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64" r:id="rId4"/>
    <p:sldId id="258" r:id="rId5"/>
    <p:sldId id="259" r:id="rId6"/>
    <p:sldId id="265" r:id="rId7"/>
    <p:sldId id="260" r:id="rId8"/>
    <p:sldId id="261" r:id="rId9"/>
    <p:sldId id="263" r:id="rId10"/>
    <p:sldId id="266" r:id="rId11"/>
    <p:sldId id="267" r:id="rId12"/>
    <p:sldId id="268" r:id="rId13"/>
    <p:sldId id="262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404" y="140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9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Sustainable Supply Chain Performance using Dashboard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4F95DB-AAA2-7758-870A-504B1BFD7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89" y="931817"/>
            <a:ext cx="11782698" cy="577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40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08E0D2-216D-AF9C-2759-ED5364811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1" y="992776"/>
            <a:ext cx="11686904" cy="559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20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D3A811-C470-2B05-DAF2-842FD1B4C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2" y="896983"/>
            <a:ext cx="11713029" cy="58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16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79513" y="857522"/>
            <a:ext cx="61732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11B8EA-C778-5C1C-EB3F-CFF29D8AF00D}"/>
              </a:ext>
            </a:extLst>
          </p:cNvPr>
          <p:cNvSpPr txBox="1"/>
          <p:nvPr/>
        </p:nvSpPr>
        <p:spPr>
          <a:xfrm>
            <a:off x="149655" y="1257632"/>
            <a:ext cx="11892690" cy="5264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The analysis of the </a:t>
            </a:r>
            <a:r>
              <a:rPr lang="en-US" b="1" dirty="0"/>
              <a:t>Sustainable Supply Chain Performance</a:t>
            </a:r>
            <a:r>
              <a:rPr lang="en-US" dirty="0"/>
              <a:t> dataset provided key insights into optimizing logistics, reducing costs, and improving product quality. By evaluating </a:t>
            </a:r>
            <a:r>
              <a:rPr lang="en-US" b="1" dirty="0"/>
              <a:t>transportation modes, lead times, defect rates, and stock levels</a:t>
            </a:r>
            <a:r>
              <a:rPr lang="en-US" dirty="0"/>
              <a:t>, we identified crucial areas for efficiency enhancement.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Key Findings:</a:t>
            </a:r>
            <a:endParaRPr lang="en-US" dirty="0"/>
          </a:p>
          <a:p>
            <a:pPr>
              <a:buNone/>
            </a:pPr>
            <a:r>
              <a:rPr lang="en-US" dirty="0"/>
              <a:t>✅ </a:t>
            </a:r>
            <a:r>
              <a:rPr lang="en-US" b="1" dirty="0"/>
              <a:t>Optimized Transportation &amp; Logistics</a:t>
            </a:r>
            <a:r>
              <a:rPr lang="en-US" dirty="0"/>
              <a:t> – Identifying cost-effective and eco-friendly routes reduces overall supply chain costs and environmental impact.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Improved Product Quality</a:t>
            </a:r>
            <a:r>
              <a:rPr lang="en-US" dirty="0"/>
              <a:t> – Addressing high defect rates and failed inspections enhances customer satisfaction and reduces waste.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Efficient Inventory Management</a:t>
            </a:r>
            <a:r>
              <a:rPr lang="en-US" dirty="0"/>
              <a:t> – Balancing stock levels with demand forecasting prevents overstocking and shortages.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Enhanced Lead Time Performance</a:t>
            </a:r>
            <a:r>
              <a:rPr lang="en-US" dirty="0"/>
              <a:t> – Reducing lead time variations improves overall supply chain agility.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Final Recommendations: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Implement </a:t>
            </a:r>
            <a:r>
              <a:rPr lang="en-US" b="1" dirty="0"/>
              <a:t>data-driven decision-making</a:t>
            </a:r>
            <a:r>
              <a:rPr lang="en-US" dirty="0"/>
              <a:t> using Power BI dashboards for real-time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Adopt </a:t>
            </a:r>
            <a:r>
              <a:rPr lang="en-US" b="1" dirty="0"/>
              <a:t>sustainable logistics strategies</a:t>
            </a:r>
            <a:r>
              <a:rPr lang="en-US" dirty="0"/>
              <a:t> by choosing optimal transportation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Enhance </a:t>
            </a:r>
            <a:r>
              <a:rPr lang="en-US" b="1" dirty="0"/>
              <a:t>manufacturing efficiency</a:t>
            </a:r>
            <a:r>
              <a:rPr lang="en-US" dirty="0"/>
              <a:t> by reducing lead times and defect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 </a:t>
            </a:r>
            <a:r>
              <a:rPr lang="en-US" b="1" dirty="0"/>
              <a:t>predictive analytics</a:t>
            </a:r>
            <a:r>
              <a:rPr lang="en-US" dirty="0"/>
              <a:t> for demand forecasting and risk management.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0" y="972538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EC62E0B-0A60-2554-C95A-A70CD1192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09" y="1372648"/>
            <a:ext cx="749756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Data Preparation &amp; Transformation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Import and clean supply chain data from CSV files.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Understand data types (text, whole numbers, decimals) and apply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necessary transformations.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calculated columns and measures for key performance metrics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revenue, defect rates).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Data Modeling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Establish relationships between different data attributes (e.g., linking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SKU with sales and stock levels).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Power BI's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connect tables and improve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efficiency.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Exploratory Data Analysis (EDA)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visualizations to identify trends in product sales, revenue,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manufacturing performance.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 stock levels, lead times, and production volumes to assess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supply chain efficiency.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1BE745-4A96-C9DB-035B-02FF7320F0A7}"/>
              </a:ext>
            </a:extLst>
          </p:cNvPr>
          <p:cNvSpPr txBox="1"/>
          <p:nvPr/>
        </p:nvSpPr>
        <p:spPr>
          <a:xfrm>
            <a:off x="63135" y="1037277"/>
            <a:ext cx="1187631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Performance Metrics &amp; KPI Development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Calculate Key Performance Indicators (KPIs) such as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Revenue per SKU, Defect Rate, and Lead         Time Variability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DAX measures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analyze profit margins, transportation costs, and manufacturing lead times.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Visualization &amp; Reporting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Build interactive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 dashboards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track supply chain performance.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slicers and filters to drill down into product categories, locations, and transportation methods.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heatmaps, bar charts, and trend lines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insights into supply chain bottlenecks.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6.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Supply Chain Optimization Insights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 cost-effective transportation modes and routes using Power BI.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 defect rates across different manufacturing sites and suppliers.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Forecast demand using historical sales and production trends.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 Decision Support &amp; Business Intelligence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real-time dashboards for stakeholders to monitor key metrics.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 conditional formatting and alerts for low stock levels or high defect rates.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Power BI's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insights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predict potential supply chain disruptions.</a:t>
            </a:r>
          </a:p>
        </p:txBody>
      </p:sp>
    </p:spTree>
    <p:extLst>
      <p:ext uri="{BB962C8B-B14F-4D97-AF65-F5344CB8AC3E}">
        <p14:creationId xmlns:p14="http://schemas.microsoft.com/office/powerpoint/2010/main" val="288635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-53057" y="107637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3B3CFF-861F-ABDE-8324-D398D22E7EC2}"/>
              </a:ext>
            </a:extLst>
          </p:cNvPr>
          <p:cNvSpPr txBox="1"/>
          <p:nvPr/>
        </p:nvSpPr>
        <p:spPr>
          <a:xfrm>
            <a:off x="135834" y="1409777"/>
            <a:ext cx="11827471" cy="5448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b="1" dirty="0">
                <a:solidFill>
                  <a:srgbClr val="374151"/>
                </a:solidFill>
                <a:latin typeface="Söhne"/>
                <a:cs typeface="Arial" pitchFamily="34" charset="0"/>
              </a:rPr>
              <a:t>Power BI Embedded: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  <a:cs typeface="Arial" pitchFamily="34" charset="0"/>
              </a:rPr>
              <a:t>If you are building a custom application or a console, we may consider using Power BI Embedded to integrate Power BI reports and dashboards directly into your application.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b="1" dirty="0">
                <a:solidFill>
                  <a:srgbClr val="374151"/>
                </a:solidFill>
                <a:latin typeface="Söhne"/>
                <a:cs typeface="Arial" pitchFamily="34" charset="0"/>
              </a:rPr>
              <a:t>OTHER TECHNOLOGY:-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b="1" dirty="0">
                <a:solidFill>
                  <a:srgbClr val="374151"/>
                </a:solidFill>
                <a:latin typeface="Söhne"/>
                <a:cs typeface="Arial" pitchFamily="34" charset="0"/>
              </a:rPr>
              <a:t>1. Data Extraction from Datasets: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Söhne"/>
                <a:cs typeface="Arial" pitchFamily="34" charset="0"/>
              </a:rPr>
              <a:t>Use Amazon Marketplace APIs or data export tools to extract relevant data.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Söhne"/>
                <a:cs typeface="Arial" pitchFamily="34" charset="0"/>
              </a:rPr>
              <a:t>Extracted data may include sales data, customer reviews, inventory levels, and other key metrics.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b="1" dirty="0">
                <a:solidFill>
                  <a:srgbClr val="374151"/>
                </a:solidFill>
                <a:latin typeface="Söhne"/>
                <a:cs typeface="Arial" pitchFamily="34" charset="0"/>
              </a:rPr>
              <a:t>2. Data Transformation and Cleaning: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Söhne"/>
                <a:cs typeface="Arial" pitchFamily="34" charset="0"/>
              </a:rPr>
              <a:t>Power BI can connect to various data sources, and you may need to transform and clean the data to make it suitable for analysis..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b="1" dirty="0">
                <a:solidFill>
                  <a:srgbClr val="374151"/>
                </a:solidFill>
                <a:latin typeface="Söhne"/>
                <a:cs typeface="Arial" pitchFamily="34" charset="0"/>
              </a:rPr>
              <a:t>3. Data Visualization: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Söhne"/>
                <a:cs typeface="Arial" pitchFamily="34" charset="0"/>
              </a:rPr>
              <a:t>Create dashboards and reports to visualize the extracted and transformed data. Power BI offers a variety of visualization options such as charts, tables, maps, and more.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b="1" dirty="0">
                <a:solidFill>
                  <a:srgbClr val="374151"/>
                </a:solidFill>
                <a:latin typeface="Söhne"/>
                <a:cs typeface="Arial" pitchFamily="34" charset="0"/>
              </a:rPr>
              <a:t>4. Automation and Scheduled Refresh: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Söhne"/>
                <a:cs typeface="Arial" pitchFamily="34" charset="0"/>
              </a:rPr>
              <a:t>Schedule data refresh in Power BI Service to keep your reports up-to-date. This is crucial for ensuring that the latest Amazon Marketplace data is reflected in your reports.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b="1" dirty="0">
                <a:solidFill>
                  <a:srgbClr val="374151"/>
                </a:solidFill>
                <a:latin typeface="Söhne"/>
                <a:cs typeface="Arial" pitchFamily="34" charset="0"/>
              </a:rPr>
              <a:t>5. Security: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Söhne"/>
                <a:cs typeface="Arial" pitchFamily="34" charset="0"/>
              </a:rPr>
              <a:t>Implement security measures to ensure that only authorized users have access to the sensitive data</a:t>
            </a:r>
            <a:r>
              <a:rPr lang="en-US" dirty="0">
                <a:solidFill>
                  <a:srgbClr val="374151"/>
                </a:solidFill>
                <a:latin typeface="Söhne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0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7A070-C2C5-E82C-E075-7CC208089BC7}"/>
              </a:ext>
            </a:extLst>
          </p:cNvPr>
          <p:cNvSpPr txBox="1"/>
          <p:nvPr/>
        </p:nvSpPr>
        <p:spPr>
          <a:xfrm>
            <a:off x="85476" y="1414766"/>
            <a:ext cx="11790838" cy="4689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1. Data Understanding &amp; Preparation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Load the dataset into </a:t>
            </a:r>
            <a:r>
              <a:rPr lang="en-US" b="1" dirty="0"/>
              <a:t>Power BI</a:t>
            </a:r>
            <a:r>
              <a:rPr lang="en-US" dirty="0"/>
              <a:t> and explore its 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Check for missing values, duplicates, and inconsistencies.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Convert data types where necessary (e.g., dates, numerical values).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 </a:t>
            </a:r>
            <a:r>
              <a:rPr lang="en-US" b="1" dirty="0"/>
              <a:t>Power Query</a:t>
            </a:r>
            <a:r>
              <a:rPr lang="en-US" dirty="0"/>
              <a:t> to clean and preprocess the data.</a:t>
            </a:r>
          </a:p>
          <a:p>
            <a:pPr>
              <a:buNone/>
            </a:pPr>
            <a:r>
              <a:rPr lang="en-US" b="1" dirty="0"/>
              <a:t>2. Define Key Sustainability Metrics</a:t>
            </a:r>
          </a:p>
          <a:p>
            <a:pPr>
              <a:buNone/>
            </a:pPr>
            <a:r>
              <a:rPr lang="en-US" dirty="0"/>
              <a:t>   To measure sustainability in the supply chain, define key </a:t>
            </a:r>
            <a:r>
              <a:rPr lang="en-US" b="1" dirty="0"/>
              <a:t>KPIs (Key Performance Indicators):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Environmental Impact: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Transportation mode efficiency (Air, Road, Rail impact on costs &amp; emissions).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Manufacturing lead time vs. defect rates (to assess waste and efficiency).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Economic Impact: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Cost analysis: Production costs vs. Revenue Generated.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Stock levels and demand forecasting to reduce excess inventory.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Social Impact: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 demographics and order fulfillment rate.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Inspection results and defect rates affecting consumer safety.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8EA82C-8A35-166F-A874-24CA0F1EF33D}"/>
              </a:ext>
            </a:extLst>
          </p:cNvPr>
          <p:cNvSpPr txBox="1"/>
          <p:nvPr/>
        </p:nvSpPr>
        <p:spPr>
          <a:xfrm>
            <a:off x="80554" y="817406"/>
            <a:ext cx="12050486" cy="5838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3. Exploratory Data Analysis (EDA)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Identify patterns in product demand across </a:t>
            </a:r>
            <a:r>
              <a:rPr lang="en-US" b="1" dirty="0"/>
              <a:t>locations and customer demographics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Analyze </a:t>
            </a:r>
            <a:r>
              <a:rPr lang="en-US" b="1" dirty="0"/>
              <a:t>stock levels vs. lead times</a:t>
            </a:r>
            <a:r>
              <a:rPr lang="en-US" dirty="0"/>
              <a:t> to spot inefficiencies in inventory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Compare </a:t>
            </a:r>
            <a:r>
              <a:rPr lang="en-US" b="1" dirty="0"/>
              <a:t>revenue generated</a:t>
            </a:r>
            <a:r>
              <a:rPr lang="en-US" dirty="0"/>
              <a:t> across different product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Detect patterns in </a:t>
            </a:r>
            <a:r>
              <a:rPr lang="en-US" b="1" dirty="0"/>
              <a:t>defect rates</a:t>
            </a:r>
            <a:r>
              <a:rPr lang="en-US" dirty="0"/>
              <a:t> and </a:t>
            </a:r>
            <a:r>
              <a:rPr lang="en-US" b="1" dirty="0"/>
              <a:t>inspection results</a:t>
            </a:r>
            <a:r>
              <a:rPr lang="en-US" dirty="0"/>
              <a:t> to improve quality control.</a:t>
            </a:r>
          </a:p>
          <a:p>
            <a:pPr>
              <a:buNone/>
            </a:pPr>
            <a:r>
              <a:rPr lang="en-US" b="1" dirty="0"/>
              <a:t>4. Data Modeling &amp; Calculations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 </a:t>
            </a:r>
            <a:r>
              <a:rPr lang="en-US" b="1" dirty="0"/>
              <a:t>DAX (Data Analysis Expressions)</a:t>
            </a:r>
            <a:r>
              <a:rPr lang="en-US" dirty="0"/>
              <a:t> to create new metrics: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Profit Margin %</a:t>
            </a:r>
            <a:r>
              <a:rPr lang="en-US" dirty="0"/>
              <a:t> = (Revenue - Costs) / Revenue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Defect Rate %</a:t>
            </a:r>
            <a:r>
              <a:rPr lang="en-US" dirty="0"/>
              <a:t> = (Defective Products / Total Products) *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On-time Delivery Rate</a:t>
            </a:r>
            <a:r>
              <a:rPr lang="en-US" dirty="0"/>
              <a:t> = (Orders Delivered on Time / Total Orders) *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Stock Turnover Ratio</a:t>
            </a:r>
            <a:r>
              <a:rPr lang="en-US" dirty="0"/>
              <a:t> = (Products Sold / Stock Levels)</a:t>
            </a:r>
          </a:p>
          <a:p>
            <a:pPr>
              <a:buNone/>
            </a:pPr>
            <a:r>
              <a:rPr lang="en-US" b="1" dirty="0"/>
              <a:t>5. Visualization &amp; Dashboarding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Trend Analysis: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 charts to track changes in lead times, stock levels, and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Geospatial Analysis: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Power BI Maps</a:t>
            </a:r>
            <a:r>
              <a:rPr lang="en-US" dirty="0"/>
              <a:t> to analyze regional performance in logistics.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Correlation Analysis: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Compare transportation modes vs. costs vs. defect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Interactive Reports: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slicers for different categories (e.g., product type, location, transportation mode).</a:t>
            </a:r>
          </a:p>
        </p:txBody>
      </p:sp>
    </p:spTree>
    <p:extLst>
      <p:ext uri="{BB962C8B-B14F-4D97-AF65-F5344CB8AC3E}">
        <p14:creationId xmlns:p14="http://schemas.microsoft.com/office/powerpoint/2010/main" val="392021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98350" y="993452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13163"/>
                </a:solidFill>
              </a:rPr>
              <a:t>Problem Statement:  </a:t>
            </a:r>
            <a:endParaRPr lang="en-IN" sz="36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534CF-B857-F67F-6765-1747A26384CE}"/>
              </a:ext>
            </a:extLst>
          </p:cNvPr>
          <p:cNvSpPr txBox="1"/>
          <p:nvPr/>
        </p:nvSpPr>
        <p:spPr>
          <a:xfrm>
            <a:off x="98350" y="1603166"/>
            <a:ext cx="1027384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Optimizing Sustainable Supply Chain Performance: Identifying Key Factors Affecting Cost, Lead Time, and Product Quality for Enhanced Efficiency and Sustainability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C14CDF-0603-690C-F8A9-A2C0D47A9BF3}"/>
              </a:ext>
            </a:extLst>
          </p:cNvPr>
          <p:cNvSpPr txBox="1"/>
          <p:nvPr/>
        </p:nvSpPr>
        <p:spPr>
          <a:xfrm>
            <a:off x="100622" y="2988161"/>
            <a:ext cx="61003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Expected Insights from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Which transportation modes contribute the most to cost and emissions?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Which products have the highest defect rates, and how does that impact revenue?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Which locations experience the highest lead times and inventory shortages?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How do customer demographics influence sales and sustainability trends?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3184" y="808382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13163"/>
                </a:solidFill>
              </a:rPr>
              <a:t>Solution:</a:t>
            </a:r>
            <a:r>
              <a:rPr lang="en-US" sz="2000" b="1" dirty="0">
                <a:solidFill>
                  <a:srgbClr val="213163"/>
                </a:solidFill>
              </a:rPr>
              <a:t>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023F54-2CE7-318D-BC8D-3D54AF0CA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04" y="1454713"/>
            <a:ext cx="10448694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Analyze Supply Chain Efficiency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Evaluate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transportation modes, lead times, and stock levels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identify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bottlenecks.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 vs. revenue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across different SKUs and locations.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Enhance Product Quality &amp; Reduce Defects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 patterns in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inspection failures and defect rates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improve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manufacturing.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Optimize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manufacturing lead times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reduce waste and inefficiencies.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Improve Sustainable Logistics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Assess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eco-friendly transportation alternatives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minimize costs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emissions.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demand forecasting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optimize stock levels and prevent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overproduction.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0" y="93249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80816-3B17-949B-0A42-8E1194EA4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" y="1454522"/>
            <a:ext cx="11843657" cy="523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151</TotalTime>
  <Words>1259</Words>
  <Application>Microsoft Office PowerPoint</Application>
  <PresentationFormat>Widescreen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Söhne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K Jaya Krishna</cp:lastModifiedBy>
  <cp:revision>5</cp:revision>
  <dcterms:created xsi:type="dcterms:W3CDTF">2024-12-31T09:40:01Z</dcterms:created>
  <dcterms:modified xsi:type="dcterms:W3CDTF">2025-03-17T12:08:24Z</dcterms:modified>
</cp:coreProperties>
</file>