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>
      <p:cViewPr>
        <p:scale>
          <a:sx n="190" d="100"/>
          <a:sy n="190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4/5/2024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3" name="文本框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7239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67906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89515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02648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874277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371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7707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47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6481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5115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72660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846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79364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8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"/>
          <p:cNvSpPr>
            <a:spLocks/>
          </p:cNvSpPr>
          <p:nvPr/>
        </p:nvSpPr>
        <p:spPr>
          <a:xfrm rot="0">
            <a:off x="446534" y="457200"/>
            <a:ext cx="3703319" cy="94997"/>
          </a:xfrm>
          <a:prstGeom prst="rect"/>
          <a:solidFill>
            <a:srgbClr val="465359"/>
          </a:solidFill>
          <a:ln w="12700" cmpd="sng" cap="flat">
            <a:noFill/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8042147" y="453643"/>
            <a:ext cx="3703319" cy="98554"/>
          </a:xfrm>
          <a:prstGeom prst="rect"/>
          <a:solidFill>
            <a:srgbClr val="969FA7"/>
          </a:solidFill>
          <a:ln w="12700" cmpd="sng" cap="flat">
            <a:noFill/>
            <a:prstDash val="solid"/>
            <a:round/>
          </a:ln>
        </p:spPr>
      </p:sp>
      <p:sp>
        <p:nvSpPr>
          <p:cNvPr id="23" name="矩形"/>
          <p:cNvSpPr>
            <a:spLocks/>
          </p:cNvSpPr>
          <p:nvPr/>
        </p:nvSpPr>
        <p:spPr>
          <a:xfrm rot="0">
            <a:off x="4241830" y="457200"/>
            <a:ext cx="3703319" cy="91440"/>
          </a:xfrm>
          <a:prstGeom prst="rect"/>
          <a:solidFill>
            <a:schemeClr val="accent1"/>
          </a:solidFill>
          <a:ln w="12700" cmpd="sng" cap="flat">
            <a:noFill/>
            <a:prstDash val="solid"/>
            <a:round/>
          </a:ln>
        </p:spPr>
      </p:sp>
      <p:pic>
        <p:nvPicPr>
          <p:cNvPr id="22" name="图片" descr="Logo  Description automatically generated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0485002" y="6437910"/>
            <a:ext cx="1125804" cy="365126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" name="矩形"/>
          <p:cNvSpPr>
            <a:spLocks/>
          </p:cNvSpPr>
          <p:nvPr/>
        </p:nvSpPr>
        <p:spPr>
          <a:xfrm rot="0">
            <a:off x="446534" y="3085764"/>
            <a:ext cx="11298933" cy="3338149"/>
          </a:xfrm>
          <a:prstGeom prst="rect"/>
          <a:solidFill>
            <a:srgbClr val="465359"/>
          </a:solidFill>
          <a:ln w="12700" cmpd="sng" cap="flat">
            <a:noFill/>
            <a:prstDash val="solid"/>
            <a:round/>
          </a:ln>
        </p:spPr>
      </p:sp>
      <p:sp>
        <p:nvSpPr>
          <p:cNvPr id="17" name="文本框"/>
          <p:cNvSpPr>
            <a:spLocks noGrp="1"/>
          </p:cNvSpPr>
          <p:nvPr>
            <p:ph type="ctrTitle"/>
          </p:nvPr>
        </p:nvSpPr>
        <p:spPr>
          <a:xfrm rot="0">
            <a:off x="581191" y="1020431"/>
            <a:ext cx="10993550" cy="14750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rgbClr val="404040"/>
                </a:solidFill>
                <a:latin typeface="Franklin Gothic Demi" pitchFamily="0" charset="0"/>
                <a:ea typeface="华文中宋" pitchFamily="0" charset="0"/>
                <a:cs typeface="Lucida Sans"/>
              </a:rPr>
              <a:t>Click to edit Master title style</a:t>
            </a:r>
            <a:endParaRPr lang="zh-CN" altLang="en-US" sz="36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subTitle" idx="1"/>
          </p:nvPr>
        </p:nvSpPr>
        <p:spPr>
          <a:xfrm rot="0">
            <a:off x="581194" y="2495445"/>
            <a:ext cx="10993546" cy="5903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600" b="0" i="0" u="none" strike="noStrike" kern="1200" cap="all" spc="0" baseline="0">
                <a:solidFill>
                  <a:schemeClr val="accent1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Click to edit Master subtitle style</a:t>
            </a:r>
            <a:endParaRPr lang="zh-CN" altLang="en-US" sz="1600" b="0" i="0" u="none" strike="noStrike" kern="1200" cap="all" spc="0" baseline="0">
              <a:solidFill>
                <a:schemeClr val="accent1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0"/>
          </p:nvPr>
        </p:nvSpPr>
        <p:spPr>
          <a:xfrm rot="0">
            <a:off x="7605950" y="6423914"/>
            <a:ext cx="2844798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datetime1">
              <a:rPr lang="en-US" altLang="zh-CN" sz="9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4/5/2024</a:t>
            </a:fld>
            <a:endParaRPr lang="zh-CN" altLang="en-US" sz="9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ftr"/>
          </p:nvPr>
        </p:nvSpPr>
        <p:spPr>
          <a:xfrm rot="0">
            <a:off x="581192" y="6423914"/>
            <a:ext cx="691721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sldNum"/>
          </p:nvPr>
        </p:nvSpPr>
        <p:spPr>
          <a:xfrm rot="0">
            <a:off x="10558300" y="6423914"/>
            <a:ext cx="105251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&lt;#&gt;</a:t>
            </a:fld>
            <a:endParaRPr lang="zh-CN" altLang="en-US" sz="9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0573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8793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49232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5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46534" y="457200"/>
            <a:ext cx="3703319" cy="94997"/>
          </a:xfrm>
          <a:prstGeom xmlns:a="http://schemas.openxmlformats.org/drawingml/2006/main" prst="rect"/>
          <a:solidFill xmlns:a="http://schemas.openxmlformats.org/drawingml/2006/main">
            <a:srgbClr val="465359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sp>
        <p:nvSpPr>
          <p:cNvPr id="34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042147" y="453643"/>
            <a:ext cx="3703319" cy="98554"/>
          </a:xfrm>
          <a:prstGeom xmlns:a="http://schemas.openxmlformats.org/drawingml/2006/main" prst="rect"/>
          <a:solidFill xmlns:a="http://schemas.openxmlformats.org/drawingml/2006/main">
            <a:srgbClr val="969FA7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sp>
        <p:nvSpPr>
          <p:cNvPr id="33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241830" y="457200"/>
            <a:ext cx="3703319" cy="91440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pic>
        <p:nvPicPr>
          <p:cNvPr id="32" name="图片" descr="Logo  Description automatically generated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0485002" y="6437910"/>
            <a:ext cx="1125804" cy="36512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2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81192" y="702155"/>
            <a:ext cx="11029616" cy="53029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0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581192" y="1302026"/>
            <a:ext cx="11029615" cy="46733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605950" y="6423914"/>
            <a:ext cx="2844798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datetime1">
              <a:rPr lang="en-US" altLang="zh-CN" sz="90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4/5/2024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60454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75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46534" y="457200"/>
            <a:ext cx="3703319" cy="94997"/>
          </a:xfrm>
          <a:prstGeom xmlns:a="http://schemas.openxmlformats.org/drawingml/2006/main" prst="rect"/>
          <a:solidFill xmlns:a="http://schemas.openxmlformats.org/drawingml/2006/main">
            <a:srgbClr val="465359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sp>
        <p:nvSpPr>
          <p:cNvPr id="74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042147" y="453643"/>
            <a:ext cx="3703319" cy="98554"/>
          </a:xfrm>
          <a:prstGeom xmlns:a="http://schemas.openxmlformats.org/drawingml/2006/main" prst="rect"/>
          <a:solidFill xmlns:a="http://schemas.openxmlformats.org/drawingml/2006/main">
            <a:srgbClr val="969FA7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sp>
        <p:nvSpPr>
          <p:cNvPr id="73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241830" y="457200"/>
            <a:ext cx="3703319" cy="91440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pic>
        <p:nvPicPr>
          <p:cNvPr id="72" name="图片" descr="Logo  Description automatically generated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0485002" y="6437910"/>
            <a:ext cx="1125804" cy="36512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6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75894" y="729658"/>
            <a:ext cx="11029616" cy="59224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9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605950" y="6423914"/>
            <a:ext cx="2844798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datetime1">
              <a:rPr lang="en-US" altLang="zh-CN" sz="90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4/5/2024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7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581192" y="6423914"/>
            <a:ext cx="691721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endParaRPr lang="zh-CN" altLang="en-US"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7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558300" y="6423914"/>
            <a:ext cx="105251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&lt;#&gt;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46804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3520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41605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7664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7699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44570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94861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54157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57934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581192" y="705124"/>
            <a:ext cx="11029616" cy="5571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581192" y="1415198"/>
            <a:ext cx="11029616" cy="45728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7605950" y="6423914"/>
            <a:ext cx="2844798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4/5/2024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sldNum" idx="4"/>
          </p:nvPr>
        </p:nvSpPr>
        <p:spPr>
          <a:xfrm rot="0">
            <a:off x="10558300" y="6423914"/>
            <a:ext cx="105251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&lt;#&gt;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6" name="矩形"/>
          <p:cNvSpPr>
            <a:spLocks/>
          </p:cNvSpPr>
          <p:nvPr/>
        </p:nvSpPr>
        <p:spPr>
          <a:xfrm rot="0">
            <a:off x="446534" y="457200"/>
            <a:ext cx="3703319" cy="94997"/>
          </a:xfrm>
          <a:prstGeom prst="rect"/>
          <a:solidFill>
            <a:srgbClr val="465359"/>
          </a:solidFill>
          <a:ln w="12700" cmpd="sng" cap="flat">
            <a:noFill/>
            <a:prstDash val="solid"/>
            <a:round/>
          </a:ln>
        </p:spPr>
      </p:sp>
      <p:sp>
        <p:nvSpPr>
          <p:cNvPr id="7" name="矩形"/>
          <p:cNvSpPr>
            <a:spLocks/>
          </p:cNvSpPr>
          <p:nvPr/>
        </p:nvSpPr>
        <p:spPr>
          <a:xfrm rot="0">
            <a:off x="8042147" y="453643"/>
            <a:ext cx="3703319" cy="98554"/>
          </a:xfrm>
          <a:prstGeom prst="rect"/>
          <a:solidFill>
            <a:srgbClr val="969FA7"/>
          </a:solidFill>
          <a:ln w="12700" cmpd="sng" cap="flat">
            <a:noFill/>
            <a:prstDash val="solid"/>
            <a:round/>
          </a:ln>
        </p:spPr>
      </p:sp>
      <p:sp>
        <p:nvSpPr>
          <p:cNvPr id="8" name="矩形"/>
          <p:cNvSpPr>
            <a:spLocks/>
          </p:cNvSpPr>
          <p:nvPr/>
        </p:nvSpPr>
        <p:spPr>
          <a:xfrm rot="0">
            <a:off x="4241830" y="457200"/>
            <a:ext cx="3703319" cy="91440"/>
          </a:xfrm>
          <a:prstGeom prst="rect"/>
          <a:solidFill>
            <a:schemeClr val="accent1"/>
          </a:solidFill>
          <a:ln w="12700" cmpd="sng" cap="flat">
            <a:noFill/>
            <a:prstDash val="solid"/>
            <a:round/>
          </a:ln>
        </p:spPr>
      </p:sp>
      <p:pic>
        <p:nvPicPr>
          <p:cNvPr id="9" name="图片" descr="Logo  Description automatically generated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485002" y="6437910"/>
            <a:ext cx="1125804" cy="36512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0822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sldNum="0" hdr="0" ftr="0" dt="0"/>
  <p:txStyles>
    <p:titleStyle>
      <a:lvl1pPr algn="l" defTabSz="914400" eaLnBrk="1" fontAlgn="auto" latinLnBrk="0" hangingPunct="1">
        <a:lnSpc>
          <a:spcPct val="100000"/>
        </a:lnSpc>
        <a:spcBef>
          <a:spcPts val="0"/>
        </a:spcBef>
        <a:buNone/>
        <a:defRPr sz="2800" b="0" kern="1200" cap="all">
          <a:solidFill>
            <a:srgbClr val="404040"/>
          </a:solidFill>
          <a:latin typeface="Franklin Gothic Demi" pitchFamily="0" charset="0"/>
          <a:ea typeface="华文中宋" pitchFamily="0" charset="0"/>
          <a:cs typeface="Franklin Gothic Demi" pitchFamily="0" charset="0"/>
        </a:defRPr>
      </a:lvl1pPr>
    </p:titleStyle>
    <p:bodyStyle>
      <a:lvl1pPr marL="305943" indent="-305943" algn="l" defTabSz="914400" eaLnBrk="1" fontAlgn="auto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18" charset="2"/>
        <a:buChar char=""/>
        <a:defRPr sz="1700" kern="1200">
          <a:solidFill>
            <a:srgbClr val="404040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1pPr>
      <a:lvl2pPr marL="629920" indent="-305943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18" charset="2"/>
        <a:buChar char=""/>
        <a:defRPr sz="1400" kern="1200">
          <a:solidFill>
            <a:srgbClr val="404040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2pPr>
      <a:lvl3pPr marL="899795" indent="-269875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18" charset="2"/>
        <a:buChar char=""/>
        <a:defRPr sz="1300" kern="1200">
          <a:solidFill>
            <a:srgbClr val="404040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3pPr>
      <a:lvl4pPr marL="1241933" indent="-233934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18" charset="2"/>
        <a:buChar char=""/>
        <a:defRPr sz="1100" kern="1200">
          <a:solidFill>
            <a:srgbClr val="404040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4pPr>
      <a:lvl5pPr marL="1601851" indent="-233934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18" charset="2"/>
        <a:buChar char=""/>
        <a:defRPr sz="1100" kern="1200">
          <a:solidFill>
            <a:srgbClr val="404040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5pPr>
      <a:lvl6pPr marL="189992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200" kern="1200">
          <a:solidFill>
            <a:schemeClr val="tx2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6pPr>
      <a:lvl7pPr marL="2199894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200" kern="1200">
          <a:solidFill>
            <a:schemeClr val="tx2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7pPr>
      <a:lvl8pPr marL="2499995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200" kern="1200">
          <a:solidFill>
            <a:schemeClr val="tx2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8pPr>
      <a:lvl9pPr marL="2499995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200" kern="1200">
          <a:solidFill>
            <a:schemeClr val="tx2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3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5.png"/><Relationship Id="rId3" Type="http://schemas.openxmlformats.org/officeDocument/2006/relationships/image" Target="../media/6.png"/><Relationship Id="rId4" Type="http://schemas.openxmlformats.org/officeDocument/2006/relationships/image" Target="../media/7.png"/><Relationship Id="rId5" Type="http://schemas.openxmlformats.org/officeDocument/2006/relationships/slideLayout" Target="../slideLayouts/slideLayout12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image" Target="../media/9.png"/><Relationship Id="rId3" Type="http://schemas.openxmlformats.org/officeDocument/2006/relationships/image" Target="../media/10.png"/><Relationship Id="rId4" Type="http://schemas.openxmlformats.org/officeDocument/2006/relationships/image" Target="../media/11.png"/><Relationship Id="rId5" Type="http://schemas.openxmlformats.org/officeDocument/2006/relationships/slideLayout" Target="../slideLayouts/slideLayout12.xml"/><Relationship Id="rId6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"/>
          <p:cNvSpPr>
            <a:spLocks noGrp="1"/>
          </p:cNvSpPr>
          <p:nvPr>
            <p:ph type="ctrTitle"/>
          </p:nvPr>
        </p:nvSpPr>
        <p:spPr>
          <a:xfrm rot="0">
            <a:off x="1359107" y="1821635"/>
            <a:ext cx="9144000" cy="9777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Hotel bookings data analysis</a:t>
            </a:r>
            <a:endParaRPr lang="zh-CN" altLang="en-US" sz="3600" b="1" i="0" u="none" strike="noStrike" kern="1200" cap="all" spc="0" baseline="0">
              <a:solidFill>
                <a:schemeClr val="accent1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</p:txBody>
      </p:sp>
      <p:sp>
        <p:nvSpPr>
          <p:cNvPr id="27" name="矩形"/>
          <p:cNvSpPr>
            <a:spLocks/>
          </p:cNvSpPr>
          <p:nvPr/>
        </p:nvSpPr>
        <p:spPr>
          <a:xfrm rot="0">
            <a:off x="-329782" y="1034320"/>
            <a:ext cx="12726648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CAPSTONE PROJECT</a:t>
            </a:r>
            <a:endParaRPr lang="zh-CN" altLang="en-US" sz="3200" b="1" i="0" u="none" strike="noStrike" kern="1200" cap="none" spc="0" baseline="0">
              <a:solidFill>
                <a:srgbClr val="1481AC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</p:txBody>
      </p:sp>
      <p:sp>
        <p:nvSpPr>
          <p:cNvPr id="28" name="矩形"/>
          <p:cNvSpPr>
            <a:spLocks/>
          </p:cNvSpPr>
          <p:nvPr/>
        </p:nvSpPr>
        <p:spPr>
          <a:xfrm rot="0">
            <a:off x="1841184" y="3715403"/>
            <a:ext cx="7980183" cy="1272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Presented By:</a:t>
            </a:r>
            <a:endParaRPr lang="en-US" altLang="zh-CN" sz="2000" b="1" i="0" u="none" strike="noStrike" kern="1200" cap="none" spc="0" baseline="0">
              <a:solidFill>
                <a:srgbClr val="1481AC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Student Name:  </a:t>
            </a:r>
            <a:r>
              <a:rPr lang="en-US" altLang="zh-CN" sz="20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Jayakumar J</a:t>
            </a:r>
            <a:endParaRPr lang="en-US" altLang="zh-CN" sz="2000" b="1" i="0" u="none" strike="noStrike" kern="1200" cap="none" spc="0" baseline="0">
              <a:solidFill>
                <a:srgbClr val="1481AC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College Name</a:t>
            </a:r>
            <a:r>
              <a:rPr lang="en-US" altLang="zh-CN" sz="20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:</a:t>
            </a:r>
            <a:r>
              <a:rPr lang="en-US" altLang="zh-CN" sz="20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R</a:t>
            </a:r>
            <a:r>
              <a:rPr lang="en-US" altLang="zh-CN" sz="20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o</a:t>
            </a:r>
            <a:r>
              <a:rPr lang="en-US" altLang="zh-CN" sz="20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e</a:t>
            </a:r>
            <a:r>
              <a:rPr lang="en-US" altLang="zh-CN" sz="20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v</a:t>
            </a:r>
            <a:r>
              <a:rPr lang="en-US" altLang="zh-CN" sz="20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e</a:t>
            </a:r>
            <a:r>
              <a:rPr lang="en-US" altLang="zh-CN" sz="20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r </a:t>
            </a:r>
            <a:r>
              <a:rPr lang="en-US" altLang="zh-CN" sz="20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engineering </a:t>
            </a:r>
            <a:r>
              <a:rPr lang="en-US" altLang="zh-CN" sz="20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college </a:t>
            </a:r>
            <a:r>
              <a:rPr lang="en-US" altLang="zh-CN" sz="20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Perambalur </a:t>
            </a:r>
            <a:endParaRPr lang="en-US" altLang="zh-CN" sz="2000" b="1" i="0" u="none" strike="noStrike" kern="1200" cap="none" spc="0" baseline="0">
              <a:solidFill>
                <a:srgbClr val="1481AC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Department: </a:t>
            </a:r>
            <a:r>
              <a:rPr lang="en-US" altLang="zh-CN" sz="20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   B.tech.Biotechnolgy</a:t>
            </a:r>
            <a:endParaRPr lang="zh-CN" altLang="en-US" sz="2000" b="1" i="0" u="none" strike="noStrike" kern="1200" cap="none" spc="0" baseline="0">
              <a:solidFill>
                <a:srgbClr val="1481AC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2987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Franklin Gothic Demi" pitchFamily="0" charset="0"/>
                <a:cs typeface="Arial" pitchFamily="34" charset="0"/>
              </a:rPr>
              <a:t>Conclusion</a:t>
            </a:r>
            <a:endParaRPr lang="zh-CN" altLang="en-US" sz="25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 rot="0">
            <a:off x="581192" y="1302026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The hotel booking dataset offers valuable insights into guest behavior and preferences. 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By analyzing factors such as booking timing, length of stay, and special requests, we can optimize hotel operations and enhance guest experiences. 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Key takeaways include identifying peak booking seasons, understanding guest preferences, and predicting demand for specific services. 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Leveraging this data can lead to better decision-making and improved customer satisfaction.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3911582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body" idx="1"/>
          </p:nvPr>
        </p:nvSpPr>
        <p:spPr>
          <a:xfrm rot="0">
            <a:off x="581192" y="1302026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2000" b="1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endParaRPr lang="zh-CN" altLang="en-US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64" name="矩形"/>
          <p:cNvSpPr>
            <a:spLocks/>
          </p:cNvSpPr>
          <p:nvPr/>
        </p:nvSpPr>
        <p:spPr>
          <a:xfrm rot="0">
            <a:off x="535670" y="844659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 defTabSz="45720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3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Future scope</a:t>
            </a:r>
            <a:endParaRPr lang="zh-CN" altLang="en-US" sz="4300" b="1" i="0" u="none" strike="noStrike" kern="1200" cap="all" spc="0" baseline="0">
              <a:solidFill>
                <a:schemeClr val="accent1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</p:txBody>
      </p:sp>
      <p:sp>
        <p:nvSpPr>
          <p:cNvPr id="65" name="矩形"/>
          <p:cNvSpPr>
            <a:spLocks/>
          </p:cNvSpPr>
          <p:nvPr/>
        </p:nvSpPr>
        <p:spPr>
          <a:xfrm rot="0">
            <a:off x="762000" y="1300480"/>
            <a:ext cx="10545901" cy="50063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359918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SegoeUIVariable" pitchFamily="0" charset="0"/>
                <a:ea typeface="华文中宋" pitchFamily="0" charset="0"/>
                <a:cs typeface="Franklin Gothic Book" pitchFamily="0" charset="0"/>
              </a:rPr>
              <a:t>Develop predictive models to forecast booking patterns, cancellations, and special requests.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SegoeUIVariable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359918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SegoeUIVariable" pitchFamily="0" charset="0"/>
                <a:ea typeface="华文中宋" pitchFamily="0" charset="0"/>
                <a:cs typeface="Franklin Gothic Book" pitchFamily="0" charset="0"/>
              </a:rPr>
              <a:t>Analyze special requests made by guests and identify common themes.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SegoeUIVariable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359918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SegoeUIVariable" pitchFamily="0" charset="0"/>
                <a:ea typeface="华文中宋" pitchFamily="0" charset="0"/>
                <a:cs typeface="Franklin Gothic Book" pitchFamily="0" charset="0"/>
              </a:rPr>
              <a:t>Investigate dynamic pricing models based on booking timing, seasonal demand, and length of stay.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SegoeUIVariable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359918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SegoeUIVariable" pitchFamily="0" charset="0"/>
                <a:ea typeface="华文中宋" pitchFamily="0" charset="0"/>
                <a:cs typeface="Franklin Gothic Book" pitchFamily="0" charset="0"/>
              </a:rPr>
              <a:t>Implement personalized pricing recommendations for guests to optimize revenue.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SegoeUIVariable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359918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SegoeUIVariable" pitchFamily="0" charset="0"/>
                <a:ea typeface="华文中宋" pitchFamily="0" charset="0"/>
                <a:cs typeface="Franklin Gothic Book" pitchFamily="0" charset="0"/>
              </a:rPr>
              <a:t>Create personalized experiences by fulfilling unique guest preferences.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SegoeUIVariable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359918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SegoeUIVariable" pitchFamily="0" charset="0"/>
                <a:ea typeface="华文中宋" pitchFamily="0" charset="0"/>
                <a:cs typeface="Franklin Gothic Book" pitchFamily="0" charset="0"/>
              </a:rPr>
              <a:t>Compare booking trends with industry benchmarks.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SegoeUIVariable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359918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SegoeUIVariable" pitchFamily="0" charset="0"/>
                <a:ea typeface="华文中宋" pitchFamily="0" charset="0"/>
                <a:cs typeface="Franklin Gothic Book" pitchFamily="0" charset="0"/>
              </a:rPr>
              <a:t>Incorporate guest feedback data to enhance service quality.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SegoeUIVariable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359918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SegoeUIVariable" pitchFamily="0" charset="0"/>
                <a:ea typeface="华文中宋" pitchFamily="0" charset="0"/>
                <a:cs typeface="Franklin Gothic Book" pitchFamily="0" charset="0"/>
              </a:rPr>
              <a:t>Identify areas for improvement and prioritize enhancements.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359918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SegoeUIVariable" pitchFamily="0" charset="0"/>
                <a:ea typeface="华文中宋" pitchFamily="0" charset="0"/>
                <a:cs typeface="Franklin Gothic Book" pitchFamily="0" charset="0"/>
              </a:rPr>
              <a:t>Optimize parking space allocation based on historical utilization patterns.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SegoeUIVariable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359918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SegoeUIVariable" pitchFamily="0" charset="0"/>
                <a:ea typeface="华文中宋" pitchFamily="0" charset="0"/>
                <a:cs typeface="Franklin Gothic Book" pitchFamily="0" charset="0"/>
              </a:rPr>
              <a:t>Efficiently allocate staff and resources during peak seasons.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SegoeUIVariable" pitchFamily="0" charset="0"/>
              <a:ea typeface="华文中宋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53734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Franklin Gothic Demi" pitchFamily="0" charset="0"/>
                <a:cs typeface="Arial" pitchFamily="34" charset="0"/>
              </a:rPr>
              <a:t>References</a:t>
            </a:r>
            <a:endParaRPr lang="zh-CN" altLang="en-US" sz="25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67" name="矩形"/>
          <p:cNvSpPr>
            <a:spLocks/>
          </p:cNvSpPr>
          <p:nvPr/>
        </p:nvSpPr>
        <p:spPr>
          <a:xfrm rot="0">
            <a:off x="960120" y="1700784"/>
            <a:ext cx="7048117" cy="8915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Segoe UI" pitchFamily="34" charset="0"/>
                <a:ea typeface="华文中宋" pitchFamily="0" charset="0"/>
                <a:cs typeface="Franklin Gothic Book" pitchFamily="0" charset="0"/>
              </a:rPr>
              <a:t>Matplotlib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Segoe UI" pitchFamily="34" charset="0"/>
                <a:ea typeface="华文中宋" pitchFamily="0" charset="0"/>
                <a:cs typeface="Franklin Gothic Book" pitchFamily="0" charset="0"/>
                <a:hlinkClick r:id="rId1"/>
              </a:rPr>
              <a:t>https://www.w3schools.com/python/matplotlib_intro.asp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Segoe UI" pitchFamily="34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Segoe UI" pitchFamily="34" charset="0"/>
                <a:ea typeface="华文中宋" pitchFamily="0" charset="0"/>
                <a:cs typeface="Franklin Gothic Book" pitchFamily="0" charset="0"/>
              </a:rPr>
              <a:t>Pandas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Segoe UI" pitchFamily="34" charset="0"/>
                <a:ea typeface="华文中宋" pitchFamily="0" charset="0"/>
                <a:cs typeface="Franklin Gothic Book" pitchFamily="0" charset="0"/>
                <a:hlinkClick r:id="rId2"/>
              </a:rPr>
              <a:t>https://www.w3schools.com/python/pandas/pandas_csv.asp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Segoe UI" pitchFamily="34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Dataframe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  <a:hlinkClick r:id="rId3"/>
              </a:rPr>
              <a:t>https://pypi.org/project/sort-dataframeby-monthorweek/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19357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"/>
          <p:cNvSpPr>
            <a:spLocks noGrp="1"/>
          </p:cNvSpPr>
          <p:nvPr>
            <p:ph type="title"/>
          </p:nvPr>
        </p:nvSpPr>
        <p:spPr>
          <a:xfrm rot="0">
            <a:off x="1463041" y="2766217"/>
            <a:ext cx="9298745" cy="13255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all" spc="0" baseline="0">
                <a:solidFill>
                  <a:srgbClr val="002060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THANK YOU</a:t>
            </a:r>
            <a:endParaRPr lang="zh-CN" altLang="en-US" sz="2800" b="1" i="0" u="none" strike="noStrike" kern="1200" cap="all" spc="0" baseline="0">
              <a:solidFill>
                <a:srgbClr val="002060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35888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title"/>
          </p:nvPr>
        </p:nvSpPr>
        <p:spPr>
          <a:xfrm rot="0">
            <a:off x="849573" y="558468"/>
            <a:ext cx="10515600" cy="13255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all" spc="0" baseline="0">
                <a:solidFill>
                  <a:srgbClr val="002060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OUTLINE</a:t>
            </a:r>
            <a:endParaRPr lang="zh-CN" altLang="en-US" sz="2800" b="1" i="0" u="none" strike="noStrike" kern="1200" cap="all" spc="0" baseline="0">
              <a:solidFill>
                <a:srgbClr val="002060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body" idx="1"/>
          </p:nvPr>
        </p:nvSpPr>
        <p:spPr>
          <a:xfrm rot="0">
            <a:off x="838200" y="1618937"/>
            <a:ext cx="11019020" cy="52390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Arial" pitchFamily="34" charset="0"/>
              </a:rPr>
              <a:t>  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Arial" pitchFamily="34" charset="0"/>
              </a:rPr>
              <a:t>Problem Statement </a:t>
            </a:r>
            <a:endParaRPr lang="en-US" altLang="zh-CN" sz="2000" b="1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Franklin Gothic Book" pitchFamily="0" charset="0"/>
              <a:cs typeface="Arial" pitchFamily="34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Arial" pitchFamily="34" charset="0"/>
              </a:rPr>
              <a:t>Proposed System/Solution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Calibri" pitchFamily="0" charset="0"/>
              </a:rPr>
              <a:t>System </a:t>
            </a: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Franklin Gothic Book" pitchFamily="0" charset="0"/>
              </a:rPr>
              <a:t>Development Approach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Franklin Gothic Book" pitchFamily="0" charset="0"/>
              <a:cs typeface="Franklin Gothic Book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Franklin Gothic Book" pitchFamily="0" charset="0"/>
              </a:rPr>
              <a:t>Algorithm &amp; Deployment  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华文中宋" pitchFamily="0" charset="0"/>
              <a:cs typeface="Calibri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Arial" pitchFamily="34" charset="0"/>
              </a:rPr>
              <a:t>Result </a:t>
            </a:r>
            <a:endParaRPr lang="en-US" altLang="zh-CN" sz="2000" b="1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Franklin Gothic Book" pitchFamily="0" charset="0"/>
              <a:cs typeface="Arial" pitchFamily="34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Arial" pitchFamily="34" charset="0"/>
              </a:rPr>
              <a:t>Conclusion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Arial" pitchFamily="34" charset="0"/>
              </a:rPr>
              <a:t>Future Scope</a:t>
            </a:r>
            <a:endParaRPr lang="en-US" altLang="zh-CN" sz="2000" b="1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Franklin Gothic Book" pitchFamily="0" charset="0"/>
              <a:cs typeface="Arial" pitchFamily="34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Arial" pitchFamily="34" charset="0"/>
              </a:rPr>
              <a:t>References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endParaRPr lang="zh-CN" altLang="en-US" sz="17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69576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Problem Statement</a:t>
            </a:r>
            <a:endParaRPr lang="zh-CN" altLang="en-US" sz="40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body" idx="1"/>
          </p:nvPr>
        </p:nvSpPr>
        <p:spPr>
          <a:xfrm rot="0">
            <a:off x="452403" y="1237632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Have you ever wondered when the best time of year to book a hotel room is?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the optimal length of stay in order to get the best daily rate? 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What if you wanted to predict whether or not a hotel was likely to receive a disproportionately high number of special requests? 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All personally identifying information has been removed from the data. 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Explore and </a:t>
            </a: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analyse</a:t>
            </a: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 the data to discover important factors that govern the bookings. </a:t>
            </a:r>
            <a:endParaRPr lang="zh-CN" altLang="en-US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4081320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Proposed Solution</a:t>
            </a:r>
            <a:endParaRPr lang="zh-CN" altLang="en-US" sz="40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body" idx="1"/>
          </p:nvPr>
        </p:nvSpPr>
        <p:spPr>
          <a:xfrm rot="0">
            <a:off x="441671" y="1087378"/>
            <a:ext cx="11613485" cy="55639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endParaRPr lang="en-US" altLang="zh-CN" sz="1200" b="1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华文中宋" pitchFamily="0" charset="0"/>
              <a:cs typeface="Calibri" pitchFamily="0" charset="0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zh-CN" altLang="en-US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 rot="0">
            <a:off x="1005839" y="1664208"/>
            <a:ext cx="576578" cy="320039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3" name="矩形"/>
          <p:cNvSpPr>
            <a:spLocks/>
          </p:cNvSpPr>
          <p:nvPr/>
        </p:nvSpPr>
        <p:spPr>
          <a:xfrm rot="0">
            <a:off x="1569720" y="1953981"/>
            <a:ext cx="9052561" cy="28917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From which countries do most guests come?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What is the average cost that guests pay per night for a hotel room?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Can you provide the breakdown of hotel nights spent by market segment and hotel type?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What are the primary meal preferences of guests when analyzing their preferences?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Can you provide an analysis of special requests made by customers?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What is the average duration of guests’ stays at the hotels?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Can you provide information on bookings categorized by market segment?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4493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581192" y="662572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Franklin Gothic Demi" pitchFamily="0" charset="0"/>
                <a:cs typeface="Arial" pitchFamily="34" charset="0"/>
              </a:rPr>
              <a:t>System  Approach</a:t>
            </a:r>
            <a:endParaRPr lang="zh-CN" altLang="en-US" sz="4000" b="0" i="0" u="none" strike="noStrike" kern="1200" cap="all" spc="0" baseline="0">
              <a:solidFill>
                <a:schemeClr val="accent1"/>
              </a:solidFill>
              <a:latin typeface="Calibri Light" pitchFamily="0" charset="0"/>
              <a:ea typeface="华文中宋" pitchFamily="0" charset="0"/>
              <a:cs typeface="Calibri Light" pitchFamily="0" charset="0"/>
            </a:endParaRPr>
          </a:p>
        </p:txBody>
      </p:sp>
      <p:sp>
        <p:nvSpPr>
          <p:cNvPr id="45" name="矩形"/>
          <p:cNvSpPr>
            <a:spLocks/>
          </p:cNvSpPr>
          <p:nvPr/>
        </p:nvSpPr>
        <p:spPr>
          <a:xfrm rot="0">
            <a:off x="975359" y="1727200"/>
            <a:ext cx="3221354" cy="2034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Anaconda navigator software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JupyterLab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 (version: 4.0.11)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Python (version: 3.11.5)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jupterNote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 (version: 7.0.8)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836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Franklin Gothic Demi" pitchFamily="0" charset="0"/>
                <a:cs typeface="Arial" pitchFamily="34" charset="0"/>
              </a:rPr>
              <a:t>Algorithm &amp; Deployment</a:t>
            </a:r>
            <a:endParaRPr lang="zh-CN" altLang="en-US" sz="25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1239520" y="1991359"/>
            <a:ext cx="9601200" cy="3101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Dataset Introduction: We start by understanding the dataset. It contains information about two types of hotels (City and Resort) and whether bookings were canceled.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Features: Each observation represents a hotel booking and includes details like arrival date, length of stay, number of adults/children, etc.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Objective: Our goal is to analyze patterns, predict cancellations, and uncover factors governing bookings.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SegoeUIVariable" pitchFamily="0" charset="0"/>
                <a:ea typeface="华文中宋" pitchFamily="0" charset="0"/>
                <a:cs typeface="Franklin Gothic Book" pitchFamily="0" charset="0"/>
              </a:rPr>
              <a:t>Understanding these patterns helps us tailor strategies to reduce cancellations and secure revenue.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SegoeUIVariable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SegoeUIVariable" pitchFamily="0" charset="0"/>
                <a:ea typeface="华文中宋" pitchFamily="0" charset="0"/>
                <a:cs typeface="Franklin Gothic Book" pitchFamily="0" charset="0"/>
              </a:rPr>
              <a:t>The app provides visualizations, trends, and actionable insights.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SegoeUIVariable" pitchFamily="0" charset="0"/>
              <a:ea typeface="华文中宋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96351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Franklin Gothic Demi" pitchFamily="0" charset="0"/>
                <a:cs typeface="Arial" pitchFamily="34" charset="0"/>
              </a:rPr>
              <a:t>Result</a:t>
            </a:r>
            <a:endParaRPr lang="zh-CN" altLang="en-US" sz="25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pic>
        <p:nvPicPr>
          <p:cNvPr id="4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95702" y="1815950"/>
            <a:ext cx="4793395" cy="342167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947978" y="1874895"/>
            <a:ext cx="6662829" cy="428094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3989751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Franklin Gothic Demi" pitchFamily="0" charset="0"/>
                <a:cs typeface="Arial" pitchFamily="34" charset="0"/>
              </a:rPr>
              <a:t>Result</a:t>
            </a:r>
            <a:endParaRPr lang="zh-CN" altLang="en-US" sz="25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pic>
        <p:nvPicPr>
          <p:cNvPr id="5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09311" y="1149350"/>
            <a:ext cx="5381889" cy="2894074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3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09311" y="4145683"/>
            <a:ext cx="5480510" cy="269894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4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6070300" y="607216"/>
            <a:ext cx="3937299" cy="324783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5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6220321" y="3613482"/>
            <a:ext cx="3919359" cy="317018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6180114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Franklin Gothic Demi" pitchFamily="0" charset="0"/>
                <a:cs typeface="Arial" pitchFamily="34" charset="0"/>
              </a:rPr>
              <a:t>Result</a:t>
            </a:r>
            <a:endParaRPr lang="zh-CN" altLang="en-US" sz="25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pic>
        <p:nvPicPr>
          <p:cNvPr id="5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81629" y="3514083"/>
            <a:ext cx="4357978" cy="289159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8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473719" y="665923"/>
            <a:ext cx="4357977" cy="2905317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9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264190" y="1192337"/>
            <a:ext cx="3902687" cy="2698401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60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177706" y="4029165"/>
            <a:ext cx="6371354" cy="269840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341252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VT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ividendVTI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root</cp:lastModifiedBy>
  <cp:revision>0</cp:revision>
  <dcterms:created xsi:type="dcterms:W3CDTF">2021-05-26T05:50:10Z</dcterms:created>
  <dcterms:modified xsi:type="dcterms:W3CDTF">2024-04-05T03:30:07Z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ontentTypeId">
    <vt:lpwstr>0x0101000F1872188ABCFC48BECA6C87E8AC3285</vt:lpwstr>
  </property>
  <property fmtid="{D5CDD505-2E9C-101B-9397-08002B2CF9AE}" pid="3" name="ICV">
    <vt:lpwstr>ddc2ed12790b4b49bc0d01efcc74aaa4</vt:lpwstr>
  </property>
</Properties>
</file>