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75" r:id="rId9"/>
    <p:sldId id="272" r:id="rId10"/>
    <p:sldId id="276" r:id="rId11"/>
    <p:sldId id="266" r:id="rId12"/>
    <p:sldId id="267" r:id="rId13"/>
    <p:sldId id="268" r:id="rId14"/>
    <p:sldId id="269" r:id="rId15"/>
    <p:sldId id="270" r:id="rId16"/>
    <p:sldId id="258" r:id="rId17"/>
    <p:sldId id="274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7E9A4C-1865-8E9B-0384-5A80B4268C58}" v="152" dt="2022-10-06T16:43:37.851"/>
    <p1510:client id="{4B4A2D4E-C343-8888-6D74-89AED4CE7666}" v="289" dt="2022-10-06T15:59:57.407"/>
    <p1510:client id="{4C97556D-1B4F-985D-2B92-55B74E799E26}" v="29" dt="2022-10-06T16:21:00.992"/>
    <p1510:client id="{512228B2-C3BE-4360-AD9D-7A83BD415F7D}" v="143" dt="2022-10-06T15:56:50.323"/>
    <p1510:client id="{7EE64A01-D9C2-9691-157D-94B6F6555C60}" v="35" dt="2022-10-06T16:29:04.438"/>
    <p1510:client id="{8262F4E6-B8A8-CFEA-C44B-F62CA0A33B53}" v="17" dt="2022-10-06T18:08:54.893"/>
    <p1510:client id="{8CB328F6-E0BB-1183-9BB9-E70A79382E29}" v="1" dt="2022-10-06T16:48:10.622"/>
    <p1510:client id="{CC28492A-2363-51D6-5EFC-5FD7A86F1DB4}" v="1" dt="2022-10-06T16:05:54.791"/>
    <p1510:client id="{D5E4AFF8-0AAD-80C1-BEB5-97B741CEEFFA}" v="60" dt="2022-10-06T16:09:42.591"/>
    <p1510:client id="{DE343025-DA9F-F8DD-B679-2175A618688D}" v="1" dt="2022-10-06T16:59:19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7B022-51AB-4A1B-885C-75E88EE6CD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0C58FC-733C-4141-B7C7-E05243DCDB2A}">
      <dgm:prSet/>
      <dgm:spPr/>
      <dgm:t>
        <a:bodyPr/>
        <a:lstStyle/>
        <a:p>
          <a:r>
            <a:rPr lang="en-GB"/>
            <a:t>People throw the used items when they are no longer needed.</a:t>
          </a:r>
          <a:endParaRPr lang="en-US"/>
        </a:p>
      </dgm:t>
    </dgm:pt>
    <dgm:pt modelId="{98BC9161-7BD9-4983-B593-06BD09C62F46}" type="parTrans" cxnId="{74ABA7C1-1349-4EEC-B0B1-72B0B40C49FA}">
      <dgm:prSet/>
      <dgm:spPr/>
      <dgm:t>
        <a:bodyPr/>
        <a:lstStyle/>
        <a:p>
          <a:endParaRPr lang="en-US"/>
        </a:p>
      </dgm:t>
    </dgm:pt>
    <dgm:pt modelId="{F518A555-6BD4-4EB7-B60B-4C060FC758BA}" type="sibTrans" cxnId="{74ABA7C1-1349-4EEC-B0B1-72B0B40C49FA}">
      <dgm:prSet/>
      <dgm:spPr/>
      <dgm:t>
        <a:bodyPr/>
        <a:lstStyle/>
        <a:p>
          <a:endParaRPr lang="en-US"/>
        </a:p>
      </dgm:t>
    </dgm:pt>
    <dgm:pt modelId="{9F1F2BEF-E28E-4E60-BE66-6EB206B3D87B}">
      <dgm:prSet/>
      <dgm:spPr/>
      <dgm:t>
        <a:bodyPr/>
        <a:lstStyle/>
        <a:p>
          <a:r>
            <a:rPr lang="en-GB"/>
            <a:t>These things may be useful to other people.</a:t>
          </a:r>
          <a:endParaRPr lang="en-US"/>
        </a:p>
      </dgm:t>
    </dgm:pt>
    <dgm:pt modelId="{3E2D33C9-918E-4D77-97FE-453E1DD5B47D}" type="parTrans" cxnId="{7B111CF4-1FEC-41A2-9834-722DF1045646}">
      <dgm:prSet/>
      <dgm:spPr/>
      <dgm:t>
        <a:bodyPr/>
        <a:lstStyle/>
        <a:p>
          <a:endParaRPr lang="en-US"/>
        </a:p>
      </dgm:t>
    </dgm:pt>
    <dgm:pt modelId="{45B1C7A7-18BC-4F8D-8710-B7949CDA79CE}" type="sibTrans" cxnId="{7B111CF4-1FEC-41A2-9834-722DF1045646}">
      <dgm:prSet/>
      <dgm:spPr/>
      <dgm:t>
        <a:bodyPr/>
        <a:lstStyle/>
        <a:p>
          <a:endParaRPr lang="en-US"/>
        </a:p>
      </dgm:t>
    </dgm:pt>
    <dgm:pt modelId="{FFCD8762-DA0E-4485-8B57-98C6FA4FFAA1}">
      <dgm:prSet/>
      <dgm:spPr/>
      <dgm:t>
        <a:bodyPr/>
        <a:lstStyle/>
        <a:p>
          <a:r>
            <a:rPr lang="en-GB"/>
            <a:t>MVIT gives a platform to the people who want to sell their used items through our website and the people who want to buy the used items. </a:t>
          </a:r>
          <a:endParaRPr lang="en-US"/>
        </a:p>
      </dgm:t>
    </dgm:pt>
    <dgm:pt modelId="{32D0E6BE-70D6-411E-B19B-0AF6D198C56C}" type="parTrans" cxnId="{6ED3ACED-CA1E-4200-BF3D-4BE3E160C005}">
      <dgm:prSet/>
      <dgm:spPr/>
      <dgm:t>
        <a:bodyPr/>
        <a:lstStyle/>
        <a:p>
          <a:endParaRPr lang="en-US"/>
        </a:p>
      </dgm:t>
    </dgm:pt>
    <dgm:pt modelId="{75514B53-47E1-4D48-9BB9-3886F600B9CC}" type="sibTrans" cxnId="{6ED3ACED-CA1E-4200-BF3D-4BE3E160C005}">
      <dgm:prSet/>
      <dgm:spPr/>
      <dgm:t>
        <a:bodyPr/>
        <a:lstStyle/>
        <a:p>
          <a:endParaRPr lang="en-US"/>
        </a:p>
      </dgm:t>
    </dgm:pt>
    <dgm:pt modelId="{CF98F7C2-10B9-4C3B-AE47-D545D737E4C6}">
      <dgm:prSet/>
      <dgm:spPr/>
      <dgm:t>
        <a:bodyPr/>
        <a:lstStyle/>
        <a:p>
          <a:r>
            <a:rPr lang="en-GB"/>
            <a:t>By using the MVIT website, the sellers are trying to get some money for their used items and the buyers are able to buy the items they need for less cost. </a:t>
          </a:r>
          <a:endParaRPr lang="en-US"/>
        </a:p>
      </dgm:t>
    </dgm:pt>
    <dgm:pt modelId="{C1706416-BEBE-4E4F-ACE5-236E9B62EB20}" type="parTrans" cxnId="{27BB908A-89F9-49F1-9271-7466592278C1}">
      <dgm:prSet/>
      <dgm:spPr/>
      <dgm:t>
        <a:bodyPr/>
        <a:lstStyle/>
        <a:p>
          <a:endParaRPr lang="en-US"/>
        </a:p>
      </dgm:t>
    </dgm:pt>
    <dgm:pt modelId="{FE23BEBF-F9F8-4996-B279-5B194EDC59D8}" type="sibTrans" cxnId="{27BB908A-89F9-49F1-9271-7466592278C1}">
      <dgm:prSet/>
      <dgm:spPr/>
      <dgm:t>
        <a:bodyPr/>
        <a:lstStyle/>
        <a:p>
          <a:endParaRPr lang="en-US"/>
        </a:p>
      </dgm:t>
    </dgm:pt>
    <dgm:pt modelId="{CDBFD73C-9453-4CB6-9AD8-677602FB9E78}">
      <dgm:prSet/>
      <dgm:spPr/>
      <dgm:t>
        <a:bodyPr/>
        <a:lstStyle/>
        <a:p>
          <a:r>
            <a:rPr lang="en-GB"/>
            <a:t>In this way both the seller and the buyer are benefited and the wastage is reduced. </a:t>
          </a:r>
          <a:endParaRPr lang="en-US"/>
        </a:p>
      </dgm:t>
    </dgm:pt>
    <dgm:pt modelId="{0EAF0F3B-1DCE-40EF-83E6-B7AC3D1A71F8}" type="parTrans" cxnId="{8E93497B-98B5-420D-9AAA-BBBBFC453D72}">
      <dgm:prSet/>
      <dgm:spPr/>
      <dgm:t>
        <a:bodyPr/>
        <a:lstStyle/>
        <a:p>
          <a:endParaRPr lang="en-US"/>
        </a:p>
      </dgm:t>
    </dgm:pt>
    <dgm:pt modelId="{1F548745-01FA-43AF-8E74-42E7984A2CE0}" type="sibTrans" cxnId="{8E93497B-98B5-420D-9AAA-BBBBFC453D72}">
      <dgm:prSet/>
      <dgm:spPr/>
      <dgm:t>
        <a:bodyPr/>
        <a:lstStyle/>
        <a:p>
          <a:endParaRPr lang="en-US"/>
        </a:p>
      </dgm:t>
    </dgm:pt>
    <dgm:pt modelId="{5724EBC0-66F5-4A04-982A-E0520CAC0DDA}" type="pres">
      <dgm:prSet presAssocID="{ED67B022-51AB-4A1B-885C-75E88EE6CDAB}" presName="root" presStyleCnt="0">
        <dgm:presLayoutVars>
          <dgm:dir/>
          <dgm:resizeHandles val="exact"/>
        </dgm:presLayoutVars>
      </dgm:prSet>
      <dgm:spPr/>
    </dgm:pt>
    <dgm:pt modelId="{57AC0A0C-DED8-4513-8DD2-40E28FED2801}" type="pres">
      <dgm:prSet presAssocID="{A60C58FC-733C-4141-B7C7-E05243DCDB2A}" presName="compNode" presStyleCnt="0"/>
      <dgm:spPr/>
    </dgm:pt>
    <dgm:pt modelId="{3C21C6F3-B496-4062-96F2-9CE9D1997411}" type="pres">
      <dgm:prSet presAssocID="{A60C58FC-733C-4141-B7C7-E05243DCD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ish"/>
        </a:ext>
      </dgm:extLst>
    </dgm:pt>
    <dgm:pt modelId="{9261E912-9F32-4696-A621-DE2740462E42}" type="pres">
      <dgm:prSet presAssocID="{A60C58FC-733C-4141-B7C7-E05243DCDB2A}" presName="spaceRect" presStyleCnt="0"/>
      <dgm:spPr/>
    </dgm:pt>
    <dgm:pt modelId="{CF4AF07E-852F-4DD5-B9EC-B3CD88BBCFEB}" type="pres">
      <dgm:prSet presAssocID="{A60C58FC-733C-4141-B7C7-E05243DCDB2A}" presName="textRect" presStyleLbl="revTx" presStyleIdx="0" presStyleCnt="5">
        <dgm:presLayoutVars>
          <dgm:chMax val="1"/>
          <dgm:chPref val="1"/>
        </dgm:presLayoutVars>
      </dgm:prSet>
      <dgm:spPr/>
    </dgm:pt>
    <dgm:pt modelId="{8455BEDD-98A0-4503-A51C-329450DEE4C3}" type="pres">
      <dgm:prSet presAssocID="{F518A555-6BD4-4EB7-B60B-4C060FC758BA}" presName="sibTrans" presStyleCnt="0"/>
      <dgm:spPr/>
    </dgm:pt>
    <dgm:pt modelId="{ADAA0011-E8E1-4C41-B299-614145F13E1B}" type="pres">
      <dgm:prSet presAssocID="{9F1F2BEF-E28E-4E60-BE66-6EB206B3D87B}" presName="compNode" presStyleCnt="0"/>
      <dgm:spPr/>
    </dgm:pt>
    <dgm:pt modelId="{018B79FE-521A-4E3B-82C0-629239A8818B}" type="pres">
      <dgm:prSet presAssocID="{9F1F2BEF-E28E-4E60-BE66-6EB206B3D87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8A6B9909-BD9E-4E1A-9409-EA96AAF65864}" type="pres">
      <dgm:prSet presAssocID="{9F1F2BEF-E28E-4E60-BE66-6EB206B3D87B}" presName="spaceRect" presStyleCnt="0"/>
      <dgm:spPr/>
    </dgm:pt>
    <dgm:pt modelId="{94206084-28F2-4C7A-A0AE-EEAC1708291C}" type="pres">
      <dgm:prSet presAssocID="{9F1F2BEF-E28E-4E60-BE66-6EB206B3D87B}" presName="textRect" presStyleLbl="revTx" presStyleIdx="1" presStyleCnt="5">
        <dgm:presLayoutVars>
          <dgm:chMax val="1"/>
          <dgm:chPref val="1"/>
        </dgm:presLayoutVars>
      </dgm:prSet>
      <dgm:spPr/>
    </dgm:pt>
    <dgm:pt modelId="{147B1B85-1E81-447D-924F-66003CAA20F4}" type="pres">
      <dgm:prSet presAssocID="{45B1C7A7-18BC-4F8D-8710-B7949CDA79CE}" presName="sibTrans" presStyleCnt="0"/>
      <dgm:spPr/>
    </dgm:pt>
    <dgm:pt modelId="{DC3689A3-4CE8-4EB6-9182-E0F3DFE97EA2}" type="pres">
      <dgm:prSet presAssocID="{FFCD8762-DA0E-4485-8B57-98C6FA4FFAA1}" presName="compNode" presStyleCnt="0"/>
      <dgm:spPr/>
    </dgm:pt>
    <dgm:pt modelId="{D9F71B7E-73FF-491D-8846-C7C69A225107}" type="pres">
      <dgm:prSet presAssocID="{FFCD8762-DA0E-4485-8B57-98C6FA4FFAA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B5948F14-6475-4B16-891F-9D0E5873914C}" type="pres">
      <dgm:prSet presAssocID="{FFCD8762-DA0E-4485-8B57-98C6FA4FFAA1}" presName="spaceRect" presStyleCnt="0"/>
      <dgm:spPr/>
    </dgm:pt>
    <dgm:pt modelId="{5BD583C1-985F-436B-B286-E5E96E1A7F47}" type="pres">
      <dgm:prSet presAssocID="{FFCD8762-DA0E-4485-8B57-98C6FA4FFAA1}" presName="textRect" presStyleLbl="revTx" presStyleIdx="2" presStyleCnt="5">
        <dgm:presLayoutVars>
          <dgm:chMax val="1"/>
          <dgm:chPref val="1"/>
        </dgm:presLayoutVars>
      </dgm:prSet>
      <dgm:spPr/>
    </dgm:pt>
    <dgm:pt modelId="{F53F3C32-8AAA-40A7-A5D4-48CE23848C72}" type="pres">
      <dgm:prSet presAssocID="{75514B53-47E1-4D48-9BB9-3886F600B9CC}" presName="sibTrans" presStyleCnt="0"/>
      <dgm:spPr/>
    </dgm:pt>
    <dgm:pt modelId="{29AC4CE7-0134-4127-8BFA-DBBCE29F730B}" type="pres">
      <dgm:prSet presAssocID="{CF98F7C2-10B9-4C3B-AE47-D545D737E4C6}" presName="compNode" presStyleCnt="0"/>
      <dgm:spPr/>
    </dgm:pt>
    <dgm:pt modelId="{298C0FE3-58F1-4D72-B3D9-0154783C815A}" type="pres">
      <dgm:prSet presAssocID="{CF98F7C2-10B9-4C3B-AE47-D545D737E4C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5BF9F12-EC53-46AA-B808-7405A0991DB2}" type="pres">
      <dgm:prSet presAssocID="{CF98F7C2-10B9-4C3B-AE47-D545D737E4C6}" presName="spaceRect" presStyleCnt="0"/>
      <dgm:spPr/>
    </dgm:pt>
    <dgm:pt modelId="{3037F584-96B3-4095-86AD-79E493CDE57C}" type="pres">
      <dgm:prSet presAssocID="{CF98F7C2-10B9-4C3B-AE47-D545D737E4C6}" presName="textRect" presStyleLbl="revTx" presStyleIdx="3" presStyleCnt="5">
        <dgm:presLayoutVars>
          <dgm:chMax val="1"/>
          <dgm:chPref val="1"/>
        </dgm:presLayoutVars>
      </dgm:prSet>
      <dgm:spPr/>
    </dgm:pt>
    <dgm:pt modelId="{A691F24D-600A-4DEF-BF4B-9442B13B5176}" type="pres">
      <dgm:prSet presAssocID="{FE23BEBF-F9F8-4996-B279-5B194EDC59D8}" presName="sibTrans" presStyleCnt="0"/>
      <dgm:spPr/>
    </dgm:pt>
    <dgm:pt modelId="{4DCD96B2-86F9-4856-9A0A-9BA11225B6A8}" type="pres">
      <dgm:prSet presAssocID="{CDBFD73C-9453-4CB6-9AD8-677602FB9E78}" presName="compNode" presStyleCnt="0"/>
      <dgm:spPr/>
    </dgm:pt>
    <dgm:pt modelId="{6BE9A0F9-5E0D-453A-8BBB-8502B6ECFF0C}" type="pres">
      <dgm:prSet presAssocID="{CDBFD73C-9453-4CB6-9AD8-677602FB9E7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9F28083C-54D0-46B1-B83E-19E100A3C3D4}" type="pres">
      <dgm:prSet presAssocID="{CDBFD73C-9453-4CB6-9AD8-677602FB9E78}" presName="spaceRect" presStyleCnt="0"/>
      <dgm:spPr/>
    </dgm:pt>
    <dgm:pt modelId="{8F2ED644-45A6-42CB-946D-59A8B433C42A}" type="pres">
      <dgm:prSet presAssocID="{CDBFD73C-9453-4CB6-9AD8-677602FB9E7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07A10A-B99E-418F-8FEE-B8BFCEA773EB}" type="presOf" srcId="{ED67B022-51AB-4A1B-885C-75E88EE6CDAB}" destId="{5724EBC0-66F5-4A04-982A-E0520CAC0DDA}" srcOrd="0" destOrd="0" presId="urn:microsoft.com/office/officeart/2018/2/layout/IconLabelList"/>
    <dgm:cxn modelId="{ED0AF118-5E79-4952-B188-92214E354E2A}" type="presOf" srcId="{CDBFD73C-9453-4CB6-9AD8-677602FB9E78}" destId="{8F2ED644-45A6-42CB-946D-59A8B433C42A}" srcOrd="0" destOrd="0" presId="urn:microsoft.com/office/officeart/2018/2/layout/IconLabelList"/>
    <dgm:cxn modelId="{64FD4125-B65C-4D0E-919C-74D075A9943B}" type="presOf" srcId="{9F1F2BEF-E28E-4E60-BE66-6EB206B3D87B}" destId="{94206084-28F2-4C7A-A0AE-EEAC1708291C}" srcOrd="0" destOrd="0" presId="urn:microsoft.com/office/officeart/2018/2/layout/IconLabelList"/>
    <dgm:cxn modelId="{8E93497B-98B5-420D-9AAA-BBBBFC453D72}" srcId="{ED67B022-51AB-4A1B-885C-75E88EE6CDAB}" destId="{CDBFD73C-9453-4CB6-9AD8-677602FB9E78}" srcOrd="4" destOrd="0" parTransId="{0EAF0F3B-1DCE-40EF-83E6-B7AC3D1A71F8}" sibTransId="{1F548745-01FA-43AF-8E74-42E7984A2CE0}"/>
    <dgm:cxn modelId="{0E290E88-1BCD-4FB2-BD05-58CB5D4B601E}" type="presOf" srcId="{FFCD8762-DA0E-4485-8B57-98C6FA4FFAA1}" destId="{5BD583C1-985F-436B-B286-E5E96E1A7F47}" srcOrd="0" destOrd="0" presId="urn:microsoft.com/office/officeart/2018/2/layout/IconLabelList"/>
    <dgm:cxn modelId="{27BB908A-89F9-49F1-9271-7466592278C1}" srcId="{ED67B022-51AB-4A1B-885C-75E88EE6CDAB}" destId="{CF98F7C2-10B9-4C3B-AE47-D545D737E4C6}" srcOrd="3" destOrd="0" parTransId="{C1706416-BEBE-4E4F-ACE5-236E9B62EB20}" sibTransId="{FE23BEBF-F9F8-4996-B279-5B194EDC59D8}"/>
    <dgm:cxn modelId="{D149C4AE-A7CA-4E4D-A243-1A39DB919CB3}" type="presOf" srcId="{A60C58FC-733C-4141-B7C7-E05243DCDB2A}" destId="{CF4AF07E-852F-4DD5-B9EC-B3CD88BBCFEB}" srcOrd="0" destOrd="0" presId="urn:microsoft.com/office/officeart/2018/2/layout/IconLabelList"/>
    <dgm:cxn modelId="{74ABA7C1-1349-4EEC-B0B1-72B0B40C49FA}" srcId="{ED67B022-51AB-4A1B-885C-75E88EE6CDAB}" destId="{A60C58FC-733C-4141-B7C7-E05243DCDB2A}" srcOrd="0" destOrd="0" parTransId="{98BC9161-7BD9-4983-B593-06BD09C62F46}" sibTransId="{F518A555-6BD4-4EB7-B60B-4C060FC758BA}"/>
    <dgm:cxn modelId="{75387EC3-7D2E-4FFD-AEAF-1FE56E9F17AB}" type="presOf" srcId="{CF98F7C2-10B9-4C3B-AE47-D545D737E4C6}" destId="{3037F584-96B3-4095-86AD-79E493CDE57C}" srcOrd="0" destOrd="0" presId="urn:microsoft.com/office/officeart/2018/2/layout/IconLabelList"/>
    <dgm:cxn modelId="{6ED3ACED-CA1E-4200-BF3D-4BE3E160C005}" srcId="{ED67B022-51AB-4A1B-885C-75E88EE6CDAB}" destId="{FFCD8762-DA0E-4485-8B57-98C6FA4FFAA1}" srcOrd="2" destOrd="0" parTransId="{32D0E6BE-70D6-411E-B19B-0AF6D198C56C}" sibTransId="{75514B53-47E1-4D48-9BB9-3886F600B9CC}"/>
    <dgm:cxn modelId="{7B111CF4-1FEC-41A2-9834-722DF1045646}" srcId="{ED67B022-51AB-4A1B-885C-75E88EE6CDAB}" destId="{9F1F2BEF-E28E-4E60-BE66-6EB206B3D87B}" srcOrd="1" destOrd="0" parTransId="{3E2D33C9-918E-4D77-97FE-453E1DD5B47D}" sibTransId="{45B1C7A7-18BC-4F8D-8710-B7949CDA79CE}"/>
    <dgm:cxn modelId="{A6843C90-F7DA-43F2-BEC0-7B0A0460E26F}" type="presParOf" srcId="{5724EBC0-66F5-4A04-982A-E0520CAC0DDA}" destId="{57AC0A0C-DED8-4513-8DD2-40E28FED2801}" srcOrd="0" destOrd="0" presId="urn:microsoft.com/office/officeart/2018/2/layout/IconLabelList"/>
    <dgm:cxn modelId="{07BF7FD4-55B6-4D0A-A043-8BE14FDC3380}" type="presParOf" srcId="{57AC0A0C-DED8-4513-8DD2-40E28FED2801}" destId="{3C21C6F3-B496-4062-96F2-9CE9D1997411}" srcOrd="0" destOrd="0" presId="urn:microsoft.com/office/officeart/2018/2/layout/IconLabelList"/>
    <dgm:cxn modelId="{9C264D27-962B-40DD-AA6D-A5987C8B2379}" type="presParOf" srcId="{57AC0A0C-DED8-4513-8DD2-40E28FED2801}" destId="{9261E912-9F32-4696-A621-DE2740462E42}" srcOrd="1" destOrd="0" presId="urn:microsoft.com/office/officeart/2018/2/layout/IconLabelList"/>
    <dgm:cxn modelId="{344E653D-B8F1-430B-B8C0-A31CA10C6F02}" type="presParOf" srcId="{57AC0A0C-DED8-4513-8DD2-40E28FED2801}" destId="{CF4AF07E-852F-4DD5-B9EC-B3CD88BBCFEB}" srcOrd="2" destOrd="0" presId="urn:microsoft.com/office/officeart/2018/2/layout/IconLabelList"/>
    <dgm:cxn modelId="{D37AEEE2-13ED-44F7-8397-E9EFEBEF61B8}" type="presParOf" srcId="{5724EBC0-66F5-4A04-982A-E0520CAC0DDA}" destId="{8455BEDD-98A0-4503-A51C-329450DEE4C3}" srcOrd="1" destOrd="0" presId="urn:microsoft.com/office/officeart/2018/2/layout/IconLabelList"/>
    <dgm:cxn modelId="{D3A9E7BA-4A74-4F20-B43A-DD24A5662459}" type="presParOf" srcId="{5724EBC0-66F5-4A04-982A-E0520CAC0DDA}" destId="{ADAA0011-E8E1-4C41-B299-614145F13E1B}" srcOrd="2" destOrd="0" presId="urn:microsoft.com/office/officeart/2018/2/layout/IconLabelList"/>
    <dgm:cxn modelId="{1BDD6B4D-337B-411D-BEB6-E9AE63B09ECF}" type="presParOf" srcId="{ADAA0011-E8E1-4C41-B299-614145F13E1B}" destId="{018B79FE-521A-4E3B-82C0-629239A8818B}" srcOrd="0" destOrd="0" presId="urn:microsoft.com/office/officeart/2018/2/layout/IconLabelList"/>
    <dgm:cxn modelId="{2297C683-CAC2-4AC6-89F7-C74FF0B87C42}" type="presParOf" srcId="{ADAA0011-E8E1-4C41-B299-614145F13E1B}" destId="{8A6B9909-BD9E-4E1A-9409-EA96AAF65864}" srcOrd="1" destOrd="0" presId="urn:microsoft.com/office/officeart/2018/2/layout/IconLabelList"/>
    <dgm:cxn modelId="{890DF1E0-EBDD-46E7-B5F9-4B477965061D}" type="presParOf" srcId="{ADAA0011-E8E1-4C41-B299-614145F13E1B}" destId="{94206084-28F2-4C7A-A0AE-EEAC1708291C}" srcOrd="2" destOrd="0" presId="urn:microsoft.com/office/officeart/2018/2/layout/IconLabelList"/>
    <dgm:cxn modelId="{6CCB042E-D847-49F9-9546-5B9127350C90}" type="presParOf" srcId="{5724EBC0-66F5-4A04-982A-E0520CAC0DDA}" destId="{147B1B85-1E81-447D-924F-66003CAA20F4}" srcOrd="3" destOrd="0" presId="urn:microsoft.com/office/officeart/2018/2/layout/IconLabelList"/>
    <dgm:cxn modelId="{CA6608A7-711C-47AF-A73E-1B267816700E}" type="presParOf" srcId="{5724EBC0-66F5-4A04-982A-E0520CAC0DDA}" destId="{DC3689A3-4CE8-4EB6-9182-E0F3DFE97EA2}" srcOrd="4" destOrd="0" presId="urn:microsoft.com/office/officeart/2018/2/layout/IconLabelList"/>
    <dgm:cxn modelId="{49A02C9F-6FB1-4FA4-B6F1-BB2366AA3254}" type="presParOf" srcId="{DC3689A3-4CE8-4EB6-9182-E0F3DFE97EA2}" destId="{D9F71B7E-73FF-491D-8846-C7C69A225107}" srcOrd="0" destOrd="0" presId="urn:microsoft.com/office/officeart/2018/2/layout/IconLabelList"/>
    <dgm:cxn modelId="{6C9DE9B3-74F2-4027-B847-CA54E4EF7098}" type="presParOf" srcId="{DC3689A3-4CE8-4EB6-9182-E0F3DFE97EA2}" destId="{B5948F14-6475-4B16-891F-9D0E5873914C}" srcOrd="1" destOrd="0" presId="urn:microsoft.com/office/officeart/2018/2/layout/IconLabelList"/>
    <dgm:cxn modelId="{7F82E88F-33FB-4127-B81B-A32001578A17}" type="presParOf" srcId="{DC3689A3-4CE8-4EB6-9182-E0F3DFE97EA2}" destId="{5BD583C1-985F-436B-B286-E5E96E1A7F47}" srcOrd="2" destOrd="0" presId="urn:microsoft.com/office/officeart/2018/2/layout/IconLabelList"/>
    <dgm:cxn modelId="{04EFEAB0-D7AB-4EF1-BBD7-89B5DD485DED}" type="presParOf" srcId="{5724EBC0-66F5-4A04-982A-E0520CAC0DDA}" destId="{F53F3C32-8AAA-40A7-A5D4-48CE23848C72}" srcOrd="5" destOrd="0" presId="urn:microsoft.com/office/officeart/2018/2/layout/IconLabelList"/>
    <dgm:cxn modelId="{87BAD485-3AFA-46C4-9E08-B21E83584A62}" type="presParOf" srcId="{5724EBC0-66F5-4A04-982A-E0520CAC0DDA}" destId="{29AC4CE7-0134-4127-8BFA-DBBCE29F730B}" srcOrd="6" destOrd="0" presId="urn:microsoft.com/office/officeart/2018/2/layout/IconLabelList"/>
    <dgm:cxn modelId="{DA3B6571-ED05-4DBA-A779-0D530127CF89}" type="presParOf" srcId="{29AC4CE7-0134-4127-8BFA-DBBCE29F730B}" destId="{298C0FE3-58F1-4D72-B3D9-0154783C815A}" srcOrd="0" destOrd="0" presId="urn:microsoft.com/office/officeart/2018/2/layout/IconLabelList"/>
    <dgm:cxn modelId="{0403502D-E987-40A7-9E86-D6DE27F28ED3}" type="presParOf" srcId="{29AC4CE7-0134-4127-8BFA-DBBCE29F730B}" destId="{55BF9F12-EC53-46AA-B808-7405A0991DB2}" srcOrd="1" destOrd="0" presId="urn:microsoft.com/office/officeart/2018/2/layout/IconLabelList"/>
    <dgm:cxn modelId="{C0B7D093-01EC-443B-AC8A-668CB2C63827}" type="presParOf" srcId="{29AC4CE7-0134-4127-8BFA-DBBCE29F730B}" destId="{3037F584-96B3-4095-86AD-79E493CDE57C}" srcOrd="2" destOrd="0" presId="urn:microsoft.com/office/officeart/2018/2/layout/IconLabelList"/>
    <dgm:cxn modelId="{EF4D6D32-BEB0-4359-90B2-90180E9C7D39}" type="presParOf" srcId="{5724EBC0-66F5-4A04-982A-E0520CAC0DDA}" destId="{A691F24D-600A-4DEF-BF4B-9442B13B5176}" srcOrd="7" destOrd="0" presId="urn:microsoft.com/office/officeart/2018/2/layout/IconLabelList"/>
    <dgm:cxn modelId="{AD8B8F7E-009A-4575-817C-45D854A3DA09}" type="presParOf" srcId="{5724EBC0-66F5-4A04-982A-E0520CAC0DDA}" destId="{4DCD96B2-86F9-4856-9A0A-9BA11225B6A8}" srcOrd="8" destOrd="0" presId="urn:microsoft.com/office/officeart/2018/2/layout/IconLabelList"/>
    <dgm:cxn modelId="{ADE56490-FEF9-46DB-8592-9682E7E6359E}" type="presParOf" srcId="{4DCD96B2-86F9-4856-9A0A-9BA11225B6A8}" destId="{6BE9A0F9-5E0D-453A-8BBB-8502B6ECFF0C}" srcOrd="0" destOrd="0" presId="urn:microsoft.com/office/officeart/2018/2/layout/IconLabelList"/>
    <dgm:cxn modelId="{5DBC4CB4-EB82-4B33-9992-F32FA5F0EE03}" type="presParOf" srcId="{4DCD96B2-86F9-4856-9A0A-9BA11225B6A8}" destId="{9F28083C-54D0-46B1-B83E-19E100A3C3D4}" srcOrd="1" destOrd="0" presId="urn:microsoft.com/office/officeart/2018/2/layout/IconLabelList"/>
    <dgm:cxn modelId="{5AF9D0A6-578C-4CBA-900B-B6C748EA5BAA}" type="presParOf" srcId="{4DCD96B2-86F9-4856-9A0A-9BA11225B6A8}" destId="{8F2ED644-45A6-42CB-946D-59A8B433C4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1C6F3-B496-4062-96F2-9CE9D1997411}">
      <dsp:nvSpPr>
        <dsp:cNvPr id="0" name=""/>
        <dsp:cNvSpPr/>
      </dsp:nvSpPr>
      <dsp:spPr>
        <a:xfrm>
          <a:off x="1189683" y="117452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AF07E-852F-4DD5-B9EC-B3CD88BBCFEB}">
      <dsp:nvSpPr>
        <dsp:cNvPr id="0" name=""/>
        <dsp:cNvSpPr/>
      </dsp:nvSpPr>
      <dsp:spPr>
        <a:xfrm>
          <a:off x="694683" y="226684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People throw the used items when they are no longer needed.</a:t>
          </a:r>
          <a:endParaRPr lang="en-US" sz="1100" kern="1200"/>
        </a:p>
      </dsp:txBody>
      <dsp:txXfrm>
        <a:off x="694683" y="2266842"/>
        <a:ext cx="1800000" cy="787500"/>
      </dsp:txXfrm>
    </dsp:sp>
    <dsp:sp modelId="{018B79FE-521A-4E3B-82C0-629239A8818B}">
      <dsp:nvSpPr>
        <dsp:cNvPr id="0" name=""/>
        <dsp:cNvSpPr/>
      </dsp:nvSpPr>
      <dsp:spPr>
        <a:xfrm>
          <a:off x="3304683" y="117452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6084-28F2-4C7A-A0AE-EEAC1708291C}">
      <dsp:nvSpPr>
        <dsp:cNvPr id="0" name=""/>
        <dsp:cNvSpPr/>
      </dsp:nvSpPr>
      <dsp:spPr>
        <a:xfrm>
          <a:off x="2809683" y="226684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These things may be useful to other people.</a:t>
          </a:r>
          <a:endParaRPr lang="en-US" sz="1100" kern="1200"/>
        </a:p>
      </dsp:txBody>
      <dsp:txXfrm>
        <a:off x="2809683" y="2266842"/>
        <a:ext cx="1800000" cy="787500"/>
      </dsp:txXfrm>
    </dsp:sp>
    <dsp:sp modelId="{D9F71B7E-73FF-491D-8846-C7C69A225107}">
      <dsp:nvSpPr>
        <dsp:cNvPr id="0" name=""/>
        <dsp:cNvSpPr/>
      </dsp:nvSpPr>
      <dsp:spPr>
        <a:xfrm>
          <a:off x="5419683" y="117452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583C1-985F-436B-B286-E5E96E1A7F47}">
      <dsp:nvSpPr>
        <dsp:cNvPr id="0" name=""/>
        <dsp:cNvSpPr/>
      </dsp:nvSpPr>
      <dsp:spPr>
        <a:xfrm>
          <a:off x="4924683" y="226684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MVIT gives a platform to the people who want to sell their used items through our website and the people who want to buy the used items. </a:t>
          </a:r>
          <a:endParaRPr lang="en-US" sz="1100" kern="1200"/>
        </a:p>
      </dsp:txBody>
      <dsp:txXfrm>
        <a:off x="4924683" y="2266842"/>
        <a:ext cx="1800000" cy="787500"/>
      </dsp:txXfrm>
    </dsp:sp>
    <dsp:sp modelId="{298C0FE3-58F1-4D72-B3D9-0154783C815A}">
      <dsp:nvSpPr>
        <dsp:cNvPr id="0" name=""/>
        <dsp:cNvSpPr/>
      </dsp:nvSpPr>
      <dsp:spPr>
        <a:xfrm>
          <a:off x="7534683" y="117452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7F584-96B3-4095-86AD-79E493CDE57C}">
      <dsp:nvSpPr>
        <dsp:cNvPr id="0" name=""/>
        <dsp:cNvSpPr/>
      </dsp:nvSpPr>
      <dsp:spPr>
        <a:xfrm>
          <a:off x="7039683" y="226684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By using the MVIT website, the sellers are trying to get some money for their used items and the buyers are able to buy the items they need for less cost. </a:t>
          </a:r>
          <a:endParaRPr lang="en-US" sz="1100" kern="1200"/>
        </a:p>
      </dsp:txBody>
      <dsp:txXfrm>
        <a:off x="7039683" y="2266842"/>
        <a:ext cx="1800000" cy="787500"/>
      </dsp:txXfrm>
    </dsp:sp>
    <dsp:sp modelId="{6BE9A0F9-5E0D-453A-8BBB-8502B6ECFF0C}">
      <dsp:nvSpPr>
        <dsp:cNvPr id="0" name=""/>
        <dsp:cNvSpPr/>
      </dsp:nvSpPr>
      <dsp:spPr>
        <a:xfrm>
          <a:off x="9649683" y="117452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ED644-45A6-42CB-946D-59A8B433C42A}">
      <dsp:nvSpPr>
        <dsp:cNvPr id="0" name=""/>
        <dsp:cNvSpPr/>
      </dsp:nvSpPr>
      <dsp:spPr>
        <a:xfrm>
          <a:off x="9154683" y="2266842"/>
          <a:ext cx="18000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In this way both the seller and the buyer are benefited and the wastage is reduced. </a:t>
          </a:r>
          <a:endParaRPr lang="en-US" sz="1100" kern="1200"/>
        </a:p>
      </dsp:txBody>
      <dsp:txXfrm>
        <a:off x="9154683" y="2266842"/>
        <a:ext cx="18000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6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4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8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4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3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7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28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3385" y="13128"/>
            <a:ext cx="3620802" cy="6844872"/>
          </a:xfrm>
          <a:prstGeom prst="rect">
            <a:avLst/>
          </a:prstGeom>
          <a:gradFill>
            <a:gsLst>
              <a:gs pos="0">
                <a:srgbClr val="000000">
                  <a:alpha val="72000"/>
                </a:srgbClr>
              </a:gs>
              <a:gs pos="98000">
                <a:schemeClr val="accent1"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7414" y="0"/>
            <a:ext cx="8584585" cy="640079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65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32">
            <a:extLst>
              <a:ext uri="{FF2B5EF4-FFF2-40B4-BE49-F238E27FC236}">
                <a16:creationId xmlns:a16="http://schemas.microsoft.com/office/drawing/2014/main" id="{835682F0-7BC6-4526-8BFA-58EA002C8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348001" y="892771"/>
            <a:ext cx="4675167" cy="5009112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43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1803" y="1173479"/>
            <a:ext cx="6598597" cy="2336483"/>
          </a:xfrm>
        </p:spPr>
        <p:txBody>
          <a:bodyPr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MVIT </a:t>
            </a:r>
            <a:br>
              <a:rPr lang="en-GB" sz="4800">
                <a:solidFill>
                  <a:srgbClr val="FFFFFF"/>
                </a:solidFill>
                <a:cs typeface="Calibri Light"/>
              </a:rPr>
            </a:br>
            <a:r>
              <a:rPr lang="en-GB" sz="4800">
                <a:solidFill>
                  <a:srgbClr val="FFFFFF"/>
                </a:solidFill>
              </a:rPr>
              <a:t>AN ONLINE MARKET PLACE FOR VITIANS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1803" y="3758499"/>
            <a:ext cx="6598597" cy="174154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A PROJECT REPORT</a:t>
            </a:r>
          </a:p>
          <a:p>
            <a:pPr algn="l"/>
            <a:r>
              <a:rPr lang="en-GB">
                <a:solidFill>
                  <a:srgbClr val="FFFFFF"/>
                </a:solidFill>
              </a:rPr>
              <a:t>INTERNET AND WEB PROGRAMMING</a:t>
            </a:r>
          </a:p>
        </p:txBody>
      </p:sp>
      <p:sp>
        <p:nvSpPr>
          <p:cNvPr id="70" name="Rectangle 34">
            <a:extLst>
              <a:ext uri="{FF2B5EF4-FFF2-40B4-BE49-F238E27FC236}">
                <a16:creationId xmlns:a16="http://schemas.microsoft.com/office/drawing/2014/main" id="{1F0DF0F3-0179-4A8A-92E0-932C473DA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89" y="13127"/>
            <a:ext cx="3620804" cy="6387672"/>
          </a:xfrm>
          <a:prstGeom prst="rect">
            <a:avLst/>
          </a:prstGeom>
          <a:gradFill>
            <a:gsLst>
              <a:gs pos="25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50000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3" descr="Wavy 3D art">
            <a:extLst>
              <a:ext uri="{FF2B5EF4-FFF2-40B4-BE49-F238E27FC236}">
                <a16:creationId xmlns:a16="http://schemas.microsoft.com/office/drawing/2014/main" id="{FF47B98A-59FE-C8EA-9177-59763B62F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7" r="28260" b="-2"/>
          <a:stretch/>
        </p:blipFill>
        <p:spPr>
          <a:xfrm>
            <a:off x="1037820" y="896184"/>
            <a:ext cx="2569597" cy="5051526"/>
          </a:xfrm>
          <a:custGeom>
            <a:avLst/>
            <a:gdLst/>
            <a:ahLst/>
            <a:cxnLst/>
            <a:rect l="l" t="t" r="r" b="b"/>
            <a:pathLst>
              <a:path w="2569597" h="5051526">
                <a:moveTo>
                  <a:pt x="2525763" y="0"/>
                </a:moveTo>
                <a:lnTo>
                  <a:pt x="2569597" y="2214"/>
                </a:lnTo>
                <a:lnTo>
                  <a:pt x="2569597" y="5049313"/>
                </a:lnTo>
                <a:lnTo>
                  <a:pt x="2525763" y="5051526"/>
                </a:lnTo>
                <a:cubicBezTo>
                  <a:pt x="1130823" y="5051526"/>
                  <a:pt x="0" y="3920703"/>
                  <a:pt x="0" y="2525763"/>
                </a:cubicBezTo>
                <a:cubicBezTo>
                  <a:pt x="0" y="1130823"/>
                  <a:pt x="1130823" y="0"/>
                  <a:pt x="252576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098B3E-7F20-136C-2F9C-93C73CFF9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3697"/>
            <a:ext cx="11277600" cy="561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9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76CE0F1-B41C-2D13-5D5E-EEB843FF8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22377"/>
            <a:ext cx="11277600" cy="541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A7E18D8-0A62-3D88-795F-B9A3AEE0F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2" y="457200"/>
            <a:ext cx="10381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1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925DC99-B565-0F32-CBAF-5957B2B0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67309"/>
            <a:ext cx="11277600" cy="57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DC16E6F-5340-C026-4EF4-D668A967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8898" b="1"/>
          <a:stretch/>
        </p:blipFill>
        <p:spPr>
          <a:xfrm>
            <a:off x="2298869" y="383023"/>
            <a:ext cx="752682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1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95893DD-2327-68D5-FFDA-E3E282386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95503"/>
            <a:ext cx="11277600" cy="56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17CA9D7-86ED-4FD0-9389-B810E3206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86" b="1"/>
          <a:stretch/>
        </p:blipFill>
        <p:spPr>
          <a:xfrm>
            <a:off x="457200" y="548310"/>
            <a:ext cx="11277600" cy="576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1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flowers on a green background">
            <a:extLst>
              <a:ext uri="{FF2B5EF4-FFF2-40B4-BE49-F238E27FC236}">
                <a16:creationId xmlns:a16="http://schemas.microsoft.com/office/drawing/2014/main" id="{F3675C35-8609-0330-BE44-35E725B79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18" r="8280" b="-4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328A4-AE6E-BF2A-042A-B39F69F3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7216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3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485C07-44C9-E0C4-F79A-305B5923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E80E52B2-8F34-2F51-CC29-73431A418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729251"/>
              </p:ext>
            </p:extLst>
          </p:nvPr>
        </p:nvGraphicFramePr>
        <p:xfrm>
          <a:off x="5459051" y="685800"/>
          <a:ext cx="5595073" cy="51054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83022">
                  <a:extLst>
                    <a:ext uri="{9D8B030D-6E8A-4147-A177-3AD203B41FA5}">
                      <a16:colId xmlns:a16="http://schemas.microsoft.com/office/drawing/2014/main" val="1634416422"/>
                    </a:ext>
                  </a:extLst>
                </a:gridCol>
                <a:gridCol w="2012051">
                  <a:extLst>
                    <a:ext uri="{9D8B030D-6E8A-4147-A177-3AD203B41FA5}">
                      <a16:colId xmlns:a16="http://schemas.microsoft.com/office/drawing/2014/main" val="1880294278"/>
                    </a:ext>
                  </a:extLst>
                </a:gridCol>
              </a:tblGrid>
              <a:tr h="74750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3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3868604293"/>
                  </a:ext>
                </a:extLst>
              </a:tr>
              <a:tr h="1012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Anuj Mishra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20BCE2934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3242830026"/>
                  </a:ext>
                </a:extLst>
              </a:tr>
              <a:tr h="660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Iyashi</a:t>
                      </a: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Pal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20BCI0295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848257539"/>
                  </a:ext>
                </a:extLst>
              </a:tr>
              <a:tr h="1012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Medisetti</a:t>
                      </a: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Varaguna</a:t>
                      </a: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Sree Chandana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20BCE0977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4136832545"/>
                  </a:ext>
                </a:extLst>
              </a:tr>
              <a:tr h="66031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Tarang Gupta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20BCI0310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1423598755"/>
                  </a:ext>
                </a:extLst>
              </a:tr>
              <a:tr h="1012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Prince </a:t>
                      </a:r>
                      <a:r>
                        <a:rPr lang="en-US" sz="2300" b="0" u="none" strike="noStrike" noProof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Panjiyar</a:t>
                      </a:r>
                      <a:endParaRPr lang="en-US" sz="2300" err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20BCE2775</a:t>
                      </a:r>
                      <a:endParaRPr lang="en-US" sz="23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8029" marR="232612" marT="139014" marB="139014"/>
                </a:tc>
                <a:extLst>
                  <a:ext uri="{0D108BD9-81ED-4DB2-BD59-A6C34878D82A}">
                    <a16:rowId xmlns:a16="http://schemas.microsoft.com/office/drawing/2014/main" val="3640207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0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5C07-44C9-E0C4-F79A-305B5923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GB" sz="4000">
                <a:cs typeface="Calibri Light"/>
              </a:rPr>
              <a:t>ABSTRACT</a:t>
            </a:r>
            <a:endParaRPr lang="en-GB" sz="4000"/>
          </a:p>
        </p:txBody>
      </p:sp>
      <p:pic>
        <p:nvPicPr>
          <p:cNvPr id="25" name="Picture 24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2F261396-B468-EA71-4E64-358542202D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81" b="-1"/>
          <a:stretch/>
        </p:blipFill>
        <p:spPr>
          <a:xfrm>
            <a:off x="1455276" y="918640"/>
            <a:ext cx="3101873" cy="4589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5D00-4985-A2BE-7FE4-C9B3E5CD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ea typeface="+mn-lt"/>
                <a:cs typeface="+mn-lt"/>
              </a:rPr>
              <a:t>MVIT is an online shopping website which allows users to buy and sell used items. </a:t>
            </a:r>
            <a:endParaRPr lang="en-US" sz="2000">
              <a:cs typeface="Calibri"/>
            </a:endParaRPr>
          </a:p>
          <a:p>
            <a:r>
              <a:rPr lang="en-GB" sz="2000">
                <a:ea typeface="+mn-lt"/>
                <a:cs typeface="+mn-lt"/>
              </a:rPr>
              <a:t>It is specially designed for Vitians. It makes selling and buying of things easier and accessible within the campus of VIT.</a:t>
            </a:r>
            <a:endParaRPr lang="en-GB" sz="2000">
              <a:cs typeface="Calibri"/>
            </a:endParaRPr>
          </a:p>
          <a:p>
            <a:r>
              <a:rPr lang="en-GB" sz="2000">
                <a:ea typeface="+mn-lt"/>
                <a:cs typeface="+mn-lt"/>
              </a:rPr>
              <a:t>Online shopping is very popular.</a:t>
            </a:r>
          </a:p>
          <a:p>
            <a:r>
              <a:rPr lang="en-GB" sz="2000">
                <a:ea typeface="+mn-lt"/>
                <a:cs typeface="+mn-lt"/>
              </a:rPr>
              <a:t>This website is made only for Vitians and takes proper login information to access the portal. This project is developed using ReactJS and MongoDB.</a:t>
            </a:r>
            <a:endParaRPr lang="en-GB" sz="2000">
              <a:cs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5C07-44C9-E0C4-F79A-305B5923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cs typeface="Calibri Light"/>
              </a:rPr>
              <a:t>PROBLEM STATEMENT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7DC2A70-0F1B-2AC0-8398-D28E93CD0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17149"/>
              </p:ext>
            </p:extLst>
          </p:nvPr>
        </p:nvGraphicFramePr>
        <p:xfrm>
          <a:off x="421525" y="2170918"/>
          <a:ext cx="11649367" cy="422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8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55CD764-972B-4CA5-A885-53E55C63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5C07-44C9-E0C4-F79A-305B5923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474757"/>
            <a:ext cx="3734698" cy="32102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FLOW DIAGRAM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B2E44E-30A6-416E-A45D-B1E3286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414016"/>
            <a:ext cx="232963" cy="1340860"/>
            <a:chOff x="56167" y="2050133"/>
            <a:chExt cx="232963" cy="1340860"/>
          </a:xfrm>
        </p:grpSpPr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FC3F1FAE-BAA2-4238-87B4-F57CD6E0D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089CF776-26E3-443A-9B0A-EBD6CE7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61989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1F6F9BAB-A8A1-4A62-86FC-5B3157A6E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7A2B6B81-FF9A-43F6-A1AE-917DAA4B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47777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49817315-151B-4CB1-A230-5A36AF7F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6CC335AB-9541-4183-93A8-9687D50AB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33566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ED940D30-BF06-4C7A-8790-F0D998247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A52173BB-5BB4-4AB9-AC66-79CF7406D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19355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CD8A6114-D58C-4BB6-9AFE-064C927F3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B4E88F94-25A1-4836-8BB3-4271B636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05143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25A83C54-E0E4-4E8A-9EE6-C17D26417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0675818B-7A46-4DED-BBFC-4697A4C04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04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AF3B1214-DA5A-4076-BE6B-3D9D3ECC6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9E008EA5-BFDE-4E41-A137-7528BC706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83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46544C80-52A4-45E4-BFA9-EF2DF3498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905E3B05-2EB1-44FB-ADE8-F4CD5217A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62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02542866-00BE-41E8-955D-E3B4E6E03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9">
              <a:extLst>
                <a:ext uri="{FF2B5EF4-FFF2-40B4-BE49-F238E27FC236}">
                  <a16:creationId xmlns:a16="http://schemas.microsoft.com/office/drawing/2014/main" id="{ADC9572A-D4F6-4C5A-B2C8-C00E855CB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12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2">
              <a:extLst>
                <a:ext uri="{FF2B5EF4-FFF2-40B4-BE49-F238E27FC236}">
                  <a16:creationId xmlns:a16="http://schemas.microsoft.com/office/drawing/2014/main" id="{BBF83543-D986-4CD0-A24E-9802847B8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28600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15E8B8C4-D90E-4DC6-BA2D-D21C33318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00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4165AB3-7006-4430-BCE3-25476BE13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4472"/>
            <a:ext cx="5291468" cy="1490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414FF174-C866-5016-B7D2-C475CB2F2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717" y="368157"/>
            <a:ext cx="7283202" cy="5899865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3E51905-F374-4E1A-97CF-B741584B7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01384"/>
            <a:ext cx="585216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3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4" name="Rectangle 3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3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3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9" name="Rectangle 4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85C07-44C9-E0C4-F79A-305B59231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cs typeface="Calibri Light"/>
              </a:rPr>
              <a:t>MODULES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3F95D00-4985-A2BE-7FE4-C9B3E5CD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/>
              <a:t>Frontend</a:t>
            </a:r>
            <a:endParaRPr lang="en-US" sz="2000" b="1"/>
          </a:p>
          <a:p>
            <a:pPr marL="0" indent="0">
              <a:buNone/>
            </a:pPr>
            <a:r>
              <a:rPr lang="en-GB" sz="2000"/>
              <a:t>We</a:t>
            </a:r>
            <a:r>
              <a:rPr lang="en-GB" sz="2000">
                <a:ea typeface="+mn-lt"/>
                <a:cs typeface="+mn-lt"/>
              </a:rPr>
              <a:t> have used the JavaScript framework, ReactJS for the frontend work on our project. </a:t>
            </a:r>
            <a:endParaRPr lang="en-US" sz="20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Homepage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This is the landing page of our website; we display recently posted products and all the available categories of products on this page.</a:t>
            </a:r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Login and Registration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Login needs the user’s email address and password.</a:t>
            </a:r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Edit Profile Page</a:t>
            </a: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Upon registering based on their basic information, the users have a chance to update their profile with important information before they go on and sell or buy products.</a:t>
            </a:r>
          </a:p>
        </p:txBody>
      </p:sp>
    </p:spTree>
    <p:extLst>
      <p:ext uri="{BB962C8B-B14F-4D97-AF65-F5344CB8AC3E}">
        <p14:creationId xmlns:p14="http://schemas.microsoft.com/office/powerpoint/2010/main" val="36250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F22A68-AE76-A740-6596-BE33B61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cs typeface="Calibri Light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4E14-F356-79BC-4CDF-9CCCAF40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Posting Items for Sale</a:t>
            </a:r>
            <a:endParaRPr lang="en-US" sz="1900">
              <a:cs typeface="Calibri" panose="020F0502020204030204"/>
            </a:endParaRPr>
          </a:p>
          <a:p>
            <a:pPr marL="0" indent="0">
              <a:buNone/>
            </a:pPr>
            <a:r>
              <a:rPr lang="en-GB" sz="1900">
                <a:ea typeface="+mn-lt"/>
                <a:cs typeface="+mn-lt"/>
              </a:rPr>
              <a:t>All users on the website have a chance to post items for sale on our website. They can do so by filling a form on the “add new product” page.</a:t>
            </a: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All Products Page</a:t>
            </a:r>
          </a:p>
          <a:p>
            <a:pPr marL="0" indent="0">
              <a:buNone/>
            </a:pPr>
            <a:r>
              <a:rPr lang="en-GB" sz="1900">
                <a:ea typeface="+mn-lt"/>
                <a:cs typeface="+mn-lt"/>
              </a:rPr>
              <a:t>This page displays all the products that have been posted on our page.</a:t>
            </a: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Contact Us Page</a:t>
            </a:r>
          </a:p>
          <a:p>
            <a:pPr marL="0" indent="0">
              <a:buNone/>
            </a:pPr>
            <a:r>
              <a:rPr lang="en-GB" sz="1900">
                <a:ea typeface="+mn-lt"/>
                <a:cs typeface="+mn-lt"/>
              </a:rPr>
              <a:t>This page is for the users to ask questions or post in queries, if any, about the website. </a:t>
            </a: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Support Requests Viewing Page</a:t>
            </a:r>
          </a:p>
          <a:p>
            <a:pPr marL="0" indent="0">
              <a:buNone/>
            </a:pPr>
            <a:r>
              <a:rPr lang="en-GB" sz="1900">
                <a:ea typeface="+mn-lt"/>
                <a:cs typeface="+mn-lt"/>
              </a:rPr>
              <a:t>This page is for the admin users to view all the incoming support requests. </a:t>
            </a: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 Support Requests Answering Page</a:t>
            </a:r>
          </a:p>
          <a:p>
            <a:pPr marL="0" indent="0">
              <a:buNone/>
            </a:pPr>
            <a:r>
              <a:rPr lang="en-GB" sz="1900">
                <a:ea typeface="+mn-lt"/>
                <a:cs typeface="+mn-lt"/>
              </a:rPr>
              <a:t>This page is used by the administrator to answer all the queries which are viewed in the support requests page.</a:t>
            </a:r>
            <a:endParaRPr lang="en-GB" sz="1900" b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219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34DD5E-B0FA-64B9-BFC7-A1629E9E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  <a:cs typeface="Calibri Light"/>
              </a:rPr>
              <a:t>MODULES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D84A8-E4C5-BAFF-8E10-89EFE3C7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Backend</a:t>
            </a:r>
            <a:r>
              <a:rPr lang="en-GB" sz="2000">
                <a:ea typeface="+mn-lt"/>
                <a:cs typeface="+mn-lt"/>
              </a:rPr>
              <a:t> </a:t>
            </a:r>
            <a:endParaRPr lang="en-US" sz="2000"/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In our project, for the backend, we have used ExpressJS and NodeJS Frameworks of the JavaScript language.</a:t>
            </a: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 We used MongoDB Atlas as the database. It is hosted on a cloud platform. We deployed our backend on Heroku and frontend on Vercel.</a:t>
            </a:r>
          </a:p>
          <a:p>
            <a:pPr marL="0" indent="0">
              <a:buNone/>
            </a:pPr>
            <a:endParaRPr lang="en-GB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000">
                <a:ea typeface="+mn-lt"/>
                <a:cs typeface="+mn-lt"/>
              </a:rPr>
              <a:t> In the next section, we briefly describe the various models we used for the database in our project.</a:t>
            </a:r>
            <a:endParaRPr lang="en-GB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28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E2BD8-233C-3D87-28D4-C8EDD4E7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DATABASE DESIGN -ER DIAGRAM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4F4B0EC-6DE1-4A1C-D293-14C7E1365F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8" t="4204" r="13379" b="2655"/>
          <a:stretch/>
        </p:blipFill>
        <p:spPr>
          <a:xfrm>
            <a:off x="3487753" y="390832"/>
            <a:ext cx="5309113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MVIT  AN ONLINE MARKET PLACE FOR VITIANS</vt:lpstr>
      <vt:lpstr>TEAM MEMBERS</vt:lpstr>
      <vt:lpstr>ABSTRACT</vt:lpstr>
      <vt:lpstr>PROBLEM STATEMENT</vt:lpstr>
      <vt:lpstr>PROCESS FLOW DIAGRAM</vt:lpstr>
      <vt:lpstr>MODULES</vt:lpstr>
      <vt:lpstr>MODULES</vt:lpstr>
      <vt:lpstr>MODULES</vt:lpstr>
      <vt:lpstr>DATABASE DESIGN -ER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52</cp:revision>
  <dcterms:created xsi:type="dcterms:W3CDTF">2022-10-06T14:59:07Z</dcterms:created>
  <dcterms:modified xsi:type="dcterms:W3CDTF">2022-10-06T18:10:54Z</dcterms:modified>
</cp:coreProperties>
</file>