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Open Sauce" charset="1" panose="00000500000000000000"/>
      <p:regular r:id="rId18"/>
    </p:embeddedFont>
    <p:embeddedFont>
      <p:font typeface="Open Sauce Bold" charset="1" panose="00000800000000000000"/>
      <p:regular r:id="rId19"/>
    </p:embeddedFont>
    <p:embeddedFont>
      <p:font typeface="Open Sauce Italics" charset="1" panose="00000500000000000000"/>
      <p:regular r:id="rId20"/>
    </p:embeddedFont>
    <p:embeddedFont>
      <p:font typeface="Open Sauce Bold Italics" charset="1" panose="00000800000000000000"/>
      <p:regular r:id="rId21"/>
    </p:embeddedFont>
    <p:embeddedFont>
      <p:font typeface="Open Sauce Light" charset="1" panose="00000400000000000000"/>
      <p:regular r:id="rId22"/>
    </p:embeddedFont>
    <p:embeddedFont>
      <p:font typeface="Open Sauce Light Italics" charset="1" panose="00000400000000000000"/>
      <p:regular r:id="rId23"/>
    </p:embeddedFont>
    <p:embeddedFont>
      <p:font typeface="Open Sauce Medium" charset="1" panose="00000600000000000000"/>
      <p:regular r:id="rId24"/>
    </p:embeddedFont>
    <p:embeddedFont>
      <p:font typeface="Open Sauce Medium Italics" charset="1" panose="00000600000000000000"/>
      <p:regular r:id="rId25"/>
    </p:embeddedFont>
    <p:embeddedFont>
      <p:font typeface="Open Sauce Semi-Bold" charset="1" panose="00000700000000000000"/>
      <p:regular r:id="rId26"/>
    </p:embeddedFont>
    <p:embeddedFont>
      <p:font typeface="Open Sauce Semi-Bold Italics" charset="1" panose="00000700000000000000"/>
      <p:regular r:id="rId27"/>
    </p:embeddedFont>
    <p:embeddedFont>
      <p:font typeface="Open Sauce Heavy" charset="1" panose="00000A00000000000000"/>
      <p:regular r:id="rId28"/>
    </p:embeddedFont>
    <p:embeddedFont>
      <p:font typeface="Open Sauce Heavy Italics"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0.jpeg" Type="http://schemas.openxmlformats.org/officeDocument/2006/relationships/image"/><Relationship Id="rId2" Target="../media/image1.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3.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8.jpeg" Type="http://schemas.openxmlformats.org/officeDocument/2006/relationships/image"/><Relationship Id="rId7" Target="../media/image1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981167" y="0"/>
            <a:ext cx="2306833" cy="2741002"/>
          </a:xfrm>
          <a:custGeom>
            <a:avLst/>
            <a:gdLst/>
            <a:ahLst/>
            <a:cxnLst/>
            <a:rect r="r" b="b" t="t" l="l"/>
            <a:pathLst>
              <a:path h="2741002" w="2306833">
                <a:moveTo>
                  <a:pt x="0" y="0"/>
                </a:moveTo>
                <a:lnTo>
                  <a:pt x="2306833" y="0"/>
                </a:lnTo>
                <a:lnTo>
                  <a:pt x="2306833" y="2741002"/>
                </a:lnTo>
                <a:lnTo>
                  <a:pt x="0" y="2741002"/>
                </a:lnTo>
                <a:lnTo>
                  <a:pt x="0" y="0"/>
                </a:lnTo>
                <a:close/>
              </a:path>
            </a:pathLst>
          </a:custGeom>
          <a:blipFill>
            <a:blip r:embed="rId5"/>
            <a:stretch>
              <a:fillRect l="-3155" t="0" r="-4156" b="-2411"/>
            </a:stretch>
          </a:blipFill>
        </p:spPr>
      </p:sp>
      <p:sp>
        <p:nvSpPr>
          <p:cNvPr name="TextBox 6" id="6"/>
          <p:cNvSpPr txBox="true"/>
          <p:nvPr/>
        </p:nvSpPr>
        <p:spPr>
          <a:xfrm rot="0">
            <a:off x="3780630" y="5200109"/>
            <a:ext cx="11787775" cy="1350595"/>
          </a:xfrm>
          <a:prstGeom prst="rect">
            <a:avLst/>
          </a:prstGeom>
        </p:spPr>
        <p:txBody>
          <a:bodyPr anchor="t" rtlCol="false" tIns="0" lIns="0" bIns="0" rIns="0">
            <a:spAutoFit/>
          </a:bodyPr>
          <a:lstStyle/>
          <a:p>
            <a:pPr algn="ctr">
              <a:lnSpc>
                <a:spcPts val="11039"/>
              </a:lnSpc>
            </a:pPr>
            <a:r>
              <a:rPr lang="en-US" sz="7999" spc="783">
                <a:solidFill>
                  <a:srgbClr val="C78755"/>
                </a:solidFill>
                <a:latin typeface="Oswald Bold"/>
              </a:rPr>
              <a:t>LOGISTIC REGRESSION </a:t>
            </a:r>
          </a:p>
        </p:txBody>
      </p:sp>
      <p:sp>
        <p:nvSpPr>
          <p:cNvPr name="TextBox 7" id="7"/>
          <p:cNvSpPr txBox="true"/>
          <p:nvPr/>
        </p:nvSpPr>
        <p:spPr>
          <a:xfrm rot="0">
            <a:off x="3780630" y="3950211"/>
            <a:ext cx="11787775"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METHOD</a:t>
            </a:r>
          </a:p>
        </p:txBody>
      </p:sp>
      <p:sp>
        <p:nvSpPr>
          <p:cNvPr name="TextBox 8" id="8"/>
          <p:cNvSpPr txBox="true"/>
          <p:nvPr/>
        </p:nvSpPr>
        <p:spPr>
          <a:xfrm rot="0">
            <a:off x="2719596" y="7490896"/>
            <a:ext cx="12848809" cy="2272976"/>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JAYA KUSUMA (G.231.21.0073)</a:t>
            </a:r>
          </a:p>
          <a:p>
            <a:pPr algn="ctr">
              <a:lnSpc>
                <a:spcPts val="3661"/>
              </a:lnSpc>
            </a:pPr>
            <a:r>
              <a:rPr lang="en-US" sz="2653" spc="140">
                <a:solidFill>
                  <a:srgbClr val="231F20"/>
                </a:solidFill>
                <a:latin typeface="Montserrat Classic Bold"/>
              </a:rPr>
              <a:t>MUHAMMAD AZIZ I.S (G.231.22.0092)</a:t>
            </a:r>
          </a:p>
          <a:p>
            <a:pPr algn="ctr">
              <a:lnSpc>
                <a:spcPts val="3661"/>
              </a:lnSpc>
            </a:pPr>
            <a:r>
              <a:rPr lang="en-US" sz="2653" spc="140">
                <a:solidFill>
                  <a:srgbClr val="231F20"/>
                </a:solidFill>
                <a:latin typeface="Montserrat Classic Bold"/>
              </a:rPr>
              <a:t>AFFI HIMMAWAN (G.231.22.0002)</a:t>
            </a:r>
          </a:p>
          <a:p>
            <a:pPr algn="ctr">
              <a:lnSpc>
                <a:spcPts val="3661"/>
              </a:lnSpc>
            </a:pPr>
            <a:r>
              <a:rPr lang="en-US" sz="2653" spc="140">
                <a:solidFill>
                  <a:srgbClr val="231F20"/>
                </a:solidFill>
                <a:latin typeface="Montserrat Classic Bold"/>
              </a:rPr>
              <a:t>HAFAZ RAFSANJANI M (G.231.21.0146)</a:t>
            </a:r>
          </a:p>
          <a:p>
            <a:pPr algn="ctr">
              <a:lnSpc>
                <a:spcPts val="3661"/>
              </a:lnSpc>
            </a:pPr>
            <a:r>
              <a:rPr lang="en-US" sz="2653" spc="140">
                <a:solidFill>
                  <a:srgbClr val="231F20"/>
                </a:solidFill>
                <a:latin typeface="Montserrat Classic Bold"/>
              </a:rPr>
              <a:t>SADARI (G.231.21.0071)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44241" y="481062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4" id="4"/>
          <p:cNvGrpSpPr/>
          <p:nvPr/>
        </p:nvGrpSpPr>
        <p:grpSpPr>
          <a:xfrm rot="0">
            <a:off x="1444241" y="3378045"/>
            <a:ext cx="9610044" cy="1948998"/>
            <a:chOff x="0" y="0"/>
            <a:chExt cx="3682024" cy="746746"/>
          </a:xfrm>
        </p:grpSpPr>
        <p:sp>
          <p:nvSpPr>
            <p:cNvPr name="Freeform 5" id="5"/>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6" id="6"/>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1776285" y="3655061"/>
            <a:ext cx="1156649" cy="1173721"/>
          </a:xfrm>
          <a:custGeom>
            <a:avLst/>
            <a:gdLst/>
            <a:ahLst/>
            <a:cxnLst/>
            <a:rect r="r" b="b" t="t" l="l"/>
            <a:pathLst>
              <a:path h="1173721" w="1156649">
                <a:moveTo>
                  <a:pt x="0" y="0"/>
                </a:moveTo>
                <a:lnTo>
                  <a:pt x="1156648" y="0"/>
                </a:lnTo>
                <a:lnTo>
                  <a:pt x="1156648"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44241" y="719176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9" id="9"/>
          <p:cNvGrpSpPr/>
          <p:nvPr/>
        </p:nvGrpSpPr>
        <p:grpSpPr>
          <a:xfrm rot="0">
            <a:off x="1444241" y="5759187"/>
            <a:ext cx="9610044" cy="1948998"/>
            <a:chOff x="0" y="0"/>
            <a:chExt cx="3682024" cy="746746"/>
          </a:xfrm>
        </p:grpSpPr>
        <p:sp>
          <p:nvSpPr>
            <p:cNvPr name="Freeform 10" id="10"/>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1" id="11"/>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2" id="12"/>
          <p:cNvSpPr/>
          <p:nvPr/>
        </p:nvSpPr>
        <p:spPr>
          <a:xfrm flipH="false" flipV="false" rot="0">
            <a:off x="1673849" y="6144314"/>
            <a:ext cx="1159455" cy="1178744"/>
          </a:xfrm>
          <a:custGeom>
            <a:avLst/>
            <a:gdLst/>
            <a:ahLst/>
            <a:cxnLst/>
            <a:rect r="r" b="b" t="t" l="l"/>
            <a:pathLst>
              <a:path h="1178744" w="1159455">
                <a:moveTo>
                  <a:pt x="0" y="0"/>
                </a:moveTo>
                <a:lnTo>
                  <a:pt x="1159455" y="0"/>
                </a:lnTo>
                <a:lnTo>
                  <a:pt x="1159455" y="1178744"/>
                </a:lnTo>
                <a:lnTo>
                  <a:pt x="0" y="1178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2031994" y="727059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10889203" y="2669822"/>
            <a:ext cx="7398797" cy="5554787"/>
          </a:xfrm>
          <a:custGeom>
            <a:avLst/>
            <a:gdLst/>
            <a:ahLst/>
            <a:cxnLst/>
            <a:rect r="r" b="b" t="t" l="l"/>
            <a:pathLst>
              <a:path h="5554787" w="7398797">
                <a:moveTo>
                  <a:pt x="0" y="0"/>
                </a:moveTo>
                <a:lnTo>
                  <a:pt x="7398797" y="0"/>
                </a:lnTo>
                <a:lnTo>
                  <a:pt x="7398797" y="5554787"/>
                </a:lnTo>
                <a:lnTo>
                  <a:pt x="0" y="5554787"/>
                </a:lnTo>
                <a:lnTo>
                  <a:pt x="0" y="0"/>
                </a:lnTo>
                <a:close/>
              </a:path>
            </a:pathLst>
          </a:custGeom>
          <a:blipFill>
            <a:blip r:embed="rId10"/>
            <a:stretch>
              <a:fillRect l="-5742" t="0" r="-3281" b="0"/>
            </a:stretch>
          </a:blipFill>
        </p:spPr>
      </p:sp>
      <p:sp>
        <p:nvSpPr>
          <p:cNvPr name="TextBox 15" id="15"/>
          <p:cNvSpPr txBox="true"/>
          <p:nvPr/>
        </p:nvSpPr>
        <p:spPr>
          <a:xfrm rot="0">
            <a:off x="3210948" y="5987626"/>
            <a:ext cx="7132181" cy="1140095"/>
          </a:xfrm>
          <a:prstGeom prst="rect">
            <a:avLst/>
          </a:prstGeom>
        </p:spPr>
        <p:txBody>
          <a:bodyPr anchor="t" rtlCol="false" tIns="0" lIns="0" bIns="0" rIns="0">
            <a:spAutoFit/>
          </a:bodyPr>
          <a:lstStyle/>
          <a:p>
            <a:pPr algn="just" marL="0" indent="0" lvl="0">
              <a:lnSpc>
                <a:spcPts val="3050"/>
              </a:lnSpc>
              <a:spcBef>
                <a:spcPct val="0"/>
              </a:spcBef>
            </a:pPr>
            <a:r>
              <a:rPr lang="en-US" sz="2210" spc="216">
                <a:solidFill>
                  <a:srgbClr val="231F20"/>
                </a:solidFill>
                <a:latin typeface="DM Sans"/>
              </a:rPr>
              <a:t>Umumnya Regresi logistik paling sering digunakan dalam pembelajaran mesin dan ilmu data. </a:t>
            </a:r>
          </a:p>
        </p:txBody>
      </p:sp>
      <p:sp>
        <p:nvSpPr>
          <p:cNvPr name="TextBox 16" id="16"/>
          <p:cNvSpPr txBox="true"/>
          <p:nvPr/>
        </p:nvSpPr>
        <p:spPr>
          <a:xfrm rot="0">
            <a:off x="1776285" y="2555085"/>
            <a:ext cx="8747012" cy="680085"/>
          </a:xfrm>
          <a:prstGeom prst="rect">
            <a:avLst/>
          </a:prstGeom>
        </p:spPr>
        <p:txBody>
          <a:bodyPr anchor="t" rtlCol="false" tIns="0" lIns="0" bIns="0" rIns="0">
            <a:spAutoFit/>
          </a:bodyPr>
          <a:lstStyle/>
          <a:p>
            <a:pPr>
              <a:lnSpc>
                <a:spcPts val="5519"/>
              </a:lnSpc>
            </a:pPr>
            <a:r>
              <a:rPr lang="en-US" sz="3999" spc="391">
                <a:solidFill>
                  <a:srgbClr val="231F20"/>
                </a:solidFill>
                <a:latin typeface="Oswald Bold"/>
              </a:rPr>
              <a:t>APA ITU LOGISTIC REGRESSION?</a:t>
            </a:r>
          </a:p>
        </p:txBody>
      </p:sp>
      <p:sp>
        <p:nvSpPr>
          <p:cNvPr name="TextBox 17" id="17"/>
          <p:cNvSpPr txBox="true"/>
          <p:nvPr/>
        </p:nvSpPr>
        <p:spPr>
          <a:xfrm rot="0">
            <a:off x="3210948" y="3606485"/>
            <a:ext cx="7132181" cy="2283095"/>
          </a:xfrm>
          <a:prstGeom prst="rect">
            <a:avLst/>
          </a:prstGeom>
        </p:spPr>
        <p:txBody>
          <a:bodyPr anchor="t" rtlCol="false" tIns="0" lIns="0" bIns="0" rIns="0">
            <a:spAutoFit/>
          </a:bodyPr>
          <a:lstStyle/>
          <a:p>
            <a:pPr algn="just">
              <a:lnSpc>
                <a:spcPts val="3050"/>
              </a:lnSpc>
            </a:pPr>
            <a:r>
              <a:rPr lang="en-US" sz="2210" spc="216">
                <a:solidFill>
                  <a:srgbClr val="231F20"/>
                </a:solidFill>
                <a:latin typeface="DM Sans"/>
              </a:rPr>
              <a:t>adalah metode statistik yang digunakan untuk menganalisis dan memodelkan hubungan antara variabel dependen dan satu atau lebih variabel independen</a:t>
            </a:r>
          </a:p>
          <a:p>
            <a:pPr algn="just">
              <a:lnSpc>
                <a:spcPts val="3050"/>
              </a:lnSpc>
            </a:pPr>
          </a:p>
          <a:p>
            <a:pPr algn="just" marL="0" indent="0" lvl="0">
              <a:lnSpc>
                <a:spcPts val="3050"/>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488809" y="8476032"/>
            <a:ext cx="960682" cy="1052540"/>
          </a:xfrm>
          <a:custGeom>
            <a:avLst/>
            <a:gdLst/>
            <a:ahLst/>
            <a:cxnLst/>
            <a:rect r="r" b="b" t="t" l="l"/>
            <a:pathLst>
              <a:path h="1052540" w="960682">
                <a:moveTo>
                  <a:pt x="0" y="0"/>
                </a:moveTo>
                <a:lnTo>
                  <a:pt x="960683" y="0"/>
                </a:lnTo>
                <a:lnTo>
                  <a:pt x="960683" y="1052541"/>
                </a:lnTo>
                <a:lnTo>
                  <a:pt x="0" y="10525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488809" y="1379441"/>
            <a:ext cx="10325473" cy="7628521"/>
          </a:xfrm>
          <a:custGeom>
            <a:avLst/>
            <a:gdLst/>
            <a:ahLst/>
            <a:cxnLst/>
            <a:rect r="r" b="b" t="t" l="l"/>
            <a:pathLst>
              <a:path h="7628521" w="10325473">
                <a:moveTo>
                  <a:pt x="0" y="0"/>
                </a:moveTo>
                <a:lnTo>
                  <a:pt x="10325474" y="0"/>
                </a:lnTo>
                <a:lnTo>
                  <a:pt x="10325474" y="7628521"/>
                </a:lnTo>
                <a:lnTo>
                  <a:pt x="0" y="7628521"/>
                </a:lnTo>
                <a:lnTo>
                  <a:pt x="0" y="0"/>
                </a:lnTo>
                <a:close/>
              </a:path>
            </a:pathLst>
          </a:custGeom>
          <a:blipFill>
            <a:blip r:embed="rId6"/>
            <a:stretch>
              <a:fillRect l="0" t="0" r="0" b="0"/>
            </a:stretch>
          </a:blipFill>
          <a:ln w="76200" cap="sq">
            <a:solidFill>
              <a:srgbClr val="040506"/>
            </a:solidFill>
            <a:prstDash val="sysDot"/>
            <a:miter/>
          </a:ln>
        </p:spPr>
      </p:sp>
      <p:grpSp>
        <p:nvGrpSpPr>
          <p:cNvPr name="Group 6" id="6"/>
          <p:cNvGrpSpPr/>
          <p:nvPr/>
        </p:nvGrpSpPr>
        <p:grpSpPr>
          <a:xfrm rot="0">
            <a:off x="11274702" y="8523884"/>
            <a:ext cx="4438522" cy="1043215"/>
            <a:chOff x="0" y="0"/>
            <a:chExt cx="1168993" cy="274756"/>
          </a:xfrm>
        </p:grpSpPr>
        <p:sp>
          <p:nvSpPr>
            <p:cNvPr name="Freeform 7" id="7"/>
            <p:cNvSpPr/>
            <p:nvPr/>
          </p:nvSpPr>
          <p:spPr>
            <a:xfrm flipH="false" flipV="false" rot="0">
              <a:off x="0" y="0"/>
              <a:ext cx="1168993" cy="274756"/>
            </a:xfrm>
            <a:custGeom>
              <a:avLst/>
              <a:gdLst/>
              <a:ahLst/>
              <a:cxnLst/>
              <a:rect r="r" b="b" t="t" l="l"/>
              <a:pathLst>
                <a:path h="274756" w="1168993">
                  <a:moveTo>
                    <a:pt x="88957" y="0"/>
                  </a:moveTo>
                  <a:lnTo>
                    <a:pt x="1080036" y="0"/>
                  </a:lnTo>
                  <a:cubicBezTo>
                    <a:pt x="1129166" y="0"/>
                    <a:pt x="1168993" y="39827"/>
                    <a:pt x="1168993" y="88957"/>
                  </a:cubicBezTo>
                  <a:lnTo>
                    <a:pt x="1168993" y="185799"/>
                  </a:lnTo>
                  <a:cubicBezTo>
                    <a:pt x="1168993" y="234929"/>
                    <a:pt x="1129166" y="274756"/>
                    <a:pt x="1080036" y="274756"/>
                  </a:cubicBezTo>
                  <a:lnTo>
                    <a:pt x="88957" y="274756"/>
                  </a:lnTo>
                  <a:cubicBezTo>
                    <a:pt x="65364" y="274756"/>
                    <a:pt x="42738" y="265384"/>
                    <a:pt x="26055" y="248701"/>
                  </a:cubicBezTo>
                  <a:cubicBezTo>
                    <a:pt x="9372" y="232019"/>
                    <a:pt x="0" y="209392"/>
                    <a:pt x="0" y="185799"/>
                  </a:cubicBezTo>
                  <a:lnTo>
                    <a:pt x="0" y="88957"/>
                  </a:lnTo>
                  <a:cubicBezTo>
                    <a:pt x="0" y="65364"/>
                    <a:pt x="9372" y="42738"/>
                    <a:pt x="26055" y="26055"/>
                  </a:cubicBezTo>
                  <a:cubicBezTo>
                    <a:pt x="42738" y="9372"/>
                    <a:pt x="65364" y="0"/>
                    <a:pt x="88957" y="0"/>
                  </a:cubicBezTo>
                  <a:close/>
                </a:path>
              </a:pathLst>
            </a:custGeom>
            <a:solidFill>
              <a:srgbClr val="FDFBFB"/>
            </a:solidFill>
            <a:ln w="76200" cap="rnd">
              <a:solidFill>
                <a:srgbClr val="000000"/>
              </a:solidFill>
              <a:prstDash val="sysDot"/>
              <a:round/>
            </a:ln>
          </p:spPr>
        </p:sp>
        <p:sp>
          <p:nvSpPr>
            <p:cNvPr name="TextBox 8" id="8"/>
            <p:cNvSpPr txBox="true"/>
            <p:nvPr/>
          </p:nvSpPr>
          <p:spPr>
            <a:xfrm>
              <a:off x="0" y="-38100"/>
              <a:ext cx="1168993" cy="312856"/>
            </a:xfrm>
            <a:prstGeom prst="rect">
              <a:avLst/>
            </a:prstGeom>
          </p:spPr>
          <p:txBody>
            <a:bodyPr anchor="ctr" rtlCol="false" tIns="50800" lIns="50800" bIns="50800" rIns="50800"/>
            <a:lstStyle/>
            <a:p>
              <a:pPr algn="ctr">
                <a:lnSpc>
                  <a:spcPts val="5589"/>
                </a:lnSpc>
              </a:pPr>
              <a:r>
                <a:rPr lang="en-US" sz="4299">
                  <a:solidFill>
                    <a:srgbClr val="000000"/>
                  </a:solidFill>
                  <a:latin typeface="Montserrat Classic Bold"/>
                </a:rPr>
                <a:t>Equations</a:t>
              </a:r>
            </a:p>
          </p:txBody>
        </p:sp>
      </p:grpSp>
      <p:sp>
        <p:nvSpPr>
          <p:cNvPr name="TextBox 9" id="9"/>
          <p:cNvSpPr txBox="true"/>
          <p:nvPr/>
        </p:nvSpPr>
        <p:spPr>
          <a:xfrm rot="0">
            <a:off x="2574674" y="4891"/>
            <a:ext cx="11552977" cy="1023809"/>
          </a:xfrm>
          <a:prstGeom prst="rect">
            <a:avLst/>
          </a:prstGeom>
        </p:spPr>
        <p:txBody>
          <a:bodyPr anchor="t" rtlCol="false" tIns="0" lIns="0" bIns="0" rIns="0">
            <a:spAutoFit/>
          </a:bodyPr>
          <a:lstStyle/>
          <a:p>
            <a:pPr algn="ctr">
              <a:lnSpc>
                <a:spcPts val="8345"/>
              </a:lnSpc>
            </a:pPr>
            <a:r>
              <a:rPr lang="en-US" sz="6047" spc="320">
                <a:solidFill>
                  <a:srgbClr val="FF3131"/>
                </a:solidFill>
                <a:latin typeface="Oswald Bold"/>
              </a:rPr>
              <a:t>RUMUS</a:t>
            </a:r>
            <a:r>
              <a:rPr lang="en-US" sz="6047" spc="320">
                <a:solidFill>
                  <a:srgbClr val="231F20"/>
                </a:solidFill>
                <a:latin typeface="Oswald Bold"/>
              </a:rPr>
              <a:t> PERHITUNGAN </a:t>
            </a:r>
            <a:r>
              <a:rPr lang="en-US" sz="6047" spc="320">
                <a:solidFill>
                  <a:srgbClr val="C78755"/>
                </a:solidFill>
                <a:latin typeface="Oswald Bold"/>
              </a:rPr>
              <a:t>MANUAL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201947" y="323045"/>
            <a:ext cx="7574422" cy="1005840"/>
          </a:xfrm>
          <a:prstGeom prst="rect">
            <a:avLst/>
          </a:prstGeom>
        </p:spPr>
        <p:txBody>
          <a:bodyPr anchor="t" rtlCol="false" tIns="0" lIns="0" bIns="0" rIns="0">
            <a:spAutoFit/>
          </a:bodyPr>
          <a:lstStyle/>
          <a:p>
            <a:pPr>
              <a:lnSpc>
                <a:spcPts val="8280"/>
              </a:lnSpc>
            </a:pPr>
            <a:r>
              <a:rPr lang="en-US" sz="6000" spc="588">
                <a:solidFill>
                  <a:srgbClr val="FFFFFF"/>
                </a:solidFill>
                <a:latin typeface="Oswald Bold"/>
              </a:rPr>
              <a:t>WHITEBOX </a:t>
            </a:r>
            <a:r>
              <a:rPr lang="en-US" sz="6000" spc="588">
                <a:solidFill>
                  <a:srgbClr val="FF3131"/>
                </a:solidFill>
                <a:latin typeface="Oswald Bold"/>
              </a:rPr>
              <a:t>TESTING</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814480" y="2499221"/>
            <a:ext cx="10396871" cy="7841361"/>
          </a:xfrm>
          <a:prstGeom prst="rect">
            <a:avLst/>
          </a:prstGeom>
        </p:spPr>
        <p:txBody>
          <a:bodyPr anchor="t" rtlCol="false" tIns="0" lIns="0" bIns="0" rIns="0">
            <a:spAutoFit/>
          </a:bodyPr>
          <a:lstStyle/>
          <a:p>
            <a:pPr algn="just">
              <a:lnSpc>
                <a:spcPts val="3312"/>
              </a:lnSpc>
            </a:pPr>
            <a:r>
              <a:rPr lang="en-US" sz="2400" spc="235">
                <a:solidFill>
                  <a:srgbClr val="F5FFF5"/>
                </a:solidFill>
                <a:latin typeface="DM Sans"/>
              </a:rPr>
              <a:t>White box testing, juga dikenal sebagai testing struktural, testing clear box, testing glass box, atau testing transparan, adalah metode pengujian perangkat lunak yang memeriksa dan menguji komponen internal dari suatu sistem. Dalam metode ini, penguji memiliki pengetahuan detail tentang struktur internal, desain, logika program, dan implementasi kode sumber perangkat lunak yang diuji. Tujuan utama dari white box testing adalah untuk memastikan bahwa setiap bagian dari perangkat lunak berfungsi dengan benar sesuai dengan spesifikasi dan kebutuhan yang telah ditentukan.</a:t>
            </a:r>
          </a:p>
          <a:p>
            <a:pPr algn="just">
              <a:lnSpc>
                <a:spcPts val="3312"/>
              </a:lnSpc>
            </a:pPr>
          </a:p>
          <a:p>
            <a:pPr algn="just">
              <a:lnSpc>
                <a:spcPts val="3174"/>
              </a:lnSpc>
            </a:pPr>
            <a:r>
              <a:rPr lang="en-US" sz="2300" spc="225">
                <a:solidFill>
                  <a:srgbClr val="F5FFF5"/>
                </a:solidFill>
                <a:latin typeface="DM Sans"/>
              </a:rPr>
              <a:t>White box testing bersifat komplementer dengan black box testing, di mana penguji menguji perangkat lunak tanpa memiliki pengetahuan tentang implementasinya. Dengan menggabungkan kedua metode ini, organisasi dapat mencapai cakupan pengujian yang lebih lengkap dan memastikan kualitas perangkat lunak yang optimal.</a:t>
            </a:r>
          </a:p>
          <a:p>
            <a:pPr algn="just">
              <a:lnSpc>
                <a:spcPts val="3312"/>
              </a:lnSpc>
            </a:pPr>
          </a:p>
          <a:p>
            <a:pPr algn="just">
              <a:lnSpc>
                <a:spcPts val="3312"/>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2105045"/>
            <a:ext cx="8097687" cy="3241963"/>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Bold"/>
              </a:rPr>
              <a:t>THANK'S FOR WATCHING</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488809" y="8476032"/>
            <a:ext cx="960682" cy="1052540"/>
          </a:xfrm>
          <a:custGeom>
            <a:avLst/>
            <a:gdLst/>
            <a:ahLst/>
            <a:cxnLst/>
            <a:rect r="r" b="b" t="t" l="l"/>
            <a:pathLst>
              <a:path h="1052540" w="960682">
                <a:moveTo>
                  <a:pt x="0" y="0"/>
                </a:moveTo>
                <a:lnTo>
                  <a:pt x="960683" y="0"/>
                </a:lnTo>
                <a:lnTo>
                  <a:pt x="960683" y="1052541"/>
                </a:lnTo>
                <a:lnTo>
                  <a:pt x="0" y="10525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021330" y="1028700"/>
            <a:ext cx="11106322" cy="8538398"/>
            <a:chOff x="0" y="0"/>
            <a:chExt cx="1474392" cy="1133494"/>
          </a:xfrm>
        </p:grpSpPr>
        <p:sp>
          <p:nvSpPr>
            <p:cNvPr name="Freeform 6" id="6"/>
            <p:cNvSpPr/>
            <p:nvPr/>
          </p:nvSpPr>
          <p:spPr>
            <a:xfrm flipH="false" flipV="false" rot="0">
              <a:off x="0" y="0"/>
              <a:ext cx="1474392" cy="1133494"/>
            </a:xfrm>
            <a:custGeom>
              <a:avLst/>
              <a:gdLst/>
              <a:ahLst/>
              <a:cxnLst/>
              <a:rect r="r" b="b" t="t" l="l"/>
              <a:pathLst>
                <a:path h="1133494" w="1474392">
                  <a:moveTo>
                    <a:pt x="0" y="0"/>
                  </a:moveTo>
                  <a:lnTo>
                    <a:pt x="1474392" y="0"/>
                  </a:lnTo>
                  <a:lnTo>
                    <a:pt x="1474392" y="1133494"/>
                  </a:lnTo>
                  <a:lnTo>
                    <a:pt x="0" y="1133494"/>
                  </a:lnTo>
                  <a:close/>
                </a:path>
              </a:pathLst>
            </a:custGeom>
            <a:solidFill>
              <a:srgbClr val="000000">
                <a:alpha val="0"/>
              </a:srgbClr>
            </a:solidFill>
            <a:ln w="76200" cap="sq">
              <a:solidFill>
                <a:srgbClr val="000000"/>
              </a:solidFill>
              <a:prstDash val="sysDot"/>
              <a:miter/>
            </a:ln>
          </p:spPr>
        </p:sp>
        <p:sp>
          <p:nvSpPr>
            <p:cNvPr name="TextBox 7" id="7"/>
            <p:cNvSpPr txBox="true"/>
            <p:nvPr/>
          </p:nvSpPr>
          <p:spPr>
            <a:xfrm>
              <a:off x="0" y="-19050"/>
              <a:ext cx="1474392" cy="1152544"/>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3467053" y="1833464"/>
            <a:ext cx="9768219" cy="1785055"/>
          </a:xfrm>
          <a:custGeom>
            <a:avLst/>
            <a:gdLst/>
            <a:ahLst/>
            <a:cxnLst/>
            <a:rect r="r" b="b" t="t" l="l"/>
            <a:pathLst>
              <a:path h="1785055" w="9768219">
                <a:moveTo>
                  <a:pt x="0" y="0"/>
                </a:moveTo>
                <a:lnTo>
                  <a:pt x="9768219" y="0"/>
                </a:lnTo>
                <a:lnTo>
                  <a:pt x="9768219" y="1785055"/>
                </a:lnTo>
                <a:lnTo>
                  <a:pt x="0" y="1785055"/>
                </a:lnTo>
                <a:lnTo>
                  <a:pt x="0" y="0"/>
                </a:lnTo>
                <a:close/>
              </a:path>
            </a:pathLst>
          </a:custGeom>
          <a:blipFill>
            <a:blip r:embed="rId6"/>
            <a:stretch>
              <a:fillRect l="0" t="0" r="0" b="0"/>
            </a:stretch>
          </a:blipFill>
        </p:spPr>
      </p:sp>
      <p:sp>
        <p:nvSpPr>
          <p:cNvPr name="Freeform 9" id="9"/>
          <p:cNvSpPr/>
          <p:nvPr/>
        </p:nvSpPr>
        <p:spPr>
          <a:xfrm flipH="false" flipV="false" rot="0">
            <a:off x="3467053" y="3618519"/>
            <a:ext cx="9704709" cy="4239426"/>
          </a:xfrm>
          <a:custGeom>
            <a:avLst/>
            <a:gdLst/>
            <a:ahLst/>
            <a:cxnLst/>
            <a:rect r="r" b="b" t="t" l="l"/>
            <a:pathLst>
              <a:path h="4239426" w="9704709">
                <a:moveTo>
                  <a:pt x="0" y="0"/>
                </a:moveTo>
                <a:lnTo>
                  <a:pt x="9704710" y="0"/>
                </a:lnTo>
                <a:lnTo>
                  <a:pt x="9704710" y="4239426"/>
                </a:lnTo>
                <a:lnTo>
                  <a:pt x="0" y="4239426"/>
                </a:lnTo>
                <a:lnTo>
                  <a:pt x="0" y="0"/>
                </a:lnTo>
                <a:close/>
              </a:path>
            </a:pathLst>
          </a:custGeom>
          <a:blipFill>
            <a:blip r:embed="rId7"/>
            <a:stretch>
              <a:fillRect l="0" t="0" r="0" b="0"/>
            </a:stretch>
          </a:blipFill>
        </p:spPr>
      </p:sp>
      <p:sp>
        <p:nvSpPr>
          <p:cNvPr name="TextBox 10" id="10"/>
          <p:cNvSpPr txBox="true"/>
          <p:nvPr/>
        </p:nvSpPr>
        <p:spPr>
          <a:xfrm rot="0">
            <a:off x="2798002" y="-104775"/>
            <a:ext cx="11552977" cy="1023809"/>
          </a:xfrm>
          <a:prstGeom prst="rect">
            <a:avLst/>
          </a:prstGeom>
        </p:spPr>
        <p:txBody>
          <a:bodyPr anchor="t" rtlCol="false" tIns="0" lIns="0" bIns="0" rIns="0">
            <a:spAutoFit/>
          </a:bodyPr>
          <a:lstStyle/>
          <a:p>
            <a:pPr algn="ctr">
              <a:lnSpc>
                <a:spcPts val="8345"/>
              </a:lnSpc>
            </a:pPr>
            <a:r>
              <a:rPr lang="en-US" sz="6047" spc="320">
                <a:solidFill>
                  <a:srgbClr val="FF3131"/>
                </a:solidFill>
                <a:latin typeface="Oswald Bold"/>
              </a:rPr>
              <a:t>RUMUS</a:t>
            </a:r>
            <a:r>
              <a:rPr lang="en-US" sz="6047" spc="320">
                <a:solidFill>
                  <a:srgbClr val="231F20"/>
                </a:solidFill>
                <a:latin typeface="Oswald Bold"/>
              </a:rPr>
              <a:t> PERHITUNGAN </a:t>
            </a:r>
            <a:r>
              <a:rPr lang="en-US" sz="6047" spc="320">
                <a:solidFill>
                  <a:srgbClr val="C78755"/>
                </a:solidFill>
                <a:latin typeface="Oswald Bold"/>
              </a:rPr>
              <a:t>MANUAL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DAF0tHwf49g</dc:identifier>
  <dcterms:modified xsi:type="dcterms:W3CDTF">2011-08-01T06:04:30Z</dcterms:modified>
  <cp:revision>1</cp:revision>
  <dc:title>Rekayasa Perangkat Lunak</dc:title>
</cp:coreProperties>
</file>