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handoutMasterIdLst>
    <p:handoutMasterId r:id="rId54"/>
  </p:handoutMasterIdLst>
  <p:sldIdLst>
    <p:sldId id="256" r:id="rId5"/>
    <p:sldId id="286" r:id="rId6"/>
    <p:sldId id="287" r:id="rId7"/>
    <p:sldId id="289" r:id="rId8"/>
    <p:sldId id="288" r:id="rId9"/>
    <p:sldId id="290" r:id="rId10"/>
    <p:sldId id="291" r:id="rId11"/>
    <p:sldId id="293" r:id="rId12"/>
    <p:sldId id="292" r:id="rId13"/>
    <p:sldId id="294" r:id="rId14"/>
    <p:sldId id="295" r:id="rId15"/>
    <p:sldId id="296" r:id="rId16"/>
    <p:sldId id="303" r:id="rId17"/>
    <p:sldId id="304" r:id="rId18"/>
    <p:sldId id="305" r:id="rId19"/>
    <p:sldId id="306" r:id="rId20"/>
    <p:sldId id="307" r:id="rId21"/>
    <p:sldId id="308" r:id="rId22"/>
    <p:sldId id="309" r:id="rId23"/>
    <p:sldId id="310" r:id="rId24"/>
    <p:sldId id="311" r:id="rId25"/>
    <p:sldId id="297" r:id="rId26"/>
    <p:sldId id="299" r:id="rId27"/>
    <p:sldId id="300" r:id="rId28"/>
    <p:sldId id="302" r:id="rId29"/>
    <p:sldId id="329" r:id="rId30"/>
    <p:sldId id="330" r:id="rId31"/>
    <p:sldId id="331" r:id="rId32"/>
    <p:sldId id="332" r:id="rId33"/>
    <p:sldId id="333" r:id="rId34"/>
    <p:sldId id="334" r:id="rId35"/>
    <p:sldId id="335" r:id="rId36"/>
    <p:sldId id="336" r:id="rId37"/>
    <p:sldId id="337" r:id="rId38"/>
    <p:sldId id="314" r:id="rId39"/>
    <p:sldId id="315" r:id="rId40"/>
    <p:sldId id="316" r:id="rId41"/>
    <p:sldId id="317" r:id="rId42"/>
    <p:sldId id="318" r:id="rId43"/>
    <p:sldId id="319" r:id="rId44"/>
    <p:sldId id="320" r:id="rId45"/>
    <p:sldId id="283" r:id="rId46"/>
    <p:sldId id="322" r:id="rId47"/>
    <p:sldId id="323" r:id="rId48"/>
    <p:sldId id="324" r:id="rId49"/>
    <p:sldId id="325" r:id="rId50"/>
    <p:sldId id="326" r:id="rId51"/>
    <p:sldId id="327" r:id="rId52"/>
  </p:sldIdLst>
  <p:sldSz cx="12192000" cy="6858000"/>
  <p:notesSz cx="6705600" cy="8991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52" autoAdjust="0"/>
  </p:normalViewPr>
  <p:slideViewPr>
    <p:cSldViewPr snapToGrid="0" showGuides="1">
      <p:cViewPr varScale="1">
        <p:scale>
          <a:sx n="81" d="100"/>
          <a:sy n="81" d="100"/>
        </p:scale>
        <p:origin x="614"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05760" cy="451142"/>
          </a:xfrm>
          <a:prstGeom prst="rect">
            <a:avLst/>
          </a:prstGeom>
        </p:spPr>
        <p:txBody>
          <a:bodyPr vert="horz" lIns="89693" tIns="44847" rIns="89693" bIns="44847"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798288" y="0"/>
            <a:ext cx="2905760" cy="451142"/>
          </a:xfrm>
          <a:prstGeom prst="rect">
            <a:avLst/>
          </a:prstGeom>
        </p:spPr>
        <p:txBody>
          <a:bodyPr vert="horz" lIns="89693" tIns="44847" rIns="89693" bIns="44847" rtlCol="0"/>
          <a:lstStyle>
            <a:lvl1pPr algn="r">
              <a:defRPr sz="1200"/>
            </a:lvl1pPr>
          </a:lstStyle>
          <a:p>
            <a:fld id="{6E5C0719-993D-42E1-80ED-8F01056F36C2}" type="datetimeFigureOut">
              <a:rPr lang="en-US" smtClean="0"/>
              <a:t>11/1/2023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540460"/>
            <a:ext cx="2905760" cy="451141"/>
          </a:xfrm>
          <a:prstGeom prst="rect">
            <a:avLst/>
          </a:prstGeom>
        </p:spPr>
        <p:txBody>
          <a:bodyPr vert="horz" lIns="89693" tIns="44847" rIns="89693" bIns="44847"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798288" y="8540460"/>
            <a:ext cx="2905760" cy="451141"/>
          </a:xfrm>
          <a:prstGeom prst="rect">
            <a:avLst/>
          </a:prstGeom>
        </p:spPr>
        <p:txBody>
          <a:bodyPr vert="horz" lIns="89693" tIns="44847" rIns="89693" bIns="44847"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05760" cy="451142"/>
          </a:xfrm>
          <a:prstGeom prst="rect">
            <a:avLst/>
          </a:prstGeom>
        </p:spPr>
        <p:txBody>
          <a:bodyPr vert="horz" lIns="89693" tIns="44847" rIns="89693" bIns="44847" rtlCol="0"/>
          <a:lstStyle>
            <a:lvl1pPr algn="l">
              <a:defRPr sz="1200"/>
            </a:lvl1pPr>
          </a:lstStyle>
          <a:p>
            <a:endParaRPr lang="en-US" dirty="0"/>
          </a:p>
        </p:txBody>
      </p:sp>
      <p:sp>
        <p:nvSpPr>
          <p:cNvPr id="3" name="Date Placeholder 2"/>
          <p:cNvSpPr>
            <a:spLocks noGrp="1"/>
          </p:cNvSpPr>
          <p:nvPr>
            <p:ph type="dt" idx="1"/>
          </p:nvPr>
        </p:nvSpPr>
        <p:spPr>
          <a:xfrm>
            <a:off x="3798288" y="0"/>
            <a:ext cx="2905760" cy="451142"/>
          </a:xfrm>
          <a:prstGeom prst="rect">
            <a:avLst/>
          </a:prstGeom>
        </p:spPr>
        <p:txBody>
          <a:bodyPr vert="horz" lIns="89693" tIns="44847" rIns="89693" bIns="44847" rtlCol="0"/>
          <a:lstStyle>
            <a:lvl1pPr algn="r">
              <a:defRPr sz="1200"/>
            </a:lvl1pPr>
          </a:lstStyle>
          <a:p>
            <a:fld id="{21D3BC9C-6C58-464F-B94E-FD73C5FB016E}" type="datetimeFigureOut">
              <a:rPr lang="en-US" smtClean="0"/>
              <a:t>11/1/2023</a:t>
            </a:fld>
            <a:endParaRPr lang="en-US" dirty="0"/>
          </a:p>
        </p:txBody>
      </p:sp>
      <p:sp>
        <p:nvSpPr>
          <p:cNvPr id="4" name="Slide Image Placeholder 3"/>
          <p:cNvSpPr>
            <a:spLocks noGrp="1" noRot="1" noChangeAspect="1"/>
          </p:cNvSpPr>
          <p:nvPr>
            <p:ph type="sldImg" idx="2"/>
          </p:nvPr>
        </p:nvSpPr>
        <p:spPr>
          <a:xfrm>
            <a:off x="655638" y="1123950"/>
            <a:ext cx="5394325" cy="3035300"/>
          </a:xfrm>
          <a:prstGeom prst="rect">
            <a:avLst/>
          </a:prstGeom>
          <a:noFill/>
          <a:ln w="12700">
            <a:solidFill>
              <a:prstClr val="black"/>
            </a:solidFill>
          </a:ln>
        </p:spPr>
        <p:txBody>
          <a:bodyPr vert="horz" lIns="89693" tIns="44847" rIns="89693" bIns="44847" rtlCol="0" anchor="ctr"/>
          <a:lstStyle/>
          <a:p>
            <a:endParaRPr lang="en-US" dirty="0"/>
          </a:p>
        </p:txBody>
      </p:sp>
      <p:sp>
        <p:nvSpPr>
          <p:cNvPr id="5" name="Notes Placeholder 4"/>
          <p:cNvSpPr>
            <a:spLocks noGrp="1"/>
          </p:cNvSpPr>
          <p:nvPr>
            <p:ph type="body" sz="quarter" idx="3"/>
          </p:nvPr>
        </p:nvSpPr>
        <p:spPr>
          <a:xfrm>
            <a:off x="670560" y="4327207"/>
            <a:ext cx="5364480" cy="3540443"/>
          </a:xfrm>
          <a:prstGeom prst="rect">
            <a:avLst/>
          </a:prstGeom>
        </p:spPr>
        <p:txBody>
          <a:bodyPr vert="horz" lIns="89693" tIns="44847" rIns="89693" bIns="4484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40460"/>
            <a:ext cx="2905760" cy="451141"/>
          </a:xfrm>
          <a:prstGeom prst="rect">
            <a:avLst/>
          </a:prstGeom>
        </p:spPr>
        <p:txBody>
          <a:bodyPr vert="horz" lIns="89693" tIns="44847" rIns="89693" bIns="4484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98288" y="8540460"/>
            <a:ext cx="2905760" cy="451141"/>
          </a:xfrm>
          <a:prstGeom prst="rect">
            <a:avLst/>
          </a:prstGeom>
        </p:spPr>
        <p:txBody>
          <a:bodyPr vert="horz" lIns="89693" tIns="44847" rIns="89693" bIns="44847"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42</a:t>
            </a:fld>
            <a:endParaRPr lang="en-US" dirty="0"/>
          </a:p>
        </p:txBody>
      </p:sp>
    </p:spTree>
    <p:extLst>
      <p:ext uri="{BB962C8B-B14F-4D97-AF65-F5344CB8AC3E}">
        <p14:creationId xmlns:p14="http://schemas.microsoft.com/office/powerpoint/2010/main" val="206603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crowdflower/twitter-airline-senti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936010"/>
            <a:ext cx="9144000" cy="2492990"/>
          </a:xfrm>
        </p:spPr>
        <p:txBody>
          <a:bodyPr lIns="0" tIns="0" rIns="0" bIns="0" anchor="t">
            <a:spAutoFit/>
          </a:bodyPr>
          <a:lstStyle/>
          <a:p>
            <a:r>
              <a:rPr lang="en-US" dirty="0">
                <a:solidFill>
                  <a:schemeClr val="bg1"/>
                </a:solidFill>
              </a:rPr>
              <a:t>SENTIMENTAL  ANALYSIS FOR MARKETING</a:t>
            </a:r>
            <a:br>
              <a:rPr lang="en-US" dirty="0">
                <a:solidFill>
                  <a:schemeClr val="bg1"/>
                </a:solidFill>
              </a:rPr>
            </a:br>
            <a:r>
              <a:rPr lang="en-US" dirty="0">
                <a:solidFill>
                  <a:schemeClr val="accent4">
                    <a:lumMod val="75000"/>
                  </a:schemeClr>
                </a:solidFill>
              </a:rPr>
              <a:t>(AI PHASE-5)</a:t>
            </a:r>
          </a:p>
        </p:txBody>
      </p:sp>
      <p:sp>
        <p:nvSpPr>
          <p:cNvPr id="3" name="TextBox 2">
            <a:extLst>
              <a:ext uri="{FF2B5EF4-FFF2-40B4-BE49-F238E27FC236}">
                <a16:creationId xmlns:a16="http://schemas.microsoft.com/office/drawing/2014/main" id="{5724AFF3-3F9B-8EAA-49CC-95919DC38170}"/>
              </a:ext>
            </a:extLst>
          </p:cNvPr>
          <p:cNvSpPr txBox="1"/>
          <p:nvPr/>
        </p:nvSpPr>
        <p:spPr>
          <a:xfrm>
            <a:off x="4293704" y="4385945"/>
            <a:ext cx="7898296" cy="2246769"/>
          </a:xfrm>
          <a:prstGeom prst="rect">
            <a:avLst/>
          </a:prstGeom>
          <a:noFill/>
        </p:spPr>
        <p:txBody>
          <a:bodyPr wrap="square" rtlCol="0">
            <a:spAutoFit/>
          </a:bodyPr>
          <a:lstStyle/>
          <a:p>
            <a:r>
              <a:rPr lang="en-IN" sz="2800" dirty="0"/>
              <a:t>Submitted by:</a:t>
            </a:r>
          </a:p>
          <a:p>
            <a:r>
              <a:rPr lang="en-IN" sz="2800">
                <a:solidFill>
                  <a:schemeClr val="accent3">
                    <a:lumMod val="20000"/>
                    <a:lumOff val="80000"/>
                  </a:schemeClr>
                </a:solidFill>
              </a:rPr>
              <a:t>     </a:t>
            </a:r>
            <a:r>
              <a:rPr lang="en-IN" sz="2800">
                <a:solidFill>
                  <a:schemeClr val="accent4">
                    <a:lumMod val="20000"/>
                    <a:lumOff val="80000"/>
                  </a:schemeClr>
                </a:solidFill>
              </a:rPr>
              <a:t>Jayalakshmi </a:t>
            </a:r>
            <a:r>
              <a:rPr lang="en-IN" sz="2800" dirty="0">
                <a:solidFill>
                  <a:schemeClr val="accent4">
                    <a:lumMod val="20000"/>
                    <a:lumOff val="80000"/>
                  </a:schemeClr>
                </a:solidFill>
              </a:rPr>
              <a:t>P</a:t>
            </a:r>
            <a:r>
              <a:rPr lang="en-IN" sz="2800">
                <a:solidFill>
                  <a:schemeClr val="accent4">
                    <a:lumMod val="20000"/>
                    <a:lumOff val="80000"/>
                  </a:schemeClr>
                </a:solidFill>
              </a:rPr>
              <a:t> (513421106021)</a:t>
            </a:r>
            <a:endParaRPr lang="en-IN" sz="2800" dirty="0">
              <a:solidFill>
                <a:schemeClr val="accent4">
                  <a:lumMod val="20000"/>
                  <a:lumOff val="80000"/>
                </a:schemeClr>
              </a:solidFill>
            </a:endParaRPr>
          </a:p>
          <a:p>
            <a:r>
              <a:rPr lang="en-IN" sz="2800" dirty="0">
                <a:solidFill>
                  <a:schemeClr val="accent4">
                    <a:lumMod val="20000"/>
                    <a:lumOff val="80000"/>
                  </a:schemeClr>
                </a:solidFill>
              </a:rPr>
              <a:t>     B.E ECE-III year</a:t>
            </a:r>
          </a:p>
          <a:p>
            <a:r>
              <a:rPr lang="en-IN" sz="2800" dirty="0">
                <a:solidFill>
                  <a:schemeClr val="accent4">
                    <a:lumMod val="20000"/>
                    <a:lumOff val="80000"/>
                  </a:schemeClr>
                </a:solidFill>
              </a:rPr>
              <a:t>     University College of Engineering Kanchipuram</a:t>
            </a:r>
          </a:p>
          <a:p>
            <a:r>
              <a:rPr lang="en-IN" sz="2800" dirty="0"/>
              <a:t>     </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38DBF-3F96-BC3A-C402-5FA11668ABB8}"/>
              </a:ext>
            </a:extLst>
          </p:cNvPr>
          <p:cNvSpPr>
            <a:spLocks noGrp="1"/>
          </p:cNvSpPr>
          <p:nvPr>
            <p:ph idx="1"/>
          </p:nvPr>
        </p:nvSpPr>
        <p:spPr>
          <a:xfrm>
            <a:off x="480390" y="328129"/>
            <a:ext cx="11420061" cy="6271454"/>
          </a:xfrm>
        </p:spPr>
        <p:txBody>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Dataset link : </a:t>
            </a:r>
            <a:r>
              <a:rPr lang="fi-FI" sz="2800" b="1" u="sng" dirty="0">
                <a:solidFill>
                  <a:schemeClr val="accent5">
                    <a:lumMod val="75000"/>
                  </a:schemeClr>
                </a:solidFill>
                <a:effectLst/>
                <a:latin typeface="inherit"/>
                <a:hlinkClick r:id="rId2">
                  <a:extLst>
                    <a:ext uri="{A12FA001-AC4F-418D-AE19-62706E023703}">
                      <ahyp:hlinkClr xmlns:ahyp="http://schemas.microsoft.com/office/drawing/2018/hyperlinkcolor" val="tx"/>
                    </a:ext>
                  </a:extLst>
                </a:hlinkClick>
              </a:rPr>
              <a:t>https://www.kaggle.com/datasets/crowdflower/twitter-airline-sentiment</a:t>
            </a:r>
            <a:endParaRPr lang="fi-FI" sz="2800" b="1" u="sng" dirty="0">
              <a:solidFill>
                <a:schemeClr val="accent5">
                  <a:lumMod val="75000"/>
                </a:schemeClr>
              </a:solidFill>
              <a:effectLst/>
              <a:latin typeface="inherit"/>
            </a:endParaRPr>
          </a:p>
          <a:p>
            <a:pPr marL="0" indent="0">
              <a:buNone/>
            </a:pPr>
            <a:endParaRPr lang="fi-FI" b="1" u="sng" dirty="0">
              <a:solidFill>
                <a:srgbClr val="0075B4"/>
              </a:solidFill>
              <a:latin typeface="inherit"/>
              <a:ea typeface="Ebrima" panose="02000000000000000000" pitchFamily="2" charset="0"/>
              <a:cs typeface="Ebrima" panose="02000000000000000000" pitchFamily="2" charset="0"/>
            </a:endParaRP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p:txBody>
      </p:sp>
      <p:pic>
        <p:nvPicPr>
          <p:cNvPr id="4" name="Content Placeholder 8">
            <a:extLst>
              <a:ext uri="{FF2B5EF4-FFF2-40B4-BE49-F238E27FC236}">
                <a16:creationId xmlns:a16="http://schemas.microsoft.com/office/drawing/2014/main" id="{BAA29B77-65E2-44B5-B219-D654A024857A}"/>
              </a:ext>
            </a:extLst>
          </p:cNvPr>
          <p:cNvPicPr>
            <a:picLocks noGrp="1" noChangeAspect="1"/>
          </p:cNvPicPr>
          <p:nvPr/>
        </p:nvPicPr>
        <p:blipFill>
          <a:blip r:embed="rId3"/>
          <a:stretch>
            <a:fillRect/>
          </a:stretch>
        </p:blipFill>
        <p:spPr>
          <a:xfrm>
            <a:off x="2751030" y="1444100"/>
            <a:ext cx="5809875" cy="5155483"/>
          </a:xfrm>
          <a:prstGeom prst="rect">
            <a:avLst/>
          </a:prstGeom>
        </p:spPr>
      </p:pic>
    </p:spTree>
    <p:extLst>
      <p:ext uri="{BB962C8B-B14F-4D97-AF65-F5344CB8AC3E}">
        <p14:creationId xmlns:p14="http://schemas.microsoft.com/office/powerpoint/2010/main" val="408381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A23FD-71D7-B07E-C7BF-1A4572716724}"/>
              </a:ext>
            </a:extLst>
          </p:cNvPr>
          <p:cNvSpPr>
            <a:spLocks noGrp="1"/>
          </p:cNvSpPr>
          <p:nvPr>
            <p:ph type="title"/>
          </p:nvPr>
        </p:nvSpPr>
        <p:spPr>
          <a:xfrm>
            <a:off x="838200" y="0"/>
            <a:ext cx="10515600" cy="1325563"/>
          </a:xfrm>
        </p:spPr>
        <p:txBody>
          <a:bodyPr/>
          <a:lstStyle/>
          <a:p>
            <a:r>
              <a:rPr lang="en-IN" dirty="0"/>
              <a:t>DATA PROCESSING STEPS</a:t>
            </a:r>
          </a:p>
        </p:txBody>
      </p:sp>
      <p:sp>
        <p:nvSpPr>
          <p:cNvPr id="3" name="Content Placeholder 2">
            <a:extLst>
              <a:ext uri="{FF2B5EF4-FFF2-40B4-BE49-F238E27FC236}">
                <a16:creationId xmlns:a16="http://schemas.microsoft.com/office/drawing/2014/main" id="{D6DFC56B-7BC9-C52E-878E-5910377781B7}"/>
              </a:ext>
            </a:extLst>
          </p:cNvPr>
          <p:cNvSpPr>
            <a:spLocks noGrp="1"/>
          </p:cNvSpPr>
          <p:nvPr>
            <p:ph idx="1"/>
          </p:nvPr>
        </p:nvSpPr>
        <p:spPr>
          <a:xfrm>
            <a:off x="838200" y="1253331"/>
            <a:ext cx="10515600" cy="5372756"/>
          </a:xfrm>
        </p:spPr>
        <p:txBody>
          <a:bodyPr/>
          <a:lstStyle/>
          <a:p>
            <a:r>
              <a:rPr lang="en-IN" dirty="0">
                <a:latin typeface="Ebrima" panose="02000000000000000000" pitchFamily="2" charset="0"/>
                <a:ea typeface="Ebrima" panose="02000000000000000000" pitchFamily="2" charset="0"/>
                <a:cs typeface="Ebrima" panose="02000000000000000000" pitchFamily="2" charset="0"/>
              </a:rPr>
              <a:t>The code begins by importing the necessary libraries including pandas for data handling , matplotlib and seaborn for visualization and scikit-learn for machine learning.</a:t>
            </a:r>
          </a:p>
          <a:p>
            <a:r>
              <a:rPr lang="en-IN" dirty="0">
                <a:latin typeface="Ebrima" panose="02000000000000000000" pitchFamily="2" charset="0"/>
                <a:ea typeface="Ebrima" panose="02000000000000000000" pitchFamily="2" charset="0"/>
                <a:cs typeface="Ebrima" panose="02000000000000000000" pitchFamily="2" charset="0"/>
              </a:rPr>
              <a:t>The airline tweet dataset is loaded from csv file.</a:t>
            </a:r>
          </a:p>
          <a:p>
            <a:r>
              <a:rPr lang="en-IN" dirty="0">
                <a:latin typeface="Ebrima" panose="02000000000000000000" pitchFamily="2" charset="0"/>
                <a:ea typeface="Ebrima" panose="02000000000000000000" pitchFamily="2" charset="0"/>
                <a:cs typeface="Ebrima" panose="02000000000000000000" pitchFamily="2" charset="0"/>
              </a:rPr>
              <a:t>For cleaning the file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Combine both test and training set so we can preprocess both together</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Remove reductant characters – </a:t>
            </a:r>
            <a:r>
              <a:rPr lang="en-IN" dirty="0" err="1">
                <a:latin typeface="Ebrima" panose="02000000000000000000" pitchFamily="2" charset="0"/>
                <a:ea typeface="Ebrima" panose="02000000000000000000" pitchFamily="2" charset="0"/>
                <a:cs typeface="Ebrima" panose="02000000000000000000" pitchFamily="2" charset="0"/>
              </a:rPr>
              <a:t>numerics</a:t>
            </a:r>
            <a:r>
              <a:rPr lang="en-IN" dirty="0">
                <a:latin typeface="Ebrima" panose="02000000000000000000" pitchFamily="2" charset="0"/>
                <a:ea typeface="Ebrima" panose="02000000000000000000" pitchFamily="2" charset="0"/>
                <a:cs typeface="Ebrima" panose="02000000000000000000" pitchFamily="2" charset="0"/>
              </a:rPr>
              <a:t>, special characters(not hashtags), short words, username(@user)</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-Tokenise the processed tweet.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Stemming-strip suffixes to get the root word</a:t>
            </a:r>
          </a:p>
        </p:txBody>
      </p:sp>
    </p:spTree>
    <p:extLst>
      <p:ext uri="{BB962C8B-B14F-4D97-AF65-F5344CB8AC3E}">
        <p14:creationId xmlns:p14="http://schemas.microsoft.com/office/powerpoint/2010/main" val="103599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2E0D6-F49D-3C2B-E342-2F4CBCCD20DE}"/>
              </a:ext>
            </a:extLst>
          </p:cNvPr>
          <p:cNvSpPr>
            <a:spLocks noGrp="1"/>
          </p:cNvSpPr>
          <p:nvPr>
            <p:ph idx="1"/>
          </p:nvPr>
        </p:nvSpPr>
        <p:spPr>
          <a:xfrm>
            <a:off x="212035" y="371061"/>
            <a:ext cx="11820939" cy="6294782"/>
          </a:xfrm>
        </p:spPr>
        <p:txBody>
          <a:bodyPr>
            <a:normAutofit/>
          </a:bodyPr>
          <a:lstStyle/>
          <a:p>
            <a:r>
              <a:rPr lang="en-IN" dirty="0">
                <a:latin typeface="Ebrima" panose="02000000000000000000" pitchFamily="2" charset="0"/>
                <a:ea typeface="Ebrima" panose="02000000000000000000" pitchFamily="2" charset="0"/>
                <a:cs typeface="Ebrima" panose="02000000000000000000" pitchFamily="2" charset="0"/>
              </a:rPr>
              <a:t>There are several types of sentiment analysis where the models focus on feelings and emotions , urgency and even intentions and polarity . The most popular types of sentiment analysis are:</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Fine-grained sentiment analysis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Emotion detection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Aspect based sentiment analysis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Multilingual sentiment analysis </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Sentiment analysis is critical because it helps businesses to understand the emotion and sentiments of their customers. Companies analyze customers’ sentiment through social media conversations and reviews so they can make better-informed decisions. The Global Sentiment Analysis Software Market is projected to reach US$4.3 billion by the year 2027. Between 2017 and 2023, the global sentiment analysis market will increase by a CAGR of 14</a:t>
            </a:r>
            <a:r>
              <a:rPr lang="en-US" dirty="0"/>
              <a:t>%</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57815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E44F-A9D2-4041-D0F6-51AE5BB2E1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F81E59-4659-678B-9641-669286804731}"/>
              </a:ext>
            </a:extLst>
          </p:cNvPr>
          <p:cNvSpPr>
            <a:spLocks noGrp="1"/>
          </p:cNvSpPr>
          <p:nvPr>
            <p:ph idx="1"/>
          </p:nvPr>
        </p:nvSpPr>
        <p:spPr>
          <a:xfrm>
            <a:off x="291548" y="159026"/>
            <a:ext cx="11728174" cy="6520069"/>
          </a:xfrm>
        </p:spPr>
        <p:txBody>
          <a:bodyPr>
            <a:normAutofit fontScale="92500" lnSpcReduction="20000"/>
          </a:bodyPr>
          <a:lstStyle/>
          <a:p>
            <a:pPr marL="0" indent="0">
              <a:buNone/>
            </a:pPr>
            <a:r>
              <a:rPr lang="en-IN" dirty="0"/>
              <a:t>In[1]</a:t>
            </a:r>
          </a:p>
          <a:p>
            <a:pPr marL="0" indent="0">
              <a:buNone/>
            </a:pPr>
            <a:r>
              <a:rPr lang="en-IN" dirty="0"/>
              <a:t>import </a:t>
            </a:r>
            <a:r>
              <a:rPr lang="en-IN" dirty="0" err="1"/>
              <a:t>numpy</a:t>
            </a:r>
            <a:r>
              <a:rPr lang="en-IN" dirty="0"/>
              <a:t> as np</a:t>
            </a:r>
          </a:p>
          <a:p>
            <a:pPr marL="0" indent="0">
              <a:buNone/>
            </a:pPr>
            <a:r>
              <a:rPr lang="en-IN" dirty="0"/>
              <a:t>import pandas as pd </a:t>
            </a:r>
          </a:p>
          <a:p>
            <a:pPr marL="0" indent="0">
              <a:buNone/>
            </a:pPr>
            <a:r>
              <a:rPr lang="en-IN" dirty="0"/>
              <a:t>import </a:t>
            </a:r>
            <a:r>
              <a:rPr lang="en-IN" dirty="0" err="1"/>
              <a:t>matplotlib.pyplot</a:t>
            </a:r>
            <a:r>
              <a:rPr lang="en-IN" dirty="0"/>
              <a:t> as </a:t>
            </a:r>
            <a:r>
              <a:rPr lang="en-IN" dirty="0" err="1"/>
              <a:t>plt</a:t>
            </a:r>
            <a:r>
              <a:rPr lang="en-IN" dirty="0"/>
              <a:t> </a:t>
            </a:r>
          </a:p>
          <a:p>
            <a:pPr marL="0" indent="0">
              <a:buNone/>
            </a:pPr>
            <a:r>
              <a:rPr lang="en-IN" dirty="0"/>
              <a:t>import </a:t>
            </a:r>
            <a:r>
              <a:rPr lang="en-IN" dirty="0" err="1"/>
              <a:t>os</a:t>
            </a:r>
            <a:r>
              <a:rPr lang="en-IN" dirty="0"/>
              <a:t> </a:t>
            </a:r>
          </a:p>
          <a:p>
            <a:pPr marL="0" indent="0">
              <a:buNone/>
            </a:pPr>
            <a:r>
              <a:rPr lang="en-IN" dirty="0"/>
              <a:t>print(</a:t>
            </a:r>
            <a:r>
              <a:rPr lang="en-IN" dirty="0" err="1"/>
              <a:t>os.listdir</a:t>
            </a:r>
            <a:r>
              <a:rPr lang="en-IN" dirty="0"/>
              <a:t>("../input"))</a:t>
            </a:r>
          </a:p>
          <a:p>
            <a:pPr marL="0" indent="0">
              <a:buNone/>
            </a:pPr>
            <a:r>
              <a:rPr lang="en-IN" dirty="0"/>
              <a:t>import re import </a:t>
            </a:r>
            <a:r>
              <a:rPr lang="en-IN" dirty="0" err="1"/>
              <a:t>nltk</a:t>
            </a:r>
            <a:r>
              <a:rPr lang="en-IN" dirty="0"/>
              <a:t> </a:t>
            </a:r>
          </a:p>
          <a:p>
            <a:pPr marL="0" indent="0">
              <a:buNone/>
            </a:pPr>
            <a:r>
              <a:rPr lang="en-IN" dirty="0"/>
              <a:t>from </a:t>
            </a:r>
            <a:r>
              <a:rPr lang="en-IN" dirty="0" err="1"/>
              <a:t>nltk.corpus</a:t>
            </a:r>
            <a:r>
              <a:rPr lang="en-IN" dirty="0"/>
              <a:t> import </a:t>
            </a:r>
            <a:r>
              <a:rPr lang="en-IN" dirty="0" err="1"/>
              <a:t>stopwords</a:t>
            </a:r>
            <a:r>
              <a:rPr lang="en-IN" dirty="0"/>
              <a:t> </a:t>
            </a:r>
          </a:p>
          <a:p>
            <a:pPr marL="0" indent="0">
              <a:buNone/>
            </a:pPr>
            <a:r>
              <a:rPr lang="en-IN" dirty="0"/>
              <a:t>from </a:t>
            </a:r>
            <a:r>
              <a:rPr lang="en-IN" dirty="0" err="1"/>
              <a:t>sklearn.model_selection</a:t>
            </a:r>
            <a:r>
              <a:rPr lang="en-IN" dirty="0"/>
              <a:t> import </a:t>
            </a:r>
            <a:r>
              <a:rPr lang="en-IN" dirty="0" err="1"/>
              <a:t>trai</a:t>
            </a:r>
            <a:r>
              <a:rPr lang="en-IN" dirty="0"/>
              <a:t> _</a:t>
            </a:r>
            <a:r>
              <a:rPr lang="en-IN" dirty="0" err="1"/>
              <a:t>test_split</a:t>
            </a:r>
            <a:r>
              <a:rPr lang="en-IN" dirty="0"/>
              <a:t> </a:t>
            </a:r>
          </a:p>
          <a:p>
            <a:pPr marL="0" indent="0">
              <a:buNone/>
            </a:pPr>
            <a:r>
              <a:rPr lang="en-IN" dirty="0"/>
              <a:t>from </a:t>
            </a:r>
            <a:r>
              <a:rPr lang="en-IN" dirty="0" err="1"/>
              <a:t>mlxtend.plotting</a:t>
            </a:r>
            <a:r>
              <a:rPr lang="en-IN" dirty="0"/>
              <a:t> import </a:t>
            </a:r>
            <a:r>
              <a:rPr lang="en-IN" dirty="0" err="1"/>
              <a:t>plot_confusion</a:t>
            </a:r>
            <a:r>
              <a:rPr lang="en-IN" dirty="0"/>
              <a:t> matrix </a:t>
            </a:r>
          </a:p>
          <a:p>
            <a:pPr marL="0" indent="0">
              <a:buNone/>
            </a:pPr>
            <a:r>
              <a:rPr lang="en-IN" dirty="0"/>
              <a:t>from </a:t>
            </a:r>
            <a:r>
              <a:rPr lang="en-IN" dirty="0" err="1"/>
              <a:t>sklearn.tree</a:t>
            </a:r>
            <a:r>
              <a:rPr lang="en-IN" dirty="0"/>
              <a:t> import </a:t>
            </a:r>
            <a:r>
              <a:rPr lang="en-IN" dirty="0" err="1"/>
              <a:t>DecisionTreeClassifier</a:t>
            </a:r>
            <a:r>
              <a:rPr lang="en-IN" dirty="0"/>
              <a:t> </a:t>
            </a:r>
          </a:p>
          <a:p>
            <a:pPr marL="0" indent="0">
              <a:buNone/>
            </a:pPr>
            <a:r>
              <a:rPr lang="en-IN" dirty="0"/>
              <a:t>from </a:t>
            </a:r>
            <a:r>
              <a:rPr lang="en-IN" dirty="0" err="1"/>
              <a:t>sklearn.ensemble</a:t>
            </a:r>
            <a:r>
              <a:rPr lang="en-IN" dirty="0"/>
              <a:t> import </a:t>
            </a:r>
            <a:r>
              <a:rPr lang="en-IN" dirty="0" err="1"/>
              <a:t>RandomForestClassifier</a:t>
            </a:r>
            <a:r>
              <a:rPr lang="en-IN" dirty="0"/>
              <a:t> </a:t>
            </a:r>
          </a:p>
          <a:p>
            <a:pPr marL="0" indent="0">
              <a:buNone/>
            </a:pPr>
            <a:r>
              <a:rPr lang="en-IN" dirty="0"/>
              <a:t>from </a:t>
            </a:r>
            <a:r>
              <a:rPr lang="en-IN" dirty="0" err="1"/>
              <a:t>sklearn.metrics</a:t>
            </a:r>
            <a:r>
              <a:rPr lang="en-IN" dirty="0"/>
              <a:t> import </a:t>
            </a:r>
            <a:r>
              <a:rPr lang="en-IN" dirty="0" err="1"/>
              <a:t>accuracy_score,confusion_matrix,classification_report</a:t>
            </a:r>
            <a:r>
              <a:rPr lang="en-IN" dirty="0"/>
              <a:t> In[2]:</a:t>
            </a:r>
          </a:p>
          <a:p>
            <a:pPr marL="0" indent="0">
              <a:buNone/>
            </a:pPr>
            <a:r>
              <a:rPr lang="en-IN" dirty="0" err="1"/>
              <a:t>df</a:t>
            </a:r>
            <a:r>
              <a:rPr lang="en-IN" dirty="0"/>
              <a:t>= </a:t>
            </a:r>
            <a:r>
              <a:rPr lang="en-IN" dirty="0" err="1"/>
              <a:t>pd.read_csv</a:t>
            </a:r>
            <a:r>
              <a:rPr lang="en-IN" dirty="0"/>
              <a:t>("../input/Tweets.csv") </a:t>
            </a:r>
          </a:p>
          <a:p>
            <a:pPr marL="0" indent="0">
              <a:buNone/>
            </a:pPr>
            <a:r>
              <a:rPr lang="en-IN" dirty="0" err="1"/>
              <a:t>df.head</a:t>
            </a:r>
            <a:r>
              <a:rPr lang="en-IN" dirty="0"/>
              <a:t>()</a:t>
            </a:r>
          </a:p>
        </p:txBody>
      </p:sp>
    </p:spTree>
    <p:extLst>
      <p:ext uri="{BB962C8B-B14F-4D97-AF65-F5344CB8AC3E}">
        <p14:creationId xmlns:p14="http://schemas.microsoft.com/office/powerpoint/2010/main" val="1588826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97D8-AA5D-8B65-EE36-C6B3533F10F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0B721F0-EA66-130C-8AA6-A7302E6AD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67939"/>
          </a:xfrm>
        </p:spPr>
      </p:pic>
    </p:spTree>
    <p:extLst>
      <p:ext uri="{BB962C8B-B14F-4D97-AF65-F5344CB8AC3E}">
        <p14:creationId xmlns:p14="http://schemas.microsoft.com/office/powerpoint/2010/main" val="189025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B740B-5D68-C5EE-E547-307D7D3492A9}"/>
              </a:ext>
            </a:extLst>
          </p:cNvPr>
          <p:cNvSpPr>
            <a:spLocks noGrp="1"/>
          </p:cNvSpPr>
          <p:nvPr>
            <p:ph idx="1"/>
          </p:nvPr>
        </p:nvSpPr>
        <p:spPr>
          <a:xfrm>
            <a:off x="371061" y="198784"/>
            <a:ext cx="11635409" cy="6533320"/>
          </a:xfrm>
        </p:spPr>
        <p:txBody>
          <a:bodyPr>
            <a:normAutofit fontScale="92500" lnSpcReduction="10000"/>
          </a:bodyPr>
          <a:lstStyle/>
          <a:p>
            <a:pPr marL="0" indent="0">
              <a:buNone/>
            </a:pPr>
            <a:r>
              <a:rPr lang="en-IN" dirty="0"/>
              <a:t>print("Total number of tweets for each airline \n ",</a:t>
            </a:r>
            <a:r>
              <a:rPr lang="en-IN" dirty="0" err="1"/>
              <a:t>df.groupby</a:t>
            </a:r>
            <a:r>
              <a:rPr lang="en-IN" dirty="0"/>
              <a:t>('airline')['</a:t>
            </a:r>
            <a:r>
              <a:rPr lang="en-IN" dirty="0" err="1"/>
              <a:t>airline_sentiment</a:t>
            </a:r>
            <a:r>
              <a:rPr lang="en-IN" dirty="0"/>
              <a:t>'].count().</a:t>
            </a:r>
            <a:r>
              <a:rPr lang="en-IN" dirty="0" err="1"/>
              <a:t>sort_values</a:t>
            </a:r>
            <a:r>
              <a:rPr lang="en-IN" dirty="0"/>
              <a:t>(ascending=False)) </a:t>
            </a:r>
          </a:p>
          <a:p>
            <a:pPr marL="0" indent="0">
              <a:buNone/>
            </a:pPr>
            <a:r>
              <a:rPr lang="en-IN" dirty="0"/>
              <a:t>airlines= ['US </a:t>
            </a:r>
            <a:r>
              <a:rPr lang="en-IN" dirty="0" err="1"/>
              <a:t>Airways','United','American','Southwest','Delta','Virgin</a:t>
            </a:r>
            <a:r>
              <a:rPr lang="en-IN" dirty="0"/>
              <a:t> America’] </a:t>
            </a:r>
          </a:p>
          <a:p>
            <a:pPr marL="0" indent="0">
              <a:buNone/>
            </a:pPr>
            <a:r>
              <a:rPr lang="en-IN" dirty="0" err="1"/>
              <a:t>plt.figure</a:t>
            </a:r>
            <a:r>
              <a:rPr lang="en-IN" dirty="0"/>
              <a:t>(1,figsize=(12, 12)) </a:t>
            </a:r>
          </a:p>
          <a:p>
            <a:pPr marL="0" indent="0">
              <a:buNone/>
            </a:pPr>
            <a:r>
              <a:rPr lang="en-IN" dirty="0"/>
              <a:t> for </a:t>
            </a:r>
            <a:r>
              <a:rPr lang="en-IN" dirty="0" err="1"/>
              <a:t>i</a:t>
            </a:r>
            <a:r>
              <a:rPr lang="en-IN" dirty="0"/>
              <a:t> in airlines: </a:t>
            </a:r>
          </a:p>
          <a:p>
            <a:pPr marL="0" indent="0">
              <a:buNone/>
            </a:pPr>
            <a:r>
              <a:rPr lang="en-IN" dirty="0"/>
              <a:t> indices= </a:t>
            </a:r>
            <a:r>
              <a:rPr lang="en-IN" dirty="0" err="1"/>
              <a:t>airlines.index</a:t>
            </a:r>
            <a:r>
              <a:rPr lang="en-IN" dirty="0"/>
              <a:t>(</a:t>
            </a:r>
            <a:r>
              <a:rPr lang="en-IN" dirty="0" err="1"/>
              <a:t>i</a:t>
            </a:r>
            <a:r>
              <a:rPr lang="en-IN" dirty="0"/>
              <a:t>) </a:t>
            </a:r>
          </a:p>
          <a:p>
            <a:pPr marL="0" indent="0">
              <a:buNone/>
            </a:pPr>
            <a:r>
              <a:rPr lang="en-IN" dirty="0" err="1"/>
              <a:t>plt.subplot</a:t>
            </a:r>
            <a:r>
              <a:rPr lang="en-IN" dirty="0"/>
              <a:t>(2,3,indices+1) </a:t>
            </a:r>
          </a:p>
          <a:p>
            <a:pPr marL="0" indent="0">
              <a:buNone/>
            </a:pPr>
            <a:r>
              <a:rPr lang="en-IN" dirty="0"/>
              <a:t> </a:t>
            </a:r>
            <a:r>
              <a:rPr lang="en-IN" dirty="0" err="1"/>
              <a:t>new_df</a:t>
            </a:r>
            <a:r>
              <a:rPr lang="en-IN" dirty="0"/>
              <a:t>=</a:t>
            </a:r>
            <a:r>
              <a:rPr lang="en-IN" dirty="0" err="1"/>
              <a:t>df</a:t>
            </a:r>
            <a:r>
              <a:rPr lang="en-IN" dirty="0"/>
              <a:t>[</a:t>
            </a:r>
            <a:r>
              <a:rPr lang="en-IN" dirty="0" err="1"/>
              <a:t>df</a:t>
            </a:r>
            <a:r>
              <a:rPr lang="en-IN" dirty="0"/>
              <a:t>['airline']==</a:t>
            </a:r>
            <a:r>
              <a:rPr lang="en-IN" dirty="0" err="1"/>
              <a:t>i</a:t>
            </a:r>
            <a:r>
              <a:rPr lang="en-IN" dirty="0"/>
              <a:t>] </a:t>
            </a:r>
          </a:p>
          <a:p>
            <a:pPr marL="0" indent="0">
              <a:buNone/>
            </a:pPr>
            <a:r>
              <a:rPr lang="en-IN" dirty="0"/>
              <a:t>count=</a:t>
            </a:r>
            <a:r>
              <a:rPr lang="en-IN" dirty="0" err="1"/>
              <a:t>new_df</a:t>
            </a:r>
            <a:r>
              <a:rPr lang="en-IN" dirty="0"/>
              <a:t>['</a:t>
            </a:r>
            <a:r>
              <a:rPr lang="en-IN" dirty="0" err="1"/>
              <a:t>airline_sentiment</a:t>
            </a:r>
            <a:r>
              <a:rPr lang="en-IN" dirty="0"/>
              <a:t>'].</a:t>
            </a:r>
            <a:r>
              <a:rPr lang="en-IN" dirty="0" err="1"/>
              <a:t>value_counts</a:t>
            </a:r>
            <a:r>
              <a:rPr lang="en-IN" dirty="0"/>
              <a:t>() </a:t>
            </a:r>
          </a:p>
          <a:p>
            <a:pPr marL="0" indent="0">
              <a:buNone/>
            </a:pPr>
            <a:r>
              <a:rPr lang="en-IN" dirty="0"/>
              <a:t>Index = [1,2,3] </a:t>
            </a:r>
          </a:p>
          <a:p>
            <a:pPr marL="0" indent="0">
              <a:buNone/>
            </a:pPr>
            <a:r>
              <a:rPr lang="en-IN" dirty="0" err="1"/>
              <a:t>plt.bar</a:t>
            </a:r>
            <a:r>
              <a:rPr lang="en-IN" dirty="0"/>
              <a:t>(</a:t>
            </a:r>
            <a:r>
              <a:rPr lang="en-IN" dirty="0" err="1"/>
              <a:t>Index,count</a:t>
            </a:r>
            <a:r>
              <a:rPr lang="en-IN" dirty="0"/>
              <a:t>, </a:t>
            </a:r>
            <a:r>
              <a:rPr lang="en-IN" dirty="0" err="1"/>
              <a:t>color</a:t>
            </a:r>
            <a:r>
              <a:rPr lang="en-IN" dirty="0"/>
              <a:t>=['red', 'green', 'blue'])  </a:t>
            </a:r>
            <a:r>
              <a:rPr lang="en-IN" dirty="0" err="1"/>
              <a:t>plt.xticks</a:t>
            </a:r>
            <a:r>
              <a:rPr lang="en-IN" dirty="0"/>
              <a:t>(Index,['</a:t>
            </a:r>
            <a:r>
              <a:rPr lang="en-IN" dirty="0" err="1"/>
              <a:t>negative','neutral','positive</a:t>
            </a:r>
            <a:r>
              <a:rPr lang="en-IN" dirty="0"/>
              <a:t>’]) </a:t>
            </a:r>
          </a:p>
          <a:p>
            <a:pPr marL="0" indent="0">
              <a:buNone/>
            </a:pPr>
            <a:r>
              <a:rPr lang="en-IN" dirty="0" err="1"/>
              <a:t>plt.ylabel</a:t>
            </a:r>
            <a:r>
              <a:rPr lang="en-IN" dirty="0"/>
              <a:t>('Mood Count’) </a:t>
            </a:r>
          </a:p>
          <a:p>
            <a:pPr marL="0" indent="0">
              <a:buNone/>
            </a:pPr>
            <a:r>
              <a:rPr lang="en-IN" dirty="0" err="1"/>
              <a:t>plt.xlabel</a:t>
            </a:r>
            <a:r>
              <a:rPr lang="en-IN" dirty="0"/>
              <a:t>('Mood’) </a:t>
            </a:r>
          </a:p>
          <a:p>
            <a:pPr marL="0" indent="0">
              <a:buNone/>
            </a:pPr>
            <a:r>
              <a:rPr lang="en-IN" dirty="0" err="1"/>
              <a:t>plt.title</a:t>
            </a:r>
            <a:r>
              <a:rPr lang="en-IN" dirty="0"/>
              <a:t>('Count of Moods of ‘+</a:t>
            </a:r>
            <a:r>
              <a:rPr lang="en-IN" dirty="0" err="1"/>
              <a:t>i</a:t>
            </a:r>
            <a:r>
              <a:rPr lang="en-IN" dirty="0"/>
              <a:t>)</a:t>
            </a:r>
          </a:p>
          <a:p>
            <a:pPr marL="0" indent="0">
              <a:buNone/>
            </a:pPr>
            <a:endParaRPr lang="en-IN" dirty="0"/>
          </a:p>
        </p:txBody>
      </p:sp>
    </p:spTree>
    <p:extLst>
      <p:ext uri="{BB962C8B-B14F-4D97-AF65-F5344CB8AC3E}">
        <p14:creationId xmlns:p14="http://schemas.microsoft.com/office/powerpoint/2010/main" val="2403752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FC39-9595-2979-9C5B-E89DE685BF9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F6E6D85-DF35-93C1-A31C-822C9C405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790" y="-1"/>
            <a:ext cx="10137913" cy="6758609"/>
          </a:xfrm>
        </p:spPr>
      </p:pic>
    </p:spTree>
    <p:extLst>
      <p:ext uri="{BB962C8B-B14F-4D97-AF65-F5344CB8AC3E}">
        <p14:creationId xmlns:p14="http://schemas.microsoft.com/office/powerpoint/2010/main" val="353982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689E-67A5-C7DE-E9F9-5C3EA00DEFD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EB892A5-B998-3149-084C-A851EE5586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18" y="503583"/>
            <a:ext cx="8839200" cy="5658678"/>
          </a:xfrm>
        </p:spPr>
      </p:pic>
    </p:spTree>
    <p:extLst>
      <p:ext uri="{BB962C8B-B14F-4D97-AF65-F5344CB8AC3E}">
        <p14:creationId xmlns:p14="http://schemas.microsoft.com/office/powerpoint/2010/main" val="190434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C0D3-C88E-5A1F-662E-4B15715645B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A327678-4FE4-ADA8-30A0-511C547AAB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0" y="89451"/>
            <a:ext cx="11820940" cy="6679097"/>
          </a:xfrm>
        </p:spPr>
      </p:pic>
    </p:spTree>
    <p:extLst>
      <p:ext uri="{BB962C8B-B14F-4D97-AF65-F5344CB8AC3E}">
        <p14:creationId xmlns:p14="http://schemas.microsoft.com/office/powerpoint/2010/main" val="271620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16E2-EF96-DD5B-2DEF-68E8535999A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A2547A3-D25F-2E42-D1B6-42A308F9FC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211" y="365125"/>
            <a:ext cx="7519849" cy="6492875"/>
          </a:xfrm>
        </p:spPr>
      </p:pic>
    </p:spTree>
    <p:extLst>
      <p:ext uri="{BB962C8B-B14F-4D97-AF65-F5344CB8AC3E}">
        <p14:creationId xmlns:p14="http://schemas.microsoft.com/office/powerpoint/2010/main" val="399295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0271-1831-B23A-48CC-90CC73D7C621}"/>
              </a:ext>
            </a:extLst>
          </p:cNvPr>
          <p:cNvSpPr>
            <a:spLocks noGrp="1"/>
          </p:cNvSpPr>
          <p:nvPr>
            <p:ph type="title"/>
          </p:nvPr>
        </p:nvSpPr>
        <p:spPr>
          <a:xfrm>
            <a:off x="838200" y="18255"/>
            <a:ext cx="10515600" cy="1325563"/>
          </a:xfrm>
        </p:spPr>
        <p:txBody>
          <a:bodyPr/>
          <a:lstStyle/>
          <a:p>
            <a:r>
              <a:rPr lang="en-IN" dirty="0"/>
              <a:t>INTRODUCTION</a:t>
            </a:r>
          </a:p>
        </p:txBody>
      </p:sp>
      <p:sp>
        <p:nvSpPr>
          <p:cNvPr id="3" name="Content Placeholder 2">
            <a:extLst>
              <a:ext uri="{FF2B5EF4-FFF2-40B4-BE49-F238E27FC236}">
                <a16:creationId xmlns:a16="http://schemas.microsoft.com/office/drawing/2014/main" id="{37F950C2-E6E6-BA44-0030-783BA1D45266}"/>
              </a:ext>
            </a:extLst>
          </p:cNvPr>
          <p:cNvSpPr>
            <a:spLocks noGrp="1"/>
          </p:cNvSpPr>
          <p:nvPr>
            <p:ph idx="1"/>
          </p:nvPr>
        </p:nvSpPr>
        <p:spPr>
          <a:xfrm>
            <a:off x="838200" y="1136512"/>
            <a:ext cx="11208026" cy="5582340"/>
          </a:xfrm>
        </p:spPr>
        <p:txBody>
          <a:bodyPr>
            <a:normAutofit/>
          </a:bodyPr>
          <a:lstStyle/>
          <a:p>
            <a:r>
              <a:rPr lang="en-IN" sz="3600" dirty="0">
                <a:latin typeface="Ebrima" panose="02000000000000000000" pitchFamily="2" charset="0"/>
                <a:ea typeface="Ebrima" panose="02000000000000000000" pitchFamily="2" charset="0"/>
                <a:cs typeface="Ebrima" panose="02000000000000000000" pitchFamily="2" charset="0"/>
              </a:rPr>
              <a:t>Sentiments are feelings, opinions, emotions, likes/dislikes , good/bad.</a:t>
            </a:r>
          </a:p>
          <a:p>
            <a:r>
              <a:rPr lang="en-IN" sz="3600" dirty="0">
                <a:latin typeface="Ebrima" panose="02000000000000000000" pitchFamily="2" charset="0"/>
                <a:ea typeface="Ebrima" panose="02000000000000000000" pitchFamily="2" charset="0"/>
                <a:cs typeface="Ebrima" panose="02000000000000000000" pitchFamily="2" charset="0"/>
              </a:rPr>
              <a:t>Sentimental analysis is Natural Language Processing(NPL) and Information Extraction Task that aims to obtain writer’s feelings expressed in positive or negative comments, questions and requests by analysing a large number of documents.</a:t>
            </a:r>
          </a:p>
          <a:p>
            <a:r>
              <a:rPr lang="en-IN" sz="3600" dirty="0">
                <a:latin typeface="Ebrima" panose="02000000000000000000" pitchFamily="2" charset="0"/>
                <a:ea typeface="Ebrima" panose="02000000000000000000" pitchFamily="2" charset="0"/>
                <a:cs typeface="Ebrima" panose="02000000000000000000" pitchFamily="2" charset="0"/>
              </a:rPr>
              <a:t>Sentimental analysis is a study of human behaviour in which we extract human opinion.</a:t>
            </a:r>
          </a:p>
          <a:p>
            <a:r>
              <a:rPr lang="en-IN" sz="3600" dirty="0">
                <a:latin typeface="Ebrima" panose="02000000000000000000" pitchFamily="2" charset="0"/>
                <a:ea typeface="Ebrima" panose="02000000000000000000" pitchFamily="2" charset="0"/>
                <a:cs typeface="Ebrima" panose="02000000000000000000" pitchFamily="2" charset="0"/>
              </a:rPr>
              <a:t>It’s also known as Opinion Mining. </a:t>
            </a:r>
          </a:p>
          <a:p>
            <a:endParaRPr lang="en-IN" sz="36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890678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E50C-E070-57BD-9ED7-BC78530CD38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519D31-0C50-CAF9-42EE-4CBF5B8B13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644" y="178904"/>
            <a:ext cx="10860156" cy="6679096"/>
          </a:xfrm>
        </p:spPr>
      </p:pic>
    </p:spTree>
    <p:extLst>
      <p:ext uri="{BB962C8B-B14F-4D97-AF65-F5344CB8AC3E}">
        <p14:creationId xmlns:p14="http://schemas.microsoft.com/office/powerpoint/2010/main" val="1240765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1652-A6D4-EAA6-1221-F1351833102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03A93A7-11F6-C87C-6CB3-E46A975BFD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191" y="842375"/>
            <a:ext cx="7679635" cy="5759727"/>
          </a:xfrm>
        </p:spPr>
      </p:pic>
    </p:spTree>
    <p:extLst>
      <p:ext uri="{BB962C8B-B14F-4D97-AF65-F5344CB8AC3E}">
        <p14:creationId xmlns:p14="http://schemas.microsoft.com/office/powerpoint/2010/main" val="2377895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8541-D691-77AE-BFFE-84624BC9E520}"/>
              </a:ext>
            </a:extLst>
          </p:cNvPr>
          <p:cNvSpPr>
            <a:spLocks noGrp="1"/>
          </p:cNvSpPr>
          <p:nvPr>
            <p:ph type="title"/>
          </p:nvPr>
        </p:nvSpPr>
        <p:spPr>
          <a:xfrm>
            <a:off x="838200" y="-98701"/>
            <a:ext cx="10515600" cy="1325563"/>
          </a:xfrm>
        </p:spPr>
        <p:txBody>
          <a:bodyPr/>
          <a:lstStyle/>
          <a:p>
            <a:r>
              <a:rPr lang="en-IN" dirty="0"/>
              <a:t>FEATURE EXTRACTION </a:t>
            </a:r>
          </a:p>
        </p:txBody>
      </p:sp>
      <p:sp>
        <p:nvSpPr>
          <p:cNvPr id="3" name="Content Placeholder 2">
            <a:extLst>
              <a:ext uri="{FF2B5EF4-FFF2-40B4-BE49-F238E27FC236}">
                <a16:creationId xmlns:a16="http://schemas.microsoft.com/office/drawing/2014/main" id="{520D8872-66BE-5B03-F932-2E85FC9F3251}"/>
              </a:ext>
            </a:extLst>
          </p:cNvPr>
          <p:cNvSpPr>
            <a:spLocks noGrp="1"/>
          </p:cNvSpPr>
          <p:nvPr>
            <p:ph idx="1"/>
          </p:nvPr>
        </p:nvSpPr>
        <p:spPr>
          <a:xfrm>
            <a:off x="838200" y="1030494"/>
            <a:ext cx="10515600" cy="5648601"/>
          </a:xfrm>
        </p:spPr>
        <p:txBody>
          <a:bodyPr>
            <a:normAutofit fontScale="92500"/>
          </a:bodyPr>
          <a:lstStyle/>
          <a:p>
            <a:r>
              <a:rPr lang="en-US" dirty="0">
                <a:latin typeface="Ebrima" panose="02000000000000000000" pitchFamily="2" charset="0"/>
                <a:ea typeface="Ebrima" panose="02000000000000000000" pitchFamily="2" charset="0"/>
                <a:cs typeface="Ebrima" panose="02000000000000000000" pitchFamily="2" charset="0"/>
              </a:rPr>
              <a:t>In sentiment analysis, we detect tweets that have negative sentiment, </a:t>
            </a:r>
            <a:r>
              <a:rPr lang="en-US" dirty="0" err="1">
                <a:latin typeface="Ebrima" panose="02000000000000000000" pitchFamily="2" charset="0"/>
                <a:ea typeface="Ebrima" panose="02000000000000000000" pitchFamily="2" charset="0"/>
                <a:cs typeface="Ebrima" panose="02000000000000000000" pitchFamily="2" charset="0"/>
              </a:rPr>
              <a:t>i.e</a:t>
            </a:r>
            <a:r>
              <a:rPr lang="en-US" dirty="0">
                <a:latin typeface="Ebrima" panose="02000000000000000000" pitchFamily="2" charset="0"/>
                <a:ea typeface="Ebrima" panose="02000000000000000000" pitchFamily="2" charset="0"/>
                <a:cs typeface="Ebrima" panose="02000000000000000000" pitchFamily="2" charset="0"/>
              </a:rPr>
              <a:t>, racist, sexist or general hate speech. Here, tweets with a label ‘1’ denote a negative tweet, while '0' denotes the absence of hate speech in the tweet. We extract features using the following : </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1. Bag of Words Features </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2. TF-IDF features </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3. Word Embedding’s </a:t>
            </a:r>
          </a:p>
          <a:p>
            <a:r>
              <a:rPr lang="en-US" dirty="0">
                <a:latin typeface="Ebrima" panose="02000000000000000000" pitchFamily="2" charset="0"/>
                <a:ea typeface="Ebrima" panose="02000000000000000000" pitchFamily="2" charset="0"/>
                <a:cs typeface="Ebrima" panose="02000000000000000000" pitchFamily="2" charset="0"/>
              </a:rPr>
              <a:t>VISUALIZATION: The code creates a histogram to visualize the distribution of airline sentiments. It also creates a pie chart to visualize the sentiment distribution using percentages. We will analyze the text of the tweet and its relation to the sentiment with the following : </a:t>
            </a:r>
            <a:r>
              <a:rPr lang="en-US" dirty="0" err="1">
                <a:latin typeface="Ebrima" panose="02000000000000000000" pitchFamily="2" charset="0"/>
                <a:ea typeface="Ebrima" panose="02000000000000000000" pitchFamily="2" charset="0"/>
                <a:cs typeface="Ebrima" panose="02000000000000000000" pitchFamily="2" charset="0"/>
              </a:rPr>
              <a:t>Wordcloud</a:t>
            </a:r>
            <a:r>
              <a:rPr lang="en-US" dirty="0">
                <a:latin typeface="Ebrima" panose="02000000000000000000" pitchFamily="2" charset="0"/>
                <a:ea typeface="Ebrima" panose="02000000000000000000" pitchFamily="2" charset="0"/>
                <a:cs typeface="Ebrima" panose="02000000000000000000" pitchFamily="2" charset="0"/>
              </a:rPr>
              <a:t> : Most used words (have bigger fonts), for positive and negative tweets . Hashtags: Analyze the effect of hashtags on the tweet sentiment. </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12623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500D94-6D14-30DC-9408-F129E49423A0}"/>
              </a:ext>
            </a:extLst>
          </p:cNvPr>
          <p:cNvSpPr>
            <a:spLocks noGrp="1"/>
          </p:cNvSpPr>
          <p:nvPr>
            <p:ph idx="1"/>
          </p:nvPr>
        </p:nvSpPr>
        <p:spPr>
          <a:xfrm>
            <a:off x="198438" y="212035"/>
            <a:ext cx="11807825" cy="6453878"/>
          </a:xfrm>
        </p:spPr>
        <p:txBody>
          <a:bodyPr>
            <a:noAutofit/>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 Import Libraries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pandas as pd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a:t>
            </a:r>
            <a:r>
              <a:rPr lang="en-IN" dirty="0" err="1">
                <a:latin typeface="Ebrima" panose="02000000000000000000" pitchFamily="2" charset="0"/>
                <a:ea typeface="Ebrima" panose="02000000000000000000" pitchFamily="2" charset="0"/>
                <a:cs typeface="Ebrima" panose="02000000000000000000" pitchFamily="2" charset="0"/>
              </a:rPr>
              <a:t>matplotlib.pyplot</a:t>
            </a:r>
            <a:r>
              <a:rPr lang="en-IN" dirty="0">
                <a:latin typeface="Ebrima" panose="02000000000000000000" pitchFamily="2" charset="0"/>
                <a:ea typeface="Ebrima" panose="02000000000000000000" pitchFamily="2" charset="0"/>
                <a:cs typeface="Ebrima" panose="02000000000000000000" pitchFamily="2" charset="0"/>
              </a:rPr>
              <a:t> as </a:t>
            </a:r>
            <a:r>
              <a:rPr lang="en-IN" dirty="0" err="1">
                <a:latin typeface="Ebrima" panose="02000000000000000000" pitchFamily="2" charset="0"/>
                <a:ea typeface="Ebrima" panose="02000000000000000000" pitchFamily="2" charset="0"/>
                <a:cs typeface="Ebrima" panose="02000000000000000000" pitchFamily="2" charset="0"/>
              </a:rPr>
              <a:t>plt</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seaborn as </a:t>
            </a:r>
            <a:r>
              <a:rPr lang="en-IN" dirty="0" err="1">
                <a:latin typeface="Ebrima" panose="02000000000000000000" pitchFamily="2" charset="0"/>
                <a:ea typeface="Ebrima" panose="02000000000000000000" pitchFamily="2" charset="0"/>
                <a:cs typeface="Ebrima" panose="02000000000000000000" pitchFamily="2" charset="0"/>
              </a:rPr>
              <a:t>sns</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sklearn.feature_extraction.text</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TfidfVectorizer</a:t>
            </a:r>
            <a:r>
              <a:rPr lang="en-IN" dirty="0">
                <a:latin typeface="Ebrima" panose="02000000000000000000" pitchFamily="2" charset="0"/>
                <a:ea typeface="Ebrima" panose="02000000000000000000" pitchFamily="2" charset="0"/>
                <a:cs typeface="Ebrima" panose="02000000000000000000" pitchFamily="2" charset="0"/>
              </a:rPr>
              <a:t> f</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sklearn.linear_model</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LogisticRegression</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sklearn.metrics</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roc_auc_score</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confusion_matrix</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sklearn.model_selection</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train_test_split</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sentiment_counts</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df</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airline_sentiment</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value_counts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plt.figure</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figsize</a:t>
            </a:r>
            <a:r>
              <a:rPr lang="en-IN" dirty="0">
                <a:latin typeface="Ebrima" panose="02000000000000000000" pitchFamily="2" charset="0"/>
                <a:ea typeface="Ebrima" panose="02000000000000000000" pitchFamily="2" charset="0"/>
                <a:cs typeface="Ebrima" panose="02000000000000000000" pitchFamily="2" charset="0"/>
              </a:rPr>
              <a:t>=(8, 8)) </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plt.pie</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sentiment_counts</a:t>
            </a:r>
            <a:r>
              <a:rPr lang="en-IN" dirty="0">
                <a:latin typeface="Ebrima" panose="02000000000000000000" pitchFamily="2" charset="0"/>
                <a:ea typeface="Ebrima" panose="02000000000000000000" pitchFamily="2" charset="0"/>
                <a:cs typeface="Ebrima" panose="02000000000000000000" pitchFamily="2" charset="0"/>
              </a:rPr>
              <a:t> )</a:t>
            </a:r>
          </a:p>
        </p:txBody>
      </p:sp>
    </p:spTree>
    <p:extLst>
      <p:ext uri="{BB962C8B-B14F-4D97-AF65-F5344CB8AC3E}">
        <p14:creationId xmlns:p14="http://schemas.microsoft.com/office/powerpoint/2010/main" val="1335118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6AF18-6008-6171-C1D9-4B37BA19D3A1}"/>
              </a:ext>
            </a:extLst>
          </p:cNvPr>
          <p:cNvSpPr>
            <a:spLocks noGrp="1"/>
          </p:cNvSpPr>
          <p:nvPr>
            <p:ph idx="1"/>
          </p:nvPr>
        </p:nvSpPr>
        <p:spPr>
          <a:xfrm>
            <a:off x="159026" y="357808"/>
            <a:ext cx="11741426" cy="6321287"/>
          </a:xfrm>
        </p:spPr>
        <p:txBody>
          <a:bodyPr>
            <a:normAutofit/>
          </a:bodyPr>
          <a:lstStyle/>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labels=</a:t>
            </a:r>
            <a:r>
              <a:rPr lang="en-IN" sz="2800" dirty="0" err="1">
                <a:latin typeface="Ebrima" panose="02000000000000000000" pitchFamily="2" charset="0"/>
                <a:ea typeface="Ebrima" panose="02000000000000000000" pitchFamily="2" charset="0"/>
                <a:cs typeface="Ebrima" panose="02000000000000000000" pitchFamily="2" charset="0"/>
              </a:rPr>
              <a:t>sentiment_counts.index</a:t>
            </a:r>
            <a:r>
              <a:rPr lang="en-IN" sz="2800" dirty="0">
                <a:latin typeface="Ebrima" panose="02000000000000000000" pitchFamily="2" charset="0"/>
                <a:ea typeface="Ebrima" panose="02000000000000000000" pitchFamily="2" charset="0"/>
                <a:cs typeface="Ebrima" panose="02000000000000000000" pitchFamily="2" charset="0"/>
              </a:rPr>
              <a:t>, </a:t>
            </a:r>
            <a:r>
              <a:rPr lang="en-IN" sz="2800" dirty="0" err="1">
                <a:latin typeface="Ebrima" panose="02000000000000000000" pitchFamily="2" charset="0"/>
                <a:ea typeface="Ebrima" panose="02000000000000000000" pitchFamily="2" charset="0"/>
                <a:cs typeface="Ebrima" panose="02000000000000000000" pitchFamily="2" charset="0"/>
              </a:rPr>
              <a:t>autopct</a:t>
            </a:r>
            <a:r>
              <a:rPr lang="en-IN" sz="2800" dirty="0">
                <a:latin typeface="Ebrima" panose="02000000000000000000" pitchFamily="2" charset="0"/>
                <a:ea typeface="Ebrima" panose="02000000000000000000" pitchFamily="2" charset="0"/>
                <a:cs typeface="Ebrima" panose="02000000000000000000" pitchFamily="2" charset="0"/>
              </a:rPr>
              <a:t>='%1.1f%%', </a:t>
            </a:r>
            <a:r>
              <a:rPr lang="en-IN" sz="2800" dirty="0" err="1">
                <a:latin typeface="Ebrima" panose="02000000000000000000" pitchFamily="2" charset="0"/>
                <a:ea typeface="Ebrima" panose="02000000000000000000" pitchFamily="2" charset="0"/>
                <a:cs typeface="Ebrima" panose="02000000000000000000" pitchFamily="2" charset="0"/>
              </a:rPr>
              <a:t>startangle</a:t>
            </a:r>
            <a:r>
              <a:rPr lang="en-IN" sz="2800" dirty="0">
                <a:latin typeface="Ebrima" panose="02000000000000000000" pitchFamily="2" charset="0"/>
                <a:ea typeface="Ebrima" panose="02000000000000000000" pitchFamily="2" charset="0"/>
                <a:cs typeface="Ebrima" panose="02000000000000000000" pitchFamily="2" charset="0"/>
              </a:rPr>
              <a:t>=140) </a:t>
            </a:r>
          </a:p>
          <a:p>
            <a:pPr marL="0" indent="0">
              <a:buNone/>
            </a:pPr>
            <a:r>
              <a:rPr lang="en-IN" sz="2800" dirty="0" err="1">
                <a:latin typeface="Ebrima" panose="02000000000000000000" pitchFamily="2" charset="0"/>
                <a:ea typeface="Ebrima" panose="02000000000000000000" pitchFamily="2" charset="0"/>
                <a:cs typeface="Ebrima" panose="02000000000000000000" pitchFamily="2" charset="0"/>
              </a:rPr>
              <a:t>plt.title</a:t>
            </a:r>
            <a:r>
              <a:rPr lang="en-IN" sz="2800" dirty="0">
                <a:latin typeface="Ebrima" panose="02000000000000000000" pitchFamily="2" charset="0"/>
                <a:ea typeface="Ebrima" panose="02000000000000000000" pitchFamily="2" charset="0"/>
                <a:cs typeface="Ebrima" panose="02000000000000000000" pitchFamily="2" charset="0"/>
              </a:rPr>
              <a:t>('Distribution of Airline Sentiments') </a:t>
            </a:r>
            <a:r>
              <a:rPr lang="en-IN" sz="2800" dirty="0" err="1">
                <a:latin typeface="Ebrima" panose="02000000000000000000" pitchFamily="2" charset="0"/>
                <a:ea typeface="Ebrima" panose="02000000000000000000" pitchFamily="2" charset="0"/>
                <a:cs typeface="Ebrima" panose="02000000000000000000" pitchFamily="2" charset="0"/>
              </a:rPr>
              <a:t>plt.axis</a:t>
            </a:r>
            <a:r>
              <a:rPr lang="en-IN" sz="2800" dirty="0">
                <a:latin typeface="Ebrima" panose="02000000000000000000" pitchFamily="2" charset="0"/>
                <a:ea typeface="Ebrima" panose="02000000000000000000" pitchFamily="2" charset="0"/>
                <a:cs typeface="Ebrima" panose="02000000000000000000" pitchFamily="2" charset="0"/>
              </a:rPr>
              <a:t>('equal’) </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hashtags = []</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 for </a:t>
            </a:r>
            <a:r>
              <a:rPr lang="en-IN" sz="2800" dirty="0" err="1">
                <a:latin typeface="Ebrima" panose="02000000000000000000" pitchFamily="2" charset="0"/>
                <a:ea typeface="Ebrima" panose="02000000000000000000" pitchFamily="2" charset="0"/>
                <a:cs typeface="Ebrima" panose="02000000000000000000" pitchFamily="2" charset="0"/>
              </a:rPr>
              <a:t>i</a:t>
            </a:r>
            <a:r>
              <a:rPr lang="en-IN" sz="2800" dirty="0">
                <a:latin typeface="Ebrima" panose="02000000000000000000" pitchFamily="2" charset="0"/>
                <a:ea typeface="Ebrima" panose="02000000000000000000" pitchFamily="2" charset="0"/>
                <a:cs typeface="Ebrima" panose="02000000000000000000" pitchFamily="2" charset="0"/>
              </a:rPr>
              <a:t> in x:</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 </a:t>
            </a:r>
            <a:r>
              <a:rPr lang="en-IN" sz="2800" dirty="0" err="1">
                <a:latin typeface="Ebrima" panose="02000000000000000000" pitchFamily="2" charset="0"/>
                <a:ea typeface="Ebrima" panose="02000000000000000000" pitchFamily="2" charset="0"/>
                <a:cs typeface="Ebrima" panose="02000000000000000000" pitchFamily="2" charset="0"/>
              </a:rPr>
              <a:t>ht</a:t>
            </a:r>
            <a:r>
              <a:rPr lang="en-IN" sz="2800" dirty="0">
                <a:latin typeface="Ebrima" panose="02000000000000000000" pitchFamily="2" charset="0"/>
                <a:ea typeface="Ebrima" panose="02000000000000000000" pitchFamily="2" charset="0"/>
                <a:cs typeface="Ebrima" panose="02000000000000000000" pitchFamily="2" charset="0"/>
              </a:rPr>
              <a:t> = </a:t>
            </a:r>
            <a:r>
              <a:rPr lang="en-IN" sz="2800" dirty="0" err="1">
                <a:latin typeface="Ebrima" panose="02000000000000000000" pitchFamily="2" charset="0"/>
                <a:ea typeface="Ebrima" panose="02000000000000000000" pitchFamily="2" charset="0"/>
                <a:cs typeface="Ebrima" panose="02000000000000000000" pitchFamily="2" charset="0"/>
              </a:rPr>
              <a:t>re.findall</a:t>
            </a:r>
            <a:r>
              <a:rPr lang="en-IN" sz="2800" dirty="0">
                <a:latin typeface="Ebrima" panose="02000000000000000000" pitchFamily="2" charset="0"/>
                <a:ea typeface="Ebrima" panose="02000000000000000000" pitchFamily="2" charset="0"/>
                <a:cs typeface="Ebrima" panose="02000000000000000000" pitchFamily="2" charset="0"/>
              </a:rPr>
              <a:t>(r"#(\w+)", </a:t>
            </a:r>
            <a:r>
              <a:rPr lang="en-IN" sz="2800" dirty="0" err="1">
                <a:latin typeface="Ebrima" panose="02000000000000000000" pitchFamily="2" charset="0"/>
                <a:ea typeface="Ebrima" panose="02000000000000000000" pitchFamily="2" charset="0"/>
                <a:cs typeface="Ebrima" panose="02000000000000000000" pitchFamily="2" charset="0"/>
              </a:rPr>
              <a:t>i</a:t>
            </a:r>
            <a:r>
              <a:rPr lang="en-IN" sz="28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 </a:t>
            </a:r>
            <a:r>
              <a:rPr lang="en-IN" sz="2800" dirty="0" err="1">
                <a:latin typeface="Ebrima" panose="02000000000000000000" pitchFamily="2" charset="0"/>
                <a:ea typeface="Ebrima" panose="02000000000000000000" pitchFamily="2" charset="0"/>
                <a:cs typeface="Ebrima" panose="02000000000000000000" pitchFamily="2" charset="0"/>
              </a:rPr>
              <a:t>hashtags.append</a:t>
            </a:r>
            <a:r>
              <a:rPr lang="en-IN" sz="2800" dirty="0">
                <a:latin typeface="Ebrima" panose="02000000000000000000" pitchFamily="2" charset="0"/>
                <a:ea typeface="Ebrima" panose="02000000000000000000" pitchFamily="2" charset="0"/>
                <a:cs typeface="Ebrima" panose="02000000000000000000" pitchFamily="2" charset="0"/>
              </a:rPr>
              <a:t>(</a:t>
            </a:r>
            <a:r>
              <a:rPr lang="en-IN" sz="2800" dirty="0" err="1">
                <a:latin typeface="Ebrima" panose="02000000000000000000" pitchFamily="2" charset="0"/>
                <a:ea typeface="Ebrima" panose="02000000000000000000" pitchFamily="2" charset="0"/>
                <a:cs typeface="Ebrima" panose="02000000000000000000" pitchFamily="2" charset="0"/>
              </a:rPr>
              <a:t>ht</a:t>
            </a:r>
            <a:r>
              <a:rPr lang="en-IN" sz="28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 return hashtags In [22]: </a:t>
            </a:r>
            <a:r>
              <a:rPr lang="en-IN" sz="2800" dirty="0" err="1">
                <a:latin typeface="Ebrima" panose="02000000000000000000" pitchFamily="2" charset="0"/>
                <a:ea typeface="Ebrima" panose="02000000000000000000" pitchFamily="2" charset="0"/>
                <a:cs typeface="Ebrima" panose="02000000000000000000" pitchFamily="2" charset="0"/>
              </a:rPr>
              <a:t>linkcode</a:t>
            </a:r>
            <a:r>
              <a:rPr lang="en-IN" sz="2800"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_</a:t>
            </a:r>
            <a:r>
              <a:rPr lang="en-IN" sz="2800" dirty="0" err="1">
                <a:latin typeface="Ebrima" panose="02000000000000000000" pitchFamily="2" charset="0"/>
                <a:ea typeface="Ebrima" panose="02000000000000000000" pitchFamily="2" charset="0"/>
                <a:cs typeface="Ebrima" panose="02000000000000000000" pitchFamily="2" charset="0"/>
              </a:rPr>
              <a:t>non_negative</a:t>
            </a:r>
            <a:r>
              <a:rPr lang="en-IN" sz="2800" dirty="0">
                <a:latin typeface="Ebrima" panose="02000000000000000000" pitchFamily="2" charset="0"/>
                <a:ea typeface="Ebrima" panose="02000000000000000000" pitchFamily="2" charset="0"/>
                <a:cs typeface="Ebrima" panose="02000000000000000000" pitchFamily="2" charset="0"/>
              </a:rPr>
              <a:t> = </a:t>
            </a:r>
            <a:r>
              <a:rPr lang="en-IN" sz="2800" dirty="0" err="1">
                <a:latin typeface="Ebrima" panose="02000000000000000000" pitchFamily="2" charset="0"/>
                <a:ea typeface="Ebrima" panose="02000000000000000000" pitchFamily="2" charset="0"/>
                <a:cs typeface="Ebrima" panose="02000000000000000000" pitchFamily="2" charset="0"/>
              </a:rPr>
              <a:t>hashtag_extract</a:t>
            </a:r>
            <a:r>
              <a:rPr lang="en-IN" sz="2800" dirty="0">
                <a:latin typeface="Ebrima" panose="02000000000000000000" pitchFamily="2" charset="0"/>
                <a:ea typeface="Ebrima" panose="02000000000000000000" pitchFamily="2" charset="0"/>
                <a:cs typeface="Ebrima" panose="02000000000000000000" pitchFamily="2" charset="0"/>
              </a:rPr>
              <a:t>(combine['</a:t>
            </a:r>
            <a:r>
              <a:rPr lang="en-IN" sz="2800" dirty="0" err="1">
                <a:latin typeface="Ebrima" panose="02000000000000000000" pitchFamily="2" charset="0"/>
                <a:ea typeface="Ebrima" panose="02000000000000000000" pitchFamily="2" charset="0"/>
                <a:cs typeface="Ebrima" panose="02000000000000000000" pitchFamily="2" charset="0"/>
              </a:rPr>
              <a:t>tidy_tweet</a:t>
            </a:r>
            <a:r>
              <a:rPr lang="en-IN" sz="2800" dirty="0">
                <a:latin typeface="Ebrima" panose="02000000000000000000" pitchFamily="2" charset="0"/>
                <a:ea typeface="Ebrima" panose="02000000000000000000" pitchFamily="2" charset="0"/>
                <a:cs typeface="Ebrima" panose="02000000000000000000" pitchFamily="2" charset="0"/>
              </a:rPr>
              <a:t>'][combine['label'] == 0</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 </a:t>
            </a:r>
            <a:r>
              <a:rPr lang="en-IN" sz="2800" dirty="0" err="1">
                <a:latin typeface="Ebrima" panose="02000000000000000000" pitchFamily="2" charset="0"/>
                <a:ea typeface="Ebrima" panose="02000000000000000000" pitchFamily="2" charset="0"/>
                <a:cs typeface="Ebrima" panose="02000000000000000000" pitchFamily="2" charset="0"/>
              </a:rPr>
              <a:t>HT_negative</a:t>
            </a:r>
            <a:r>
              <a:rPr lang="en-IN" sz="2800" dirty="0">
                <a:latin typeface="Ebrima" panose="02000000000000000000" pitchFamily="2" charset="0"/>
                <a:ea typeface="Ebrima" panose="02000000000000000000" pitchFamily="2" charset="0"/>
                <a:cs typeface="Ebrima" panose="02000000000000000000" pitchFamily="2" charset="0"/>
              </a:rPr>
              <a:t> = </a:t>
            </a:r>
            <a:r>
              <a:rPr lang="en-IN" sz="2800" dirty="0" err="1">
                <a:latin typeface="Ebrima" panose="02000000000000000000" pitchFamily="2" charset="0"/>
                <a:ea typeface="Ebrima" panose="02000000000000000000" pitchFamily="2" charset="0"/>
                <a:cs typeface="Ebrima" panose="02000000000000000000" pitchFamily="2" charset="0"/>
              </a:rPr>
              <a:t>hashtag_extract</a:t>
            </a:r>
            <a:r>
              <a:rPr lang="en-IN" sz="2800" dirty="0">
                <a:latin typeface="Ebrima" panose="02000000000000000000" pitchFamily="2" charset="0"/>
                <a:ea typeface="Ebrima" panose="02000000000000000000" pitchFamily="2" charset="0"/>
                <a:cs typeface="Ebrima" panose="02000000000000000000" pitchFamily="2" charset="0"/>
              </a:rPr>
              <a:t>(combine['</a:t>
            </a:r>
            <a:r>
              <a:rPr lang="en-IN" sz="2800" dirty="0" err="1">
                <a:latin typeface="Ebrima" panose="02000000000000000000" pitchFamily="2" charset="0"/>
                <a:ea typeface="Ebrima" panose="02000000000000000000" pitchFamily="2" charset="0"/>
                <a:cs typeface="Ebrima" panose="02000000000000000000" pitchFamily="2" charset="0"/>
              </a:rPr>
              <a:t>tidy_tweet</a:t>
            </a:r>
            <a:r>
              <a:rPr lang="en-IN" sz="2800" dirty="0">
                <a:latin typeface="Ebrima" panose="02000000000000000000" pitchFamily="2" charset="0"/>
                <a:ea typeface="Ebrima" panose="02000000000000000000" pitchFamily="2" charset="0"/>
                <a:cs typeface="Ebrima" panose="02000000000000000000" pitchFamily="2" charset="0"/>
              </a:rPr>
              <a:t>'][combine['label'] == 1]</a:t>
            </a:r>
          </a:p>
          <a:p>
            <a:pPr marL="0" indent="0">
              <a:buNone/>
            </a:pPr>
            <a:r>
              <a:rPr lang="it-IT" sz="2400" dirty="0">
                <a:latin typeface="Ebrima" panose="02000000000000000000" pitchFamily="2" charset="0"/>
                <a:ea typeface="Ebrima" panose="02000000000000000000" pitchFamily="2" charset="0"/>
                <a:cs typeface="Ebrima" panose="02000000000000000000" pitchFamily="2" charset="0"/>
              </a:rPr>
              <a:t>HT_non_negative = sum(HT_non_negative,[]) </a:t>
            </a:r>
          </a:p>
          <a:p>
            <a:pPr marL="0" indent="0">
              <a:buNone/>
            </a:pPr>
            <a:r>
              <a:rPr lang="it-IT" sz="2400" dirty="0">
                <a:latin typeface="Ebrima" panose="02000000000000000000" pitchFamily="2" charset="0"/>
                <a:ea typeface="Ebrima" panose="02000000000000000000" pitchFamily="2" charset="0"/>
                <a:cs typeface="Ebrima" panose="02000000000000000000" pitchFamily="2" charset="0"/>
              </a:rPr>
              <a:t>HT_negative = sum(HT_negative,[])</a:t>
            </a:r>
            <a:endParaRPr lang="en-IN" sz="24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102014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B2BF-41A7-3B3D-97BF-159BAD8FD3C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28647FC-75C6-23F4-34E7-09F9612EBE36}"/>
              </a:ext>
            </a:extLst>
          </p:cNvPr>
          <p:cNvSpPr>
            <a:spLocks noGrp="1"/>
          </p:cNvSpPr>
          <p:nvPr>
            <p:ph idx="1"/>
          </p:nvPr>
        </p:nvSpPr>
        <p:spPr>
          <a:xfrm>
            <a:off x="291548" y="370371"/>
            <a:ext cx="11608904" cy="6122504"/>
          </a:xfrm>
        </p:spPr>
        <p:txBody>
          <a:bodyPr>
            <a:normAutofit fontScale="85000" lnSpcReduction="20000"/>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1</a:t>
            </a:r>
            <a:r>
              <a:rPr lang="en-IN" b="1" dirty="0">
                <a:latin typeface="Ebrima" panose="02000000000000000000" pitchFamily="2" charset="0"/>
                <a:ea typeface="Ebrima" panose="02000000000000000000" pitchFamily="2" charset="0"/>
                <a:cs typeface="Ebrima" panose="02000000000000000000" pitchFamily="2" charset="0"/>
              </a:rPr>
              <a:t>. Installing NLTK and downloading the data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pip install </a:t>
            </a:r>
            <a:r>
              <a:rPr lang="en-IN" dirty="0" err="1">
                <a:latin typeface="Ebrima" panose="02000000000000000000" pitchFamily="2" charset="0"/>
                <a:ea typeface="Ebrima" panose="02000000000000000000" pitchFamily="2" charset="0"/>
                <a:cs typeface="Ebrima" panose="02000000000000000000" pitchFamily="2" charset="0"/>
              </a:rPr>
              <a:t>nltk</a:t>
            </a:r>
            <a:r>
              <a:rPr lang="en-IN" dirty="0">
                <a:latin typeface="Ebrima" panose="02000000000000000000" pitchFamily="2" charset="0"/>
                <a:ea typeface="Ebrima" panose="02000000000000000000" pitchFamily="2" charset="0"/>
                <a:cs typeface="Ebrima" panose="02000000000000000000" pitchFamily="2" charset="0"/>
              </a:rPr>
              <a:t>==3.3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Python3</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a:t>
            </a:r>
            <a:r>
              <a:rPr lang="en-IN" dirty="0" err="1">
                <a:latin typeface="Ebrima" panose="02000000000000000000" pitchFamily="2" charset="0"/>
                <a:ea typeface="Ebrima" panose="02000000000000000000" pitchFamily="2" charset="0"/>
                <a:cs typeface="Ebrima" panose="02000000000000000000" pitchFamily="2" charset="0"/>
              </a:rPr>
              <a:t>nltk</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nltk.download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twitter_samples</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2</a:t>
            </a:r>
            <a:r>
              <a:rPr lang="en-IN" b="1" dirty="0">
                <a:latin typeface="Ebrima" panose="02000000000000000000" pitchFamily="2" charset="0"/>
                <a:ea typeface="Ebrima" panose="02000000000000000000" pitchFamily="2" charset="0"/>
                <a:cs typeface="Ebrima" panose="02000000000000000000" pitchFamily="2" charset="0"/>
              </a:rPr>
              <a:t>. Tokenizing the data</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nano nlp_test.py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nltk.corpus</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twitter_samples</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nltk.corpus</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twitter_samples</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positive_tweets</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positive_tweets.json</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negative_tweets</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negative_tweets.json</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text = </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('tweets.20150430-223406.json’)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python3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a:t>
            </a:r>
            <a:r>
              <a:rPr lang="en-IN" dirty="0" err="1">
                <a:latin typeface="Ebrima" panose="02000000000000000000" pitchFamily="2" charset="0"/>
                <a:ea typeface="Ebrima" panose="02000000000000000000" pitchFamily="2" charset="0"/>
                <a:cs typeface="Ebrima" panose="02000000000000000000" pitchFamily="2" charset="0"/>
              </a:rPr>
              <a:t>nltk</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nltk.download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punkt</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nltk.corpus</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twitter_samples</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positive_tweets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positive_tweets.json</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71522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4DDFF-1B64-AF66-9860-1D47BBC9AF04}"/>
              </a:ext>
            </a:extLst>
          </p:cNvPr>
          <p:cNvSpPr>
            <a:spLocks noGrp="1"/>
          </p:cNvSpPr>
          <p:nvPr>
            <p:ph idx="1"/>
          </p:nvPr>
        </p:nvSpPr>
        <p:spPr>
          <a:xfrm>
            <a:off x="304800" y="357808"/>
            <a:ext cx="11608904" cy="6347791"/>
          </a:xfrm>
        </p:spPr>
        <p:txBody>
          <a:bodyPr>
            <a:normAutofit lnSpcReduction="10000"/>
          </a:bodyPr>
          <a:lstStyle/>
          <a:p>
            <a:pPr marL="0" indent="0">
              <a:buNone/>
            </a:pPr>
            <a:r>
              <a:rPr lang="en-IN" dirty="0" err="1">
                <a:latin typeface="Ebrima" panose="02000000000000000000" pitchFamily="2" charset="0"/>
                <a:ea typeface="Ebrima" panose="02000000000000000000" pitchFamily="2" charset="0"/>
                <a:cs typeface="Ebrima" panose="02000000000000000000" pitchFamily="2" charset="0"/>
              </a:rPr>
              <a:t>negative_tweets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negative_tweets.json</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text=</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(‘tweets.20150430-223406.json’)</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twitter_samples.tokenized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positive_tweets.json</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u="sng" dirty="0">
                <a:latin typeface="Ebrima" panose="02000000000000000000" pitchFamily="2" charset="0"/>
                <a:ea typeface="Ebrima" panose="02000000000000000000" pitchFamily="2" charset="0"/>
                <a:cs typeface="Ebrima" panose="02000000000000000000" pitchFamily="2" charset="0"/>
              </a:rPr>
              <a:t>OUTPUT: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FollowFriday</a:t>
            </a:r>
            <a:r>
              <a:rPr lang="en-IN" dirty="0">
                <a:latin typeface="Ebrima" panose="02000000000000000000" pitchFamily="2" charset="0"/>
                <a:ea typeface="Ebrima" panose="02000000000000000000" pitchFamily="2" charset="0"/>
                <a:cs typeface="Ebrima" panose="02000000000000000000" pitchFamily="2" charset="0"/>
              </a:rPr>
              <a:t>’,’JJ’),</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(‘@France_</a:t>
            </a:r>
            <a:r>
              <a:rPr lang="en-IN" dirty="0" err="1">
                <a:latin typeface="Ebrima" panose="02000000000000000000" pitchFamily="2" charset="0"/>
                <a:ea typeface="Ebrima" panose="02000000000000000000" pitchFamily="2" charset="0"/>
                <a:cs typeface="Ebrima" panose="02000000000000000000" pitchFamily="2" charset="0"/>
              </a:rPr>
              <a:t>Inte</a:t>
            </a:r>
            <a:r>
              <a:rPr lang="en-IN" dirty="0">
                <a:latin typeface="Ebrima" panose="02000000000000000000" pitchFamily="2" charset="0"/>
                <a:ea typeface="Ebrima" panose="02000000000000000000" pitchFamily="2" charset="0"/>
                <a:cs typeface="Ebrima" panose="02000000000000000000" pitchFamily="2" charset="0"/>
              </a:rPr>
              <a:t>’,’NNP’),</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(‘@PKuchly57’,’NNP’),</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for’,’IN</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being’,’VBG</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in’,’IN</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my’,’PRP</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Community’,’NN</a:t>
            </a:r>
            <a:r>
              <a:rPr lang="en-IN" dirty="0">
                <a:latin typeface="Ebrima" panose="02000000000000000000" pitchFamily="2" charset="0"/>
                <a:ea typeface="Ebrima" panose="02000000000000000000" pitchFamily="2" charset="0"/>
                <a:cs typeface="Ebrima" panose="02000000000000000000" pitchFamily="2" charset="0"/>
              </a:rPr>
              <a:t>’)]</a:t>
            </a:r>
          </a:p>
        </p:txBody>
      </p:sp>
    </p:spTree>
    <p:extLst>
      <p:ext uri="{BB962C8B-B14F-4D97-AF65-F5344CB8AC3E}">
        <p14:creationId xmlns:p14="http://schemas.microsoft.com/office/powerpoint/2010/main" val="1529266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5A021-B193-3DF5-D3D3-D4F6DDCEBA70}"/>
              </a:ext>
            </a:extLst>
          </p:cNvPr>
          <p:cNvSpPr>
            <a:spLocks noGrp="1"/>
          </p:cNvSpPr>
          <p:nvPr>
            <p:ph idx="1"/>
          </p:nvPr>
        </p:nvSpPr>
        <p:spPr>
          <a:xfrm>
            <a:off x="268357" y="288372"/>
            <a:ext cx="11724860" cy="6297957"/>
          </a:xfrm>
        </p:spPr>
        <p:txBody>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3. </a:t>
            </a:r>
            <a:r>
              <a:rPr lang="en-IN" b="1" dirty="0">
                <a:latin typeface="Ebrima" panose="02000000000000000000" pitchFamily="2" charset="0"/>
                <a:ea typeface="Ebrima" panose="02000000000000000000" pitchFamily="2" charset="0"/>
                <a:cs typeface="Ebrima" panose="02000000000000000000" pitchFamily="2" charset="0"/>
              </a:rPr>
              <a:t>Normalizing the data</a:t>
            </a:r>
          </a:p>
          <a:p>
            <a:pPr marL="0" indent="0">
              <a:buNone/>
            </a:pPr>
            <a:r>
              <a:rPr lang="en-IN" sz="3600" dirty="0">
                <a:latin typeface="Ebrima" panose="02000000000000000000" pitchFamily="2" charset="0"/>
                <a:ea typeface="Ebrima" panose="02000000000000000000" pitchFamily="2" charset="0"/>
                <a:cs typeface="Ebrima" panose="02000000000000000000" pitchFamily="2" charset="0"/>
              </a:rPr>
              <a:t>python3</a:t>
            </a:r>
          </a:p>
          <a:p>
            <a:pPr marL="0" indent="0">
              <a:buNone/>
            </a:pPr>
            <a:r>
              <a:rPr lang="en-IN" sz="3600" dirty="0">
                <a:latin typeface="Ebrima" panose="02000000000000000000" pitchFamily="2" charset="0"/>
                <a:ea typeface="Ebrima" panose="02000000000000000000" pitchFamily="2" charset="0"/>
                <a:cs typeface="Ebrima" panose="02000000000000000000" pitchFamily="2" charset="0"/>
              </a:rPr>
              <a:t>import </a:t>
            </a:r>
            <a:r>
              <a:rPr lang="en-IN" sz="3600" dirty="0" err="1">
                <a:latin typeface="Ebrima" panose="02000000000000000000" pitchFamily="2" charset="0"/>
                <a:ea typeface="Ebrima" panose="02000000000000000000" pitchFamily="2" charset="0"/>
                <a:cs typeface="Ebrima" panose="02000000000000000000" pitchFamily="2" charset="0"/>
              </a:rPr>
              <a:t>nltk</a:t>
            </a:r>
            <a:endParaRPr lang="en-IN" sz="360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sz="3600" dirty="0" err="1">
                <a:latin typeface="Ebrima" panose="02000000000000000000" pitchFamily="2" charset="0"/>
                <a:ea typeface="Ebrima" panose="02000000000000000000" pitchFamily="2" charset="0"/>
                <a:cs typeface="Ebrima" panose="02000000000000000000" pitchFamily="2" charset="0"/>
              </a:rPr>
              <a:t>nltk.download</a:t>
            </a:r>
            <a:r>
              <a:rPr lang="en-IN" sz="3600" dirty="0">
                <a:latin typeface="Ebrima" panose="02000000000000000000" pitchFamily="2" charset="0"/>
                <a:ea typeface="Ebrima" panose="02000000000000000000" pitchFamily="2" charset="0"/>
                <a:cs typeface="Ebrima" panose="02000000000000000000" pitchFamily="2" charset="0"/>
              </a:rPr>
              <a:t>('wordnet')</a:t>
            </a:r>
          </a:p>
          <a:p>
            <a:pPr marL="0" indent="0">
              <a:buNone/>
            </a:pPr>
            <a:r>
              <a:rPr lang="en-IN" sz="3600" dirty="0" err="1">
                <a:latin typeface="Ebrima" panose="02000000000000000000" pitchFamily="2" charset="0"/>
                <a:ea typeface="Ebrima" panose="02000000000000000000" pitchFamily="2" charset="0"/>
                <a:cs typeface="Ebrima" panose="02000000000000000000" pitchFamily="2" charset="0"/>
              </a:rPr>
              <a:t>nltk.download</a:t>
            </a:r>
            <a:r>
              <a:rPr lang="en-IN" sz="3600" dirty="0">
                <a:latin typeface="Ebrima" panose="02000000000000000000" pitchFamily="2" charset="0"/>
                <a:ea typeface="Ebrima" panose="02000000000000000000" pitchFamily="2" charset="0"/>
                <a:cs typeface="Ebrima" panose="02000000000000000000" pitchFamily="2" charset="0"/>
              </a:rPr>
              <a:t>('</a:t>
            </a:r>
            <a:r>
              <a:rPr lang="en-IN" sz="3600" dirty="0" err="1">
                <a:latin typeface="Ebrima" panose="02000000000000000000" pitchFamily="2" charset="0"/>
                <a:ea typeface="Ebrima" panose="02000000000000000000" pitchFamily="2" charset="0"/>
                <a:cs typeface="Ebrima" panose="02000000000000000000" pitchFamily="2" charset="0"/>
              </a:rPr>
              <a:t>averaged_perceptron_tagger</a:t>
            </a:r>
            <a:r>
              <a:rPr lang="en-IN" sz="3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3600" dirty="0">
                <a:latin typeface="Ebrima" panose="02000000000000000000" pitchFamily="2" charset="0"/>
                <a:ea typeface="Ebrima" panose="02000000000000000000" pitchFamily="2" charset="0"/>
                <a:cs typeface="Ebrima" panose="02000000000000000000" pitchFamily="2" charset="0"/>
              </a:rPr>
              <a:t>from </a:t>
            </a:r>
            <a:r>
              <a:rPr lang="en-IN" sz="3600" dirty="0" err="1">
                <a:latin typeface="Ebrima" panose="02000000000000000000" pitchFamily="2" charset="0"/>
                <a:ea typeface="Ebrima" panose="02000000000000000000" pitchFamily="2" charset="0"/>
                <a:cs typeface="Ebrima" panose="02000000000000000000" pitchFamily="2" charset="0"/>
              </a:rPr>
              <a:t>nltk.tag</a:t>
            </a:r>
            <a:r>
              <a:rPr lang="en-IN" sz="3600" dirty="0">
                <a:latin typeface="Ebrima" panose="02000000000000000000" pitchFamily="2" charset="0"/>
                <a:ea typeface="Ebrima" panose="02000000000000000000" pitchFamily="2" charset="0"/>
                <a:cs typeface="Ebrima" panose="02000000000000000000" pitchFamily="2" charset="0"/>
              </a:rPr>
              <a:t> import </a:t>
            </a:r>
            <a:r>
              <a:rPr lang="en-IN" sz="3600" dirty="0" err="1">
                <a:latin typeface="Ebrima" panose="02000000000000000000" pitchFamily="2" charset="0"/>
                <a:ea typeface="Ebrima" panose="02000000000000000000" pitchFamily="2" charset="0"/>
                <a:cs typeface="Ebrima" panose="02000000000000000000" pitchFamily="2" charset="0"/>
              </a:rPr>
              <a:t>pos_tag</a:t>
            </a:r>
            <a:endParaRPr lang="en-IN" sz="360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sz="3600" dirty="0">
                <a:latin typeface="Ebrima" panose="02000000000000000000" pitchFamily="2" charset="0"/>
                <a:ea typeface="Ebrima" panose="02000000000000000000" pitchFamily="2" charset="0"/>
                <a:cs typeface="Ebrima" panose="02000000000000000000" pitchFamily="2" charset="0"/>
              </a:rPr>
              <a:t>from </a:t>
            </a:r>
            <a:r>
              <a:rPr lang="en-IN" sz="3600" dirty="0" err="1">
                <a:latin typeface="Ebrima" panose="02000000000000000000" pitchFamily="2" charset="0"/>
                <a:ea typeface="Ebrima" panose="02000000000000000000" pitchFamily="2" charset="0"/>
                <a:cs typeface="Ebrima" panose="02000000000000000000" pitchFamily="2" charset="0"/>
              </a:rPr>
              <a:t>nltk.corpus</a:t>
            </a:r>
            <a:r>
              <a:rPr lang="en-IN" sz="3600" dirty="0">
                <a:latin typeface="Ebrima" panose="02000000000000000000" pitchFamily="2" charset="0"/>
                <a:ea typeface="Ebrima" panose="02000000000000000000" pitchFamily="2" charset="0"/>
                <a:cs typeface="Ebrima" panose="02000000000000000000" pitchFamily="2" charset="0"/>
              </a:rPr>
              <a:t> import </a:t>
            </a:r>
            <a:r>
              <a:rPr lang="en-IN" sz="3600" dirty="0" err="1">
                <a:latin typeface="Ebrima" panose="02000000000000000000" pitchFamily="2" charset="0"/>
                <a:ea typeface="Ebrima" panose="02000000000000000000" pitchFamily="2" charset="0"/>
                <a:cs typeface="Ebrima" panose="02000000000000000000" pitchFamily="2" charset="0"/>
              </a:rPr>
              <a:t>twitter_samples</a:t>
            </a:r>
            <a:endParaRPr lang="en-IN" sz="360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sz="3600" dirty="0" err="1">
                <a:latin typeface="Ebrima" panose="02000000000000000000" pitchFamily="2" charset="0"/>
                <a:ea typeface="Ebrima" panose="02000000000000000000" pitchFamily="2" charset="0"/>
                <a:cs typeface="Ebrima" panose="02000000000000000000" pitchFamily="2" charset="0"/>
              </a:rPr>
              <a:t>tweet_tokens</a:t>
            </a:r>
            <a:r>
              <a:rPr lang="en-IN" sz="3600" dirty="0">
                <a:latin typeface="Ebrima" panose="02000000000000000000" pitchFamily="2" charset="0"/>
                <a:ea typeface="Ebrima" panose="02000000000000000000" pitchFamily="2" charset="0"/>
                <a:cs typeface="Ebrima" panose="02000000000000000000" pitchFamily="2" charset="0"/>
              </a:rPr>
              <a:t> = </a:t>
            </a:r>
            <a:r>
              <a:rPr lang="en-IN" sz="3600" dirty="0" err="1">
                <a:latin typeface="Ebrima" panose="02000000000000000000" pitchFamily="2" charset="0"/>
                <a:ea typeface="Ebrima" panose="02000000000000000000" pitchFamily="2" charset="0"/>
                <a:cs typeface="Ebrima" panose="02000000000000000000" pitchFamily="2" charset="0"/>
              </a:rPr>
              <a:t>twitter_samples.tokenized</a:t>
            </a:r>
            <a:r>
              <a:rPr lang="en-IN" sz="3600" dirty="0">
                <a:latin typeface="Ebrima" panose="02000000000000000000" pitchFamily="2" charset="0"/>
                <a:ea typeface="Ebrima" panose="02000000000000000000" pitchFamily="2" charset="0"/>
                <a:cs typeface="Ebrima" panose="02000000000000000000" pitchFamily="2" charset="0"/>
              </a:rPr>
              <a:t>('</a:t>
            </a:r>
            <a:r>
              <a:rPr lang="en-IN" sz="3600" dirty="0" err="1">
                <a:latin typeface="Ebrima" panose="02000000000000000000" pitchFamily="2" charset="0"/>
                <a:ea typeface="Ebrima" panose="02000000000000000000" pitchFamily="2" charset="0"/>
                <a:cs typeface="Ebrima" panose="02000000000000000000" pitchFamily="2" charset="0"/>
              </a:rPr>
              <a:t>positive_tweets.json</a:t>
            </a:r>
            <a:r>
              <a:rPr lang="en-IN" sz="3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3600" dirty="0">
                <a:latin typeface="Ebrima" panose="02000000000000000000" pitchFamily="2" charset="0"/>
                <a:ea typeface="Ebrima" panose="02000000000000000000" pitchFamily="2" charset="0"/>
                <a:cs typeface="Ebrima" panose="02000000000000000000" pitchFamily="2" charset="0"/>
              </a:rPr>
              <a:t>print(</a:t>
            </a:r>
            <a:r>
              <a:rPr lang="en-IN" sz="3600" dirty="0" err="1">
                <a:latin typeface="Ebrima" panose="02000000000000000000" pitchFamily="2" charset="0"/>
                <a:ea typeface="Ebrima" panose="02000000000000000000" pitchFamily="2" charset="0"/>
                <a:cs typeface="Ebrima" panose="02000000000000000000" pitchFamily="2" charset="0"/>
              </a:rPr>
              <a:t>pos_tag</a:t>
            </a:r>
            <a:r>
              <a:rPr lang="en-IN" sz="3600" dirty="0">
                <a:latin typeface="Ebrima" panose="02000000000000000000" pitchFamily="2" charset="0"/>
                <a:ea typeface="Ebrima" panose="02000000000000000000" pitchFamily="2" charset="0"/>
                <a:cs typeface="Ebrima" panose="02000000000000000000" pitchFamily="2" charset="0"/>
              </a:rPr>
              <a:t>(</a:t>
            </a:r>
            <a:r>
              <a:rPr lang="en-IN" sz="3600" dirty="0" err="1">
                <a:latin typeface="Ebrima" panose="02000000000000000000" pitchFamily="2" charset="0"/>
                <a:ea typeface="Ebrima" panose="02000000000000000000" pitchFamily="2" charset="0"/>
                <a:cs typeface="Ebrima" panose="02000000000000000000" pitchFamily="2" charset="0"/>
              </a:rPr>
              <a:t>tweet_tokens</a:t>
            </a:r>
            <a:r>
              <a:rPr lang="en-IN" sz="3600" dirty="0">
                <a:latin typeface="Ebrima" panose="02000000000000000000" pitchFamily="2" charset="0"/>
                <a:ea typeface="Ebrima" panose="02000000000000000000" pitchFamily="2" charset="0"/>
                <a:cs typeface="Ebrima" panose="02000000000000000000" pitchFamily="2" charset="0"/>
              </a:rPr>
              <a:t>[0]))</a:t>
            </a: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157943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1DDF1D-163E-1CFA-35BF-9900FEB3B774}"/>
              </a:ext>
            </a:extLst>
          </p:cNvPr>
          <p:cNvSpPr>
            <a:spLocks noGrp="1"/>
          </p:cNvSpPr>
          <p:nvPr>
            <p:ph idx="1"/>
          </p:nvPr>
        </p:nvSpPr>
        <p:spPr>
          <a:xfrm>
            <a:off x="260350" y="359569"/>
            <a:ext cx="11671300" cy="6138862"/>
          </a:xfrm>
        </p:spPr>
        <p:txBody>
          <a:bodyPr>
            <a:normAutofit fontScale="85000" lnSpcReduction="20000"/>
          </a:bodyPr>
          <a:lstStyle/>
          <a:p>
            <a:pPr marL="0" indent="0">
              <a:buNone/>
            </a:pPr>
            <a:endParaRPr lang="en-IN" dirty="0"/>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nltk.tag</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pos_tag</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nltk.stem.wordnet</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WordNetLemmatizer</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def </a:t>
            </a:r>
            <a:r>
              <a:rPr lang="en-IN" dirty="0" err="1">
                <a:latin typeface="Ebrima" panose="02000000000000000000" pitchFamily="2" charset="0"/>
                <a:ea typeface="Ebrima" panose="02000000000000000000" pitchFamily="2" charset="0"/>
                <a:cs typeface="Ebrima" panose="02000000000000000000" pitchFamily="2" charset="0"/>
              </a:rPr>
              <a:t>lemmatize_sentence</a:t>
            </a:r>
            <a:r>
              <a:rPr lang="en-IN" dirty="0">
                <a:latin typeface="Ebrima" panose="02000000000000000000" pitchFamily="2" charset="0"/>
                <a:ea typeface="Ebrima" panose="02000000000000000000" pitchFamily="2" charset="0"/>
                <a:cs typeface="Ebrima" panose="02000000000000000000" pitchFamily="2" charset="0"/>
              </a:rPr>
              <a:t>(tokens):</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lemmatizer</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WordNetLemmatizer</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lemmatized_sentence</a:t>
            </a:r>
            <a:r>
              <a:rPr lang="en-IN" dirty="0">
                <a:latin typeface="Ebrima" panose="02000000000000000000" pitchFamily="2" charset="0"/>
                <a:ea typeface="Ebrima" panose="02000000000000000000" pitchFamily="2" charset="0"/>
                <a:cs typeface="Ebrima" panose="02000000000000000000" pitchFamily="2" charset="0"/>
              </a:rPr>
              <a:t> =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for word, tag in </a:t>
            </a:r>
            <a:r>
              <a:rPr lang="en-IN" dirty="0" err="1">
                <a:latin typeface="Ebrima" panose="02000000000000000000" pitchFamily="2" charset="0"/>
                <a:ea typeface="Ebrima" panose="02000000000000000000" pitchFamily="2" charset="0"/>
                <a:cs typeface="Ebrima" panose="02000000000000000000" pitchFamily="2" charset="0"/>
              </a:rPr>
              <a:t>pos_tag</a:t>
            </a:r>
            <a:r>
              <a:rPr lang="en-IN" dirty="0">
                <a:latin typeface="Ebrima" panose="02000000000000000000" pitchFamily="2" charset="0"/>
                <a:ea typeface="Ebrima" panose="02000000000000000000" pitchFamily="2" charset="0"/>
                <a:cs typeface="Ebrima" panose="02000000000000000000" pitchFamily="2" charset="0"/>
              </a:rPr>
              <a:t>(tokens):</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if </a:t>
            </a:r>
            <a:r>
              <a:rPr lang="en-IN" dirty="0" err="1">
                <a:latin typeface="Ebrima" panose="02000000000000000000" pitchFamily="2" charset="0"/>
                <a:ea typeface="Ebrima" panose="02000000000000000000" pitchFamily="2" charset="0"/>
                <a:cs typeface="Ebrima" panose="02000000000000000000" pitchFamily="2" charset="0"/>
              </a:rPr>
              <a:t>tag.startswith</a:t>
            </a:r>
            <a:r>
              <a:rPr lang="en-IN" dirty="0">
                <a:latin typeface="Ebrima" panose="02000000000000000000" pitchFamily="2" charset="0"/>
                <a:ea typeface="Ebrima" panose="02000000000000000000" pitchFamily="2" charset="0"/>
                <a:cs typeface="Ebrima" panose="02000000000000000000" pitchFamily="2" charset="0"/>
              </a:rPr>
              <a:t>('NN'):</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'n'</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elif</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tag.startswith</a:t>
            </a:r>
            <a:r>
              <a:rPr lang="en-IN" dirty="0">
                <a:latin typeface="Ebrima" panose="02000000000000000000" pitchFamily="2" charset="0"/>
                <a:ea typeface="Ebrima" panose="02000000000000000000" pitchFamily="2" charset="0"/>
                <a:cs typeface="Ebrima" panose="02000000000000000000" pitchFamily="2" charset="0"/>
              </a:rPr>
              <a:t>('VB’):</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'v'</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else:</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'a’</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lemmatized_sentence.append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lemmatizer.lemmatize</a:t>
            </a:r>
            <a:r>
              <a:rPr lang="en-IN" dirty="0">
                <a:latin typeface="Ebrima" panose="02000000000000000000" pitchFamily="2" charset="0"/>
                <a:ea typeface="Ebrima" panose="02000000000000000000" pitchFamily="2" charset="0"/>
                <a:cs typeface="Ebrima" panose="02000000000000000000" pitchFamily="2" charset="0"/>
              </a:rPr>
              <a:t>(word, </a:t>
            </a: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return </a:t>
            </a:r>
            <a:r>
              <a:rPr lang="en-IN" dirty="0" err="1">
                <a:latin typeface="Ebrima" panose="02000000000000000000" pitchFamily="2" charset="0"/>
                <a:ea typeface="Ebrima" panose="02000000000000000000" pitchFamily="2" charset="0"/>
                <a:cs typeface="Ebrima" panose="02000000000000000000" pitchFamily="2" charset="0"/>
              </a:rPr>
              <a:t>lemmatized_sentence</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print(</a:t>
            </a:r>
            <a:r>
              <a:rPr lang="en-IN" dirty="0" err="1">
                <a:latin typeface="Ebrima" panose="02000000000000000000" pitchFamily="2" charset="0"/>
                <a:ea typeface="Ebrima" panose="02000000000000000000" pitchFamily="2" charset="0"/>
                <a:cs typeface="Ebrima" panose="02000000000000000000" pitchFamily="2" charset="0"/>
              </a:rPr>
              <a:t>lemmatize_sentence</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[0]))</a:t>
            </a:r>
          </a:p>
        </p:txBody>
      </p:sp>
    </p:spTree>
    <p:extLst>
      <p:ext uri="{BB962C8B-B14F-4D97-AF65-F5344CB8AC3E}">
        <p14:creationId xmlns:p14="http://schemas.microsoft.com/office/powerpoint/2010/main" val="200835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76FBC-6109-FCE8-55B1-E1889C59B4A0}"/>
              </a:ext>
            </a:extLst>
          </p:cNvPr>
          <p:cNvSpPr>
            <a:spLocks noGrp="1"/>
          </p:cNvSpPr>
          <p:nvPr>
            <p:ph idx="1"/>
          </p:nvPr>
        </p:nvSpPr>
        <p:spPr>
          <a:xfrm>
            <a:off x="265043" y="331304"/>
            <a:ext cx="11688418" cy="6268279"/>
          </a:xfrm>
        </p:spPr>
        <p:txBody>
          <a:bodyPr>
            <a:normAutofit fontScale="92500" lnSpcReduction="10000"/>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4. </a:t>
            </a:r>
            <a:r>
              <a:rPr lang="en-IN" b="1" dirty="0">
                <a:latin typeface="Ebrima" panose="02000000000000000000" pitchFamily="2" charset="0"/>
                <a:ea typeface="Ebrima" panose="02000000000000000000" pitchFamily="2" charset="0"/>
                <a:cs typeface="Ebrima" panose="02000000000000000000" pitchFamily="2" charset="0"/>
              </a:rPr>
              <a:t>Removing noise from data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re, string</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def </a:t>
            </a:r>
            <a:r>
              <a:rPr lang="en-IN" dirty="0" err="1">
                <a:latin typeface="Ebrima" panose="02000000000000000000" pitchFamily="2" charset="0"/>
                <a:ea typeface="Ebrima" panose="02000000000000000000" pitchFamily="2" charset="0"/>
                <a:cs typeface="Ebrima" panose="02000000000000000000" pitchFamily="2" charset="0"/>
              </a:rPr>
              <a:t>remove_noise</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stop_words</a:t>
            </a:r>
            <a:r>
              <a:rPr lang="en-IN" dirty="0">
                <a:latin typeface="Ebrima" panose="02000000000000000000" pitchFamily="2" charset="0"/>
                <a:ea typeface="Ebrima" panose="02000000000000000000" pitchFamily="2" charset="0"/>
                <a:cs typeface="Ebrima" panose="02000000000000000000" pitchFamily="2" charset="0"/>
              </a:rPr>
              <a:t> =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cleaned_tokens</a:t>
            </a:r>
            <a:r>
              <a:rPr lang="en-IN" dirty="0">
                <a:latin typeface="Ebrima" panose="02000000000000000000" pitchFamily="2" charset="0"/>
                <a:ea typeface="Ebrima" panose="02000000000000000000" pitchFamily="2" charset="0"/>
                <a:cs typeface="Ebrima" panose="02000000000000000000" pitchFamily="2" charset="0"/>
              </a:rPr>
              <a:t> =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for token, tag in </a:t>
            </a:r>
            <a:r>
              <a:rPr lang="en-IN" dirty="0" err="1">
                <a:latin typeface="Ebrima" panose="02000000000000000000" pitchFamily="2" charset="0"/>
                <a:ea typeface="Ebrima" panose="02000000000000000000" pitchFamily="2" charset="0"/>
                <a:cs typeface="Ebrima" panose="02000000000000000000" pitchFamily="2" charset="0"/>
              </a:rPr>
              <a:t>pos_tag</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token = </a:t>
            </a:r>
            <a:r>
              <a:rPr lang="en-IN" dirty="0" err="1">
                <a:latin typeface="Ebrima" panose="02000000000000000000" pitchFamily="2" charset="0"/>
                <a:ea typeface="Ebrima" panose="02000000000000000000" pitchFamily="2" charset="0"/>
                <a:cs typeface="Ebrima" panose="02000000000000000000" pitchFamily="2" charset="0"/>
              </a:rPr>
              <a:t>re.sub</a:t>
            </a:r>
            <a:r>
              <a:rPr lang="en-IN" dirty="0">
                <a:latin typeface="Ebrima" panose="02000000000000000000" pitchFamily="2" charset="0"/>
                <a:ea typeface="Ebrima" panose="02000000000000000000" pitchFamily="2" charset="0"/>
                <a:cs typeface="Ebrima" panose="02000000000000000000" pitchFamily="2" charset="0"/>
              </a:rPr>
              <a:t>('http[s]?://(?:[a-</a:t>
            </a:r>
            <a:r>
              <a:rPr lang="en-IN" dirty="0" err="1">
                <a:latin typeface="Ebrima" panose="02000000000000000000" pitchFamily="2" charset="0"/>
                <a:ea typeface="Ebrima" panose="02000000000000000000" pitchFamily="2" charset="0"/>
                <a:cs typeface="Ebrima" panose="02000000000000000000" pitchFamily="2" charset="0"/>
              </a:rPr>
              <a:t>zA</a:t>
            </a:r>
            <a:r>
              <a:rPr lang="en-IN" dirty="0">
                <a:latin typeface="Ebrima" panose="02000000000000000000" pitchFamily="2" charset="0"/>
                <a:ea typeface="Ebrima" panose="02000000000000000000" pitchFamily="2" charset="0"/>
                <a:cs typeface="Ebrima" panose="02000000000000000000" pitchFamily="2" charset="0"/>
              </a:rPr>
              <a:t>-Z]|[0-9]|[$-_@.&amp;+#]|[!*\(\),]|'\</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'(?:%[0-9a-fA-F][0-9a-fA-F]))+','', token)</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token = </a:t>
            </a:r>
            <a:r>
              <a:rPr lang="en-IN" dirty="0" err="1">
                <a:latin typeface="Ebrima" panose="02000000000000000000" pitchFamily="2" charset="0"/>
                <a:ea typeface="Ebrima" panose="02000000000000000000" pitchFamily="2" charset="0"/>
                <a:cs typeface="Ebrima" panose="02000000000000000000" pitchFamily="2" charset="0"/>
              </a:rPr>
              <a:t>re.sub</a:t>
            </a:r>
            <a:r>
              <a:rPr lang="en-IN" dirty="0">
                <a:latin typeface="Ebrima" panose="02000000000000000000" pitchFamily="2" charset="0"/>
                <a:ea typeface="Ebrima" panose="02000000000000000000" pitchFamily="2" charset="0"/>
                <a:cs typeface="Ebrima" panose="02000000000000000000" pitchFamily="2" charset="0"/>
              </a:rPr>
              <a:t>("(@[A-Za-z0-9_]+)","", token)</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if </a:t>
            </a:r>
            <a:r>
              <a:rPr lang="en-IN" dirty="0" err="1">
                <a:latin typeface="Ebrima" panose="02000000000000000000" pitchFamily="2" charset="0"/>
                <a:ea typeface="Ebrima" panose="02000000000000000000" pitchFamily="2" charset="0"/>
                <a:cs typeface="Ebrima" panose="02000000000000000000" pitchFamily="2" charset="0"/>
              </a:rPr>
              <a:t>tag.startswith</a:t>
            </a:r>
            <a:r>
              <a:rPr lang="en-IN" dirty="0">
                <a:latin typeface="Ebrima" panose="02000000000000000000" pitchFamily="2" charset="0"/>
                <a:ea typeface="Ebrima" panose="02000000000000000000" pitchFamily="2" charset="0"/>
                <a:cs typeface="Ebrima" panose="02000000000000000000" pitchFamily="2" charset="0"/>
              </a:rPr>
              <a:t>("NN"):</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'n'</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elif</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tag.startswith</a:t>
            </a:r>
            <a:r>
              <a:rPr lang="en-IN" dirty="0">
                <a:latin typeface="Ebrima" panose="02000000000000000000" pitchFamily="2" charset="0"/>
                <a:ea typeface="Ebrima" panose="02000000000000000000" pitchFamily="2" charset="0"/>
                <a:cs typeface="Ebrima" panose="02000000000000000000" pitchFamily="2" charset="0"/>
              </a:rPr>
              <a:t>('VB'):</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'v'</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else:</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'a’</a:t>
            </a: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IN" b="1"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53844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0A6D6-D562-FECA-A985-D155ED2A5673}"/>
              </a:ext>
            </a:extLst>
          </p:cNvPr>
          <p:cNvSpPr>
            <a:spLocks noGrp="1"/>
          </p:cNvSpPr>
          <p:nvPr>
            <p:ph idx="1"/>
          </p:nvPr>
        </p:nvSpPr>
        <p:spPr>
          <a:xfrm>
            <a:off x="453887" y="314877"/>
            <a:ext cx="11526078" cy="6324462"/>
          </a:xfrm>
        </p:spPr>
        <p:txBody>
          <a:bodyPr>
            <a:normAutofit fontScale="92500"/>
          </a:bodyPr>
          <a:lstStyle/>
          <a:p>
            <a:r>
              <a:rPr lang="en-IN" sz="3600" dirty="0">
                <a:latin typeface="Ebrima" panose="02000000000000000000" pitchFamily="2" charset="0"/>
                <a:ea typeface="Ebrima" panose="02000000000000000000" pitchFamily="2" charset="0"/>
                <a:cs typeface="Ebrima" panose="02000000000000000000" pitchFamily="2" charset="0"/>
              </a:rPr>
              <a:t>The aim of the project is to develop a model using NLP technique for sentimental analysis using datasets .</a:t>
            </a:r>
          </a:p>
          <a:p>
            <a:r>
              <a:rPr lang="en-IN" sz="3600" dirty="0">
                <a:latin typeface="Ebrima" panose="02000000000000000000" pitchFamily="2" charset="0"/>
                <a:ea typeface="Ebrima" panose="02000000000000000000" pitchFamily="2" charset="0"/>
                <a:cs typeface="Ebrima" panose="02000000000000000000" pitchFamily="2" charset="0"/>
              </a:rPr>
              <a:t>By </a:t>
            </a:r>
            <a:r>
              <a:rPr lang="en-US" sz="3600" dirty="0">
                <a:latin typeface="Ebrima" panose="02000000000000000000" pitchFamily="2" charset="0"/>
                <a:ea typeface="Ebrima" panose="02000000000000000000" pitchFamily="2" charset="0"/>
                <a:cs typeface="Ebrima" panose="02000000000000000000" pitchFamily="2" charset="0"/>
              </a:rPr>
              <a:t>understanding what your target audience is thinking on a scale that only sentiment analysis can achieve, you can tweak a product, campaign, and more, to meet their needs and let your customers know you’re listening. </a:t>
            </a:r>
          </a:p>
          <a:p>
            <a:r>
              <a:rPr lang="en-US" sz="3600" dirty="0">
                <a:latin typeface="Ebrima" panose="02000000000000000000" pitchFamily="2" charset="0"/>
                <a:ea typeface="Ebrima" panose="02000000000000000000" pitchFamily="2" charset="0"/>
                <a:cs typeface="Ebrima" panose="02000000000000000000" pitchFamily="2" charset="0"/>
              </a:rPr>
              <a:t>The problem is to perform sentiment analysis on customer feedback to gain insights into competitor products. By understanding customer sentiments, companies can identify strengths and weaknesses in competing products, thereby improving their own offerings. This project requires utilizing various NLP methods to extract valuable insights from customer feedback.</a:t>
            </a:r>
            <a:endParaRPr lang="en-IN" sz="36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939213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99CA6-FFA3-959A-697C-1021EE906047}"/>
              </a:ext>
            </a:extLst>
          </p:cNvPr>
          <p:cNvSpPr>
            <a:spLocks noGrp="1"/>
          </p:cNvSpPr>
          <p:nvPr>
            <p:ph idx="1"/>
          </p:nvPr>
        </p:nvSpPr>
        <p:spPr>
          <a:xfrm>
            <a:off x="589722" y="652808"/>
            <a:ext cx="10515600" cy="6205192"/>
          </a:xfrm>
        </p:spPr>
        <p:txBody>
          <a:bodyPr>
            <a:normAutofit/>
          </a:bodyPr>
          <a:lstStyle/>
          <a:p>
            <a:pPr marL="0" indent="0">
              <a:buNone/>
            </a:pPr>
            <a:r>
              <a:rPr lang="en-IN" dirty="0" err="1">
                <a:latin typeface="Ebrima" panose="02000000000000000000" pitchFamily="2" charset="0"/>
                <a:ea typeface="Ebrima" panose="02000000000000000000" pitchFamily="2" charset="0"/>
                <a:cs typeface="Ebrima" panose="02000000000000000000" pitchFamily="2" charset="0"/>
              </a:rPr>
              <a:t>lemmatizer</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WordNetLemmatizer</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token = </a:t>
            </a:r>
            <a:r>
              <a:rPr lang="en-IN" dirty="0" err="1">
                <a:latin typeface="Ebrima" panose="02000000000000000000" pitchFamily="2" charset="0"/>
                <a:ea typeface="Ebrima" panose="02000000000000000000" pitchFamily="2" charset="0"/>
                <a:cs typeface="Ebrima" panose="02000000000000000000" pitchFamily="2" charset="0"/>
              </a:rPr>
              <a:t>lemmatizer.lemmatize</a:t>
            </a:r>
            <a:r>
              <a:rPr lang="en-IN" dirty="0">
                <a:latin typeface="Ebrima" panose="02000000000000000000" pitchFamily="2" charset="0"/>
                <a:ea typeface="Ebrima" panose="02000000000000000000" pitchFamily="2" charset="0"/>
                <a:cs typeface="Ebrima" panose="02000000000000000000" pitchFamily="2" charset="0"/>
              </a:rPr>
              <a:t>(token, </a:t>
            </a: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if </a:t>
            </a:r>
            <a:r>
              <a:rPr lang="en-IN" dirty="0" err="1">
                <a:latin typeface="Ebrima" panose="02000000000000000000" pitchFamily="2" charset="0"/>
                <a:ea typeface="Ebrima" panose="02000000000000000000" pitchFamily="2" charset="0"/>
                <a:cs typeface="Ebrima" panose="02000000000000000000" pitchFamily="2" charset="0"/>
              </a:rPr>
              <a:t>len</a:t>
            </a:r>
            <a:r>
              <a:rPr lang="en-IN" dirty="0">
                <a:latin typeface="Ebrima" panose="02000000000000000000" pitchFamily="2" charset="0"/>
                <a:ea typeface="Ebrima" panose="02000000000000000000" pitchFamily="2" charset="0"/>
                <a:cs typeface="Ebrima" panose="02000000000000000000" pitchFamily="2" charset="0"/>
              </a:rPr>
              <a:t>(token) &gt; 0 and token not in </a:t>
            </a:r>
            <a:r>
              <a:rPr lang="en-IN" dirty="0" err="1">
                <a:latin typeface="Ebrima" panose="02000000000000000000" pitchFamily="2" charset="0"/>
                <a:ea typeface="Ebrima" panose="02000000000000000000" pitchFamily="2" charset="0"/>
                <a:cs typeface="Ebrima" panose="02000000000000000000" pitchFamily="2" charset="0"/>
              </a:rPr>
              <a:t>string.punctuation</a:t>
            </a:r>
            <a:r>
              <a:rPr lang="en-IN" dirty="0">
                <a:latin typeface="Ebrima" panose="02000000000000000000" pitchFamily="2" charset="0"/>
                <a:ea typeface="Ebrima" panose="02000000000000000000" pitchFamily="2" charset="0"/>
                <a:cs typeface="Ebrima" panose="02000000000000000000" pitchFamily="2" charset="0"/>
              </a:rPr>
              <a:t> and </a:t>
            </a:r>
            <a:r>
              <a:rPr lang="en-IN" dirty="0" err="1">
                <a:latin typeface="Ebrima" panose="02000000000000000000" pitchFamily="2" charset="0"/>
                <a:ea typeface="Ebrima" panose="02000000000000000000" pitchFamily="2" charset="0"/>
                <a:cs typeface="Ebrima" panose="02000000000000000000" pitchFamily="2" charset="0"/>
              </a:rPr>
              <a:t>token.lower</a:t>
            </a:r>
            <a:r>
              <a:rPr lang="en-IN" dirty="0">
                <a:latin typeface="Ebrima" panose="02000000000000000000" pitchFamily="2" charset="0"/>
                <a:ea typeface="Ebrima" panose="02000000000000000000" pitchFamily="2" charset="0"/>
                <a:cs typeface="Ebrima" panose="02000000000000000000" pitchFamily="2" charset="0"/>
              </a:rPr>
              <a:t>() not in </a:t>
            </a:r>
            <a:r>
              <a:rPr lang="en-IN" dirty="0" err="1">
                <a:latin typeface="Ebrima" panose="02000000000000000000" pitchFamily="2" charset="0"/>
                <a:ea typeface="Ebrima" panose="02000000000000000000" pitchFamily="2" charset="0"/>
                <a:cs typeface="Ebrima" panose="02000000000000000000" pitchFamily="2" charset="0"/>
              </a:rPr>
              <a:t>stop_words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cleaned_tokens.append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token.lower</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return </a:t>
            </a:r>
            <a:r>
              <a:rPr lang="en-IN" dirty="0" err="1">
                <a:latin typeface="Ebrima" panose="02000000000000000000" pitchFamily="2" charset="0"/>
                <a:ea typeface="Ebrima" panose="02000000000000000000" pitchFamily="2" charset="0"/>
                <a:cs typeface="Ebrima" panose="02000000000000000000" pitchFamily="2" charset="0"/>
              </a:rPr>
              <a:t>cleaned_tokens</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nltk.download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stopwords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nltk.corpus</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stopwords</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stop_words</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stopwords.words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english</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print(</a:t>
            </a:r>
            <a:r>
              <a:rPr lang="en-IN" dirty="0" err="1">
                <a:latin typeface="Ebrima" panose="02000000000000000000" pitchFamily="2" charset="0"/>
                <a:ea typeface="Ebrima" panose="02000000000000000000" pitchFamily="2" charset="0"/>
                <a:cs typeface="Ebrima" panose="02000000000000000000" pitchFamily="2" charset="0"/>
              </a:rPr>
              <a:t>remove_noise</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[0], </a:t>
            </a:r>
            <a:r>
              <a:rPr lang="en-IN" dirty="0" err="1">
                <a:latin typeface="Ebrima" panose="02000000000000000000" pitchFamily="2" charset="0"/>
                <a:ea typeface="Ebrima" panose="02000000000000000000" pitchFamily="2" charset="0"/>
                <a:cs typeface="Ebrima" panose="02000000000000000000" pitchFamily="2" charset="0"/>
              </a:rPr>
              <a:t>stop_words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u="sng" dirty="0">
                <a:latin typeface="Ebrima" panose="02000000000000000000" pitchFamily="2" charset="0"/>
                <a:ea typeface="Ebrima" panose="02000000000000000000" pitchFamily="2" charset="0"/>
                <a:cs typeface="Ebrima" panose="02000000000000000000" pitchFamily="2" charset="0"/>
              </a:rPr>
              <a:t>OUTPUT:</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a:t>
            </a:r>
            <a:r>
              <a:rPr lang="en-US" dirty="0" err="1">
                <a:latin typeface="Ebrima" panose="02000000000000000000" pitchFamily="2" charset="0"/>
                <a:ea typeface="Ebrima" panose="02000000000000000000" pitchFamily="2" charset="0"/>
                <a:cs typeface="Ebrima" panose="02000000000000000000" pitchFamily="2" charset="0"/>
              </a:rPr>
              <a:t>followfriday</a:t>
            </a:r>
            <a:r>
              <a:rPr lang="en-US" dirty="0">
                <a:latin typeface="Ebrima" panose="02000000000000000000" pitchFamily="2" charset="0"/>
                <a:ea typeface="Ebrima" panose="02000000000000000000" pitchFamily="2" charset="0"/>
                <a:cs typeface="Ebrima" panose="02000000000000000000" pitchFamily="2" charset="0"/>
              </a:rPr>
              <a:t>', 'top', 'engage', 'member', 'community', 'week', ':)']</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596561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75CA9-9A77-7758-85AC-62C2A8796CCA}"/>
              </a:ext>
            </a:extLst>
          </p:cNvPr>
          <p:cNvSpPr>
            <a:spLocks noGrp="1"/>
          </p:cNvSpPr>
          <p:nvPr>
            <p:ph idx="1"/>
          </p:nvPr>
        </p:nvSpPr>
        <p:spPr>
          <a:xfrm>
            <a:off x="281609" y="473902"/>
            <a:ext cx="11645348" cy="6218446"/>
          </a:xfrm>
        </p:spPr>
        <p:txBody>
          <a:bodyPr>
            <a:normAutofit lnSpcReduction="10000"/>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print(</a:t>
            </a:r>
            <a:r>
              <a:rPr lang="en-IN" dirty="0" err="1">
                <a:latin typeface="Ebrima" panose="02000000000000000000" pitchFamily="2" charset="0"/>
                <a:ea typeface="Ebrima" panose="02000000000000000000" pitchFamily="2" charset="0"/>
                <a:cs typeface="Ebrima" panose="02000000000000000000" pitchFamily="2" charset="0"/>
              </a:rPr>
              <a:t>positive_tweet_tokens</a:t>
            </a:r>
            <a:r>
              <a:rPr lang="en-IN" dirty="0">
                <a:latin typeface="Ebrima" panose="02000000000000000000" pitchFamily="2" charset="0"/>
                <a:ea typeface="Ebrima" panose="02000000000000000000" pitchFamily="2" charset="0"/>
                <a:cs typeface="Ebrima" panose="02000000000000000000" pitchFamily="2" charset="0"/>
              </a:rPr>
              <a:t>[500])</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print(</a:t>
            </a:r>
            <a:r>
              <a:rPr lang="en-IN" dirty="0" err="1">
                <a:latin typeface="Ebrima" panose="02000000000000000000" pitchFamily="2" charset="0"/>
                <a:ea typeface="Ebrima" panose="02000000000000000000" pitchFamily="2" charset="0"/>
                <a:cs typeface="Ebrima" panose="02000000000000000000" pitchFamily="2" charset="0"/>
              </a:rPr>
              <a:t>positive_cleaned_tokens_list</a:t>
            </a:r>
            <a:r>
              <a:rPr lang="en-IN" dirty="0">
                <a:latin typeface="Ebrima" panose="02000000000000000000" pitchFamily="2" charset="0"/>
                <a:ea typeface="Ebrima" panose="02000000000000000000" pitchFamily="2" charset="0"/>
                <a:cs typeface="Ebrima" panose="02000000000000000000" pitchFamily="2" charset="0"/>
              </a:rPr>
              <a:t>[500])</a:t>
            </a:r>
          </a:p>
          <a:p>
            <a:pPr marL="0" indent="0">
              <a:buNone/>
            </a:pPr>
            <a:r>
              <a:rPr lang="en-IN" u="sng" dirty="0">
                <a:latin typeface="Ebrima" panose="02000000000000000000" pitchFamily="2" charset="0"/>
                <a:ea typeface="Ebrima" panose="02000000000000000000" pitchFamily="2" charset="0"/>
                <a:cs typeface="Ebrima" panose="02000000000000000000" pitchFamily="2" charset="0"/>
              </a:rPr>
              <a:t>OUTPUT:</a:t>
            </a:r>
          </a:p>
          <a:p>
            <a:pPr marL="0" indent="0">
              <a:buNone/>
            </a:pPr>
            <a:r>
              <a:rPr lang="en-IN" u="sng" dirty="0">
                <a:latin typeface="Ebrima" panose="02000000000000000000" pitchFamily="2" charset="0"/>
                <a:ea typeface="Ebrima" panose="02000000000000000000" pitchFamily="2" charset="0"/>
                <a:cs typeface="Ebrima" panose="02000000000000000000" pitchFamily="2" charset="0"/>
              </a:rPr>
              <a:t>[</a:t>
            </a:r>
            <a:r>
              <a:rPr lang="en-IN" dirty="0">
                <a:latin typeface="Ebrima" panose="02000000000000000000" pitchFamily="2" charset="0"/>
                <a:ea typeface="Ebrima" panose="02000000000000000000" pitchFamily="2" charset="0"/>
                <a:cs typeface="Ebrima" panose="02000000000000000000" pitchFamily="2" charset="0"/>
              </a:rPr>
              <a:t>'Dang', 'that', 'is', 'some', 'rad', '@</a:t>
            </a:r>
            <a:r>
              <a:rPr lang="en-IN" dirty="0" err="1">
                <a:latin typeface="Ebrima" panose="02000000000000000000" pitchFamily="2" charset="0"/>
                <a:ea typeface="Ebrima" panose="02000000000000000000" pitchFamily="2" charset="0"/>
                <a:cs typeface="Ebrima" panose="02000000000000000000" pitchFamily="2" charset="0"/>
              </a:rPr>
              <a:t>AbzuGame</a:t>
            </a:r>
            <a:r>
              <a:rPr lang="en-IN" dirty="0">
                <a:latin typeface="Ebrima" panose="02000000000000000000" pitchFamily="2" charset="0"/>
                <a:ea typeface="Ebrima" panose="02000000000000000000" pitchFamily="2" charset="0"/>
                <a:cs typeface="Ebrima" panose="02000000000000000000" pitchFamily="2" charset="0"/>
              </a:rPr>
              <a:t>', '#fanart', '!', ':D', 'https://t.co/bI8k8tb9ht']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['dang', 'rad', '#fanart', ':d’]</a:t>
            </a: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5</a:t>
            </a:r>
            <a:r>
              <a:rPr lang="en-IN" b="1" dirty="0">
                <a:latin typeface="Ebrima" panose="02000000000000000000" pitchFamily="2" charset="0"/>
                <a:ea typeface="Ebrima" panose="02000000000000000000" pitchFamily="2" charset="0"/>
                <a:cs typeface="Ebrima" panose="02000000000000000000" pitchFamily="2" charset="0"/>
              </a:rPr>
              <a:t>.Determining Word Density</a:t>
            </a:r>
            <a:endParaRPr lang="en-US" b="1"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dirty="0">
                <a:latin typeface="Ebrima" panose="02000000000000000000" pitchFamily="2" charset="0"/>
                <a:ea typeface="Ebrima" panose="02000000000000000000" pitchFamily="2" charset="0"/>
                <a:cs typeface="Ebrima" panose="02000000000000000000" pitchFamily="2" charset="0"/>
              </a:rPr>
              <a:t>def </a:t>
            </a:r>
            <a:r>
              <a:rPr lang="en-US" dirty="0" err="1">
                <a:latin typeface="Ebrima" panose="02000000000000000000" pitchFamily="2" charset="0"/>
                <a:ea typeface="Ebrima" panose="02000000000000000000" pitchFamily="2" charset="0"/>
                <a:cs typeface="Ebrima" panose="02000000000000000000" pitchFamily="2" charset="0"/>
              </a:rPr>
              <a:t>get_all_words</a:t>
            </a:r>
            <a:r>
              <a:rPr lang="en-US" dirty="0">
                <a:latin typeface="Ebrima" panose="02000000000000000000" pitchFamily="2" charset="0"/>
                <a:ea typeface="Ebrima" panose="02000000000000000000" pitchFamily="2" charset="0"/>
                <a:cs typeface="Ebrima" panose="02000000000000000000" pitchFamily="2" charset="0"/>
              </a:rPr>
              <a:t>(</a:t>
            </a:r>
            <a:r>
              <a:rPr lang="en-US" dirty="0" err="1">
                <a:latin typeface="Ebrima" panose="02000000000000000000" pitchFamily="2" charset="0"/>
                <a:ea typeface="Ebrima" panose="02000000000000000000" pitchFamily="2" charset="0"/>
                <a:cs typeface="Ebrima" panose="02000000000000000000" pitchFamily="2" charset="0"/>
              </a:rPr>
              <a:t>cleaned_tokens_list</a:t>
            </a:r>
            <a:r>
              <a:rPr lang="en-US"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for tokens in </a:t>
            </a:r>
            <a:r>
              <a:rPr lang="en-US" dirty="0" err="1">
                <a:latin typeface="Ebrima" panose="02000000000000000000" pitchFamily="2" charset="0"/>
                <a:ea typeface="Ebrima" panose="02000000000000000000" pitchFamily="2" charset="0"/>
                <a:cs typeface="Ebrima" panose="02000000000000000000" pitchFamily="2" charset="0"/>
              </a:rPr>
              <a:t>cleaned_tokens_list</a:t>
            </a:r>
            <a:r>
              <a:rPr lang="en-US"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for token in tokens:</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yield token</a:t>
            </a:r>
          </a:p>
          <a:p>
            <a:pPr marL="0" indent="0">
              <a:buNone/>
            </a:pPr>
            <a:r>
              <a:rPr lang="en-US" dirty="0" err="1">
                <a:latin typeface="Ebrima" panose="02000000000000000000" pitchFamily="2" charset="0"/>
                <a:ea typeface="Ebrima" panose="02000000000000000000" pitchFamily="2" charset="0"/>
                <a:cs typeface="Ebrima" panose="02000000000000000000" pitchFamily="2" charset="0"/>
              </a:rPr>
              <a:t>all_pos_words</a:t>
            </a:r>
            <a:r>
              <a:rPr lang="en-US" dirty="0">
                <a:latin typeface="Ebrima" panose="02000000000000000000" pitchFamily="2" charset="0"/>
                <a:ea typeface="Ebrima" panose="02000000000000000000" pitchFamily="2" charset="0"/>
                <a:cs typeface="Ebrima" panose="02000000000000000000" pitchFamily="2" charset="0"/>
              </a:rPr>
              <a:t> = </a:t>
            </a:r>
            <a:r>
              <a:rPr lang="en-US" dirty="0" err="1">
                <a:latin typeface="Ebrima" panose="02000000000000000000" pitchFamily="2" charset="0"/>
                <a:ea typeface="Ebrima" panose="02000000000000000000" pitchFamily="2" charset="0"/>
                <a:cs typeface="Ebrima" panose="02000000000000000000" pitchFamily="2" charset="0"/>
              </a:rPr>
              <a:t>get_all_words</a:t>
            </a:r>
            <a:r>
              <a:rPr lang="en-US" dirty="0">
                <a:latin typeface="Ebrima" panose="02000000000000000000" pitchFamily="2" charset="0"/>
                <a:ea typeface="Ebrima" panose="02000000000000000000" pitchFamily="2" charset="0"/>
                <a:cs typeface="Ebrima" panose="02000000000000000000" pitchFamily="2" charset="0"/>
              </a:rPr>
              <a:t>(</a:t>
            </a:r>
            <a:r>
              <a:rPr lang="en-US" dirty="0" err="1">
                <a:latin typeface="Ebrima" panose="02000000000000000000" pitchFamily="2" charset="0"/>
                <a:ea typeface="Ebrima" panose="02000000000000000000" pitchFamily="2" charset="0"/>
                <a:cs typeface="Ebrima" panose="02000000000000000000" pitchFamily="2" charset="0"/>
              </a:rPr>
              <a:t>positive_cleaned_tokens_list</a:t>
            </a:r>
            <a:r>
              <a:rPr lang="en-US" dirty="0">
                <a:latin typeface="Ebrima" panose="02000000000000000000" pitchFamily="2" charset="0"/>
                <a:ea typeface="Ebrima" panose="02000000000000000000" pitchFamily="2" charset="0"/>
                <a:cs typeface="Ebrima" panose="02000000000000000000" pitchFamily="2" charset="0"/>
              </a:rPr>
              <a:t>)</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115910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64063-5B21-86E3-637E-7BB2150270F4}"/>
              </a:ext>
            </a:extLst>
          </p:cNvPr>
          <p:cNvSpPr>
            <a:spLocks noGrp="1"/>
          </p:cNvSpPr>
          <p:nvPr>
            <p:ph idx="1"/>
          </p:nvPr>
        </p:nvSpPr>
        <p:spPr>
          <a:xfrm>
            <a:off x="599661" y="649357"/>
            <a:ext cx="10889974" cy="6069495"/>
          </a:xfrm>
        </p:spPr>
        <p:txBody>
          <a:bodyPr>
            <a:normAutofit/>
          </a:bodyPr>
          <a:lstStyle/>
          <a:p>
            <a:pPr marL="0" indent="0">
              <a:buNone/>
            </a:pPr>
            <a:r>
              <a:rPr lang="en-US" u="sng" dirty="0">
                <a:latin typeface="Ebrima" panose="02000000000000000000" pitchFamily="2" charset="0"/>
                <a:ea typeface="Ebrima" panose="02000000000000000000" pitchFamily="2" charset="0"/>
                <a:cs typeface="Ebrima" panose="02000000000000000000" pitchFamily="2" charset="0"/>
              </a:rPr>
              <a:t>OUTPUT</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3691),</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701),</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(':d', 658),</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('thanks', 388),</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('follow', 357),</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('love', 333),</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290),</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('good', 283),</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('get', 263),</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('thank', 253)]</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888196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96F11-4ED8-D17D-F060-F2B8FE129467}"/>
              </a:ext>
            </a:extLst>
          </p:cNvPr>
          <p:cNvSpPr>
            <a:spLocks noGrp="1"/>
          </p:cNvSpPr>
          <p:nvPr>
            <p:ph idx="1"/>
          </p:nvPr>
        </p:nvSpPr>
        <p:spPr>
          <a:xfrm>
            <a:off x="225287" y="424070"/>
            <a:ext cx="11741426" cy="6433930"/>
          </a:xfrm>
        </p:spPr>
        <p:txBody>
          <a:bodyPr>
            <a:normAutofit fontScale="92500" lnSpcReduction="20000"/>
          </a:bodyPr>
          <a:lstStyle/>
          <a:p>
            <a:pPr marL="0" indent="0">
              <a:buNone/>
            </a:pPr>
            <a:r>
              <a:rPr lang="en-IN" b="1" dirty="0">
                <a:latin typeface="Ebrima" panose="02000000000000000000" pitchFamily="2" charset="0"/>
                <a:ea typeface="Ebrima" panose="02000000000000000000" pitchFamily="2" charset="0"/>
                <a:cs typeface="Ebrima" panose="02000000000000000000" pitchFamily="2" charset="0"/>
              </a:rPr>
              <a:t>6. Preparing data for the model</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def </a:t>
            </a:r>
            <a:r>
              <a:rPr lang="en-IN" dirty="0" err="1">
                <a:latin typeface="Ebrima" panose="02000000000000000000" pitchFamily="2" charset="0"/>
                <a:ea typeface="Ebrima" panose="02000000000000000000" pitchFamily="2" charset="0"/>
                <a:cs typeface="Ebrima" panose="02000000000000000000" pitchFamily="2" charset="0"/>
              </a:rPr>
              <a:t>get_tweets_for_model</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cleaned_tokens_list</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for </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 in </a:t>
            </a:r>
            <a:r>
              <a:rPr lang="en-IN" dirty="0" err="1">
                <a:latin typeface="Ebrima" panose="02000000000000000000" pitchFamily="2" charset="0"/>
                <a:ea typeface="Ebrima" panose="02000000000000000000" pitchFamily="2" charset="0"/>
                <a:cs typeface="Ebrima" panose="02000000000000000000" pitchFamily="2" charset="0"/>
              </a:rPr>
              <a:t>cleaned_tokens_list</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yield </a:t>
            </a:r>
            <a:r>
              <a:rPr lang="en-IN" dirty="0" err="1">
                <a:latin typeface="Ebrima" panose="02000000000000000000" pitchFamily="2" charset="0"/>
                <a:ea typeface="Ebrima" panose="02000000000000000000" pitchFamily="2" charset="0"/>
                <a:cs typeface="Ebrima" panose="02000000000000000000" pitchFamily="2" charset="0"/>
              </a:rPr>
              <a:t>dict</a:t>
            </a:r>
            <a:r>
              <a:rPr lang="en-IN" dirty="0">
                <a:latin typeface="Ebrima" panose="02000000000000000000" pitchFamily="2" charset="0"/>
                <a:ea typeface="Ebrima" panose="02000000000000000000" pitchFamily="2" charset="0"/>
                <a:cs typeface="Ebrima" panose="02000000000000000000" pitchFamily="2" charset="0"/>
              </a:rPr>
              <a:t>([token, True] for token in </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positive_tokens_for_model</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get_tweets_for_model</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positive_cleaned_tokens_list</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negative_tokens_for_model</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get_tweets_for_mod</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random</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positive_dataset</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tweet_dict</a:t>
            </a:r>
            <a:r>
              <a:rPr lang="en-IN" dirty="0">
                <a:latin typeface="Ebrima" panose="02000000000000000000" pitchFamily="2" charset="0"/>
                <a:ea typeface="Ebrima" panose="02000000000000000000" pitchFamily="2" charset="0"/>
                <a:cs typeface="Ebrima" panose="02000000000000000000" pitchFamily="2" charset="0"/>
              </a:rPr>
              <a:t>, "Positive")</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for </a:t>
            </a:r>
            <a:r>
              <a:rPr lang="en-IN" dirty="0" err="1">
                <a:latin typeface="Ebrima" panose="02000000000000000000" pitchFamily="2" charset="0"/>
                <a:ea typeface="Ebrima" panose="02000000000000000000" pitchFamily="2" charset="0"/>
                <a:cs typeface="Ebrima" panose="02000000000000000000" pitchFamily="2" charset="0"/>
              </a:rPr>
              <a:t>tweet_dict</a:t>
            </a:r>
            <a:r>
              <a:rPr lang="en-IN" dirty="0">
                <a:latin typeface="Ebrima" panose="02000000000000000000" pitchFamily="2" charset="0"/>
                <a:ea typeface="Ebrima" panose="02000000000000000000" pitchFamily="2" charset="0"/>
                <a:cs typeface="Ebrima" panose="02000000000000000000" pitchFamily="2" charset="0"/>
              </a:rPr>
              <a:t> in </a:t>
            </a:r>
            <a:r>
              <a:rPr lang="en-IN" dirty="0" err="1">
                <a:latin typeface="Ebrima" panose="02000000000000000000" pitchFamily="2" charset="0"/>
                <a:ea typeface="Ebrima" panose="02000000000000000000" pitchFamily="2" charset="0"/>
                <a:cs typeface="Ebrima" panose="02000000000000000000" pitchFamily="2" charset="0"/>
              </a:rPr>
              <a:t>positive_tokens_for_model</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negative_dataset</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tweet_dict</a:t>
            </a:r>
            <a:r>
              <a:rPr lang="en-IN" dirty="0">
                <a:latin typeface="Ebrima" panose="02000000000000000000" pitchFamily="2" charset="0"/>
                <a:ea typeface="Ebrima" panose="02000000000000000000" pitchFamily="2" charset="0"/>
                <a:cs typeface="Ebrima" panose="02000000000000000000" pitchFamily="2" charset="0"/>
              </a:rPr>
              <a:t>, "Negative")</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for </a:t>
            </a:r>
            <a:r>
              <a:rPr lang="en-IN" dirty="0" err="1">
                <a:latin typeface="Ebrima" panose="02000000000000000000" pitchFamily="2" charset="0"/>
                <a:ea typeface="Ebrima" panose="02000000000000000000" pitchFamily="2" charset="0"/>
                <a:cs typeface="Ebrima" panose="02000000000000000000" pitchFamily="2" charset="0"/>
              </a:rPr>
              <a:t>tweet_dict</a:t>
            </a:r>
            <a:r>
              <a:rPr lang="en-IN" dirty="0">
                <a:latin typeface="Ebrima" panose="02000000000000000000" pitchFamily="2" charset="0"/>
                <a:ea typeface="Ebrima" panose="02000000000000000000" pitchFamily="2" charset="0"/>
                <a:cs typeface="Ebrima" panose="02000000000000000000" pitchFamily="2" charset="0"/>
              </a:rPr>
              <a:t> in </a:t>
            </a:r>
            <a:r>
              <a:rPr lang="en-IN" dirty="0" err="1">
                <a:latin typeface="Ebrima" panose="02000000000000000000" pitchFamily="2" charset="0"/>
                <a:ea typeface="Ebrima" panose="02000000000000000000" pitchFamily="2" charset="0"/>
                <a:cs typeface="Ebrima" panose="02000000000000000000" pitchFamily="2" charset="0"/>
              </a:rPr>
              <a:t>negative_tokens_for_model</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dataset = </a:t>
            </a:r>
            <a:r>
              <a:rPr lang="en-IN" dirty="0" err="1">
                <a:latin typeface="Ebrima" panose="02000000000000000000" pitchFamily="2" charset="0"/>
                <a:ea typeface="Ebrima" panose="02000000000000000000" pitchFamily="2" charset="0"/>
                <a:cs typeface="Ebrima" panose="02000000000000000000" pitchFamily="2" charset="0"/>
              </a:rPr>
              <a:t>positive_dataset</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negative_dataset</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random.shuffle</a:t>
            </a:r>
            <a:r>
              <a:rPr lang="en-IN" dirty="0">
                <a:latin typeface="Ebrima" panose="02000000000000000000" pitchFamily="2" charset="0"/>
                <a:ea typeface="Ebrima" panose="02000000000000000000" pitchFamily="2" charset="0"/>
                <a:cs typeface="Ebrima" panose="02000000000000000000" pitchFamily="2" charset="0"/>
              </a:rPr>
              <a:t>(dataset)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train_data</a:t>
            </a:r>
            <a:r>
              <a:rPr lang="en-IN" dirty="0">
                <a:latin typeface="Ebrima" panose="02000000000000000000" pitchFamily="2" charset="0"/>
                <a:ea typeface="Ebrima" panose="02000000000000000000" pitchFamily="2" charset="0"/>
                <a:cs typeface="Ebrima" panose="02000000000000000000" pitchFamily="2" charset="0"/>
              </a:rPr>
              <a:t> = dataset[:7000]</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test_data</a:t>
            </a:r>
            <a:r>
              <a:rPr lang="en-IN" dirty="0">
                <a:latin typeface="Ebrima" panose="02000000000000000000" pitchFamily="2" charset="0"/>
                <a:ea typeface="Ebrima" panose="02000000000000000000" pitchFamily="2" charset="0"/>
                <a:cs typeface="Ebrima" panose="02000000000000000000" pitchFamily="2" charset="0"/>
              </a:rPr>
              <a:t> = dataset[7000:]</a:t>
            </a:r>
            <a:r>
              <a:rPr lang="en-IN" dirty="0" err="1">
                <a:latin typeface="Ebrima" panose="02000000000000000000" pitchFamily="2" charset="0"/>
                <a:ea typeface="Ebrima" panose="02000000000000000000" pitchFamily="2" charset="0"/>
                <a:cs typeface="Ebrima" panose="02000000000000000000" pitchFamily="2" charset="0"/>
              </a:rPr>
              <a:t>el</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negative_cleaned_tokens_list</a:t>
            </a:r>
            <a:r>
              <a:rPr lang="en-IN" dirty="0">
                <a:latin typeface="Ebrima" panose="02000000000000000000" pitchFamily="2" charset="0"/>
                <a:ea typeface="Ebrima" panose="02000000000000000000" pitchFamily="2" charset="0"/>
                <a:cs typeface="Ebrima" panose="02000000000000000000" pitchFamily="2" charset="0"/>
              </a:rPr>
              <a:t>)</a:t>
            </a:r>
          </a:p>
        </p:txBody>
      </p:sp>
    </p:spTree>
    <p:extLst>
      <p:ext uri="{BB962C8B-B14F-4D97-AF65-F5344CB8AC3E}">
        <p14:creationId xmlns:p14="http://schemas.microsoft.com/office/powerpoint/2010/main" val="1264159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0D840-CEAE-A98C-377E-6CAA5CCE3455}"/>
              </a:ext>
            </a:extLst>
          </p:cNvPr>
          <p:cNvSpPr>
            <a:spLocks noGrp="1"/>
          </p:cNvSpPr>
          <p:nvPr>
            <p:ph idx="1"/>
          </p:nvPr>
        </p:nvSpPr>
        <p:spPr>
          <a:xfrm>
            <a:off x="331304" y="477078"/>
            <a:ext cx="11022496" cy="5699885"/>
          </a:xfrm>
        </p:spPr>
        <p:txBody>
          <a:bodyPr>
            <a:normAutofit fontScale="25000" lnSpcReduction="20000"/>
          </a:bodyPr>
          <a:lstStyle/>
          <a:p>
            <a:pPr marL="0" indent="0">
              <a:buNone/>
            </a:pPr>
            <a:r>
              <a:rPr lang="en-IN" sz="7200" dirty="0">
                <a:latin typeface="Ebrima" panose="02000000000000000000" pitchFamily="2" charset="0"/>
                <a:ea typeface="Ebrima" panose="02000000000000000000" pitchFamily="2" charset="0"/>
                <a:cs typeface="Ebrima" panose="02000000000000000000" pitchFamily="2" charset="0"/>
              </a:rPr>
              <a:t>7. </a:t>
            </a:r>
            <a:r>
              <a:rPr lang="en-IN" sz="7200" b="1" dirty="0">
                <a:latin typeface="Ebrima" panose="02000000000000000000" pitchFamily="2" charset="0"/>
                <a:ea typeface="Ebrima" panose="02000000000000000000" pitchFamily="2" charset="0"/>
                <a:cs typeface="Ebrima" panose="02000000000000000000" pitchFamily="2" charset="0"/>
              </a:rPr>
              <a:t>Building and testing the model</a:t>
            </a:r>
          </a:p>
          <a:p>
            <a:pPr marL="0" indent="0">
              <a:buNone/>
            </a:pPr>
            <a:r>
              <a:rPr lang="en-IN" sz="6400" dirty="0">
                <a:latin typeface="Ebrima" panose="02000000000000000000" pitchFamily="2" charset="0"/>
                <a:ea typeface="Ebrima" panose="02000000000000000000" pitchFamily="2" charset="0"/>
                <a:cs typeface="Ebrima" panose="02000000000000000000" pitchFamily="2" charset="0"/>
              </a:rPr>
              <a:t>from </a:t>
            </a:r>
            <a:r>
              <a:rPr lang="en-IN" sz="6400" dirty="0" err="1">
                <a:latin typeface="Ebrima" panose="02000000000000000000" pitchFamily="2" charset="0"/>
                <a:ea typeface="Ebrima" panose="02000000000000000000" pitchFamily="2" charset="0"/>
                <a:cs typeface="Ebrima" panose="02000000000000000000" pitchFamily="2" charset="0"/>
              </a:rPr>
              <a:t>nltk</a:t>
            </a:r>
            <a:r>
              <a:rPr lang="en-IN" sz="6400" dirty="0">
                <a:latin typeface="Ebrima" panose="02000000000000000000" pitchFamily="2" charset="0"/>
                <a:ea typeface="Ebrima" panose="02000000000000000000" pitchFamily="2" charset="0"/>
                <a:cs typeface="Ebrima" panose="02000000000000000000" pitchFamily="2" charset="0"/>
              </a:rPr>
              <a:t> import classify</a:t>
            </a:r>
          </a:p>
          <a:p>
            <a:pPr marL="0" indent="0">
              <a:buNone/>
            </a:pPr>
            <a:r>
              <a:rPr lang="en-IN" sz="6400" dirty="0">
                <a:latin typeface="Ebrima" panose="02000000000000000000" pitchFamily="2" charset="0"/>
                <a:ea typeface="Ebrima" panose="02000000000000000000" pitchFamily="2" charset="0"/>
                <a:cs typeface="Ebrima" panose="02000000000000000000" pitchFamily="2" charset="0"/>
              </a:rPr>
              <a:t>from </a:t>
            </a:r>
            <a:r>
              <a:rPr lang="en-IN" sz="6400" dirty="0" err="1">
                <a:latin typeface="Ebrima" panose="02000000000000000000" pitchFamily="2" charset="0"/>
                <a:ea typeface="Ebrima" panose="02000000000000000000" pitchFamily="2" charset="0"/>
                <a:cs typeface="Ebrima" panose="02000000000000000000" pitchFamily="2" charset="0"/>
              </a:rPr>
              <a:t>nltk</a:t>
            </a:r>
            <a:r>
              <a:rPr lang="en-IN" sz="6400" dirty="0">
                <a:latin typeface="Ebrima" panose="02000000000000000000" pitchFamily="2" charset="0"/>
                <a:ea typeface="Ebrima" panose="02000000000000000000" pitchFamily="2" charset="0"/>
                <a:cs typeface="Ebrima" panose="02000000000000000000" pitchFamily="2" charset="0"/>
              </a:rPr>
              <a:t> import </a:t>
            </a:r>
            <a:r>
              <a:rPr lang="en-IN" sz="6400" dirty="0" err="1">
                <a:latin typeface="Ebrima" panose="02000000000000000000" pitchFamily="2" charset="0"/>
                <a:ea typeface="Ebrima" panose="02000000000000000000" pitchFamily="2" charset="0"/>
                <a:cs typeface="Ebrima" panose="02000000000000000000" pitchFamily="2" charset="0"/>
              </a:rPr>
              <a:t>NaiveBayesClassifier</a:t>
            </a:r>
            <a:endParaRPr lang="en-IN" sz="640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sz="6400" dirty="0">
                <a:latin typeface="Ebrima" panose="02000000000000000000" pitchFamily="2" charset="0"/>
                <a:ea typeface="Ebrima" panose="02000000000000000000" pitchFamily="2" charset="0"/>
                <a:cs typeface="Ebrima" panose="02000000000000000000" pitchFamily="2" charset="0"/>
              </a:rPr>
              <a:t>classifier = </a:t>
            </a:r>
            <a:r>
              <a:rPr lang="en-IN" sz="6400" dirty="0" err="1">
                <a:latin typeface="Ebrima" panose="02000000000000000000" pitchFamily="2" charset="0"/>
                <a:ea typeface="Ebrima" panose="02000000000000000000" pitchFamily="2" charset="0"/>
                <a:cs typeface="Ebrima" panose="02000000000000000000" pitchFamily="2" charset="0"/>
              </a:rPr>
              <a:t>NaiveBayesClassifier.train</a:t>
            </a:r>
            <a:r>
              <a:rPr lang="en-IN" sz="6400" dirty="0">
                <a:latin typeface="Ebrima" panose="02000000000000000000" pitchFamily="2" charset="0"/>
                <a:ea typeface="Ebrima" panose="02000000000000000000" pitchFamily="2" charset="0"/>
                <a:cs typeface="Ebrima" panose="02000000000000000000" pitchFamily="2" charset="0"/>
              </a:rPr>
              <a:t>(</a:t>
            </a:r>
            <a:r>
              <a:rPr lang="en-IN" sz="6400" dirty="0" err="1">
                <a:latin typeface="Ebrima" panose="02000000000000000000" pitchFamily="2" charset="0"/>
                <a:ea typeface="Ebrima" panose="02000000000000000000" pitchFamily="2" charset="0"/>
                <a:cs typeface="Ebrima" panose="02000000000000000000" pitchFamily="2" charset="0"/>
              </a:rPr>
              <a:t>train_data</a:t>
            </a:r>
            <a:r>
              <a:rPr lang="en-IN" sz="64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6400" dirty="0">
                <a:latin typeface="Ebrima" panose="02000000000000000000" pitchFamily="2" charset="0"/>
                <a:ea typeface="Ebrima" panose="02000000000000000000" pitchFamily="2" charset="0"/>
                <a:cs typeface="Ebrima" panose="02000000000000000000" pitchFamily="2" charset="0"/>
              </a:rPr>
              <a:t>print("Accuracy is:", </a:t>
            </a:r>
            <a:r>
              <a:rPr lang="en-IN" sz="6400" dirty="0" err="1">
                <a:latin typeface="Ebrima" panose="02000000000000000000" pitchFamily="2" charset="0"/>
                <a:ea typeface="Ebrima" panose="02000000000000000000" pitchFamily="2" charset="0"/>
                <a:cs typeface="Ebrima" panose="02000000000000000000" pitchFamily="2" charset="0"/>
              </a:rPr>
              <a:t>classify.accuracy</a:t>
            </a:r>
            <a:r>
              <a:rPr lang="en-IN" sz="6400" dirty="0">
                <a:latin typeface="Ebrima" panose="02000000000000000000" pitchFamily="2" charset="0"/>
                <a:ea typeface="Ebrima" panose="02000000000000000000" pitchFamily="2" charset="0"/>
                <a:cs typeface="Ebrima" panose="02000000000000000000" pitchFamily="2" charset="0"/>
              </a:rPr>
              <a:t>(classifier, </a:t>
            </a:r>
            <a:r>
              <a:rPr lang="en-IN" sz="6400" dirty="0" err="1">
                <a:latin typeface="Ebrima" panose="02000000000000000000" pitchFamily="2" charset="0"/>
                <a:ea typeface="Ebrima" panose="02000000000000000000" pitchFamily="2" charset="0"/>
                <a:cs typeface="Ebrima" panose="02000000000000000000" pitchFamily="2" charset="0"/>
              </a:rPr>
              <a:t>test_data</a:t>
            </a:r>
            <a:r>
              <a:rPr lang="en-IN" sz="64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6400" dirty="0">
                <a:latin typeface="Ebrima" panose="02000000000000000000" pitchFamily="2" charset="0"/>
                <a:ea typeface="Ebrima" panose="02000000000000000000" pitchFamily="2" charset="0"/>
                <a:cs typeface="Ebrima" panose="02000000000000000000" pitchFamily="2" charset="0"/>
              </a:rPr>
              <a:t>print(</a:t>
            </a:r>
            <a:r>
              <a:rPr lang="en-IN" sz="6400" dirty="0" err="1">
                <a:latin typeface="Ebrima" panose="02000000000000000000" pitchFamily="2" charset="0"/>
                <a:ea typeface="Ebrima" panose="02000000000000000000" pitchFamily="2" charset="0"/>
                <a:cs typeface="Ebrima" panose="02000000000000000000" pitchFamily="2" charset="0"/>
              </a:rPr>
              <a:t>classifier.show_most_informative_features</a:t>
            </a:r>
            <a:r>
              <a:rPr lang="en-IN" sz="6400" dirty="0">
                <a:latin typeface="Ebrima" panose="02000000000000000000" pitchFamily="2" charset="0"/>
                <a:ea typeface="Ebrima" panose="02000000000000000000" pitchFamily="2" charset="0"/>
                <a:cs typeface="Ebrima" panose="02000000000000000000" pitchFamily="2" charset="0"/>
              </a:rPr>
              <a:t>(10))</a:t>
            </a:r>
          </a:p>
          <a:p>
            <a:pPr marL="0" indent="0">
              <a:buNone/>
            </a:pPr>
            <a:r>
              <a:rPr lang="en-IN" sz="6400" b="1" dirty="0">
                <a:latin typeface="Ebrima" panose="02000000000000000000" pitchFamily="2" charset="0"/>
                <a:ea typeface="Ebrima" panose="02000000000000000000" pitchFamily="2" charset="0"/>
                <a:cs typeface="Ebrima" panose="02000000000000000000" pitchFamily="2" charset="0"/>
              </a:rPr>
              <a:t>OUTPUT:</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Accuracy is: 0.9956666666666667</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Most Informative Features</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 = True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2085.6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986.0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welcome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37.2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arrive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31.3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sad = True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25.9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follower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21.1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bam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20.7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glad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18.1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x15 = True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15.9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community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14.1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'(?:%[0-9a-fA-F][0-9a-fA-F]))+','', token)</a:t>
            </a:r>
          </a:p>
          <a:p>
            <a:pPr marL="0" indent="0">
              <a:buNone/>
            </a:pPr>
            <a:endParaRPr lang="en-US" sz="8000"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sz="8000"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dirty="0">
                <a:latin typeface="Ebrima" panose="02000000000000000000" pitchFamily="2" charset="0"/>
                <a:ea typeface="Ebrima" panose="02000000000000000000" pitchFamily="2" charset="0"/>
                <a:cs typeface="Ebrima" panose="02000000000000000000" pitchFamily="2" charset="0"/>
              </a:rPr>
              <a:t>﻿</a:t>
            </a:r>
          </a:p>
        </p:txBody>
      </p:sp>
    </p:spTree>
    <p:extLst>
      <p:ext uri="{BB962C8B-B14F-4D97-AF65-F5344CB8AC3E}">
        <p14:creationId xmlns:p14="http://schemas.microsoft.com/office/powerpoint/2010/main" val="2359695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0D65-3AF1-D2CA-1E4C-0A16A7084976}"/>
              </a:ext>
            </a:extLst>
          </p:cNvPr>
          <p:cNvSpPr>
            <a:spLocks noGrp="1"/>
          </p:cNvSpPr>
          <p:nvPr>
            <p:ph type="title"/>
          </p:nvPr>
        </p:nvSpPr>
        <p:spPr>
          <a:xfrm>
            <a:off x="533399" y="-5935"/>
            <a:ext cx="10515600" cy="1325563"/>
          </a:xfrm>
        </p:spPr>
        <p:txBody>
          <a:bodyPr/>
          <a:lstStyle/>
          <a:p>
            <a:r>
              <a:rPr lang="en-IN" dirty="0"/>
              <a:t>MACHINE LEARNING ALGORITHM</a:t>
            </a:r>
          </a:p>
        </p:txBody>
      </p:sp>
      <p:sp>
        <p:nvSpPr>
          <p:cNvPr id="3" name="Content Placeholder 2">
            <a:extLst>
              <a:ext uri="{FF2B5EF4-FFF2-40B4-BE49-F238E27FC236}">
                <a16:creationId xmlns:a16="http://schemas.microsoft.com/office/drawing/2014/main" id="{74C6E361-3314-8F9E-ABB1-3C843184D4E3}"/>
              </a:ext>
            </a:extLst>
          </p:cNvPr>
          <p:cNvSpPr>
            <a:spLocks noGrp="1"/>
          </p:cNvSpPr>
          <p:nvPr>
            <p:ph idx="1"/>
          </p:nvPr>
        </p:nvSpPr>
        <p:spPr>
          <a:xfrm>
            <a:off x="533399" y="1247778"/>
            <a:ext cx="11393557" cy="5290103"/>
          </a:xfrm>
        </p:spPr>
        <p:txBody>
          <a:bodyPr/>
          <a:lstStyle/>
          <a:p>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Machine learning algorithms can model many features and adapt to adjusting input. That’s why companies implement machine learning or deep learning algorithms to fasten business processes and get insights to develop new strategies. </a:t>
            </a:r>
          </a:p>
          <a:p>
            <a:r>
              <a:rPr lang="en-US" i="0" dirty="0">
                <a:solidFill>
                  <a:srgbClr val="202122"/>
                </a:solidFill>
                <a:effectLst/>
                <a:latin typeface="Ebrima" panose="02000000000000000000" pitchFamily="2" charset="0"/>
                <a:ea typeface="Ebrima" panose="02000000000000000000" pitchFamily="2" charset="0"/>
                <a:cs typeface="Ebrima" panose="02000000000000000000" pitchFamily="2" charset="0"/>
              </a:rPr>
              <a:t>4 machine learning approaches that can be applied to  sentiment analysis:</a:t>
            </a:r>
          </a:p>
          <a:p>
            <a:pPr marL="0" indent="0" algn="l">
              <a:buNone/>
            </a:pPr>
            <a:r>
              <a:rPr lang="en-US" b="0" i="0" dirty="0">
                <a:solidFill>
                  <a:srgbClr val="202122"/>
                </a:solidFill>
                <a:effectLst/>
                <a:latin typeface="Poppins" panose="00000500000000000000" pitchFamily="2" charset="0"/>
              </a:rPr>
              <a:t>1. </a:t>
            </a:r>
            <a:r>
              <a:rPr lang="en-US" b="1" i="0" dirty="0">
                <a:solidFill>
                  <a:srgbClr val="202122"/>
                </a:solidFill>
                <a:effectLst/>
                <a:latin typeface="Ebrima" panose="02000000000000000000" pitchFamily="2" charset="0"/>
                <a:ea typeface="Ebrima" panose="02000000000000000000" pitchFamily="2" charset="0"/>
                <a:cs typeface="Ebrima" panose="02000000000000000000" pitchFamily="2" charset="0"/>
              </a:rPr>
              <a:t>Supervised learning </a:t>
            </a:r>
            <a:r>
              <a:rPr lang="en-US" b="0" i="0" dirty="0">
                <a:solidFill>
                  <a:srgbClr val="202122"/>
                </a:solidFill>
                <a:effectLst/>
                <a:latin typeface="Poppins" panose="00000500000000000000" pitchFamily="2" charset="0"/>
              </a:rPr>
              <a:t>: </a:t>
            </a:r>
            <a:r>
              <a:rPr lang="en-US" b="0" i="0" dirty="0">
                <a:solidFill>
                  <a:srgbClr val="242424"/>
                </a:solidFill>
                <a:effectLst/>
                <a:latin typeface="Inter"/>
              </a:rPr>
              <a:t>In supervised learning, the data is labeled manually by the annotators, and it is used to train the algorithm. Thus, the algorithm can classify incoming, unlabeled data based on pre-labeled data. This method outperforms both semi-supervised and unsupervised methods as it depends on data labeled manually by humans and includes fewer errors</a:t>
            </a:r>
          </a:p>
          <a:p>
            <a:endPar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553458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BABFDF-8B9C-B03E-D72D-C485E7DD09F4}"/>
              </a:ext>
            </a:extLst>
          </p:cNvPr>
          <p:cNvSpPr>
            <a:spLocks noGrp="1"/>
          </p:cNvSpPr>
          <p:nvPr>
            <p:ph idx="1"/>
          </p:nvPr>
        </p:nvSpPr>
        <p:spPr>
          <a:xfrm>
            <a:off x="331788" y="371475"/>
            <a:ext cx="11622087" cy="6281738"/>
          </a:xfrm>
        </p:spPr>
        <p:txBody>
          <a:bodyPr/>
          <a:lstStyle/>
          <a:p>
            <a:pPr marL="0" indent="0" algn="l">
              <a:buNone/>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Some supervised algorithms are as follows:</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Naive Bayes (NB)</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Logistic Regression (</a:t>
            </a:r>
            <a:r>
              <a:rPr lang="en-IN"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LogR</a:t>
            </a: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Maximum Entropy (ME)</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Support Vector Machines (SVM)</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K-Nearest </a:t>
            </a:r>
            <a:r>
              <a:rPr lang="en-IN"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Neighbor</a:t>
            </a: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 (</a:t>
            </a:r>
            <a:r>
              <a:rPr lang="en-IN"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kNN</a:t>
            </a: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Random Forest (RF)</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Decision Trees (DT)</a:t>
            </a:r>
          </a:p>
          <a:p>
            <a:pPr marL="0" indent="0" algn="l">
              <a:buNone/>
            </a:pPr>
            <a:r>
              <a:rPr lang="en-US" b="0" i="0" dirty="0">
                <a:solidFill>
                  <a:srgbClr val="202122"/>
                </a:solidFill>
                <a:effectLst/>
                <a:latin typeface="Ebrima" panose="02000000000000000000" pitchFamily="2" charset="0"/>
                <a:ea typeface="Ebrima" panose="02000000000000000000" pitchFamily="2" charset="0"/>
                <a:cs typeface="Ebrima" panose="02000000000000000000" pitchFamily="2" charset="0"/>
              </a:rPr>
              <a:t>2. </a:t>
            </a:r>
            <a:r>
              <a:rPr lang="en-US" b="1" i="0" dirty="0">
                <a:solidFill>
                  <a:srgbClr val="202122"/>
                </a:solidFill>
                <a:effectLst/>
                <a:latin typeface="Ebrima" panose="02000000000000000000" pitchFamily="2" charset="0"/>
                <a:ea typeface="Ebrima" panose="02000000000000000000" pitchFamily="2" charset="0"/>
                <a:cs typeface="Ebrima" panose="02000000000000000000" pitchFamily="2" charset="0"/>
              </a:rPr>
              <a:t>Semi-supervised learning </a:t>
            </a:r>
            <a:r>
              <a:rPr lang="en-US" b="0" i="0" dirty="0">
                <a:solidFill>
                  <a:srgbClr val="202122"/>
                </a:solidFill>
                <a:effectLst/>
                <a:latin typeface="Ebrima" panose="02000000000000000000" pitchFamily="2" charset="0"/>
                <a:ea typeface="Ebrima" panose="02000000000000000000" pitchFamily="2" charset="0"/>
                <a:cs typeface="Ebrima" panose="02000000000000000000" pitchFamily="2" charset="0"/>
              </a:rPr>
              <a:t>: </a:t>
            </a: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Semi-supervised learning uses both labeled and unlabeled data, and because it doesn’t require as much human intervention as supervised learning, it takes less time to conduct analysis. Unlabeled data assists in extracting language-invariant features, while labeled data is utilized as a classifier.</a:t>
            </a:r>
          </a:p>
          <a:p>
            <a:pPr marL="0" indent="0">
              <a:buNone/>
            </a:pPr>
            <a:endParaRPr lang="en-IN" dirty="0"/>
          </a:p>
        </p:txBody>
      </p:sp>
    </p:spTree>
    <p:extLst>
      <p:ext uri="{BB962C8B-B14F-4D97-AF65-F5344CB8AC3E}">
        <p14:creationId xmlns:p14="http://schemas.microsoft.com/office/powerpoint/2010/main" val="13516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1FF14-7C17-130D-D0F0-FE3E46199B5C}"/>
              </a:ext>
            </a:extLst>
          </p:cNvPr>
          <p:cNvSpPr>
            <a:spLocks noGrp="1"/>
          </p:cNvSpPr>
          <p:nvPr>
            <p:ph idx="1"/>
          </p:nvPr>
        </p:nvSpPr>
        <p:spPr>
          <a:xfrm>
            <a:off x="251790" y="371061"/>
            <a:ext cx="11754679" cy="6215269"/>
          </a:xfrm>
        </p:spPr>
        <p:txBody>
          <a:bodyPr>
            <a:normAutofit lnSpcReduction="10000"/>
          </a:bodyPr>
          <a:lstStyle/>
          <a:p>
            <a:pPr marL="0" indent="0" algn="l">
              <a:buNone/>
            </a:pPr>
            <a:r>
              <a:rPr lang="en-US" b="0" i="0" dirty="0">
                <a:solidFill>
                  <a:srgbClr val="202122"/>
                </a:solidFill>
                <a:effectLst/>
                <a:latin typeface="Poppins" panose="00000500000000000000" pitchFamily="2" charset="0"/>
              </a:rPr>
              <a:t>3.</a:t>
            </a:r>
            <a:r>
              <a:rPr lang="en-US" b="1" i="0" dirty="0">
                <a:solidFill>
                  <a:srgbClr val="202122"/>
                </a:solidFill>
                <a:effectLst/>
                <a:latin typeface="Ebrima" panose="02000000000000000000" pitchFamily="2" charset="0"/>
                <a:ea typeface="Ebrima" panose="02000000000000000000" pitchFamily="2" charset="0"/>
                <a:cs typeface="Ebrima" panose="02000000000000000000" pitchFamily="2" charset="0"/>
              </a:rPr>
              <a:t>Unsupervised learning </a:t>
            </a:r>
            <a:r>
              <a:rPr lang="en-US" b="0" i="0" dirty="0">
                <a:solidFill>
                  <a:srgbClr val="202122"/>
                </a:solidFill>
                <a:effectLst/>
                <a:latin typeface="Ebrima" panose="02000000000000000000" pitchFamily="2" charset="0"/>
                <a:ea typeface="Ebrima" panose="02000000000000000000" pitchFamily="2" charset="0"/>
                <a:cs typeface="Ebrima" panose="02000000000000000000" pitchFamily="2" charset="0"/>
              </a:rPr>
              <a:t>: </a:t>
            </a: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Unsupervised learning is a lexical-based approach where the data is clustered based on shared characteristics, including word pairings or popular terms. It does not need training data or modeling and instead uses predefined lists or dictionaries.</a:t>
            </a:r>
          </a:p>
          <a:p>
            <a:pPr marL="0" indent="0" algn="l">
              <a:buNone/>
            </a:pPr>
            <a:r>
              <a:rPr lang="en-US" dirty="0">
                <a:solidFill>
                  <a:srgbClr val="242424"/>
                </a:solidFill>
                <a:latin typeface="Ebrima" panose="02000000000000000000" pitchFamily="2" charset="0"/>
                <a:ea typeface="Ebrima" panose="02000000000000000000" pitchFamily="2" charset="0"/>
                <a:cs typeface="Ebrima" panose="02000000000000000000" pitchFamily="2" charset="0"/>
              </a:rPr>
              <a:t>4.</a:t>
            </a:r>
            <a:r>
              <a:rPr lang="en-US" b="1" i="0" dirty="0">
                <a:solidFill>
                  <a:srgbClr val="202122"/>
                </a:solidFill>
                <a:effectLst/>
                <a:latin typeface="Ebrima" panose="02000000000000000000" pitchFamily="2" charset="0"/>
                <a:ea typeface="Ebrima" panose="02000000000000000000" pitchFamily="2" charset="0"/>
                <a:cs typeface="Ebrima" panose="02000000000000000000" pitchFamily="2" charset="0"/>
              </a:rPr>
              <a:t>Deep learning algorithms </a:t>
            </a:r>
            <a:r>
              <a:rPr lang="en-US" b="0" i="0" dirty="0">
                <a:solidFill>
                  <a:srgbClr val="202122"/>
                </a:solidFill>
                <a:effectLst/>
                <a:latin typeface="Ebrima" panose="02000000000000000000" pitchFamily="2" charset="0"/>
                <a:ea typeface="Ebrima" panose="02000000000000000000" pitchFamily="2" charset="0"/>
                <a:cs typeface="Ebrima" panose="02000000000000000000" pitchFamily="2" charset="0"/>
              </a:rPr>
              <a:t>: </a:t>
            </a: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Deep learning algorithms depend on neural networks and </a:t>
            </a:r>
            <a:r>
              <a:rPr lang="en-US" b="0" i="0" dirty="0">
                <a:effectLst/>
                <a:latin typeface="Ebrima" panose="02000000000000000000" pitchFamily="2" charset="0"/>
                <a:ea typeface="Ebrima" panose="02000000000000000000" pitchFamily="2" charset="0"/>
                <a:cs typeface="Ebrima" panose="02000000000000000000" pitchFamily="2" charset="0"/>
              </a:rPr>
              <a:t>outperform</a:t>
            </a: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 other machine learning methods. However, they require a great amount of data to train the model. Thus, they give the best results when applied to large datasets. Some common deep-learning methods are:</a:t>
            </a:r>
          </a:p>
          <a:p>
            <a:pPr algn="l">
              <a:buFont typeface="Arial" panose="020B0604020202020204" pitchFamily="34" charset="0"/>
              <a:buChar char="•"/>
            </a:pP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Convolutional Neural Networks (CNN)</a:t>
            </a:r>
          </a:p>
          <a:p>
            <a:pPr algn="l">
              <a:buFont typeface="Arial" panose="020B0604020202020204" pitchFamily="34" charset="0"/>
              <a:buChar char="•"/>
            </a:pP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Recurrent Neural Networks (RNN)</a:t>
            </a:r>
          </a:p>
          <a:p>
            <a:pPr algn="l">
              <a:buFont typeface="Arial" panose="020B0604020202020204" pitchFamily="34" charset="0"/>
              <a:buChar char="•"/>
            </a:pP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Deep Belief Networks (DBN)</a:t>
            </a:r>
          </a:p>
          <a:p>
            <a:pPr algn="l">
              <a:buFont typeface="Arial" panose="020B0604020202020204" pitchFamily="34" charset="0"/>
              <a:buChar char="•"/>
            </a:pP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Long-Short Term Memory (LSTM)</a:t>
            </a:r>
          </a:p>
          <a:p>
            <a:pPr marL="0" indent="0" algn="l">
              <a:buNone/>
            </a:pPr>
            <a:r>
              <a:rPr lang="en-US" dirty="0">
                <a:solidFill>
                  <a:srgbClr val="242424"/>
                </a:solidFill>
                <a:latin typeface="Ebrima" panose="02000000000000000000" pitchFamily="2" charset="0"/>
                <a:ea typeface="Ebrima" panose="02000000000000000000" pitchFamily="2" charset="0"/>
                <a:cs typeface="Ebrima" panose="02000000000000000000" pitchFamily="2" charset="0"/>
              </a:rPr>
              <a:t>We have used semi-supervised learning and deep learning algorithms.</a:t>
            </a:r>
            <a:endParaRPr lang="en-US" b="0" i="0" dirty="0">
              <a:solidFill>
                <a:srgbClr val="202122"/>
              </a:solidFill>
              <a:effectLst/>
              <a:latin typeface="Ebrima" panose="02000000000000000000" pitchFamily="2" charset="0"/>
              <a:ea typeface="Ebrima" panose="02000000000000000000" pitchFamily="2" charset="0"/>
              <a:cs typeface="Ebrima" panose="02000000000000000000" pitchFamily="2" charset="0"/>
            </a:endParaRPr>
          </a:p>
          <a:p>
            <a:pPr marL="0" indent="0" algn="l">
              <a:buNone/>
            </a:pPr>
            <a:endPar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endParaRPr>
          </a:p>
          <a:p>
            <a:pPr marL="0" indent="0" algn="l">
              <a:buNone/>
            </a:pPr>
            <a:endPar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endParaRPr>
          </a:p>
          <a:p>
            <a:pPr marL="0" indent="0">
              <a:buNone/>
            </a:pPr>
            <a:endParaRPr lang="en-IN" dirty="0"/>
          </a:p>
        </p:txBody>
      </p:sp>
    </p:spTree>
    <p:extLst>
      <p:ext uri="{BB962C8B-B14F-4D97-AF65-F5344CB8AC3E}">
        <p14:creationId xmlns:p14="http://schemas.microsoft.com/office/powerpoint/2010/main" val="3132816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DCD0-4142-6756-D693-4F5E62E5DAEC}"/>
              </a:ext>
            </a:extLst>
          </p:cNvPr>
          <p:cNvSpPr>
            <a:spLocks noGrp="1"/>
          </p:cNvSpPr>
          <p:nvPr>
            <p:ph type="title"/>
          </p:nvPr>
        </p:nvSpPr>
        <p:spPr>
          <a:xfrm>
            <a:off x="639418" y="-159026"/>
            <a:ext cx="10515600" cy="1325563"/>
          </a:xfrm>
        </p:spPr>
        <p:txBody>
          <a:bodyPr/>
          <a:lstStyle/>
          <a:p>
            <a:r>
              <a:rPr lang="en-IN" dirty="0"/>
              <a:t>MODEL TRAINING</a:t>
            </a:r>
          </a:p>
        </p:txBody>
      </p:sp>
      <p:sp>
        <p:nvSpPr>
          <p:cNvPr id="3" name="Content Placeholder 2">
            <a:extLst>
              <a:ext uri="{FF2B5EF4-FFF2-40B4-BE49-F238E27FC236}">
                <a16:creationId xmlns:a16="http://schemas.microsoft.com/office/drawing/2014/main" id="{7D3DC1F8-68EF-536E-CECF-8B7FC99E01B0}"/>
              </a:ext>
            </a:extLst>
          </p:cNvPr>
          <p:cNvSpPr>
            <a:spLocks noGrp="1"/>
          </p:cNvSpPr>
          <p:nvPr>
            <p:ph idx="1"/>
          </p:nvPr>
        </p:nvSpPr>
        <p:spPr>
          <a:xfrm>
            <a:off x="377687" y="1007510"/>
            <a:ext cx="11436626" cy="5751099"/>
          </a:xfrm>
        </p:spPr>
        <p:txBody>
          <a:bodyPr>
            <a:normAutofit/>
          </a:bodyPr>
          <a:lstStyle/>
          <a:p>
            <a:r>
              <a:rPr lang="en-US" sz="3200" b="0" i="0" dirty="0">
                <a:effectLst/>
                <a:latin typeface="Ebrima" panose="02000000000000000000" pitchFamily="2" charset="0"/>
                <a:ea typeface="Ebrima" panose="02000000000000000000" pitchFamily="2" charset="0"/>
                <a:cs typeface="Ebrima" panose="02000000000000000000" pitchFamily="2" charset="0"/>
              </a:rPr>
              <a:t>There are different approaches to sentiment analysis, such as rule-based, lexicon-based, or machine learning-based. Each approach has its advantages and disadvantages, depending on the complexity, accuracy, and scalability of your project. For example, rule-based methods are easy to implement and customize, but they can be limited by the quality and coverage of the rules. Lexicon-based methods rely on predefined dictionaries of words and phrases with associated sentiment scores, but they can be affected by context and ambiguity. Machine learning methods can learn from data and adapt to new situations, but they require a lot of training and validation</a:t>
            </a:r>
            <a:r>
              <a:rPr lang="en-US" sz="3200" b="0" i="0" dirty="0">
                <a:effectLst/>
                <a:latin typeface="-apple-system"/>
              </a:rPr>
              <a:t>.</a:t>
            </a:r>
          </a:p>
        </p:txBody>
      </p:sp>
    </p:spTree>
    <p:extLst>
      <p:ext uri="{BB962C8B-B14F-4D97-AF65-F5344CB8AC3E}">
        <p14:creationId xmlns:p14="http://schemas.microsoft.com/office/powerpoint/2010/main" val="3100473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D787D-7D51-C3A4-250A-48562ED351B0}"/>
              </a:ext>
            </a:extLst>
          </p:cNvPr>
          <p:cNvSpPr>
            <a:spLocks noGrp="1"/>
          </p:cNvSpPr>
          <p:nvPr>
            <p:ph idx="1"/>
          </p:nvPr>
        </p:nvSpPr>
        <p:spPr>
          <a:xfrm>
            <a:off x="357809" y="424070"/>
            <a:ext cx="11675165" cy="6255026"/>
          </a:xfrm>
        </p:spPr>
        <p:txBody>
          <a:bodyPr>
            <a:normAutofit fontScale="92500"/>
          </a:bodyPr>
          <a:lstStyle/>
          <a:p>
            <a:r>
              <a:rPr lang="en-US" b="0" i="0" dirty="0">
                <a:effectLst/>
                <a:latin typeface="Ebrima" panose="02000000000000000000" pitchFamily="2" charset="0"/>
                <a:ea typeface="Ebrima" panose="02000000000000000000" pitchFamily="2" charset="0"/>
                <a:cs typeface="Ebrima" panose="02000000000000000000" pitchFamily="2" charset="0"/>
              </a:rPr>
              <a:t>To train your sentiment analysis model, you need to have a labeled dataset that contains text samples and their corresponding sentiment labels, such as positive, negative, or neutral. You can either use an existing dataset or create your own, depending on the availability and relevance of the data for your project. To create your own dataset, you need to collect text samples from your data sources, such as social media, surveys, reviews, or blogs, and annotate them manually or with the help of tools. You also need to ensure that your dataset is balanced, diverse, and representative of your target domain.</a:t>
            </a:r>
          </a:p>
          <a:p>
            <a:r>
              <a:rPr lang="en-US" b="0" i="0" dirty="0">
                <a:effectLst/>
                <a:latin typeface="Ebrima" panose="02000000000000000000" pitchFamily="2" charset="0"/>
                <a:ea typeface="Ebrima" panose="02000000000000000000" pitchFamily="2" charset="0"/>
                <a:cs typeface="Ebrima" panose="02000000000000000000" pitchFamily="2" charset="0"/>
              </a:rPr>
              <a:t>To optimize your sentiment analysis model, you need to evaluate its performance and fine-tune its parameters. You can use various metrics to measure the accuracy, precision, recall, and f1-score of your model, depending on your objectives and data characteristics. You can also use cross-validation, grid search, or hyperparameter optimization techniques to find the optimal combination of parameters for your model.</a:t>
            </a:r>
          </a:p>
          <a:p>
            <a:r>
              <a:rPr lang="en-US" dirty="0">
                <a:latin typeface="Ebrima" panose="02000000000000000000" pitchFamily="2" charset="0"/>
                <a:ea typeface="Ebrima" panose="02000000000000000000" pitchFamily="2" charset="0"/>
                <a:cs typeface="Ebrima" panose="02000000000000000000" pitchFamily="2" charset="0"/>
              </a:rPr>
              <a:t>We have used BERT model by enhancing some of the features of the model.</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56883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90B9-78EF-7BDC-A671-D2249C734B1A}"/>
              </a:ext>
            </a:extLst>
          </p:cNvPr>
          <p:cNvSpPr>
            <a:spLocks noGrp="1"/>
          </p:cNvSpPr>
          <p:nvPr>
            <p:ph type="title"/>
          </p:nvPr>
        </p:nvSpPr>
        <p:spPr/>
        <p:txBody>
          <a:bodyPr/>
          <a:lstStyle/>
          <a:p>
            <a:r>
              <a:rPr lang="en-IN" dirty="0"/>
              <a:t>TOOLS AND SOFTWARE USED IN THE PROCESS</a:t>
            </a:r>
          </a:p>
        </p:txBody>
      </p:sp>
      <p:sp>
        <p:nvSpPr>
          <p:cNvPr id="3" name="Content Placeholder 2">
            <a:extLst>
              <a:ext uri="{FF2B5EF4-FFF2-40B4-BE49-F238E27FC236}">
                <a16:creationId xmlns:a16="http://schemas.microsoft.com/office/drawing/2014/main" id="{BC985D4F-152C-B9DA-D8C4-BAD51761D372}"/>
              </a:ext>
            </a:extLst>
          </p:cNvPr>
          <p:cNvSpPr>
            <a:spLocks noGrp="1"/>
          </p:cNvSpPr>
          <p:nvPr>
            <p:ph idx="1"/>
          </p:nvPr>
        </p:nvSpPr>
        <p:spPr/>
        <p:txBody>
          <a:bodyPr>
            <a:normAutofit/>
          </a:bodyPr>
          <a:lstStyle/>
          <a:p>
            <a:r>
              <a:rPr lang="en-IN" sz="3600" dirty="0">
                <a:latin typeface="Ebrima" panose="02000000000000000000" pitchFamily="2" charset="0"/>
                <a:ea typeface="Ebrima" panose="02000000000000000000" pitchFamily="2" charset="0"/>
                <a:cs typeface="Ebrima" panose="02000000000000000000" pitchFamily="2" charset="0"/>
              </a:rPr>
              <a:t>Python is the most used language for machine learning due to its extensive libraries and frameworks. You can use libraries like NumPy, pandas and more.</a:t>
            </a:r>
          </a:p>
          <a:p>
            <a:r>
              <a:rPr lang="en-IN" sz="3600" dirty="0">
                <a:latin typeface="Ebrima" panose="02000000000000000000" pitchFamily="2" charset="0"/>
                <a:ea typeface="Ebrima" panose="02000000000000000000" pitchFamily="2" charset="0"/>
                <a:cs typeface="Ebrima" panose="02000000000000000000" pitchFamily="2" charset="0"/>
              </a:rPr>
              <a:t>Dataset is taken from Kaggle.</a:t>
            </a:r>
          </a:p>
          <a:p>
            <a:r>
              <a:rPr lang="en-IN" sz="3600" dirty="0">
                <a:latin typeface="Ebrima" panose="02000000000000000000" pitchFamily="2" charset="0"/>
                <a:ea typeface="Ebrima" panose="02000000000000000000" pitchFamily="2" charset="0"/>
                <a:cs typeface="Ebrima" panose="02000000000000000000" pitchFamily="2" charset="0"/>
              </a:rPr>
              <a:t>Analysis is also done using MATLAB which is used to analyse and design systems.</a:t>
            </a:r>
          </a:p>
          <a:p>
            <a:endParaRPr lang="en-IN" sz="36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523251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59C9-15DE-84CE-825D-55000A3BE1B4}"/>
              </a:ext>
            </a:extLst>
          </p:cNvPr>
          <p:cNvSpPr>
            <a:spLocks noGrp="1"/>
          </p:cNvSpPr>
          <p:nvPr>
            <p:ph type="title"/>
          </p:nvPr>
        </p:nvSpPr>
        <p:spPr>
          <a:xfrm>
            <a:off x="374374" y="0"/>
            <a:ext cx="10515600" cy="1325563"/>
          </a:xfrm>
        </p:spPr>
        <p:txBody>
          <a:bodyPr/>
          <a:lstStyle/>
          <a:p>
            <a:r>
              <a:rPr lang="en-IN" dirty="0"/>
              <a:t>EVALUATION METRICS</a:t>
            </a:r>
          </a:p>
        </p:txBody>
      </p:sp>
      <p:sp>
        <p:nvSpPr>
          <p:cNvPr id="3" name="Content Placeholder 2">
            <a:extLst>
              <a:ext uri="{FF2B5EF4-FFF2-40B4-BE49-F238E27FC236}">
                <a16:creationId xmlns:a16="http://schemas.microsoft.com/office/drawing/2014/main" id="{DD7D5883-659B-633F-D658-297A3D83DE88}"/>
              </a:ext>
            </a:extLst>
          </p:cNvPr>
          <p:cNvSpPr>
            <a:spLocks noGrp="1"/>
          </p:cNvSpPr>
          <p:nvPr>
            <p:ph idx="1"/>
          </p:nvPr>
        </p:nvSpPr>
        <p:spPr>
          <a:xfrm>
            <a:off x="374374" y="1153284"/>
            <a:ext cx="11618843" cy="5393289"/>
          </a:xfrm>
        </p:spPr>
        <p:txBody>
          <a:bodyPr/>
          <a:lstStyle/>
          <a:p>
            <a:r>
              <a:rPr lang="en-US" b="0" i="0" dirty="0">
                <a:solidFill>
                  <a:srgbClr val="111111"/>
                </a:solidFill>
                <a:effectLst/>
                <a:latin typeface="Ebrima" panose="02000000000000000000" pitchFamily="2" charset="0"/>
                <a:ea typeface="Ebrima" panose="02000000000000000000" pitchFamily="2" charset="0"/>
                <a:cs typeface="Ebrima" panose="02000000000000000000" pitchFamily="2" charset="0"/>
              </a:rPr>
              <a:t>As a classification problem, Sentiment Analysis uses the evaluation metrics of Precision.</a:t>
            </a:r>
          </a:p>
          <a:p>
            <a:r>
              <a:rPr lang="en-US" b="0" i="0" dirty="0">
                <a:solidFill>
                  <a:srgbClr val="111111"/>
                </a:solidFill>
                <a:effectLst/>
                <a:latin typeface="Ebrima" panose="02000000000000000000" pitchFamily="2" charset="0"/>
                <a:ea typeface="Ebrima" panose="02000000000000000000" pitchFamily="2" charset="0"/>
                <a:cs typeface="Ebrima" panose="02000000000000000000" pitchFamily="2" charset="0"/>
              </a:rPr>
              <a:t>Average measures like macro, micro, and weighted F1-scores are useful for multi-class problems. Depending on the balance of classes of the dataset the most appropriate metric should be used.</a:t>
            </a:r>
          </a:p>
          <a:p>
            <a:endParaRPr lang="en-IN" dirty="0">
              <a:latin typeface="Ebrima" panose="02000000000000000000" pitchFamily="2" charset="0"/>
              <a:ea typeface="Ebrima" panose="02000000000000000000" pitchFamily="2" charset="0"/>
              <a:cs typeface="Ebrima" panose="02000000000000000000" pitchFamily="2" charset="0"/>
            </a:endParaRPr>
          </a:p>
        </p:txBody>
      </p:sp>
      <p:pic>
        <p:nvPicPr>
          <p:cNvPr id="1026" name="Picture 2" descr="Sentiment Fig 3">
            <a:extLst>
              <a:ext uri="{FF2B5EF4-FFF2-40B4-BE49-F238E27FC236}">
                <a16:creationId xmlns:a16="http://schemas.microsoft.com/office/drawing/2014/main" id="{0863A6E4-3835-05EE-F68F-0A58DB8DF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487" y="3367749"/>
            <a:ext cx="1919288" cy="332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523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67F5F-4BB5-53B6-7B1B-F50681C08F53}"/>
              </a:ext>
            </a:extLst>
          </p:cNvPr>
          <p:cNvSpPr>
            <a:spLocks noGrp="1"/>
          </p:cNvSpPr>
          <p:nvPr>
            <p:ph idx="1"/>
          </p:nvPr>
        </p:nvSpPr>
        <p:spPr>
          <a:xfrm>
            <a:off x="251791" y="238539"/>
            <a:ext cx="11622157" cy="6414052"/>
          </a:xfrm>
        </p:spPr>
        <p:txBody>
          <a:bodyPr/>
          <a:lstStyle/>
          <a:p>
            <a:r>
              <a:rPr lang="en-US" b="0" i="0" dirty="0">
                <a:effectLst/>
                <a:latin typeface="Ebrima" panose="02000000000000000000" pitchFamily="2" charset="0"/>
                <a:ea typeface="Ebrima" panose="02000000000000000000" pitchFamily="2" charset="0"/>
                <a:cs typeface="Ebrima" panose="02000000000000000000" pitchFamily="2" charset="0"/>
              </a:rPr>
              <a:t>Depending on the type and level of sentiment analysis, there are different metrics that can be used to evaluate its accuracy and reliability. For instance, accuracy measures the percentage of correctly classified texts or sentences according to their sentiment polarity, while precision measures the percentage of correctly classified texts or sentences out of those that were classified as having a certain sentiment polarity. Additionally, recall measures the percentage of correctly classified texts or sentences out of those that actually have a certain sentiment polarity, and F1-score is the harmonic mean of precision and recall, ranging from 0 to 1, where 1 is the best score.</a:t>
            </a:r>
          </a:p>
          <a:p>
            <a:r>
              <a:rPr lang="en-US" dirty="0">
                <a:latin typeface="Ebrima" panose="02000000000000000000" pitchFamily="2" charset="0"/>
                <a:ea typeface="Ebrima" panose="02000000000000000000" pitchFamily="2" charset="0"/>
                <a:cs typeface="Ebrima" panose="02000000000000000000" pitchFamily="2" charset="0"/>
              </a:rPr>
              <a:t>S</a:t>
            </a:r>
            <a:r>
              <a:rPr lang="en-US" b="0" i="0" dirty="0">
                <a:effectLst/>
                <a:latin typeface="Ebrima" panose="02000000000000000000" pitchFamily="2" charset="0"/>
                <a:ea typeface="Ebrima" panose="02000000000000000000" pitchFamily="2" charset="0"/>
                <a:cs typeface="Ebrima" panose="02000000000000000000" pitchFamily="2" charset="0"/>
              </a:rPr>
              <a:t>ome possible strategies for achieving this include data cleaning and preprocessing, domain adaptation and customization, and metric selection and optimization. Data cleaning can improve the quality of the data used for training, testing, and evaluating sentiment analysis models and applications. Domain adaptation and customization can tailor the models to specific domains and contexts.</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594946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Sentimental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753008"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618516" y="1353017"/>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503586" y="2205213"/>
            <a:ext cx="5694014" cy="427809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Low cost than traditional methods</a:t>
            </a:r>
            <a:r>
              <a:rPr lang="en-US" sz="14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
            </a:r>
          </a:p>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Faster way of getting user data.</a:t>
            </a:r>
          </a:p>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Identifies an organization’s strengths , weaknesses, opportunities and threats </a:t>
            </a:r>
          </a:p>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More accurate and insightful customer perceptions and feedback</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7" y="2200691"/>
            <a:ext cx="5104899" cy="273921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Relying exclusively on pre-built, generic sentiment analysis may not yield optimal results</a:t>
            </a:r>
          </a:p>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Regular update for the model is required.</a:t>
            </a:r>
          </a:p>
        </p:txBody>
      </p:sp>
    </p:spTree>
    <p:extLst>
      <p:ext uri="{BB962C8B-B14F-4D97-AF65-F5344CB8AC3E}">
        <p14:creationId xmlns:p14="http://schemas.microsoft.com/office/powerpoint/2010/main" val="727364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BBE6B-0471-5B9E-8722-8BB91280866A}"/>
              </a:ext>
            </a:extLst>
          </p:cNvPr>
          <p:cNvSpPr txBox="1"/>
          <p:nvPr/>
        </p:nvSpPr>
        <p:spPr>
          <a:xfrm>
            <a:off x="225287" y="397565"/>
            <a:ext cx="11741426" cy="6124754"/>
          </a:xfrm>
          <a:prstGeom prst="rect">
            <a:avLst/>
          </a:prstGeom>
          <a:noFill/>
        </p:spPr>
        <p:txBody>
          <a:bodyPr wrap="square" rtlCol="0">
            <a:spAutoFit/>
          </a:bodyPr>
          <a:lstStyle/>
          <a:p>
            <a:r>
              <a:rPr lang="en-US" sz="2800" b="1" dirty="0">
                <a:solidFill>
                  <a:schemeClr val="accent2">
                    <a:lumMod val="50000"/>
                  </a:schemeClr>
                </a:solidFill>
                <a:latin typeface="Ebrima" panose="02000000000000000000" pitchFamily="2" charset="0"/>
                <a:ea typeface="Ebrima" panose="02000000000000000000" pitchFamily="2" charset="0"/>
                <a:cs typeface="Ebrima" panose="02000000000000000000" pitchFamily="2" charset="0"/>
              </a:rPr>
              <a:t>Ensemble methods in deep learning are used to improve the performance of neural networks and can take many forms including</a:t>
            </a:r>
          </a:p>
          <a:p>
            <a:endParaRPr lang="en-US" sz="2800" b="1" dirty="0">
              <a:solidFill>
                <a:schemeClr val="accent2">
                  <a:lumMod val="50000"/>
                </a:schemeClr>
              </a:solidFill>
              <a:latin typeface="Ebrima" panose="02000000000000000000" pitchFamily="2" charset="0"/>
              <a:ea typeface="Ebrima" panose="02000000000000000000" pitchFamily="2" charset="0"/>
              <a:cs typeface="Ebrima" panose="02000000000000000000" pitchFamily="2" charset="0"/>
            </a:endParaRPr>
          </a:p>
          <a:p>
            <a:r>
              <a:rPr lang="en-US" sz="2800" b="1" dirty="0"/>
              <a:t>Stacking</a:t>
            </a:r>
            <a:r>
              <a:rPr lang="en-US" sz="2800" dirty="0"/>
              <a:t>: Training multiple deep learning models and utilizing the outputs of each model to train a “meta-model”, a machine learning model that takes other models’ outputs as inputs. The meta-model takes the base model predictions as inputs and learns how to best combine them to make the final prediction. This approach can enhance the model's predictive power and capture complex relationships in the data.</a:t>
            </a:r>
          </a:p>
          <a:p>
            <a:endParaRPr lang="en-US" sz="2800" dirty="0"/>
          </a:p>
          <a:p>
            <a:r>
              <a:rPr lang="en-US" sz="2800" b="1" dirty="0"/>
              <a:t>Bagging</a:t>
            </a:r>
            <a:r>
              <a:rPr lang="en-US" sz="2800" dirty="0"/>
              <a:t>: Training multiple instances of the same model on different subsets of data and combining the model outputs through averaging or voting. This approach can improve the model's generalizability.</a:t>
            </a:r>
          </a:p>
          <a:p>
            <a:endParaRPr lang="en-IN" sz="2800" b="1"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195309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4A885-7D16-70B6-296B-17CA3CE47DF2}"/>
              </a:ext>
            </a:extLst>
          </p:cNvPr>
          <p:cNvSpPr txBox="1"/>
          <p:nvPr/>
        </p:nvSpPr>
        <p:spPr>
          <a:xfrm>
            <a:off x="384313" y="450574"/>
            <a:ext cx="11423374" cy="6124754"/>
          </a:xfrm>
          <a:prstGeom prst="rect">
            <a:avLst/>
          </a:prstGeom>
          <a:noFill/>
        </p:spPr>
        <p:txBody>
          <a:bodyPr wrap="square" rtlCol="0">
            <a:spAutoFit/>
          </a:bodyPr>
          <a:lstStyle/>
          <a:p>
            <a:r>
              <a:rPr lang="en-US" sz="2800" b="1" dirty="0">
                <a:latin typeface="Ebrima" panose="02000000000000000000" pitchFamily="2" charset="0"/>
                <a:ea typeface="Ebrima" panose="02000000000000000000" pitchFamily="2" charset="0"/>
                <a:cs typeface="Ebrima" panose="02000000000000000000" pitchFamily="2" charset="0"/>
              </a:rPr>
              <a:t>Model Averaging: </a:t>
            </a:r>
            <a:r>
              <a:rPr lang="en-US" sz="2800" dirty="0">
                <a:latin typeface="Ebrima" panose="02000000000000000000" pitchFamily="2" charset="0"/>
                <a:ea typeface="Ebrima" panose="02000000000000000000" pitchFamily="2" charset="0"/>
                <a:cs typeface="Ebrima" panose="02000000000000000000" pitchFamily="2" charset="0"/>
              </a:rPr>
              <a:t>Independently training multiple instances of the same deep learning model with different initializations (the initial values of the parameters or weights of a model before training), and averaging the model outputs to obtain a final prediction. This approach can reduce the impact of varying initializations among models and provide more stable predictions.</a:t>
            </a:r>
          </a:p>
          <a:p>
            <a:endParaRPr lang="en-US" sz="2800" dirty="0">
              <a:latin typeface="Ebrima" panose="02000000000000000000" pitchFamily="2" charset="0"/>
              <a:ea typeface="Ebrima" panose="02000000000000000000" pitchFamily="2" charset="0"/>
              <a:cs typeface="Ebrima" panose="02000000000000000000" pitchFamily="2" charset="0"/>
            </a:endParaRPr>
          </a:p>
          <a:p>
            <a:r>
              <a:rPr lang="en-US" sz="2800" b="1" dirty="0">
                <a:latin typeface="Ebrima" panose="02000000000000000000" pitchFamily="2" charset="0"/>
                <a:ea typeface="Ebrima" panose="02000000000000000000" pitchFamily="2" charset="0"/>
                <a:cs typeface="Ebrima" panose="02000000000000000000" pitchFamily="2" charset="0"/>
              </a:rPr>
              <a:t>Boosting, </a:t>
            </a:r>
            <a:r>
              <a:rPr lang="en-US" sz="2800" dirty="0">
                <a:latin typeface="Ebrima" panose="02000000000000000000" pitchFamily="2" charset="0"/>
                <a:ea typeface="Ebrima" panose="02000000000000000000" pitchFamily="2" charset="0"/>
                <a:cs typeface="Ebrima" panose="02000000000000000000" pitchFamily="2" charset="0"/>
              </a:rPr>
              <a:t>a very common ensemble method in classical machine learning is not prevalent in deep learning. Boosting entails combining weaker machine learning models, such as decision trees in classical machine learning, to create a single strong model. While there are some recent examples of boosting in deep learning, deep learning models are often capable of achieving high accuracy without the need for boosting.</a:t>
            </a:r>
          </a:p>
        </p:txBody>
      </p:sp>
    </p:spTree>
    <p:extLst>
      <p:ext uri="{BB962C8B-B14F-4D97-AF65-F5344CB8AC3E}">
        <p14:creationId xmlns:p14="http://schemas.microsoft.com/office/powerpoint/2010/main" val="2757672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5BF0053E-5D41-409E-9D1F-9D8215C5E231}"/>
              </a:ext>
            </a:extLst>
          </p:cNvPr>
          <p:cNvPicPr>
            <a:picLocks noGrp="1" noChangeAspect="1"/>
          </p:cNvPicPr>
          <p:nvPr/>
        </p:nvPicPr>
        <p:blipFill>
          <a:blip r:embed="rId2"/>
          <a:stretch>
            <a:fillRect/>
          </a:stretch>
        </p:blipFill>
        <p:spPr>
          <a:xfrm>
            <a:off x="2065749" y="642425"/>
            <a:ext cx="7291876" cy="6023724"/>
          </a:xfrm>
          <a:prstGeom prst="rect">
            <a:avLst/>
          </a:prstGeom>
        </p:spPr>
      </p:pic>
    </p:spTree>
    <p:extLst>
      <p:ext uri="{BB962C8B-B14F-4D97-AF65-F5344CB8AC3E}">
        <p14:creationId xmlns:p14="http://schemas.microsoft.com/office/powerpoint/2010/main" val="1947806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7869B9-117E-75EA-A29F-4729F7C7E51B}"/>
              </a:ext>
            </a:extLst>
          </p:cNvPr>
          <p:cNvSpPr txBox="1"/>
          <p:nvPr/>
        </p:nvSpPr>
        <p:spPr>
          <a:xfrm>
            <a:off x="477078" y="463826"/>
            <a:ext cx="10614992" cy="2954655"/>
          </a:xfrm>
          <a:prstGeom prst="rect">
            <a:avLst/>
          </a:prstGeom>
          <a:noFill/>
        </p:spPr>
        <p:txBody>
          <a:bodyPr wrap="square" rtlCol="0">
            <a:spAutoFit/>
          </a:bodyPr>
          <a:lstStyle/>
          <a:p>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plt.figure</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a:t>
            </a: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figsize</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=(3,5))</a:t>
            </a:r>
            <a:br>
              <a:rPr lang="en-US" sz="2800" dirty="0">
                <a:latin typeface="Ebrima" panose="02000000000000000000" pitchFamily="2" charset="0"/>
                <a:ea typeface="Ebrima" panose="02000000000000000000" pitchFamily="2" charset="0"/>
                <a:cs typeface="Ebrima" panose="02000000000000000000" pitchFamily="2" charset="0"/>
              </a:rPr>
            </a:b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sns.countplot</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(tweets['</a:t>
            </a: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airline_sentiment</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 </a:t>
            </a:r>
          </a:p>
          <a:p>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order=</a:t>
            </a: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tweets.airline_sentiment.value_counts</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a:t>
            </a: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index,palette</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='plasma')</a:t>
            </a:r>
            <a:br>
              <a:rPr lang="en-US" sz="2800" dirty="0">
                <a:latin typeface="Ebrima" panose="02000000000000000000" pitchFamily="2" charset="0"/>
                <a:ea typeface="Ebrima" panose="02000000000000000000" pitchFamily="2" charset="0"/>
                <a:cs typeface="Ebrima" panose="02000000000000000000" pitchFamily="2" charset="0"/>
              </a:rPr>
            </a:b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plt.show</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a:t>
            </a:r>
          </a:p>
          <a:p>
            <a:endParaRPr lang="en-US" sz="2800" dirty="0">
              <a:latin typeface="Ebrima" panose="02000000000000000000" pitchFamily="2" charset="0"/>
              <a:ea typeface="Ebrima" panose="02000000000000000000" pitchFamily="2" charset="0"/>
              <a:cs typeface="Ebrima" panose="02000000000000000000" pitchFamily="2" charset="0"/>
            </a:endParaRPr>
          </a:p>
          <a:p>
            <a:endParaRPr lang="en-IN" dirty="0"/>
          </a:p>
        </p:txBody>
      </p:sp>
      <p:pic>
        <p:nvPicPr>
          <p:cNvPr id="3" name="Picture 2">
            <a:extLst>
              <a:ext uri="{FF2B5EF4-FFF2-40B4-BE49-F238E27FC236}">
                <a16:creationId xmlns:a16="http://schemas.microsoft.com/office/drawing/2014/main" id="{835453C6-05B9-4787-BF39-2516935EC0AE}"/>
              </a:ext>
            </a:extLst>
          </p:cNvPr>
          <p:cNvPicPr>
            <a:picLocks noChangeAspect="1"/>
          </p:cNvPicPr>
          <p:nvPr/>
        </p:nvPicPr>
        <p:blipFill>
          <a:blip r:embed="rId2"/>
          <a:stretch>
            <a:fillRect/>
          </a:stretch>
        </p:blipFill>
        <p:spPr>
          <a:xfrm>
            <a:off x="3146355" y="2691095"/>
            <a:ext cx="3930306" cy="3872936"/>
          </a:xfrm>
          <a:prstGeom prst="rect">
            <a:avLst/>
          </a:prstGeom>
        </p:spPr>
      </p:pic>
    </p:spTree>
    <p:extLst>
      <p:ext uri="{BB962C8B-B14F-4D97-AF65-F5344CB8AC3E}">
        <p14:creationId xmlns:p14="http://schemas.microsoft.com/office/powerpoint/2010/main" val="2197474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DB1DA1-3E35-D698-C7F5-7B01D745CBFB}"/>
              </a:ext>
            </a:extLst>
          </p:cNvPr>
          <p:cNvSpPr txBox="1"/>
          <p:nvPr/>
        </p:nvSpPr>
        <p:spPr>
          <a:xfrm>
            <a:off x="331304" y="503583"/>
            <a:ext cx="10442713" cy="1846659"/>
          </a:xfrm>
          <a:prstGeom prst="rect">
            <a:avLst/>
          </a:prstGeom>
          <a:noFill/>
        </p:spPr>
        <p:txBody>
          <a:bodyPr wrap="square" rtlCol="0">
            <a:spAutoFit/>
          </a:bodyPr>
          <a:lstStyle/>
          <a:p>
            <a:r>
              <a:rPr lang="en-US" sz="2400" dirty="0">
                <a:latin typeface="Ebrima" panose="02000000000000000000" pitchFamily="2" charset="0"/>
                <a:ea typeface="Ebrima" panose="02000000000000000000" pitchFamily="2" charset="0"/>
                <a:cs typeface="Ebrima" panose="02000000000000000000" pitchFamily="2" charset="0"/>
              </a:rPr>
              <a:t>g = </a:t>
            </a:r>
            <a:r>
              <a:rPr lang="en-US" sz="2400" dirty="0" err="1">
                <a:latin typeface="Ebrima" panose="02000000000000000000" pitchFamily="2" charset="0"/>
                <a:ea typeface="Ebrima" panose="02000000000000000000" pitchFamily="2" charset="0"/>
                <a:cs typeface="Ebrima" panose="02000000000000000000" pitchFamily="2" charset="0"/>
              </a:rPr>
              <a:t>sns.FacetGrid</a:t>
            </a:r>
            <a:r>
              <a:rPr lang="en-US" sz="2400" dirty="0">
                <a:latin typeface="Ebrima" panose="02000000000000000000" pitchFamily="2" charset="0"/>
                <a:ea typeface="Ebrima" panose="02000000000000000000" pitchFamily="2" charset="0"/>
                <a:cs typeface="Ebrima" panose="02000000000000000000" pitchFamily="2" charset="0"/>
              </a:rPr>
              <a:t>(tweets, col=”airline”, </a:t>
            </a:r>
            <a:r>
              <a:rPr lang="en-US" sz="2400" dirty="0" err="1">
                <a:latin typeface="Ebrima" panose="02000000000000000000" pitchFamily="2" charset="0"/>
                <a:ea typeface="Ebrima" panose="02000000000000000000" pitchFamily="2" charset="0"/>
                <a:cs typeface="Ebrima" panose="02000000000000000000" pitchFamily="2" charset="0"/>
              </a:rPr>
              <a:t>col_wrap</a:t>
            </a:r>
            <a:r>
              <a:rPr lang="en-US" sz="2400" dirty="0">
                <a:latin typeface="Ebrima" panose="02000000000000000000" pitchFamily="2" charset="0"/>
                <a:ea typeface="Ebrima" panose="02000000000000000000" pitchFamily="2" charset="0"/>
                <a:cs typeface="Ebrima" panose="02000000000000000000" pitchFamily="2" charset="0"/>
              </a:rPr>
              <a:t>=3, height=5, aspect =0.7)</a:t>
            </a:r>
          </a:p>
          <a:p>
            <a:r>
              <a:rPr lang="en-US" sz="2400" dirty="0">
                <a:latin typeface="Ebrima" panose="02000000000000000000" pitchFamily="2" charset="0"/>
                <a:ea typeface="Ebrima" panose="02000000000000000000" pitchFamily="2" charset="0"/>
                <a:cs typeface="Ebrima" panose="02000000000000000000" pitchFamily="2" charset="0"/>
              </a:rPr>
              <a:t>g = </a:t>
            </a:r>
            <a:r>
              <a:rPr lang="en-US" sz="2400" dirty="0" err="1">
                <a:latin typeface="Ebrima" panose="02000000000000000000" pitchFamily="2" charset="0"/>
                <a:ea typeface="Ebrima" panose="02000000000000000000" pitchFamily="2" charset="0"/>
                <a:cs typeface="Ebrima" panose="02000000000000000000" pitchFamily="2" charset="0"/>
              </a:rPr>
              <a:t>g.map</a:t>
            </a:r>
            <a:r>
              <a:rPr lang="en-US" sz="2400" dirty="0">
                <a:latin typeface="Ebrima" panose="02000000000000000000" pitchFamily="2" charset="0"/>
                <a:ea typeface="Ebrima" panose="02000000000000000000" pitchFamily="2" charset="0"/>
                <a:cs typeface="Ebrima" panose="02000000000000000000" pitchFamily="2" charset="0"/>
              </a:rPr>
              <a:t>(</a:t>
            </a:r>
            <a:r>
              <a:rPr lang="en-US" sz="2400" dirty="0" err="1">
                <a:latin typeface="Ebrima" panose="02000000000000000000" pitchFamily="2" charset="0"/>
                <a:ea typeface="Ebrima" panose="02000000000000000000" pitchFamily="2" charset="0"/>
                <a:cs typeface="Ebrima" panose="02000000000000000000" pitchFamily="2" charset="0"/>
              </a:rPr>
              <a:t>sns.countplot</a:t>
            </a:r>
            <a:r>
              <a:rPr lang="en-US" sz="2400" dirty="0">
                <a:latin typeface="Ebrima" panose="02000000000000000000" pitchFamily="2" charset="0"/>
                <a:ea typeface="Ebrima" panose="02000000000000000000" pitchFamily="2" charset="0"/>
                <a:cs typeface="Ebrima" panose="02000000000000000000" pitchFamily="2" charset="0"/>
              </a:rPr>
              <a:t>, “</a:t>
            </a:r>
            <a:r>
              <a:rPr lang="en-US" sz="2400" dirty="0" err="1">
                <a:latin typeface="Ebrima" panose="02000000000000000000" pitchFamily="2" charset="0"/>
                <a:ea typeface="Ebrima" panose="02000000000000000000" pitchFamily="2" charset="0"/>
                <a:cs typeface="Ebrima" panose="02000000000000000000" pitchFamily="2" charset="0"/>
              </a:rPr>
              <a:t>airline_sentiment</a:t>
            </a:r>
            <a:r>
              <a:rPr lang="en-US" sz="2400" dirty="0">
                <a:latin typeface="Ebrima" panose="02000000000000000000" pitchFamily="2" charset="0"/>
                <a:ea typeface="Ebrima" panose="02000000000000000000" pitchFamily="2" charset="0"/>
                <a:cs typeface="Ebrima" panose="02000000000000000000" pitchFamily="2" charset="0"/>
              </a:rPr>
              <a:t>”)</a:t>
            </a:r>
          </a:p>
          <a:p>
            <a:r>
              <a:rPr lang="en-US" sz="2400" dirty="0">
                <a:latin typeface="Ebrima" panose="02000000000000000000" pitchFamily="2" charset="0"/>
                <a:ea typeface="Ebrima" panose="02000000000000000000" pitchFamily="2" charset="0"/>
                <a:cs typeface="Ebrima" panose="02000000000000000000" pitchFamily="2" charset="0"/>
              </a:rPr>
              <a:t>order =</a:t>
            </a:r>
            <a:r>
              <a:rPr lang="en-US" sz="2400" dirty="0" err="1">
                <a:latin typeface="Ebrima" panose="02000000000000000000" pitchFamily="2" charset="0"/>
                <a:ea typeface="Ebrima" panose="02000000000000000000" pitchFamily="2" charset="0"/>
                <a:cs typeface="Ebrima" panose="02000000000000000000" pitchFamily="2" charset="0"/>
              </a:rPr>
              <a:t>tweets.airline_sentiment.value_counts</a:t>
            </a:r>
            <a:r>
              <a:rPr lang="en-US" sz="2400" dirty="0">
                <a:latin typeface="Ebrima" panose="02000000000000000000" pitchFamily="2" charset="0"/>
                <a:ea typeface="Ebrima" panose="02000000000000000000" pitchFamily="2" charset="0"/>
                <a:cs typeface="Ebrima" panose="02000000000000000000" pitchFamily="2" charset="0"/>
              </a:rPr>
              <a:t>().index, palette=’plasma’) </a:t>
            </a:r>
            <a:r>
              <a:rPr lang="en-US" sz="2400" dirty="0" err="1">
                <a:latin typeface="Ebrima" panose="02000000000000000000" pitchFamily="2" charset="0"/>
                <a:ea typeface="Ebrima" panose="02000000000000000000" pitchFamily="2" charset="0"/>
                <a:cs typeface="Ebrima" panose="02000000000000000000" pitchFamily="2" charset="0"/>
              </a:rPr>
              <a:t>plt.show</a:t>
            </a:r>
            <a:r>
              <a:rPr lang="en-US" sz="2400" dirty="0">
                <a:latin typeface="Ebrima" panose="02000000000000000000" pitchFamily="2" charset="0"/>
                <a:ea typeface="Ebrima" panose="02000000000000000000" pitchFamily="2" charset="0"/>
                <a:cs typeface="Ebrima" panose="02000000000000000000" pitchFamily="2" charset="0"/>
              </a:rPr>
              <a:t>()</a:t>
            </a:r>
          </a:p>
          <a:p>
            <a:endParaRPr lang="en-IN" dirty="0"/>
          </a:p>
        </p:txBody>
      </p:sp>
      <p:pic>
        <p:nvPicPr>
          <p:cNvPr id="3" name="Picture 2">
            <a:extLst>
              <a:ext uri="{FF2B5EF4-FFF2-40B4-BE49-F238E27FC236}">
                <a16:creationId xmlns:a16="http://schemas.microsoft.com/office/drawing/2014/main" id="{8DC06495-A732-4A52-8CF4-739B688254D0}"/>
              </a:ext>
            </a:extLst>
          </p:cNvPr>
          <p:cNvPicPr>
            <a:picLocks noChangeAspect="1"/>
          </p:cNvPicPr>
          <p:nvPr/>
        </p:nvPicPr>
        <p:blipFill>
          <a:blip r:embed="rId2"/>
          <a:stretch>
            <a:fillRect/>
          </a:stretch>
        </p:blipFill>
        <p:spPr>
          <a:xfrm>
            <a:off x="3114864" y="2350242"/>
            <a:ext cx="5381854" cy="3621218"/>
          </a:xfrm>
          <a:prstGeom prst="rect">
            <a:avLst/>
          </a:prstGeom>
        </p:spPr>
      </p:pic>
    </p:spTree>
    <p:extLst>
      <p:ext uri="{BB962C8B-B14F-4D97-AF65-F5344CB8AC3E}">
        <p14:creationId xmlns:p14="http://schemas.microsoft.com/office/powerpoint/2010/main" val="2866014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ACB8-EAA9-AE9E-D232-447FD0370809}"/>
              </a:ext>
            </a:extLst>
          </p:cNvPr>
          <p:cNvSpPr>
            <a:spLocks noGrp="1"/>
          </p:cNvSpPr>
          <p:nvPr>
            <p:ph type="title"/>
          </p:nvPr>
        </p:nvSpPr>
        <p:spPr>
          <a:xfrm>
            <a:off x="384313" y="178905"/>
            <a:ext cx="10515600" cy="1325563"/>
          </a:xfrm>
        </p:spPr>
        <p:txBody>
          <a:bodyPr/>
          <a:lstStyle/>
          <a:p>
            <a:r>
              <a:rPr lang="en-IN" dirty="0"/>
              <a:t>CONCLUSION</a:t>
            </a:r>
          </a:p>
        </p:txBody>
      </p:sp>
      <p:sp>
        <p:nvSpPr>
          <p:cNvPr id="3" name="Content Placeholder 2">
            <a:extLst>
              <a:ext uri="{FF2B5EF4-FFF2-40B4-BE49-F238E27FC236}">
                <a16:creationId xmlns:a16="http://schemas.microsoft.com/office/drawing/2014/main" id="{BA21DB72-754B-981E-AECA-FC7FAA7049F9}"/>
              </a:ext>
            </a:extLst>
          </p:cNvPr>
          <p:cNvSpPr>
            <a:spLocks noGrp="1"/>
          </p:cNvSpPr>
          <p:nvPr>
            <p:ph idx="1"/>
          </p:nvPr>
        </p:nvSpPr>
        <p:spPr>
          <a:xfrm>
            <a:off x="384313" y="1388302"/>
            <a:ext cx="11608903" cy="4853471"/>
          </a:xfrm>
        </p:spPr>
        <p:txBody>
          <a:bodyPr>
            <a:normAutofit/>
          </a:bodyPr>
          <a:lstStyle/>
          <a:p>
            <a:pPr marL="0" indent="0">
              <a:buNone/>
            </a:pPr>
            <a:r>
              <a:rPr lang="en-IN" sz="4000" dirty="0">
                <a:latin typeface="Ebrima" panose="02000000000000000000" pitchFamily="2" charset="0"/>
                <a:ea typeface="Ebrima" panose="02000000000000000000" pitchFamily="2" charset="0"/>
                <a:cs typeface="Ebrima" panose="02000000000000000000" pitchFamily="2" charset="0"/>
              </a:rPr>
              <a:t>Thus we documented the step-by-step development of our project “Sentimental Analysis for Marketing”. We explained the important steps in developing our project and provided the code for analysis as </a:t>
            </a:r>
            <a:r>
              <a:rPr lang="en-IN" sz="4000" dirty="0" err="1">
                <a:latin typeface="Ebrima" panose="02000000000000000000" pitchFamily="2" charset="0"/>
                <a:ea typeface="Ebrima" panose="02000000000000000000" pitchFamily="2" charset="0"/>
                <a:cs typeface="Ebrima" panose="02000000000000000000" pitchFamily="2" charset="0"/>
              </a:rPr>
              <a:t>well.We</a:t>
            </a:r>
            <a:r>
              <a:rPr lang="en-IN" sz="4000" dirty="0">
                <a:latin typeface="Ebrima" panose="02000000000000000000" pitchFamily="2" charset="0"/>
                <a:ea typeface="Ebrima" panose="02000000000000000000" pitchFamily="2" charset="0"/>
                <a:cs typeface="Ebrima" panose="02000000000000000000" pitchFamily="2" charset="0"/>
              </a:rPr>
              <a:t> have mentioned all the phases of the project development</a:t>
            </a:r>
          </a:p>
        </p:txBody>
      </p:sp>
    </p:spTree>
    <p:extLst>
      <p:ext uri="{BB962C8B-B14F-4D97-AF65-F5344CB8AC3E}">
        <p14:creationId xmlns:p14="http://schemas.microsoft.com/office/powerpoint/2010/main" val="85229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2164-2E39-9DAA-0F79-4D3E9611AE31}"/>
              </a:ext>
            </a:extLst>
          </p:cNvPr>
          <p:cNvSpPr>
            <a:spLocks noGrp="1"/>
          </p:cNvSpPr>
          <p:nvPr>
            <p:ph type="title"/>
          </p:nvPr>
        </p:nvSpPr>
        <p:spPr>
          <a:xfrm>
            <a:off x="838200" y="192846"/>
            <a:ext cx="10515600" cy="1325563"/>
          </a:xfrm>
        </p:spPr>
        <p:txBody>
          <a:bodyPr/>
          <a:lstStyle/>
          <a:p>
            <a:r>
              <a:rPr lang="en-IN" dirty="0"/>
              <a:t>DESIGN THINKING </a:t>
            </a:r>
          </a:p>
        </p:txBody>
      </p:sp>
      <p:sp>
        <p:nvSpPr>
          <p:cNvPr id="3" name="Content Placeholder 2">
            <a:extLst>
              <a:ext uri="{FF2B5EF4-FFF2-40B4-BE49-F238E27FC236}">
                <a16:creationId xmlns:a16="http://schemas.microsoft.com/office/drawing/2014/main" id="{68AEDC67-B4E4-DE23-1DB1-63A591D071DE}"/>
              </a:ext>
            </a:extLst>
          </p:cNvPr>
          <p:cNvSpPr>
            <a:spLocks noGrp="1"/>
          </p:cNvSpPr>
          <p:nvPr>
            <p:ph idx="1"/>
          </p:nvPr>
        </p:nvSpPr>
        <p:spPr>
          <a:xfrm>
            <a:off x="838200" y="1253330"/>
            <a:ext cx="11035748" cy="5411823"/>
          </a:xfrm>
        </p:spPr>
        <p:txBody>
          <a:bodyPr>
            <a:normAutofit/>
          </a:bodyPr>
          <a:lstStyle/>
          <a:p>
            <a:pPr marL="457200" indent="-457200" algn="l">
              <a:buFont typeface="+mj-lt"/>
              <a:buAutoNum type="arabicPeriod"/>
            </a:pPr>
            <a:r>
              <a:rPr lang="en-US" b="1" i="0" dirty="0">
                <a:solidFill>
                  <a:srgbClr val="374151"/>
                </a:solidFill>
                <a:effectLst/>
                <a:latin typeface="Ebrima" panose="02000000000000000000" pitchFamily="2" charset="0"/>
                <a:ea typeface="Ebrima" panose="02000000000000000000" pitchFamily="2" charset="0"/>
                <a:cs typeface="Ebrima" panose="02000000000000000000" pitchFamily="2" charset="0"/>
              </a:rPr>
              <a:t>Empathize</a:t>
            </a:r>
            <a:r>
              <a:rPr lang="en-US" b="0" i="0" dirty="0">
                <a:solidFill>
                  <a:srgbClr val="374151"/>
                </a:solidFill>
                <a:effectLst/>
                <a:latin typeface="Ebrima" panose="02000000000000000000" pitchFamily="2" charset="0"/>
                <a:ea typeface="Ebrima" panose="02000000000000000000" pitchFamily="2" charset="0"/>
                <a:cs typeface="Ebrima" panose="02000000000000000000" pitchFamily="2" charset="0"/>
              </a:rPr>
              <a:t>: Understand the target audience - Begin by empathizing with your customers and understanding their needs, preferences, and pain points. Conduct user interviews, surveys, and observational research to gather insights on how they express their sentiments and emotions related to your product or service.</a:t>
            </a:r>
          </a:p>
          <a:p>
            <a:pPr marL="457200" indent="-457200" algn="l">
              <a:buFont typeface="+mj-lt"/>
              <a:buAutoNum type="arabicPeriod"/>
            </a:pPr>
            <a:r>
              <a:rPr lang="en-US" b="1" i="0" dirty="0">
                <a:solidFill>
                  <a:srgbClr val="374151"/>
                </a:solidFill>
                <a:effectLst/>
                <a:latin typeface="Söhne"/>
              </a:rPr>
              <a:t>Define</a:t>
            </a:r>
            <a:r>
              <a:rPr lang="en-US" b="0" i="0" dirty="0">
                <a:solidFill>
                  <a:srgbClr val="374151"/>
                </a:solidFill>
                <a:effectLst/>
                <a:latin typeface="Söhne"/>
              </a:rPr>
              <a:t> : Clearly articulate the problem you want to address with sentiment analysis. For example, it could be understanding customer reactions to a recent marketing campaign or product release.</a:t>
            </a:r>
          </a:p>
          <a:p>
            <a:pPr marL="457200" indent="-457200" algn="l">
              <a:buFont typeface="+mj-lt"/>
              <a:buAutoNum type="arabicPeriod"/>
            </a:pPr>
            <a:r>
              <a:rPr lang="en-US" b="1" i="0" dirty="0">
                <a:solidFill>
                  <a:srgbClr val="374151"/>
                </a:solidFill>
                <a:effectLst/>
                <a:latin typeface="Söhne"/>
              </a:rPr>
              <a:t>Ideate</a:t>
            </a:r>
            <a:r>
              <a:rPr lang="en-US" b="0" i="0" dirty="0">
                <a:solidFill>
                  <a:srgbClr val="374151"/>
                </a:solidFill>
                <a:effectLst/>
                <a:latin typeface="Söhne"/>
              </a:rPr>
              <a:t> : Gather a cross-functional team of marketers, data analysts, and data scientists to brainstorm possible solutions for sentiment analysis. Generate a wide range of ideas on how to collect, process, and analyze sentiment data.</a:t>
            </a:r>
          </a:p>
          <a:p>
            <a:pPr marL="457200" indent="-457200" algn="l">
              <a:buFont typeface="+mj-lt"/>
              <a:buAutoNum type="arabicPeriod"/>
            </a:pPr>
            <a:endParaRPr lang="en-US" b="0" i="0" dirty="0">
              <a:solidFill>
                <a:srgbClr val="374151"/>
              </a:solidFill>
              <a:effectLst/>
              <a:latin typeface="Söhne"/>
            </a:endParaRPr>
          </a:p>
          <a:p>
            <a:pPr marL="457200" indent="-457200" algn="l">
              <a:buFont typeface="+mj-lt"/>
              <a:buAutoNum type="arabicPeriod"/>
            </a:pPr>
            <a:endParaRPr lang="en-US" b="0" i="0" dirty="0">
              <a:solidFill>
                <a:srgbClr val="374151"/>
              </a:solidFill>
              <a:effectLst/>
              <a:latin typeface="Ebrima" panose="02000000000000000000" pitchFamily="2" charset="0"/>
              <a:ea typeface="Ebrima" panose="02000000000000000000" pitchFamily="2" charset="0"/>
              <a:cs typeface="Ebrima" panose="02000000000000000000" pitchFamily="2" charset="0"/>
            </a:endParaRPr>
          </a:p>
          <a:p>
            <a:pPr marL="457200" indent="-457200" algn="l">
              <a:buFont typeface="+mj-lt"/>
              <a:buAutoNum type="arabicPeriod"/>
            </a:pPr>
            <a:endParaRPr lang="en-US" b="0" i="0" dirty="0">
              <a:solidFill>
                <a:srgbClr val="374151"/>
              </a:solidFill>
              <a:effectLst/>
              <a:latin typeface="Ebrima" panose="02000000000000000000" pitchFamily="2" charset="0"/>
              <a:ea typeface="Ebrima" panose="02000000000000000000" pitchFamily="2" charset="0"/>
              <a:cs typeface="Ebrima" panose="02000000000000000000" pitchFamily="2" charset="0"/>
            </a:endParaRPr>
          </a:p>
          <a:p>
            <a:pPr marL="857250" indent="-857250">
              <a:buFont typeface="+mj-lt"/>
              <a:buAutoNum type="romanLcPeriod"/>
            </a:pPr>
            <a:endParaRPr lang="en-IN" sz="36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30635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2D50E-4CEA-6383-23ED-054BE7195C03}"/>
              </a:ext>
            </a:extLst>
          </p:cNvPr>
          <p:cNvSpPr>
            <a:spLocks noGrp="1"/>
          </p:cNvSpPr>
          <p:nvPr>
            <p:ph idx="1"/>
          </p:nvPr>
        </p:nvSpPr>
        <p:spPr>
          <a:xfrm>
            <a:off x="440635" y="314877"/>
            <a:ext cx="11526078" cy="6350966"/>
          </a:xfrm>
        </p:spPr>
        <p:txBody>
          <a:bodyPr>
            <a:normAutofit lnSpcReduction="10000"/>
          </a:bodyPr>
          <a:lstStyle/>
          <a:p>
            <a:pPr marL="0" indent="0" algn="l">
              <a:buNone/>
            </a:pPr>
            <a:r>
              <a:rPr lang="en-IN" dirty="0">
                <a:latin typeface="Ebrima" panose="02000000000000000000" pitchFamily="2" charset="0"/>
                <a:ea typeface="Ebrima" panose="02000000000000000000" pitchFamily="2" charset="0"/>
                <a:cs typeface="Ebrima" panose="02000000000000000000" pitchFamily="2" charset="0"/>
              </a:rPr>
              <a:t>4. </a:t>
            </a:r>
            <a:r>
              <a:rPr lang="en-US" b="1" i="0" dirty="0">
                <a:solidFill>
                  <a:srgbClr val="374151"/>
                </a:solidFill>
                <a:effectLst/>
                <a:latin typeface="Söhne"/>
              </a:rPr>
              <a:t>Prototype</a:t>
            </a:r>
            <a:r>
              <a:rPr lang="en-US" b="0" i="0" dirty="0">
                <a:solidFill>
                  <a:srgbClr val="374151"/>
                </a:solidFill>
                <a:effectLst/>
                <a:latin typeface="Söhne"/>
              </a:rPr>
              <a:t> : Create a sentiment analysis system - Build a prototype of your sentiment analysis system. This could involve selecting sentiment analysis tools and technologies, creating a data collection plan, and developing algorithms or models for sentiment analysis. Keep it simple but functional for testing.</a:t>
            </a:r>
          </a:p>
          <a:p>
            <a:pPr marL="0" indent="0" algn="l">
              <a:buNone/>
            </a:pPr>
            <a:r>
              <a:rPr lang="en-US" dirty="0">
                <a:solidFill>
                  <a:srgbClr val="374151"/>
                </a:solidFill>
                <a:latin typeface="Söhne"/>
              </a:rPr>
              <a:t>5. </a:t>
            </a:r>
            <a:r>
              <a:rPr lang="en-US" b="1" i="0" dirty="0">
                <a:solidFill>
                  <a:srgbClr val="374151"/>
                </a:solidFill>
                <a:effectLst/>
                <a:latin typeface="Söhne"/>
              </a:rPr>
              <a:t>Test</a:t>
            </a:r>
            <a:r>
              <a:rPr lang="en-US" b="0" i="0" dirty="0">
                <a:solidFill>
                  <a:srgbClr val="374151"/>
                </a:solidFill>
                <a:effectLst/>
                <a:latin typeface="Söhne"/>
              </a:rPr>
              <a:t> : Test with users - Implement your prototype and gather sentiment data from users. Evaluate the accuracy and effectiveness of your sentiment analysis system. Collect feedback from users to make improvements.</a:t>
            </a:r>
          </a:p>
          <a:p>
            <a:pPr marL="0" indent="0" algn="l">
              <a:buNone/>
            </a:pPr>
            <a:r>
              <a:rPr lang="en-US" dirty="0">
                <a:solidFill>
                  <a:srgbClr val="374151"/>
                </a:solidFill>
                <a:latin typeface="Söhne"/>
              </a:rPr>
              <a:t>6. </a:t>
            </a:r>
            <a:r>
              <a:rPr lang="en-US" b="1" i="0" dirty="0">
                <a:solidFill>
                  <a:srgbClr val="374151"/>
                </a:solidFill>
                <a:effectLst/>
                <a:latin typeface="Söhne"/>
              </a:rPr>
              <a:t>Iterate</a:t>
            </a:r>
            <a:r>
              <a:rPr lang="en-US" b="0" i="0" dirty="0">
                <a:solidFill>
                  <a:srgbClr val="374151"/>
                </a:solidFill>
                <a:effectLst/>
                <a:latin typeface="Söhne"/>
              </a:rPr>
              <a:t> : Refine and enhance - Based on the feedback and test results, iterate on your sentiment analysis system. Refine the algorithms, data sources, or tools used. Ensure that the sentiment analysis aligns with the specific marketing objectives.</a:t>
            </a:r>
          </a:p>
          <a:p>
            <a:pPr marL="0" indent="0" algn="l">
              <a:buNone/>
            </a:pPr>
            <a:r>
              <a:rPr lang="en-US" dirty="0">
                <a:solidFill>
                  <a:srgbClr val="374151"/>
                </a:solidFill>
                <a:latin typeface="Söhne"/>
              </a:rPr>
              <a:t>7. </a:t>
            </a:r>
            <a:r>
              <a:rPr lang="en-US" b="1" i="0" dirty="0">
                <a:solidFill>
                  <a:srgbClr val="374151"/>
                </a:solidFill>
                <a:effectLst/>
                <a:latin typeface="Söhne"/>
              </a:rPr>
              <a:t>Implement</a:t>
            </a:r>
            <a:r>
              <a:rPr lang="en-US" b="0" i="0" dirty="0">
                <a:solidFill>
                  <a:srgbClr val="374151"/>
                </a:solidFill>
                <a:effectLst/>
                <a:latin typeface="Söhne"/>
              </a:rPr>
              <a:t> : Deploy the system - Once you have a working sentiment analysis system, integrate it into your marketing operations. This may involve real-time monitoring of social media, customer reviews, or other channels for sentiment analysis.</a:t>
            </a: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51810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9E0CB-78C9-EEBB-CE19-7BEE821B2964}"/>
              </a:ext>
            </a:extLst>
          </p:cNvPr>
          <p:cNvSpPr>
            <a:spLocks noGrp="1"/>
          </p:cNvSpPr>
          <p:nvPr>
            <p:ph idx="1"/>
          </p:nvPr>
        </p:nvSpPr>
        <p:spPr>
          <a:xfrm>
            <a:off x="533399" y="367885"/>
            <a:ext cx="11406809" cy="6284705"/>
          </a:xfrm>
        </p:spPr>
        <p:txBody>
          <a:bodyPr>
            <a:noAutofit/>
          </a:bodyPr>
          <a:lstStyle/>
          <a:p>
            <a:pPr marL="0" indent="0" algn="l">
              <a:buNone/>
            </a:pPr>
            <a:r>
              <a:rPr lang="en-IN" sz="2400" dirty="0">
                <a:latin typeface="Ebrima" panose="02000000000000000000" pitchFamily="2" charset="0"/>
                <a:ea typeface="Ebrima" panose="02000000000000000000" pitchFamily="2" charset="0"/>
                <a:cs typeface="Ebrima" panose="02000000000000000000" pitchFamily="2" charset="0"/>
              </a:rPr>
              <a:t>8. </a:t>
            </a:r>
            <a:r>
              <a:rPr lang="en-US" sz="2400" b="1" i="0" dirty="0">
                <a:solidFill>
                  <a:srgbClr val="374151"/>
                </a:solidFill>
                <a:effectLst/>
                <a:latin typeface="Söhne"/>
              </a:rPr>
              <a:t>Monitor and Analyze </a:t>
            </a:r>
            <a:r>
              <a:rPr lang="en-US" sz="2400" b="0" i="0" dirty="0">
                <a:solidFill>
                  <a:srgbClr val="374151"/>
                </a:solidFill>
                <a:effectLst/>
                <a:latin typeface="Söhne"/>
              </a:rPr>
              <a:t>: Continuously monitor sentiment - Regularly track and analyze sentiment data to gain insights into customer perceptions and emotions. Use dashboards and reporting tools to visualize and interpret sentiment trends.</a:t>
            </a:r>
          </a:p>
          <a:p>
            <a:pPr marL="0" indent="0" algn="l">
              <a:buNone/>
            </a:pPr>
            <a:r>
              <a:rPr lang="en-US" sz="2400" dirty="0">
                <a:solidFill>
                  <a:srgbClr val="374151"/>
                </a:solidFill>
                <a:latin typeface="Söhne"/>
              </a:rPr>
              <a:t>9. </a:t>
            </a:r>
            <a:r>
              <a:rPr lang="en-US" sz="2400" b="1" i="0" dirty="0">
                <a:solidFill>
                  <a:srgbClr val="374151"/>
                </a:solidFill>
                <a:effectLst/>
                <a:latin typeface="Söhne"/>
              </a:rPr>
              <a:t>Act</a:t>
            </a:r>
            <a:r>
              <a:rPr lang="en-US" sz="2400" b="0" i="0" dirty="0">
                <a:solidFill>
                  <a:srgbClr val="374151"/>
                </a:solidFill>
                <a:effectLst/>
                <a:latin typeface="Söhne"/>
              </a:rPr>
              <a:t> : Take action - Use the insights from sentiment analysis to inform marketing strategies and decisions. For example, adjust marketing campaigns, product features, or customer support based on sentiment feedback.</a:t>
            </a:r>
          </a:p>
          <a:p>
            <a:pPr marL="0" indent="0" algn="l">
              <a:buNone/>
            </a:pPr>
            <a:r>
              <a:rPr lang="en-US" sz="2400" dirty="0">
                <a:solidFill>
                  <a:srgbClr val="374151"/>
                </a:solidFill>
                <a:latin typeface="Söhne"/>
              </a:rPr>
              <a:t>10</a:t>
            </a:r>
            <a:r>
              <a:rPr lang="en-US" sz="2400" b="1" dirty="0">
                <a:solidFill>
                  <a:srgbClr val="374151"/>
                </a:solidFill>
                <a:latin typeface="Söhne"/>
              </a:rPr>
              <a:t>. </a:t>
            </a:r>
            <a:r>
              <a:rPr lang="en-US" sz="2400" b="1" i="0" dirty="0">
                <a:solidFill>
                  <a:srgbClr val="374151"/>
                </a:solidFill>
                <a:effectLst/>
                <a:latin typeface="Söhne"/>
              </a:rPr>
              <a:t>Feedback Loop </a:t>
            </a:r>
            <a:r>
              <a:rPr lang="en-US" sz="2400" b="0" i="0" dirty="0">
                <a:solidFill>
                  <a:srgbClr val="374151"/>
                </a:solidFill>
                <a:effectLst/>
                <a:latin typeface="Söhne"/>
              </a:rPr>
              <a:t>: Create a feedback loop - Continuously gather feedback from your marketing and data analysis teams to improve the sentiment analysis process. This loop ensures that the system remains up-to-date and effective.</a:t>
            </a:r>
          </a:p>
          <a:p>
            <a:pPr marL="0" indent="0" algn="l">
              <a:buNone/>
            </a:pPr>
            <a:r>
              <a:rPr lang="en-US" sz="2400" b="0" i="0" dirty="0">
                <a:solidFill>
                  <a:srgbClr val="374151"/>
                </a:solidFill>
                <a:effectLst/>
                <a:latin typeface="Söhne"/>
              </a:rPr>
              <a:t>11. </a:t>
            </a:r>
            <a:r>
              <a:rPr lang="en-US" sz="2400" b="1" i="0" dirty="0">
                <a:solidFill>
                  <a:srgbClr val="374151"/>
                </a:solidFill>
                <a:effectLst/>
                <a:latin typeface="Söhne"/>
              </a:rPr>
              <a:t>Scale</a:t>
            </a:r>
            <a:r>
              <a:rPr lang="en-US" sz="2400" b="0" i="0" dirty="0">
                <a:solidFill>
                  <a:srgbClr val="374151"/>
                </a:solidFill>
                <a:effectLst/>
                <a:latin typeface="Söhne"/>
              </a:rPr>
              <a:t> : Scale the sentiment analysis - If your initial sentiment analysis system is successful, consider scaling it to cover a broader range of marketing activities and channels.</a:t>
            </a:r>
          </a:p>
          <a:p>
            <a:pPr marL="0" indent="0" algn="l">
              <a:buNone/>
            </a:pPr>
            <a:r>
              <a:rPr lang="en-US" sz="2400" b="0" i="0" dirty="0">
                <a:solidFill>
                  <a:srgbClr val="374151"/>
                </a:solidFill>
                <a:effectLst/>
                <a:latin typeface="Söhne"/>
              </a:rPr>
              <a:t>12. </a:t>
            </a:r>
            <a:r>
              <a:rPr lang="en-US" sz="2400" b="1" i="0" dirty="0">
                <a:solidFill>
                  <a:srgbClr val="374151"/>
                </a:solidFill>
                <a:effectLst/>
                <a:latin typeface="Söhne"/>
              </a:rPr>
              <a:t>Document and Share </a:t>
            </a:r>
            <a:r>
              <a:rPr lang="en-US" sz="2400" b="0" i="0" dirty="0">
                <a:solidFill>
                  <a:srgbClr val="374151"/>
                </a:solidFill>
                <a:effectLst/>
                <a:latin typeface="Söhne"/>
              </a:rPr>
              <a:t>: Document the process and share findings - Maintain detailed documentation of your sentiment analysis approach, including algorithms and tools used. Share your findings and insights with stakeholders to facilitate informed marketing decisions.</a:t>
            </a:r>
          </a:p>
          <a:p>
            <a:pPr marL="0" indent="0" algn="l">
              <a:buNone/>
            </a:pPr>
            <a:endParaRPr lang="en-US" sz="2400" b="0" i="0" dirty="0">
              <a:solidFill>
                <a:srgbClr val="374151"/>
              </a:solidFill>
              <a:effectLst/>
              <a:latin typeface="Söhne"/>
            </a:endParaRPr>
          </a:p>
          <a:p>
            <a:pPr marL="0" indent="0">
              <a:buNone/>
            </a:pPr>
            <a:r>
              <a:rPr lang="en-IN" sz="2400" dirty="0">
                <a:latin typeface="Ebrima" panose="02000000000000000000" pitchFamily="2" charset="0"/>
                <a:ea typeface="Ebrima" panose="02000000000000000000" pitchFamily="2" charset="0"/>
                <a:cs typeface="Ebrima" panose="02000000000000000000" pitchFamily="2" charset="0"/>
              </a:rPr>
              <a:t> </a:t>
            </a:r>
          </a:p>
        </p:txBody>
      </p:sp>
    </p:spTree>
    <p:extLst>
      <p:ext uri="{BB962C8B-B14F-4D97-AF65-F5344CB8AC3E}">
        <p14:creationId xmlns:p14="http://schemas.microsoft.com/office/powerpoint/2010/main" val="258319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D8F06-C68A-A3D6-9877-1CAE0943ED52}"/>
              </a:ext>
            </a:extLst>
          </p:cNvPr>
          <p:cNvSpPr>
            <a:spLocks noGrp="1"/>
          </p:cNvSpPr>
          <p:nvPr>
            <p:ph idx="1"/>
          </p:nvPr>
        </p:nvSpPr>
        <p:spPr>
          <a:xfrm>
            <a:off x="838199" y="424070"/>
            <a:ext cx="10836965" cy="6188765"/>
          </a:xfrm>
        </p:spPr>
        <p:txBody>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To Summarize:</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Data Collection </a:t>
            </a:r>
            <a:r>
              <a:rPr lang="en-US" dirty="0">
                <a:latin typeface="Ebrima" panose="02000000000000000000" pitchFamily="2" charset="0"/>
                <a:ea typeface="Ebrima" panose="02000000000000000000" pitchFamily="2" charset="0"/>
                <a:cs typeface="Ebrima" panose="02000000000000000000" pitchFamily="2" charset="0"/>
              </a:rPr>
              <a:t>: Identify a dataset containing customer reviews and sentiments about competitor products. </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Data Preprocessing </a:t>
            </a:r>
            <a:r>
              <a:rPr lang="en-US" dirty="0">
                <a:latin typeface="Ebrima" panose="02000000000000000000" pitchFamily="2" charset="0"/>
                <a:ea typeface="Ebrima" panose="02000000000000000000" pitchFamily="2" charset="0"/>
                <a:cs typeface="Ebrima" panose="02000000000000000000" pitchFamily="2" charset="0"/>
              </a:rPr>
              <a:t>: Clean and preprocess the textual data for analysis. </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Sentiment Analysis Techniques </a:t>
            </a:r>
            <a:r>
              <a:rPr lang="en-US" dirty="0">
                <a:latin typeface="Ebrima" panose="02000000000000000000" pitchFamily="2" charset="0"/>
                <a:ea typeface="Ebrima" panose="02000000000000000000" pitchFamily="2" charset="0"/>
                <a:cs typeface="Ebrima" panose="02000000000000000000" pitchFamily="2" charset="0"/>
              </a:rPr>
              <a:t>: Employ different NLP techniques like Bag of Words, Word Embeddings, or Transformer models for sentiment analysis. </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Feature Extraction </a:t>
            </a:r>
            <a:r>
              <a:rPr lang="en-US" dirty="0">
                <a:latin typeface="Ebrima" panose="02000000000000000000" pitchFamily="2" charset="0"/>
                <a:ea typeface="Ebrima" panose="02000000000000000000" pitchFamily="2" charset="0"/>
                <a:cs typeface="Ebrima" panose="02000000000000000000" pitchFamily="2" charset="0"/>
              </a:rPr>
              <a:t>: Extract features and sentiments from the text</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Data Visualization </a:t>
            </a:r>
            <a:r>
              <a:rPr lang="en-US" dirty="0">
                <a:latin typeface="Ebrima" panose="02000000000000000000" pitchFamily="2" charset="0"/>
                <a:ea typeface="Ebrima" panose="02000000000000000000" pitchFamily="2" charset="0"/>
                <a:cs typeface="Ebrima" panose="02000000000000000000" pitchFamily="2" charset="0"/>
              </a:rPr>
              <a:t>: Create visualizations to depict the sentiment distribution and analyze trends.</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Insights Generation</a:t>
            </a:r>
            <a:r>
              <a:rPr lang="en-US" dirty="0">
                <a:latin typeface="Ebrima" panose="02000000000000000000" pitchFamily="2" charset="0"/>
                <a:ea typeface="Ebrima" panose="02000000000000000000" pitchFamily="2" charset="0"/>
                <a:cs typeface="Ebrima" panose="02000000000000000000" pitchFamily="2" charset="0"/>
              </a:rPr>
              <a:t>: Extract meaningful insights from the sentiment analysis results to guide business decisions.</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28115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9BC6-08DF-2D19-6724-322C045D2295}"/>
              </a:ext>
            </a:extLst>
          </p:cNvPr>
          <p:cNvSpPr>
            <a:spLocks noGrp="1"/>
          </p:cNvSpPr>
          <p:nvPr>
            <p:ph type="title"/>
          </p:nvPr>
        </p:nvSpPr>
        <p:spPr>
          <a:xfrm>
            <a:off x="838200" y="18255"/>
            <a:ext cx="10515600" cy="1325563"/>
          </a:xfrm>
        </p:spPr>
        <p:txBody>
          <a:bodyPr/>
          <a:lstStyle/>
          <a:p>
            <a:r>
              <a:rPr lang="en-IN" dirty="0"/>
              <a:t>PHASES OF DEVELOPMENT </a:t>
            </a:r>
          </a:p>
        </p:txBody>
      </p:sp>
      <p:sp>
        <p:nvSpPr>
          <p:cNvPr id="3" name="Content Placeholder 2">
            <a:extLst>
              <a:ext uri="{FF2B5EF4-FFF2-40B4-BE49-F238E27FC236}">
                <a16:creationId xmlns:a16="http://schemas.microsoft.com/office/drawing/2014/main" id="{5E94791C-CB67-CBD8-9457-9E320FB46D68}"/>
              </a:ext>
            </a:extLst>
          </p:cNvPr>
          <p:cNvSpPr>
            <a:spLocks noGrp="1"/>
          </p:cNvSpPr>
          <p:nvPr>
            <p:ph idx="1"/>
          </p:nvPr>
        </p:nvSpPr>
        <p:spPr>
          <a:xfrm>
            <a:off x="838200" y="1253331"/>
            <a:ext cx="11062252" cy="5359504"/>
          </a:xfrm>
        </p:spPr>
        <p:txBody>
          <a:bodyPr/>
          <a:lstStyle/>
          <a:p>
            <a:pPr marL="514350" indent="-514350">
              <a:buFont typeface="+mj-lt"/>
              <a:buAutoNum type="arabicPeriod"/>
            </a:pPr>
            <a:r>
              <a:rPr lang="en-IN" dirty="0">
                <a:latin typeface="Ebrima" panose="02000000000000000000" pitchFamily="2" charset="0"/>
                <a:ea typeface="Ebrima" panose="02000000000000000000" pitchFamily="2" charset="0"/>
                <a:cs typeface="Ebrima" panose="02000000000000000000" pitchFamily="2" charset="0"/>
              </a:rPr>
              <a:t>In Phase 1 , we defined the problem definition and design thinking.</a:t>
            </a:r>
          </a:p>
          <a:p>
            <a:pPr marL="514350" indent="-514350">
              <a:buFont typeface="+mj-lt"/>
              <a:buAutoNum type="arabicPeriod"/>
            </a:pPr>
            <a:r>
              <a:rPr lang="en-IN" dirty="0">
                <a:latin typeface="Ebrima" panose="02000000000000000000" pitchFamily="2" charset="0"/>
                <a:ea typeface="Ebrima" panose="02000000000000000000" pitchFamily="2" charset="0"/>
                <a:cs typeface="Ebrima" panose="02000000000000000000" pitchFamily="2" charset="0"/>
              </a:rPr>
              <a:t>In Phase 2 , we described the innovative techniques such as ensemble methods and explore advanced techniques like fine-tuning pre-trained sentiment analysis model like BERT, </a:t>
            </a:r>
            <a:r>
              <a:rPr lang="en-IN" dirty="0" err="1">
                <a:latin typeface="Ebrima" panose="02000000000000000000" pitchFamily="2" charset="0"/>
                <a:ea typeface="Ebrima" panose="02000000000000000000" pitchFamily="2" charset="0"/>
                <a:cs typeface="Ebrima" panose="02000000000000000000" pitchFamily="2" charset="0"/>
              </a:rPr>
              <a:t>RoBERTa</a:t>
            </a:r>
            <a:r>
              <a:rPr lang="en-IN" dirty="0">
                <a:latin typeface="Ebrima" panose="02000000000000000000" pitchFamily="2" charset="0"/>
                <a:ea typeface="Ebrima" panose="02000000000000000000" pitchFamily="2" charset="0"/>
                <a:cs typeface="Ebrima" panose="02000000000000000000" pitchFamily="2" charset="0"/>
              </a:rPr>
              <a:t> .</a:t>
            </a:r>
          </a:p>
          <a:p>
            <a:pPr marL="514350" indent="-514350">
              <a:buFont typeface="+mj-lt"/>
              <a:buAutoNum type="arabicPeriod"/>
            </a:pPr>
            <a:r>
              <a:rPr lang="en-IN" dirty="0">
                <a:latin typeface="Ebrima" panose="02000000000000000000" pitchFamily="2" charset="0"/>
                <a:ea typeface="Ebrima" panose="02000000000000000000" pitchFamily="2" charset="0"/>
                <a:cs typeface="Ebrima" panose="02000000000000000000" pitchFamily="2" charset="0"/>
              </a:rPr>
              <a:t>In Phase 3 , we developed our project by loading and preprocessing the dataset.</a:t>
            </a:r>
          </a:p>
          <a:p>
            <a:pPr marL="514350" indent="-514350">
              <a:buFont typeface="+mj-lt"/>
              <a:buAutoNum type="arabicPeriod"/>
            </a:pPr>
            <a:r>
              <a:rPr lang="en-IN" dirty="0">
                <a:latin typeface="Ebrima" panose="02000000000000000000" pitchFamily="2" charset="0"/>
                <a:ea typeface="Ebrima" panose="02000000000000000000" pitchFamily="2" charset="0"/>
                <a:cs typeface="Ebrima" panose="02000000000000000000" pitchFamily="2" charset="0"/>
              </a:rPr>
              <a:t>In Phase 4 , we employed various NLP techniques and generating insights.</a:t>
            </a:r>
          </a:p>
          <a:p>
            <a:pPr marL="514350" indent="-514350">
              <a:buFont typeface="+mj-lt"/>
              <a:buAutoNum type="arabicPeriod"/>
            </a:pPr>
            <a:r>
              <a:rPr lang="en-IN" dirty="0">
                <a:latin typeface="Ebrima" panose="02000000000000000000" pitchFamily="2" charset="0"/>
                <a:ea typeface="Ebrima" panose="02000000000000000000" pitchFamily="2" charset="0"/>
                <a:cs typeface="Ebrima" panose="02000000000000000000" pitchFamily="2" charset="0"/>
              </a:rPr>
              <a:t>In Phase 5 , we documented the developed project.</a:t>
            </a:r>
          </a:p>
        </p:txBody>
      </p:sp>
    </p:spTree>
    <p:extLst>
      <p:ext uri="{BB962C8B-B14F-4D97-AF65-F5344CB8AC3E}">
        <p14:creationId xmlns:p14="http://schemas.microsoft.com/office/powerpoint/2010/main" val="10019752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purl.org/dc/dcmitype/"/>
    <ds:schemaRef ds:uri="71af3243-3dd4-4a8d-8c0d-dd76da1f02a5"/>
    <ds:schemaRef ds:uri="16c05727-aa75-4e4a-9b5f-8a80a1165891"/>
    <ds:schemaRef ds:uri="http://purl.org/dc/term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1836</TotalTime>
  <Words>4314</Words>
  <Application>Microsoft Office PowerPoint</Application>
  <PresentationFormat>Widescreen</PresentationFormat>
  <Paragraphs>331</Paragraphs>
  <Slides>48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-apple-system</vt:lpstr>
      <vt:lpstr>Arial</vt:lpstr>
      <vt:lpstr>Calibri</vt:lpstr>
      <vt:lpstr>Century Gothic</vt:lpstr>
      <vt:lpstr>Ebrima</vt:lpstr>
      <vt:lpstr>inherit</vt:lpstr>
      <vt:lpstr>Inter</vt:lpstr>
      <vt:lpstr>Poppins</vt:lpstr>
      <vt:lpstr>Segoe UI Light</vt:lpstr>
      <vt:lpstr>Söhne</vt:lpstr>
      <vt:lpstr>Office Theme</vt:lpstr>
      <vt:lpstr>SENTIMENTAL  ANALYSIS FOR MARKETING (AI PHASE-5)</vt:lpstr>
      <vt:lpstr>INTRODUCTION</vt:lpstr>
      <vt:lpstr>PowerPoint Presentation</vt:lpstr>
      <vt:lpstr>TOOLS AND SOFTWARE USED IN THE PROCESS</vt:lpstr>
      <vt:lpstr>DESIGN THINKING </vt:lpstr>
      <vt:lpstr>PowerPoint Presentation</vt:lpstr>
      <vt:lpstr>PowerPoint Presentation</vt:lpstr>
      <vt:lpstr>PowerPoint Presentation</vt:lpstr>
      <vt:lpstr>PHASES OF DEVELOPMENT </vt:lpstr>
      <vt:lpstr>PowerPoint Presentation</vt:lpstr>
      <vt:lpstr>DATA PROCESSING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EXTRACTION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ALGORITHM</vt:lpstr>
      <vt:lpstr>PowerPoint Presentation</vt:lpstr>
      <vt:lpstr>PowerPoint Presentation</vt:lpstr>
      <vt:lpstr>MODEL TRAINING</vt:lpstr>
      <vt:lpstr>PowerPoint Presentation</vt:lpstr>
      <vt:lpstr>EVALUATION METRICS</vt:lpstr>
      <vt:lpstr>PowerPoint Presentation</vt:lpstr>
      <vt:lpstr>Project analysis slide 8</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FOR MARKETING (AI PHASE-5)</dc:title>
  <dc:creator>B Meena</dc:creator>
  <cp:lastModifiedBy>Dineshkumar P</cp:lastModifiedBy>
  <cp:revision>9</cp:revision>
  <cp:lastPrinted>2023-11-01T00:04:22Z</cp:lastPrinted>
  <dcterms:created xsi:type="dcterms:W3CDTF">2023-10-29T06:41:16Z</dcterms:created>
  <dcterms:modified xsi:type="dcterms:W3CDTF">2023-11-01T00:09:42Z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