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vp\Desktop\Confusion%20Matrix%20(3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vp\Desktop\Confusion%20Matrix%20(3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vp\Desktop\Confusion%20Matrix%20(3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vp\Desktop\Confusion%20Matrix%20(2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JPV\Documents\Rutgers\Task%203%20Course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Transactions per</a:t>
            </a:r>
            <a:r>
              <a:rPr lang="en-US" baseline="0"/>
              <a:t> Region</a:t>
            </a:r>
            <a:endParaRPr lang="en-US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035665294924554E-2"/>
          <c:y val="0.27234406259770672"/>
          <c:w val="0.56411695451648791"/>
          <c:h val="0.65628531491967868"/>
        </c:manualLayout>
      </c:layout>
      <c:pie3DChart>
        <c:varyColors val="1"/>
        <c:ser>
          <c:idx val="0"/>
          <c:order val="0"/>
          <c:tx>
            <c:strRef>
              <c:f>'Task 1 - Summary'!$D$3</c:f>
              <c:strCache>
                <c:ptCount val="1"/>
                <c:pt idx="0">
                  <c:v># of Transactions /Customers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'Task 1 - Summary'!$C$4:$C$7</c:f>
              <c:strCache>
                <c:ptCount val="4"/>
                <c:pt idx="0">
                  <c:v>East</c:v>
                </c:pt>
                <c:pt idx="1">
                  <c:v>West</c:v>
                </c:pt>
                <c:pt idx="2">
                  <c:v>South</c:v>
                </c:pt>
                <c:pt idx="3">
                  <c:v>Central</c:v>
                </c:pt>
              </c:strCache>
            </c:strRef>
          </c:cat>
          <c:val>
            <c:numRef>
              <c:f>'Task 1 - Summary'!$D$4:$D$7</c:f>
              <c:numCache>
                <c:formatCode>_(* #,##0_);_(* \(#,##0\);_(* "-"??_);_(@_)</c:formatCode>
                <c:ptCount val="4"/>
                <c:pt idx="0">
                  <c:v>16000</c:v>
                </c:pt>
                <c:pt idx="1">
                  <c:v>20000</c:v>
                </c:pt>
                <c:pt idx="2">
                  <c:v>18000</c:v>
                </c:pt>
                <c:pt idx="3">
                  <c:v>26000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89-43BA-85BC-3DB0F7F28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2049503662924286"/>
          <c:y val="0.28797509742575311"/>
          <c:w val="0.17394398769418407"/>
          <c:h val="0.644487449601203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>
                <a:effectLst/>
              </a:rPr>
              <a:t>Age</a:t>
            </a:r>
            <a:r>
              <a:rPr lang="en-US" sz="1800" baseline="0">
                <a:effectLst/>
              </a:rPr>
              <a:t> Group vs Number of Transaction by Region</a:t>
            </a:r>
            <a:endParaRPr lang="en-US">
              <a:effectLst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9998831489608987"/>
          <c:y val="0.23191442379526236"/>
          <c:w val="0.77158240930725241"/>
          <c:h val="0.50713500862769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'Task 1 - Summary'!$G$3</c:f>
              <c:strCache>
                <c:ptCount val="1"/>
                <c:pt idx="0">
                  <c:v>&lt;35</c:v>
                </c:pt>
              </c:strCache>
            </c:strRef>
          </c:tx>
          <c:invertIfNegative val="0"/>
          <c:val>
            <c:numRef>
              <c:f>'Task 1 - Summary'!$G$4:$G$7</c:f>
              <c:numCache>
                <c:formatCode>_(* #,##0_);_(* \(#,##0\);_(* "-"??_);_(@_)</c:formatCode>
                <c:ptCount val="4"/>
                <c:pt idx="0">
                  <c:v>4913</c:v>
                </c:pt>
                <c:pt idx="1">
                  <c:v>2314</c:v>
                </c:pt>
                <c:pt idx="2">
                  <c:v>4849</c:v>
                </c:pt>
                <c:pt idx="3">
                  <c:v>10378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C-4AFC-B349-112A3100D182}"/>
            </c:ext>
          </c:extLst>
        </c:ser>
        <c:ser>
          <c:idx val="1"/>
          <c:order val="1"/>
          <c:tx>
            <c:strRef>
              <c:f>'Task 1 - Summary'!$H$3</c:f>
              <c:strCache>
                <c:ptCount val="1"/>
                <c:pt idx="0">
                  <c:v>35-50</c:v>
                </c:pt>
              </c:strCache>
            </c:strRef>
          </c:tx>
          <c:invertIfNegative val="0"/>
          <c:val>
            <c:numRef>
              <c:f>'Task 1 - Summary'!$H$4:$H$7</c:f>
              <c:numCache>
                <c:formatCode>_(* #,##0_);_(* \(#,##0\);_(* "-"??_);_(@_)</c:formatCode>
                <c:ptCount val="4"/>
                <c:pt idx="0">
                  <c:v>6363</c:v>
                </c:pt>
                <c:pt idx="1">
                  <c:v>5844</c:v>
                </c:pt>
                <c:pt idx="2">
                  <c:v>6479</c:v>
                </c:pt>
                <c:pt idx="3">
                  <c:v>11037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7C-4AFC-B349-112A3100D182}"/>
            </c:ext>
          </c:extLst>
        </c:ser>
        <c:ser>
          <c:idx val="2"/>
          <c:order val="2"/>
          <c:tx>
            <c:strRef>
              <c:f>'Task 1 - Summary'!$I$3</c:f>
              <c:strCache>
                <c:ptCount val="1"/>
                <c:pt idx="0">
                  <c:v>50-68</c:v>
                </c:pt>
              </c:strCache>
            </c:strRef>
          </c:tx>
          <c:invertIfNegative val="0"/>
          <c:val>
            <c:numRef>
              <c:f>'Task 1 - Summary'!$I$4:$I$7</c:f>
              <c:numCache>
                <c:formatCode>_(* #,##0_);_(* \(#,##0\);_(* "-"??_);_(@_)</c:formatCode>
                <c:ptCount val="4"/>
                <c:pt idx="0">
                  <c:v>3761</c:v>
                </c:pt>
                <c:pt idx="1">
                  <c:v>6028</c:v>
                </c:pt>
                <c:pt idx="2">
                  <c:v>5474</c:v>
                </c:pt>
                <c:pt idx="3">
                  <c:v>4585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7C-4AFC-B349-112A3100D182}"/>
            </c:ext>
          </c:extLst>
        </c:ser>
        <c:ser>
          <c:idx val="3"/>
          <c:order val="3"/>
          <c:tx>
            <c:strRef>
              <c:f>'Task 1 - Summary'!$J$3</c:f>
              <c:strCache>
                <c:ptCount val="1"/>
                <c:pt idx="0">
                  <c:v>68+</c:v>
                </c:pt>
              </c:strCache>
            </c:strRef>
          </c:tx>
          <c:invertIfNegative val="0"/>
          <c:val>
            <c:numRef>
              <c:f>'Task 1 - Summary'!$J$4:$J$7</c:f>
              <c:numCache>
                <c:formatCode>_(* #,##0_);_(* \(#,##0\);_(* "-"??_);_(@_)</c:formatCode>
                <c:ptCount val="4"/>
                <c:pt idx="0">
                  <c:v>963</c:v>
                </c:pt>
                <c:pt idx="1">
                  <c:v>5814</c:v>
                </c:pt>
                <c:pt idx="2">
                  <c:v>1198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7C-4AFC-B349-112A3100D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axId val="354180560"/>
        <c:axId val="354181736"/>
      </c:barChart>
      <c:catAx>
        <c:axId val="3541805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54181736"/>
        <c:crosses val="autoZero"/>
        <c:auto val="0"/>
        <c:lblAlgn val="ctr"/>
        <c:lblOffset val="100"/>
        <c:noMultiLvlLbl val="0"/>
      </c:catAx>
      <c:valAx>
        <c:axId val="3541817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Transactions</a:t>
                </a:r>
              </a:p>
            </c:rich>
          </c:tx>
          <c:overlay val="0"/>
        </c:title>
        <c:numFmt formatCode="_(* #,##0_);_(* \(#,##0\);_(* &quot;-&quot;??_);_(@_)" sourceLinked="1"/>
        <c:majorTickMark val="none"/>
        <c:minorTickMark val="none"/>
        <c:tickLblPos val="nextTo"/>
        <c:crossAx val="3541805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In-Store vs On-Line Transactions by Region</a:t>
            </a:r>
            <a:endParaRPr lang="en-U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'Task 1 - Summary'!$O$3</c:f>
              <c:strCache>
                <c:ptCount val="1"/>
                <c:pt idx="0">
                  <c:v>on-line Count</c:v>
                </c:pt>
              </c:strCache>
            </c:strRef>
          </c:tx>
          <c:invertIfNegative val="0"/>
          <c:cat>
            <c:strRef>
              <c:f>'Task 1 - Summary'!$C$4:$C$7</c:f>
              <c:strCache>
                <c:ptCount val="4"/>
                <c:pt idx="0">
                  <c:v>East</c:v>
                </c:pt>
                <c:pt idx="1">
                  <c:v>West</c:v>
                </c:pt>
                <c:pt idx="2">
                  <c:v>South</c:v>
                </c:pt>
                <c:pt idx="3">
                  <c:v>Central</c:v>
                </c:pt>
              </c:strCache>
            </c:strRef>
          </c:cat>
          <c:val>
            <c:numRef>
              <c:f>'Task 1 - Summary'!$O$4:$O$7</c:f>
              <c:numCache>
                <c:formatCode>_(* #,##0_);_(* \(#,##0\);_(* "-"??_);_(@_)</c:formatCode>
                <c:ptCount val="4"/>
                <c:pt idx="0">
                  <c:v>0</c:v>
                </c:pt>
                <c:pt idx="1">
                  <c:v>20000</c:v>
                </c:pt>
                <c:pt idx="2">
                  <c:v>7001</c:v>
                </c:pt>
                <c:pt idx="3">
                  <c:v>12999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1-44B4-8BD4-33DD010CA99A}"/>
            </c:ext>
          </c:extLst>
        </c:ser>
        <c:ser>
          <c:idx val="3"/>
          <c:order val="1"/>
          <c:tx>
            <c:strRef>
              <c:f>'Task 1 - Summary'!$Q$3</c:f>
              <c:strCache>
                <c:ptCount val="1"/>
                <c:pt idx="0">
                  <c:v>In-store Count</c:v>
                </c:pt>
              </c:strCache>
            </c:strRef>
          </c:tx>
          <c:invertIfNegative val="0"/>
          <c:cat>
            <c:strRef>
              <c:f>'Task 1 - Summary'!$C$4:$C$7</c:f>
              <c:strCache>
                <c:ptCount val="4"/>
                <c:pt idx="0">
                  <c:v>East</c:v>
                </c:pt>
                <c:pt idx="1">
                  <c:v>West</c:v>
                </c:pt>
                <c:pt idx="2">
                  <c:v>South</c:v>
                </c:pt>
                <c:pt idx="3">
                  <c:v>Central</c:v>
                </c:pt>
              </c:strCache>
            </c:strRef>
          </c:cat>
          <c:val>
            <c:numRef>
              <c:f>'Task 1 - Summary'!$Q$4:$Q$7</c:f>
              <c:numCache>
                <c:formatCode>_(* #,##0_);_(* \(#,##0\);_(* "-"??_);_(@_)</c:formatCode>
                <c:ptCount val="4"/>
                <c:pt idx="0">
                  <c:v>16000</c:v>
                </c:pt>
                <c:pt idx="1">
                  <c:v>0</c:v>
                </c:pt>
                <c:pt idx="2">
                  <c:v>10999</c:v>
                </c:pt>
                <c:pt idx="3">
                  <c:v>13001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61-44B4-8BD4-33DD010CA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axId val="390757216"/>
        <c:axId val="390752512"/>
      </c:barChart>
      <c:catAx>
        <c:axId val="3907572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90752512"/>
        <c:crosses val="autoZero"/>
        <c:auto val="1"/>
        <c:lblAlgn val="ctr"/>
        <c:lblOffset val="100"/>
        <c:noMultiLvlLbl val="0"/>
      </c:catAx>
      <c:valAx>
        <c:axId val="3907525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Transactions</a:t>
                </a:r>
              </a:p>
            </c:rich>
          </c:tx>
          <c:overlay val="0"/>
        </c:title>
        <c:numFmt formatCode="_(* #,##0_);_(* \(#,##0\);_(* &quot;-&quot;??_);_(@_)" sourceLinked="1"/>
        <c:majorTickMark val="none"/>
        <c:minorTickMark val="none"/>
        <c:tickLblPos val="nextTo"/>
        <c:crossAx val="39075721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>
                <a:effectLst/>
              </a:rPr>
              <a:t>Amount Spent in Store</a:t>
            </a:r>
            <a:r>
              <a:rPr lang="en-US" sz="1800" baseline="0">
                <a:effectLst/>
              </a:rPr>
              <a:t> vs On-line  by Region</a:t>
            </a:r>
            <a:endParaRPr lang="en-US">
              <a:effectLst/>
            </a:endParaRP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'Task 1 - Summary'!$N$3</c:f>
              <c:strCache>
                <c:ptCount val="1"/>
                <c:pt idx="0">
                  <c:v>on-line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'Task 1 - Summary'!$N$4:$N$7</c:f>
              <c:numCache>
                <c:formatCode>_(* #,##0_);_(* \(#,##0\);_(* "-"??_);_(@_)</c:formatCode>
                <c:ptCount val="4"/>
                <c:pt idx="0">
                  <c:v>0</c:v>
                </c:pt>
                <c:pt idx="1">
                  <c:v>250</c:v>
                </c:pt>
                <c:pt idx="2">
                  <c:v>1500</c:v>
                </c:pt>
                <c:pt idx="3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5B-4A56-A5A1-17FD2233A757}"/>
            </c:ext>
          </c:extLst>
        </c:ser>
        <c:ser>
          <c:idx val="1"/>
          <c:order val="1"/>
          <c:tx>
            <c:strRef>
              <c:f>'Task 1 - Summary'!$P$3</c:f>
              <c:strCache>
                <c:ptCount val="1"/>
                <c:pt idx="0">
                  <c:v>in-store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'Task 1 - Summary'!$P$4:$P$7</c:f>
              <c:numCache>
                <c:formatCode>General</c:formatCode>
                <c:ptCount val="4"/>
                <c:pt idx="0" formatCode="_(* #,##0_);_(* \(#,##0\);_(* &quot;-&quot;??_);_(@_)">
                  <c:v>525</c:v>
                </c:pt>
                <c:pt idx="2" formatCode="_(* #,##0_);_(* \(#,##0\);_(* &quot;-&quot;??_);_(@_)">
                  <c:v>525</c:v>
                </c:pt>
                <c:pt idx="3" formatCode="_(* #,##0_);_(* \(#,##0\);_(* &quot;-&quot;??_);_(@_)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5B-4A56-A5A1-17FD2233A75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35920712"/>
        <c:axId val="535925024"/>
        <c:axId val="0"/>
      </c:bar3DChart>
      <c:catAx>
        <c:axId val="535920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1-East, 2-West, 3-South, 4-Central</a:t>
                </a:r>
              </a:p>
            </c:rich>
          </c:tx>
          <c:overlay val="0"/>
        </c:title>
        <c:majorTickMark val="none"/>
        <c:minorTickMark val="none"/>
        <c:tickLblPos val="nextTo"/>
        <c:crossAx val="535925024"/>
        <c:crosses val="autoZero"/>
        <c:auto val="1"/>
        <c:lblAlgn val="ctr"/>
        <c:lblOffset val="100"/>
        <c:noMultiLvlLbl val="0"/>
      </c:catAx>
      <c:valAx>
        <c:axId val="5359250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Amount</a:t>
                </a:r>
                <a:r>
                  <a:rPr lang="en-US" baseline="0"/>
                  <a:t> Spent</a:t>
                </a:r>
                <a:r>
                  <a:rPr lang="en-US"/>
                  <a:t> </a:t>
                </a:r>
              </a:p>
            </c:rich>
          </c:tx>
          <c:overlay val="0"/>
        </c:title>
        <c:numFmt formatCode="_(* #,##0_);_(* \(#,##0\);_(* &quot;-&quot;??_);_(@_)" sourceLinked="1"/>
        <c:majorTickMark val="none"/>
        <c:minorTickMark val="none"/>
        <c:tickLblPos val="nextTo"/>
        <c:crossAx val="5359207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Number Of Products Sold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'Product wise cross selling '!$B$3:$B$28</c:f>
              <c:strCache>
                <c:ptCount val="26"/>
                <c:pt idx="0">
                  <c:v>Acer Aspire AS5750Z-4835</c:v>
                </c:pt>
                <c:pt idx="1">
                  <c:v>ASUS Zenbook Prime UX31A-DB51</c:v>
                </c:pt>
                <c:pt idx="2">
                  <c:v>Sony VAIO T Series SVT13112FXS</c:v>
                </c:pt>
                <c:pt idx="3">
                  <c:v> Sony L Series VPCL232FX/B</c:v>
                </c:pt>
                <c:pt idx="4">
                  <c:v> of Alienware AAR4-10000BK</c:v>
                </c:pt>
                <c:pt idx="5">
                  <c:v> HP LaserJet Pro CP1025nw Color Printer</c:v>
                </c:pt>
                <c:pt idx="6">
                  <c:v> Brother MFCJ6910DW Business Inkjet All-in-One Printer</c:v>
                </c:pt>
                <c:pt idx="7">
                  <c:v> Brother Printer MFC7360N</c:v>
                </c:pt>
                <c:pt idx="8">
                  <c:v>SquareTrade 3-Year Computer Accidental Protection Warranty</c:v>
                </c:pt>
                <c:pt idx="9">
                  <c:v>SquareTrade 2-Year Extended Warranty</c:v>
                </c:pt>
                <c:pt idx="10">
                  <c:v>VIVAMART å¨ Premium Compatible High Yield Toner</c:v>
                </c:pt>
                <c:pt idx="11">
                  <c:v>Brother Printer LC79BK</c:v>
                </c:pt>
                <c:pt idx="12">
                  <c:v> Brother Printer LC793PKS 3 Pack</c:v>
                </c:pt>
                <c:pt idx="13">
                  <c:v>Microsoft Office Home &amp; Student 2010</c:v>
                </c:pt>
                <c:pt idx="14">
                  <c:v> Logitech C260</c:v>
                </c:pt>
                <c:pt idx="15">
                  <c:v>SteelSeries Diablo III Mouse</c:v>
                </c:pt>
                <c:pt idx="16">
                  <c:v>SteelSeries QcK Diablo III Mouse Pad</c:v>
                </c:pt>
                <c:pt idx="17">
                  <c:v>Logitech Desktop MK120</c:v>
                </c:pt>
                <c:pt idx="18">
                  <c:v>Logitech S120 2.0</c:v>
                </c:pt>
                <c:pt idx="19">
                  <c:v>Belkin Y Audio Cable</c:v>
                </c:pt>
                <c:pt idx="20">
                  <c:v>Dell UltraSharp U2711 27-inch</c:v>
                </c:pt>
                <c:pt idx="21">
                  <c:v>Viewsonic VX2450WM-LED 24-Inch</c:v>
                </c:pt>
                <c:pt idx="22">
                  <c:v>LG EW224T 22-Inch</c:v>
                </c:pt>
                <c:pt idx="23">
                  <c:v>6ft DisplayPort Male to Mini DisplayPort Male 32AWG Cable</c:v>
                </c:pt>
                <c:pt idx="24">
                  <c:v> Case Logic MLA-116</c:v>
                </c:pt>
                <c:pt idx="25">
                  <c:v> Ibex 17 Inch Notebook Backpack</c:v>
                </c:pt>
              </c:strCache>
            </c:strRef>
          </c:cat>
          <c:val>
            <c:numRef>
              <c:f>'Product wise cross selling '!$C$3:$C$28</c:f>
              <c:numCache>
                <c:formatCode>General</c:formatCode>
                <c:ptCount val="26"/>
                <c:pt idx="0">
                  <c:v>25000</c:v>
                </c:pt>
                <c:pt idx="1">
                  <c:v>0</c:v>
                </c:pt>
                <c:pt idx="2">
                  <c:v>10000</c:v>
                </c:pt>
                <c:pt idx="3">
                  <c:v>9000</c:v>
                </c:pt>
                <c:pt idx="4">
                  <c:v>21000</c:v>
                </c:pt>
                <c:pt idx="5">
                  <c:v>28000</c:v>
                </c:pt>
                <c:pt idx="6">
                  <c:v>32000</c:v>
                </c:pt>
                <c:pt idx="7">
                  <c:v>20000</c:v>
                </c:pt>
                <c:pt idx="8">
                  <c:v>15416</c:v>
                </c:pt>
                <c:pt idx="9">
                  <c:v>19306</c:v>
                </c:pt>
                <c:pt idx="10">
                  <c:v>4912</c:v>
                </c:pt>
                <c:pt idx="11">
                  <c:v>4354</c:v>
                </c:pt>
                <c:pt idx="12">
                  <c:v>4957</c:v>
                </c:pt>
                <c:pt idx="13">
                  <c:v>73849</c:v>
                </c:pt>
                <c:pt idx="14">
                  <c:v>20416</c:v>
                </c:pt>
                <c:pt idx="15">
                  <c:v>7780</c:v>
                </c:pt>
                <c:pt idx="16">
                  <c:v>4274</c:v>
                </c:pt>
                <c:pt idx="17">
                  <c:v>50675</c:v>
                </c:pt>
                <c:pt idx="18">
                  <c:v>20917</c:v>
                </c:pt>
                <c:pt idx="19">
                  <c:v>14893</c:v>
                </c:pt>
                <c:pt idx="20">
                  <c:v>22273</c:v>
                </c:pt>
                <c:pt idx="21">
                  <c:v>21406</c:v>
                </c:pt>
                <c:pt idx="22">
                  <c:v>9784</c:v>
                </c:pt>
                <c:pt idx="23">
                  <c:v>43554</c:v>
                </c:pt>
                <c:pt idx="24">
                  <c:v>13161</c:v>
                </c:pt>
                <c:pt idx="25">
                  <c:v>7064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B0D-B0A9-C5D4439E0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13255536"/>
        <c:axId val="313255864"/>
        <c:axId val="0"/>
      </c:bar3DChart>
      <c:catAx>
        <c:axId val="31325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255864"/>
        <c:crosses val="autoZero"/>
        <c:auto val="1"/>
        <c:lblAlgn val="ctr"/>
        <c:lblOffset val="100"/>
        <c:noMultiLvlLbl val="0"/>
      </c:catAx>
      <c:valAx>
        <c:axId val="31325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25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92CCE-6F7C-4524-B4E1-25052F48A92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43F57-A6F0-40B9-A08F-49C5BAE0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4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43F57-A6F0-40B9-A08F-49C5BAE055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1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7EB-EB7F-421F-8E82-C3D7E25DCEE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410C-377F-450E-9E07-309637A9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7EB-EB7F-421F-8E82-C3D7E25DCEE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410C-377F-450E-9E07-309637A9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7EB-EB7F-421F-8E82-C3D7E25DCEE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410C-377F-450E-9E07-309637A9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7EB-EB7F-421F-8E82-C3D7E25DCEE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410C-377F-450E-9E07-309637A9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7EB-EB7F-421F-8E82-C3D7E25DCEE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410C-377F-450E-9E07-309637A9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7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7EB-EB7F-421F-8E82-C3D7E25DCEE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410C-377F-450E-9E07-309637A9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7EB-EB7F-421F-8E82-C3D7E25DCEE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410C-377F-450E-9E07-309637A9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7EB-EB7F-421F-8E82-C3D7E25DCEE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410C-377F-450E-9E07-309637A9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7EB-EB7F-421F-8E82-C3D7E25DCEE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410C-377F-450E-9E07-309637A9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7EB-EB7F-421F-8E82-C3D7E25DCEE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410C-377F-450E-9E07-309637A9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5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7EB-EB7F-421F-8E82-C3D7E25DCEE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410C-377F-450E-9E07-309637A9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1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67EB-EB7F-421F-8E82-C3D7E25DCEE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A410C-377F-450E-9E07-309637A9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9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462" y="210581"/>
            <a:ext cx="10233337" cy="768214"/>
          </a:xfrm>
        </p:spPr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838199" y="1120462"/>
            <a:ext cx="10515600" cy="4824681"/>
          </a:xfrm>
        </p:spPr>
        <p:txBody>
          <a:bodyPr/>
          <a:lstStyle/>
          <a:p>
            <a:r>
              <a:rPr lang="en-US" dirty="0"/>
              <a:t>The task of discovering interesting patterns from large amount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9" y="1983347"/>
            <a:ext cx="10003150" cy="3871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Isosceles Triangle 5"/>
          <p:cNvSpPr/>
          <p:nvPr/>
        </p:nvSpPr>
        <p:spPr>
          <a:xfrm>
            <a:off x="5534697" y="4009321"/>
            <a:ext cx="5394099" cy="17475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79594" y="4889076"/>
            <a:ext cx="220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discovery</a:t>
            </a:r>
          </a:p>
          <a:p>
            <a:r>
              <a:rPr lang="en-US" dirty="0"/>
              <a:t>Is an iterative process</a:t>
            </a:r>
          </a:p>
        </p:txBody>
      </p:sp>
    </p:spTree>
    <p:extLst>
      <p:ext uri="{BB962C8B-B14F-4D97-AF65-F5344CB8AC3E}">
        <p14:creationId xmlns:p14="http://schemas.microsoft.com/office/powerpoint/2010/main" val="354491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983450"/>
              </p:ext>
            </p:extLst>
          </p:nvPr>
        </p:nvGraphicFramePr>
        <p:xfrm>
          <a:off x="399245" y="304800"/>
          <a:ext cx="3876541" cy="19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3" title="Age Group vs Number of Transaction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353683"/>
              </p:ext>
            </p:extLst>
          </p:nvPr>
        </p:nvGraphicFramePr>
        <p:xfrm>
          <a:off x="399245" y="2485418"/>
          <a:ext cx="5786907" cy="388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770889"/>
              </p:ext>
            </p:extLst>
          </p:nvPr>
        </p:nvGraphicFramePr>
        <p:xfrm>
          <a:off x="6806484" y="304800"/>
          <a:ext cx="4572000" cy="332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/>
          <p:cNvSpPr/>
          <p:nvPr/>
        </p:nvSpPr>
        <p:spPr>
          <a:xfrm>
            <a:off x="4275786" y="528032"/>
            <a:ext cx="2530697" cy="1910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42597" y="3771363"/>
            <a:ext cx="4187780" cy="2553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75785" y="1192756"/>
            <a:ext cx="25306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Transactions: online &amp; in-store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Age group: 18-34,34-50,50-68, 68+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Regions: 1-East, 2-West, 3-South, 4-Central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80K instances of data reviewed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75785" y="528030"/>
            <a:ext cx="2530697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2597" y="3771363"/>
            <a:ext cx="4187780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42597" y="4385459"/>
            <a:ext cx="41877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Maximum transactions (26,000) done in Central Region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Age group:  35-50 makes most purchases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East coast customers purchase in-store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West coast customers purchase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Older customer (68+) purchase online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200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80315"/>
            <a:ext cx="3932237" cy="39886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Attract East Coast customers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more stores on West Coast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908630"/>
              </p:ext>
            </p:extLst>
          </p:nvPr>
        </p:nvGraphicFramePr>
        <p:xfrm>
          <a:off x="5183188" y="862885"/>
          <a:ext cx="6172200" cy="4998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5221" y="862885"/>
            <a:ext cx="3932237" cy="60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35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126"/>
            <a:ext cx="10256520" cy="98399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Wise Market Share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F18272-B7D9-447E-9FD4-FAD77C121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36130"/>
              </p:ext>
            </p:extLst>
          </p:nvPr>
        </p:nvGraphicFramePr>
        <p:xfrm>
          <a:off x="1097280" y="1528997"/>
          <a:ext cx="10256520" cy="5053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92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Mining</vt:lpstr>
      <vt:lpstr>Data Mining</vt:lpstr>
      <vt:lpstr>PowerPoint Presentation</vt:lpstr>
      <vt:lpstr>Recommendations</vt:lpstr>
      <vt:lpstr>Product Wise Market Share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2018-05-04T16:49:09Z</dcterms:created>
  <dcterms:modified xsi:type="dcterms:W3CDTF">2018-05-04T16:50:48Z</dcterms:modified>
</cp:coreProperties>
</file>