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2a440a1a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2a440a1a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2a440a1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2a440a1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a440a1a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a440a1a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2a440a1a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2a440a1a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a440a1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a440a1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2a440a1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2a440a1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a440a1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a440a1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a440a1a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a440a1a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2a440a1a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2a440a1a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2a440a1a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2a440a1a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2a440a1a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2a440a1a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a440a1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a440a1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Positive</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Variety of features used for training </a:t>
            </a:r>
            <a:endParaRPr/>
          </a:p>
          <a:p>
            <a:pPr indent="-342900" lvl="0" marL="457200" rtl="0" algn="l">
              <a:spcBef>
                <a:spcPts val="0"/>
              </a:spcBef>
              <a:spcAft>
                <a:spcPts val="0"/>
              </a:spcAft>
              <a:buSzPts val="1800"/>
              <a:buChar char="-"/>
            </a:pPr>
            <a:r>
              <a:rPr lang="en"/>
              <a:t>Extra textual approach i.e. using context  </a:t>
            </a:r>
            <a:endParaRPr/>
          </a:p>
          <a:p>
            <a:pPr indent="-342900" lvl="0" marL="457200" rtl="0" algn="l">
              <a:spcBef>
                <a:spcPts val="0"/>
              </a:spcBef>
              <a:spcAft>
                <a:spcPts val="0"/>
              </a:spcAft>
              <a:buSzPts val="1800"/>
              <a:buChar char="-"/>
            </a:pPr>
            <a:r>
              <a:rPr lang="en"/>
              <a:t>80%-90% Accuracies in papers</a:t>
            </a:r>
            <a:endParaRPr/>
          </a:p>
          <a:p>
            <a:pPr indent="-342900" lvl="0" marL="457200" rtl="0" algn="l">
              <a:spcBef>
                <a:spcPts val="0"/>
              </a:spcBef>
              <a:spcAft>
                <a:spcPts val="0"/>
              </a:spcAft>
              <a:buSzPts val="1800"/>
              <a:buChar char="-"/>
            </a:pPr>
            <a:r>
              <a:rPr lang="en"/>
              <a:t>Word cluster information - new technique </a:t>
            </a:r>
            <a:endParaRPr/>
          </a:p>
          <a:p>
            <a:pPr indent="-342900" lvl="0" marL="457200" rtl="0" algn="l">
              <a:spcBef>
                <a:spcPts val="0"/>
              </a:spcBef>
              <a:spcAft>
                <a:spcPts val="0"/>
              </a:spcAft>
              <a:buSzPts val="1800"/>
              <a:buChar char="-"/>
            </a:pPr>
            <a:r>
              <a:rPr lang="en"/>
              <a:t>Analysed features using information gain filters to try and identify tweets that best help to detect irony</a:t>
            </a:r>
            <a:endParaRPr/>
          </a:p>
          <a:p>
            <a:pPr indent="-342900" lvl="0" marL="457200" rtl="0" algn="l">
              <a:spcBef>
                <a:spcPts val="0"/>
              </a:spcBef>
              <a:spcAft>
                <a:spcPts val="0"/>
              </a:spcAft>
              <a:buSzPts val="1800"/>
              <a:buChar char="-"/>
            </a:pPr>
            <a:r>
              <a:rPr lang="en"/>
              <a:t>Validation and Tes</a:t>
            </a:r>
            <a:r>
              <a:rPr lang="en"/>
              <a:t>t</a:t>
            </a:r>
            <a:r>
              <a:rPr lang="en"/>
              <a:t> Set</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Haven’t compared against other similar methods</a:t>
            </a:r>
            <a:endParaRPr/>
          </a:p>
          <a:p>
            <a:pPr indent="-342900" lvl="0" marL="457200" rtl="0" algn="l">
              <a:spcBef>
                <a:spcPts val="0"/>
              </a:spcBef>
              <a:spcAft>
                <a:spcPts val="0"/>
              </a:spcAft>
              <a:buSzPts val="1800"/>
              <a:buChar char="-"/>
            </a:pPr>
            <a:r>
              <a:rPr lang="en"/>
              <a:t>Only focus on one model</a:t>
            </a:r>
            <a:endParaRPr/>
          </a:p>
          <a:p>
            <a:pPr indent="-342900" lvl="0" marL="457200" rtl="0" algn="l">
              <a:spcBef>
                <a:spcPts val="0"/>
              </a:spcBef>
              <a:spcAft>
                <a:spcPts val="0"/>
              </a:spcAft>
              <a:buSzPts val="1800"/>
              <a:buChar char="-"/>
            </a:pPr>
            <a:r>
              <a:rPr lang="en"/>
              <a:t>Need a large feature space in order to get a high accuracy</a:t>
            </a:r>
            <a:endParaRPr/>
          </a:p>
          <a:p>
            <a:pPr indent="-342900" lvl="0" marL="457200" rtl="0" algn="l">
              <a:spcBef>
                <a:spcPts val="0"/>
              </a:spcBef>
              <a:spcAft>
                <a:spcPts val="0"/>
              </a:spcAft>
              <a:buSzPts val="1800"/>
              <a:buChar char="-"/>
            </a:pPr>
            <a:r>
              <a:rPr lang="en"/>
              <a:t>Only looked at small samples</a:t>
            </a:r>
            <a:endParaRPr/>
          </a:p>
          <a:p>
            <a:pPr indent="-342900" lvl="0" marL="457200" rtl="0" algn="l">
              <a:spcBef>
                <a:spcPts val="0"/>
              </a:spcBef>
              <a:spcAft>
                <a:spcPts val="0"/>
              </a:spcAft>
              <a:buSzPts val="1800"/>
              <a:buChar char="-"/>
            </a:pPr>
            <a:r>
              <a:rPr lang="en"/>
              <a:t>Average token length was 15</a:t>
            </a:r>
            <a:endParaRPr/>
          </a:p>
          <a:p>
            <a:pPr indent="-342900" lvl="0" marL="457200" rtl="0" algn="l">
              <a:spcBef>
                <a:spcPts val="0"/>
              </a:spcBef>
              <a:spcAft>
                <a:spcPts val="0"/>
              </a:spcAft>
              <a:buSzPts val="1800"/>
              <a:buChar char="-"/>
            </a:pPr>
            <a:r>
              <a:rPr lang="en"/>
              <a:t>Most come from twitter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 have argued that the fundamental issue with the machine learning techniques that have been proposed to date is that they operate almost exclusively over the space of textual or syntactic features, and these will never be sufficient to detect all ironic utterances. Indeed, this is necessarily true, given that the exact same sentence can be intended ironically by one speaker and genuinely by another.</a:t>
            </a:r>
            <a:endParaRPr/>
          </a:p>
          <a:p>
            <a:pPr indent="0" lvl="0" marL="0" rtl="0" algn="l">
              <a:spcBef>
                <a:spcPts val="1600"/>
              </a:spcBef>
              <a:spcAft>
                <a:spcPts val="0"/>
              </a:spcAft>
              <a:buClr>
                <a:schemeClr val="dk1"/>
              </a:buClr>
              <a:buSzPts val="1100"/>
              <a:buFont typeface="Arial"/>
              <a:buNone/>
            </a:pPr>
            <a:r>
              <a:rPr lang="en"/>
              <a:t>It thus follows that a model of the speaker is imperative for automated irony detection.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61" name="Google Shape;61;p14"/>
          <p:cNvSpPr txBox="1"/>
          <p:nvPr>
            <p:ph idx="1" type="body"/>
          </p:nvPr>
        </p:nvSpPr>
        <p:spPr>
          <a:xfrm>
            <a:off x="230825" y="1240850"/>
            <a:ext cx="8520600" cy="175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Sarcasm + Irony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3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67" name="Google Shape;67;p15"/>
          <p:cNvSpPr txBox="1"/>
          <p:nvPr>
            <p:ph idx="1" type="body"/>
          </p:nvPr>
        </p:nvSpPr>
        <p:spPr>
          <a:xfrm>
            <a:off x="311700" y="807475"/>
            <a:ext cx="8520600" cy="69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1 - intro  - jay</a:t>
            </a:r>
            <a:br>
              <a:rPr lang="en"/>
            </a:br>
            <a:r>
              <a:rPr lang="en"/>
              <a:t>slide 2 - content - jay</a:t>
            </a:r>
            <a:br>
              <a:rPr lang="en"/>
            </a:br>
            <a:r>
              <a:rPr lang="en"/>
              <a:t>slide 3 - define many definitions of irony + sarcasm + examples - jay</a:t>
            </a:r>
            <a:br>
              <a:rPr lang="en"/>
            </a:br>
            <a:r>
              <a:rPr lang="en"/>
              <a:t>Slide 4 - Selection and rationale of chosen extra papers - yasmeen</a:t>
            </a:r>
            <a:br>
              <a:rPr lang="en"/>
            </a:br>
            <a:r>
              <a:rPr lang="en"/>
              <a:t>slide 5 - Common themes and topic - yasmeen</a:t>
            </a:r>
            <a:br>
              <a:rPr lang="en"/>
            </a:br>
            <a:r>
              <a:rPr lang="en"/>
              <a:t>Slide 6 - Differences - yasmeen</a:t>
            </a:r>
            <a:br>
              <a:rPr lang="en"/>
            </a:br>
            <a:r>
              <a:rPr lang="en"/>
              <a:t>Slide 7 - Papers' methodologies - david</a:t>
            </a:r>
            <a:br>
              <a:rPr lang="en"/>
            </a:br>
            <a:r>
              <a:rPr lang="en"/>
              <a:t>Slide 8 - The Bad - david</a:t>
            </a:r>
            <a:br>
              <a:rPr lang="en"/>
            </a:br>
            <a:r>
              <a:rPr lang="en"/>
              <a:t>Slide 9 - The Positive - iero</a:t>
            </a:r>
            <a:br>
              <a:rPr lang="en"/>
            </a:br>
            <a:r>
              <a:rPr lang="en"/>
              <a:t>Slide 10 - Results - iero</a:t>
            </a:r>
            <a:br>
              <a:rPr lang="en"/>
            </a:br>
            <a:r>
              <a:rPr lang="en"/>
              <a:t>Slide 11 - Limitations - Tom</a:t>
            </a:r>
            <a:br>
              <a:rPr lang="en"/>
            </a:br>
            <a:r>
              <a:rPr lang="en"/>
              <a:t>Slide 12 - Conclusion - Tom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D</a:t>
            </a:r>
            <a:r>
              <a:rPr lang="en" sz="1800">
                <a:solidFill>
                  <a:schemeClr val="dk2"/>
                </a:solidFill>
              </a:rPr>
              <a:t>efine many definitions of irony + sarcasm + examples </a:t>
            </a:r>
            <a:endParaRPr/>
          </a:p>
        </p:txBody>
      </p:sp>
      <p:sp>
        <p:nvSpPr>
          <p:cNvPr id="73" name="Google Shape;73;p16"/>
          <p:cNvSpPr txBox="1"/>
          <p:nvPr>
            <p:ph idx="1" type="body"/>
          </p:nvPr>
        </p:nvSpPr>
        <p:spPr>
          <a:xfrm>
            <a:off x="311700" y="1152475"/>
            <a:ext cx="8520600" cy="3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The speaker has an expectation E at time t 0 .</a:t>
            </a:r>
            <a:endParaRPr/>
          </a:p>
          <a:p>
            <a:pPr indent="0" lvl="0" marL="0" rtl="0" algn="l">
              <a:spcBef>
                <a:spcPts val="1600"/>
              </a:spcBef>
              <a:spcAft>
                <a:spcPts val="0"/>
              </a:spcAft>
              <a:buClr>
                <a:schemeClr val="dk1"/>
              </a:buClr>
              <a:buSzPts val="1100"/>
              <a:buFont typeface="Arial"/>
              <a:buNone/>
            </a:pPr>
            <a:r>
              <a:rPr lang="en"/>
              <a:t>– This expectation E fails (is violated) at time t 1 .</a:t>
            </a:r>
            <a:endParaRPr/>
          </a:p>
          <a:p>
            <a:pPr indent="0" lvl="0" marL="0" rtl="0" algn="l">
              <a:spcBef>
                <a:spcPts val="1600"/>
              </a:spcBef>
              <a:spcAft>
                <a:spcPts val="0"/>
              </a:spcAft>
              <a:buClr>
                <a:schemeClr val="dk1"/>
              </a:buClr>
              <a:buSzPts val="1100"/>
              <a:buFont typeface="Arial"/>
              <a:buNone/>
            </a:pPr>
            <a:r>
              <a:rPr lang="en"/>
              <a:t>– Consequently, the speaker is displeased in this violation of their expectation (i.e., the</a:t>
            </a:r>
            <a:endParaRPr/>
          </a:p>
          <a:p>
            <a:pPr indent="0" lvl="0" marL="0" rtl="0" algn="l">
              <a:spcBef>
                <a:spcPts val="1600"/>
              </a:spcBef>
              <a:spcAft>
                <a:spcPts val="0"/>
              </a:spcAft>
              <a:buClr>
                <a:schemeClr val="dk1"/>
              </a:buClr>
              <a:buSzPts val="1100"/>
              <a:buFont typeface="Arial"/>
              <a:buNone/>
            </a:pPr>
            <a:r>
              <a:rPr lang="en"/>
              <a:t>disconnect between their belief of what would happen and the reality of what took place).</a:t>
            </a:r>
            <a:endParaRPr/>
          </a:p>
          <a:p>
            <a:pPr indent="0" lvl="0" marL="0" rtl="0" algn="l">
              <a:spcBef>
                <a:spcPts val="1600"/>
              </a:spcBef>
              <a:spcAft>
                <a:spcPts val="0"/>
              </a:spcAft>
              <a:buClr>
                <a:schemeClr val="dk1"/>
              </a:buClr>
              <a:buSzPts val="1100"/>
              <a:buFont typeface="Arial"/>
              <a:buNone/>
            </a:pPr>
            <a:r>
              <a:rPr lang="en"/>
              <a:t>pragmatic insincerity.</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Selection and rationale of chosen extra papers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Papers </a:t>
            </a:r>
            <a:endParaRPr/>
          </a:p>
          <a:p>
            <a:pPr indent="-342900" lvl="0" marL="457200" rtl="0" algn="l">
              <a:spcBef>
                <a:spcPts val="1600"/>
              </a:spcBef>
              <a:spcAft>
                <a:spcPts val="0"/>
              </a:spcAft>
              <a:buSzPts val="1800"/>
              <a:buChar char="-"/>
            </a:pPr>
            <a:r>
              <a:rPr lang="en"/>
              <a:t>Each of us find a paper/article</a:t>
            </a:r>
            <a:endParaRPr/>
          </a:p>
          <a:p>
            <a:pPr indent="-342900" lvl="0" marL="457200" rtl="0" algn="l">
              <a:spcBef>
                <a:spcPts val="0"/>
              </a:spcBef>
              <a:spcAft>
                <a:spcPts val="0"/>
              </a:spcAft>
              <a:buSzPts val="1800"/>
              <a:buChar char="-"/>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Differences</a:t>
            </a:r>
            <a:endParaRPr/>
          </a:p>
        </p:txBody>
      </p:sp>
      <p:sp>
        <p:nvSpPr>
          <p:cNvPr id="85" name="Google Shape;85;p1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Didnt use lexical features</a:t>
            </a:r>
            <a:endParaRPr/>
          </a:p>
          <a:p>
            <a:pPr indent="0" lvl="0" marL="0" rtl="0" algn="l">
              <a:spcBef>
                <a:spcPts val="1600"/>
              </a:spcBef>
              <a:spcAft>
                <a:spcPts val="0"/>
              </a:spcAft>
              <a:buNone/>
            </a:pPr>
            <a:r>
              <a:rPr lang="en"/>
              <a:t>- Annotating 3000 tweets by hand</a:t>
            </a:r>
            <a:endParaRPr/>
          </a:p>
          <a:p>
            <a:pPr indent="0" lvl="0" marL="0" rtl="0" algn="l">
              <a:spcBef>
                <a:spcPts val="1600"/>
              </a:spcBef>
              <a:spcAft>
                <a:spcPts val="0"/>
              </a:spcAft>
              <a:buNone/>
            </a:pPr>
            <a:r>
              <a:rPr lang="en"/>
              <a:t>- Validated on models not produced by then</a:t>
            </a:r>
            <a:endParaRPr/>
          </a:p>
          <a:p>
            <a:pPr indent="0" lvl="0" marL="0" rtl="0" algn="l">
              <a:spcBef>
                <a:spcPts val="1600"/>
              </a:spcBef>
              <a:spcAft>
                <a:spcPts val="0"/>
              </a:spcAft>
              <a:buNone/>
            </a:pPr>
            <a:r>
              <a:rPr lang="en"/>
              <a:t>- Domain Specific</a:t>
            </a:r>
            <a:endParaRPr/>
          </a:p>
          <a:p>
            <a:pPr indent="0" lvl="0" marL="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2400">
                <a:solidFill>
                  <a:schemeClr val="dk2"/>
                </a:solidFill>
              </a:rPr>
              <a:t>Common themes and topic</a:t>
            </a:r>
            <a:endParaRPr sz="2400"/>
          </a:p>
        </p:txBody>
      </p:sp>
      <p:sp>
        <p:nvSpPr>
          <p:cNvPr id="91" name="Google Shape;91;p19"/>
          <p:cNvSpPr txBox="1"/>
          <p:nvPr>
            <p:ph idx="1" type="body"/>
          </p:nvPr>
        </p:nvSpPr>
        <p:spPr>
          <a:xfrm>
            <a:off x="311700" y="572700"/>
            <a:ext cx="8520600" cy="46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definitions for Irony</a:t>
            </a:r>
            <a:endParaRPr/>
          </a:p>
          <a:p>
            <a:pPr indent="0" lvl="0" marL="0" rtl="0" algn="l">
              <a:spcBef>
                <a:spcPts val="1600"/>
              </a:spcBef>
              <a:spcAft>
                <a:spcPts val="0"/>
              </a:spcAft>
              <a:buNone/>
            </a:pPr>
            <a:r>
              <a:rPr lang="en"/>
              <a:t>Use of SVM</a:t>
            </a:r>
            <a:endParaRPr/>
          </a:p>
          <a:p>
            <a:pPr indent="0" lvl="0" marL="0" rtl="0" algn="l">
              <a:spcBef>
                <a:spcPts val="1600"/>
              </a:spcBef>
              <a:spcAft>
                <a:spcPts val="0"/>
              </a:spcAft>
              <a:buNone/>
            </a:pPr>
            <a:r>
              <a:rPr lang="en"/>
              <a:t>Polarity detection to identify ironic text</a:t>
            </a:r>
            <a:endParaRPr/>
          </a:p>
          <a:p>
            <a:pPr indent="0" lvl="0" marL="0" rtl="0" algn="l">
              <a:spcBef>
                <a:spcPts val="1600"/>
              </a:spcBef>
              <a:spcAft>
                <a:spcPts val="0"/>
              </a:spcAft>
              <a:buNone/>
            </a:pPr>
            <a:r>
              <a:rPr lang="en"/>
              <a:t>Using lexical features to detect sarcasm</a:t>
            </a:r>
            <a:endParaRPr/>
          </a:p>
          <a:p>
            <a:pPr indent="0" lvl="0" marL="0" rtl="0" algn="l">
              <a:spcBef>
                <a:spcPts val="1600"/>
              </a:spcBef>
              <a:spcAft>
                <a:spcPts val="0"/>
              </a:spcAft>
              <a:buNone/>
            </a:pPr>
            <a:r>
              <a:rPr lang="en"/>
              <a:t>Use Bag of words either as a baseline or method</a:t>
            </a:r>
            <a:endParaRPr/>
          </a:p>
          <a:p>
            <a:pPr indent="0" lvl="0" marL="0" rtl="0" algn="l">
              <a:spcBef>
                <a:spcPts val="1600"/>
              </a:spcBef>
              <a:spcAft>
                <a:spcPts val="0"/>
              </a:spcAft>
              <a:buNone/>
            </a:pPr>
            <a:r>
              <a:rPr lang="en"/>
              <a:t>Focus on a Specific type of Irony </a:t>
            </a:r>
            <a:endParaRPr/>
          </a:p>
          <a:p>
            <a:pPr indent="0" lvl="0" marL="0" rtl="0" algn="l">
              <a:spcBef>
                <a:spcPts val="1600"/>
              </a:spcBef>
              <a:spcAft>
                <a:spcPts val="0"/>
              </a:spcAft>
              <a:buNone/>
            </a:pPr>
            <a:r>
              <a:rPr lang="en"/>
              <a:t>E</a:t>
            </a:r>
            <a:r>
              <a:rPr lang="en"/>
              <a:t>xclusively over the space of textual or syntactic features</a:t>
            </a:r>
            <a:endParaRPr/>
          </a:p>
          <a:p>
            <a:pPr indent="0" lvl="0" marL="0" rtl="0" algn="l">
              <a:spcBef>
                <a:spcPts val="1600"/>
              </a:spcBef>
              <a:spcAft>
                <a:spcPts val="0"/>
              </a:spcAft>
              <a:buNone/>
            </a:pPr>
            <a:r>
              <a:rPr lang="en"/>
              <a:t>Domain specific training/testing</a:t>
            </a:r>
            <a:endParaRPr/>
          </a:p>
          <a:p>
            <a:pPr indent="0" lvl="0" marL="0" rtl="0" algn="l">
              <a:spcBef>
                <a:spcPts val="1600"/>
              </a:spcBef>
              <a:spcAft>
                <a:spcPts val="0"/>
              </a:spcAft>
              <a:buNone/>
            </a:pPr>
            <a:r>
              <a:rPr lang="en"/>
              <a:t>A</a:t>
            </a:r>
            <a:r>
              <a:rPr lang="en"/>
              <a:t>ll identify sarcasm as a very hard problem and note that humans do it with ease</a:t>
            </a:r>
            <a:endParaRPr/>
          </a:p>
          <a:p>
            <a:pPr indent="0" lvl="0" marL="0" rtl="0" algn="l">
              <a:spcBef>
                <a:spcPts val="1600"/>
              </a:spcBef>
              <a:spcAft>
                <a:spcPts val="0"/>
              </a:spcAft>
              <a:buNone/>
            </a:pPr>
            <a:r>
              <a:rPr lang="en"/>
              <a:t>Majority use twitter data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509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800">
                <a:solidFill>
                  <a:schemeClr val="dk2"/>
                </a:solidFill>
              </a:rPr>
              <a:t>Paper methodologies</a:t>
            </a:r>
            <a:endParaRPr/>
          </a:p>
        </p:txBody>
      </p:sp>
      <p:sp>
        <p:nvSpPr>
          <p:cNvPr id="97" name="Google Shape;97;p20"/>
          <p:cNvSpPr txBox="1"/>
          <p:nvPr>
            <p:ph idx="1" type="body"/>
          </p:nvPr>
        </p:nvSpPr>
        <p:spPr>
          <a:xfrm>
            <a:off x="252900" y="823650"/>
            <a:ext cx="8638200" cy="412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t>Dataset</a:t>
            </a:r>
            <a:endParaRPr u="sng"/>
          </a:p>
          <a:p>
            <a:pPr indent="-342900" lvl="0" marL="457200" rtl="0" algn="l">
              <a:spcBef>
                <a:spcPts val="0"/>
              </a:spcBef>
              <a:spcAft>
                <a:spcPts val="0"/>
              </a:spcAft>
              <a:buSzPts val="1800"/>
              <a:buChar char="-"/>
            </a:pPr>
            <a:r>
              <a:rPr lang="en"/>
              <a:t>Twitter, Amazon Reviews</a:t>
            </a:r>
            <a:endParaRPr/>
          </a:p>
          <a:p>
            <a:pPr indent="-342900" lvl="0" marL="457200" rtl="0" algn="l">
              <a:spcBef>
                <a:spcPts val="0"/>
              </a:spcBef>
              <a:spcAft>
                <a:spcPts val="0"/>
              </a:spcAft>
              <a:buSzPts val="1800"/>
              <a:buChar char="-"/>
            </a:pPr>
            <a:r>
              <a:rPr lang="en" u="sng"/>
              <a:t>Preprocessing</a:t>
            </a:r>
            <a:endParaRPr u="sng"/>
          </a:p>
          <a:p>
            <a:pPr indent="-342900" lvl="0" marL="457200" rtl="0" algn="l">
              <a:spcBef>
                <a:spcPts val="0"/>
              </a:spcBef>
              <a:spcAft>
                <a:spcPts val="0"/>
              </a:spcAft>
              <a:buSzPts val="1800"/>
              <a:buChar char="-"/>
            </a:pPr>
            <a:r>
              <a:rPr lang="en"/>
              <a:t>Extract feature space, used twitter, used hashtags + text</a:t>
            </a:r>
            <a:endParaRPr/>
          </a:p>
          <a:p>
            <a:pPr indent="-342900" lvl="0" marL="457200" rtl="0" algn="l">
              <a:spcBef>
                <a:spcPts val="0"/>
              </a:spcBef>
              <a:spcAft>
                <a:spcPts val="0"/>
              </a:spcAft>
              <a:buSzPts val="1800"/>
              <a:buChar char="-"/>
            </a:pPr>
            <a:r>
              <a:rPr lang="en"/>
              <a:t>Take subfeatures of the features</a:t>
            </a:r>
            <a:endParaRPr/>
          </a:p>
          <a:p>
            <a:pPr indent="-342900" lvl="0" marL="457200" rtl="0" algn="l">
              <a:spcBef>
                <a:spcPts val="0"/>
              </a:spcBef>
              <a:spcAft>
                <a:spcPts val="0"/>
              </a:spcAft>
              <a:buSzPts val="1800"/>
              <a:buChar char="-"/>
            </a:pPr>
            <a:r>
              <a:rPr lang="en"/>
              <a:t>POS tags </a:t>
            </a:r>
            <a:endParaRPr/>
          </a:p>
          <a:p>
            <a:pPr indent="-342900" lvl="0" marL="457200" rtl="0" algn="l">
              <a:spcBef>
                <a:spcPts val="0"/>
              </a:spcBef>
              <a:spcAft>
                <a:spcPts val="0"/>
              </a:spcAft>
              <a:buSzPts val="1800"/>
              <a:buChar char="-"/>
            </a:pPr>
            <a:r>
              <a:rPr lang="en"/>
              <a:t>Manually Annotated Tweets</a:t>
            </a:r>
            <a:endParaRPr/>
          </a:p>
          <a:p>
            <a:pPr indent="-342900" lvl="0" marL="457200" rtl="0" algn="l">
              <a:spcBef>
                <a:spcPts val="0"/>
              </a:spcBef>
              <a:spcAft>
                <a:spcPts val="0"/>
              </a:spcAft>
              <a:buSzPts val="1800"/>
              <a:buChar char="-"/>
            </a:pPr>
            <a:r>
              <a:rPr lang="en" u="sng"/>
              <a:t>Models</a:t>
            </a:r>
            <a:endParaRPr u="sng"/>
          </a:p>
          <a:p>
            <a:pPr indent="-342900" lvl="0" marL="457200" rtl="0" algn="l">
              <a:spcBef>
                <a:spcPts val="0"/>
              </a:spcBef>
              <a:spcAft>
                <a:spcPts val="0"/>
              </a:spcAft>
              <a:buSzPts val="1800"/>
              <a:buChar char="-"/>
            </a:pPr>
            <a:r>
              <a:rPr lang="en"/>
              <a:t>SVM, Logistic Regression, Decision tree</a:t>
            </a:r>
            <a:endParaRPr/>
          </a:p>
          <a:p>
            <a:pPr indent="-342900" lvl="0" marL="457200" rtl="0" algn="l">
              <a:spcBef>
                <a:spcPts val="0"/>
              </a:spcBef>
              <a:spcAft>
                <a:spcPts val="0"/>
              </a:spcAft>
              <a:buSzPts val="1800"/>
              <a:buChar char="-"/>
            </a:pPr>
            <a:r>
              <a:rPr lang="en" u="sng"/>
              <a:t>Testing</a:t>
            </a:r>
            <a:endParaRPr u="sng"/>
          </a:p>
          <a:p>
            <a:pPr indent="-342900" lvl="0" marL="457200" rtl="0" algn="l">
              <a:spcBef>
                <a:spcPts val="0"/>
              </a:spcBef>
              <a:spcAft>
                <a:spcPts val="0"/>
              </a:spcAft>
              <a:buSzPts val="1800"/>
              <a:buChar char="-"/>
            </a:pPr>
            <a:r>
              <a:rPr lang="en"/>
              <a:t>Test on same domain, have a validation and test set</a:t>
            </a:r>
            <a:endParaRPr/>
          </a:p>
          <a:p>
            <a:pPr indent="0" lvl="0" marL="0" rtl="0" algn="l">
              <a:spcBef>
                <a:spcPts val="1600"/>
              </a:spcBef>
              <a:spcAft>
                <a:spcPts val="0"/>
              </a:spcAft>
              <a:buNone/>
            </a:pPr>
            <a:r>
              <a:t/>
            </a:r>
            <a:endParaRPr u="sng"/>
          </a:p>
          <a:p>
            <a:pPr indent="0" lvl="0" marL="0" rtl="0" algn="l">
              <a:spcBef>
                <a:spcPts val="1600"/>
              </a:spcBef>
              <a:spcAft>
                <a:spcPts val="0"/>
              </a:spcAft>
              <a:buNone/>
            </a:pPr>
            <a:r>
              <a:t/>
            </a:r>
            <a:endParaRPr u="sng"/>
          </a:p>
          <a:p>
            <a:pPr indent="0" lvl="0" marL="0" rtl="0" algn="l">
              <a:spcBef>
                <a:spcPts val="1600"/>
              </a:spcBef>
              <a:spcAft>
                <a:spcPts val="0"/>
              </a:spcAft>
              <a:buNone/>
            </a:pPr>
            <a:r>
              <a:t/>
            </a:r>
            <a:endParaRPr u="sng"/>
          </a:p>
          <a:p>
            <a:pPr indent="-342900" lvl="0" marL="457200" rtl="0" algn="l">
              <a:spcBef>
                <a:spcPts val="1600"/>
              </a:spcBef>
              <a:spcAft>
                <a:spcPts val="0"/>
              </a:spcAft>
              <a:buSzPts val="1800"/>
              <a:buChar char="-"/>
            </a:pPr>
            <a:r>
              <a:rPr lang="en"/>
              <a:t>Experiments of automatically detecting verbal irony just based on hashtags alone, twitter </a:t>
            </a:r>
            <a:endParaRPr/>
          </a:p>
          <a:p>
            <a:pPr indent="-342900" lvl="0" marL="457200" rtl="0" algn="l">
              <a:spcBef>
                <a:spcPts val="0"/>
              </a:spcBef>
              <a:spcAft>
                <a:spcPts val="0"/>
              </a:spcAft>
              <a:buSzPts val="1800"/>
              <a:buChar char="-"/>
            </a:pPr>
            <a:r>
              <a:rPr lang="en"/>
              <a:t>Extract feature space, used twitter, used hashtags + text</a:t>
            </a:r>
            <a:endParaRPr/>
          </a:p>
          <a:p>
            <a:pPr indent="-342900" lvl="0" marL="457200" rtl="0" algn="l">
              <a:spcBef>
                <a:spcPts val="0"/>
              </a:spcBef>
              <a:spcAft>
                <a:spcPts val="0"/>
              </a:spcAft>
              <a:buSzPts val="1800"/>
              <a:buChar char="-"/>
            </a:pPr>
            <a:r>
              <a:rPr lang="en"/>
              <a:t>All used supervised learning </a:t>
            </a:r>
            <a:endParaRPr/>
          </a:p>
          <a:p>
            <a:pPr indent="-342900" lvl="0" marL="457200" rtl="0" algn="l">
              <a:spcBef>
                <a:spcPts val="0"/>
              </a:spcBef>
              <a:spcAft>
                <a:spcPts val="0"/>
              </a:spcAft>
              <a:buSzPts val="1800"/>
              <a:buChar char="-"/>
            </a:pPr>
            <a:r>
              <a:rPr lang="en"/>
              <a:t>Take subfeatures of the features </a:t>
            </a:r>
            <a:endParaRPr/>
          </a:p>
          <a:p>
            <a:pPr indent="-342900" lvl="0" marL="457200" rtl="0" algn="l">
              <a:spcBef>
                <a:spcPts val="0"/>
              </a:spcBef>
              <a:spcAft>
                <a:spcPts val="0"/>
              </a:spcAft>
              <a:buSzPts val="1800"/>
              <a:buChar char="-"/>
            </a:pPr>
            <a:r>
              <a:rPr lang="en"/>
              <a:t>POS tags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Bad</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Domain specific training/testing</a:t>
            </a:r>
            <a:endParaRPr/>
          </a:p>
          <a:p>
            <a:pPr indent="-342900" lvl="0" marL="457200" rtl="0" algn="l">
              <a:spcBef>
                <a:spcPts val="0"/>
              </a:spcBef>
              <a:spcAft>
                <a:spcPts val="0"/>
              </a:spcAft>
              <a:buSzPts val="1800"/>
              <a:buChar char="-"/>
            </a:pPr>
            <a:r>
              <a:rPr lang="en"/>
              <a:t>Manually labelling data</a:t>
            </a:r>
            <a:endParaRPr/>
          </a:p>
          <a:p>
            <a:pPr indent="-342900" lvl="0" marL="457200" rtl="0" algn="l">
              <a:spcBef>
                <a:spcPts val="0"/>
              </a:spcBef>
              <a:spcAft>
                <a:spcPts val="0"/>
              </a:spcAft>
              <a:buSzPts val="1800"/>
              <a:buChar char="-"/>
            </a:pPr>
            <a:r>
              <a:rPr lang="en"/>
              <a:t>Used one machine learning model</a:t>
            </a:r>
            <a:endParaRPr/>
          </a:p>
          <a:p>
            <a:pPr indent="-342900" lvl="0" marL="457200" rtl="0" algn="l">
              <a:spcBef>
                <a:spcPts val="0"/>
              </a:spcBef>
              <a:spcAft>
                <a:spcPts val="0"/>
              </a:spcAft>
              <a:buSzPts val="1800"/>
              <a:buChar char="-"/>
            </a:pPr>
            <a:r>
              <a:rPr lang="en"/>
              <a:t>Lack of external validity</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