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mailto:subhalakshmialagappan19@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s://github.com/subha1912/TNSDC_Generative_AI.git" TargetMode="External"/><Relationship Id="rId6" Type="http://schemas.openxmlformats.org/officeDocument/2006/relationships/hyperlink" Target="https://github.com/Jayandrakumar-10/TNSDC_Generative_AI.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6" name="Google Shape;56;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57" name="Google Shape;57;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8" name="Google Shape;58;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59" name="Google Shape;59;p7"/>
          <p:cNvSpPr txBox="1"/>
          <p:nvPr/>
        </p:nvSpPr>
        <p:spPr>
          <a:xfrm>
            <a:off x="2743200" y="1752600"/>
            <a:ext cx="5867400" cy="1990800"/>
          </a:xfrm>
          <a:prstGeom prst="rect">
            <a:avLst/>
          </a:prstGeom>
          <a:noFill/>
          <a:ln>
            <a:noFill/>
          </a:ln>
        </p:spPr>
        <p:txBody>
          <a:bodyPr anchorCtr="0" anchor="t" bIns="45700" lIns="91425" spcFirstLastPara="1" rIns="91425" wrap="square" tIns="45700">
            <a:spAutoFit/>
          </a:bodyPr>
          <a:lstStyle/>
          <a:p>
            <a:pPr indent="0" lvl="0" marL="12700" rtl="0" algn="l">
              <a:lnSpc>
                <a:spcPct val="100000"/>
              </a:lnSpc>
              <a:spcBef>
                <a:spcPts val="0"/>
              </a:spcBef>
              <a:spcAft>
                <a:spcPts val="0"/>
              </a:spcAft>
              <a:buNone/>
            </a:pPr>
            <a:r>
              <a:rPr lang="en-IN" sz="2000">
                <a:solidFill>
                  <a:srgbClr val="262626"/>
                </a:solidFill>
                <a:latin typeface="Calibri"/>
                <a:ea typeface="Calibri"/>
                <a:cs typeface="Calibri"/>
                <a:sym typeface="Calibri"/>
              </a:rPr>
              <a:t>PRESENTED BY : JAYANDRAKUMAR S</a:t>
            </a:r>
            <a:endParaRPr/>
          </a:p>
          <a:p>
            <a:pPr indent="0" lvl="0" marL="12700" rtl="0" algn="l">
              <a:lnSpc>
                <a:spcPct val="100000"/>
              </a:lnSpc>
              <a:spcBef>
                <a:spcPts val="100"/>
              </a:spcBef>
              <a:spcAft>
                <a:spcPts val="0"/>
              </a:spcAft>
              <a:buNone/>
            </a:pPr>
            <a:r>
              <a:rPr lang="en-IN" sz="2000">
                <a:solidFill>
                  <a:srgbClr val="262626"/>
                </a:solidFill>
                <a:latin typeface="Calibri"/>
                <a:ea typeface="Calibri"/>
                <a:cs typeface="Calibri"/>
                <a:sym typeface="Calibri"/>
              </a:rPr>
              <a:t>REG NO : 813821243025</a:t>
            </a:r>
            <a:endParaRPr/>
          </a:p>
          <a:p>
            <a:pPr indent="0" lvl="0" marL="12700" rtl="0" algn="l">
              <a:lnSpc>
                <a:spcPct val="100000"/>
              </a:lnSpc>
              <a:spcBef>
                <a:spcPts val="100"/>
              </a:spcBef>
              <a:spcAft>
                <a:spcPts val="0"/>
              </a:spcAft>
              <a:buNone/>
            </a:pPr>
            <a:r>
              <a:rPr lang="en-IN" sz="2000">
                <a:solidFill>
                  <a:srgbClr val="262626"/>
                </a:solidFill>
                <a:latin typeface="Calibri"/>
                <a:ea typeface="Calibri"/>
                <a:cs typeface="Calibri"/>
                <a:sym typeface="Calibri"/>
              </a:rPr>
              <a:t>DEPT : ARTIFICIAL INTELLIGENCE AND DATA SCIENCE</a:t>
            </a:r>
            <a:endParaRPr/>
          </a:p>
          <a:p>
            <a:pPr indent="0" lvl="0" marL="12700" rtl="0" algn="l">
              <a:lnSpc>
                <a:spcPct val="100000"/>
              </a:lnSpc>
              <a:spcBef>
                <a:spcPts val="100"/>
              </a:spcBef>
              <a:spcAft>
                <a:spcPts val="0"/>
              </a:spcAft>
              <a:buNone/>
            </a:pPr>
            <a:r>
              <a:rPr lang="en-IN" sz="2000">
                <a:solidFill>
                  <a:srgbClr val="262626"/>
                </a:solidFill>
                <a:latin typeface="Calibri"/>
                <a:ea typeface="Calibri"/>
                <a:cs typeface="Calibri"/>
                <a:sym typeface="Calibri"/>
              </a:rPr>
              <a:t>COLLEGE : SARANATHAN COLLEGE OF ENGINEERING</a:t>
            </a:r>
            <a:endParaRPr/>
          </a:p>
          <a:p>
            <a:pPr indent="0" lvl="0" marL="12700" rtl="0" algn="l">
              <a:lnSpc>
                <a:spcPct val="100000"/>
              </a:lnSpc>
              <a:spcBef>
                <a:spcPts val="100"/>
              </a:spcBef>
              <a:spcAft>
                <a:spcPts val="0"/>
              </a:spcAft>
              <a:buNone/>
            </a:pPr>
            <a:r>
              <a:rPr lang="en-IN" sz="2000">
                <a:solidFill>
                  <a:srgbClr val="262626"/>
                </a:solidFill>
                <a:latin typeface="Calibri"/>
                <a:ea typeface="Calibri"/>
                <a:cs typeface="Calibri"/>
                <a:sym typeface="Calibri"/>
              </a:rPr>
              <a:t>NM ID : </a:t>
            </a:r>
            <a:r>
              <a:rPr lang="en-IN" sz="2000" u="sng">
                <a:solidFill>
                  <a:srgbClr val="262626"/>
                </a:solidFill>
                <a:latin typeface="Calibri"/>
                <a:ea typeface="Calibri"/>
                <a:cs typeface="Calibri"/>
                <a:sym typeface="Calibri"/>
                <a:hlinkClick r:id="rId4">
                  <a:extLst>
                    <a:ext uri="{A12FA001-AC4F-418D-AE19-62706E023703}">
                      <ahyp:hlinkClr val="tx"/>
                    </a:ext>
                  </a:extLst>
                </a:hlinkClick>
              </a:rPr>
              <a:t>sanjev2003@gmail.com               </a:t>
            </a:r>
            <a:r>
              <a:rPr lang="en-IN" sz="2000">
                <a:solidFill>
                  <a:srgbClr val="262626"/>
                </a:solidFill>
                <a:latin typeface="Calibri"/>
                <a:ea typeface="Calibri"/>
                <a:cs typeface="Calibri"/>
                <a:sym typeface="Calibri"/>
              </a:rPr>
              <a:t>(au813821243025)</a:t>
            </a:r>
            <a:endParaRPr sz="2000">
              <a:solidFill>
                <a:srgbClr val="26262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1" name="Google Shape;161;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62" name="Google Shape;162;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63" name="Google Shape;163;p16"/>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IN"/>
              <a:t>RESULTS</a:t>
            </a:r>
            <a:endParaRPr/>
          </a:p>
        </p:txBody>
      </p:sp>
      <p:sp>
        <p:nvSpPr>
          <p:cNvPr id="164" name="Google Shape;164;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65" name="Google Shape;165;p16"/>
          <p:cNvSpPr txBox="1"/>
          <p:nvPr/>
        </p:nvSpPr>
        <p:spPr>
          <a:xfrm>
            <a:off x="558165" y="1371600"/>
            <a:ext cx="3709036" cy="258532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0" lang="en-IN" sz="1800">
                <a:solidFill>
                  <a:srgbClr val="212121"/>
                </a:solidFill>
                <a:latin typeface="Courier New"/>
                <a:ea typeface="Courier New"/>
                <a:cs typeface="Courier New"/>
                <a:sym typeface="Courier New"/>
              </a:rPr>
              <a:t>Logistic Regression() :</a:t>
            </a:r>
            <a:endParaRPr/>
          </a:p>
          <a:p>
            <a:pPr indent="0" lvl="0" marL="0" rtl="0" algn="l">
              <a:spcBef>
                <a:spcPts val="0"/>
              </a:spcBef>
              <a:spcAft>
                <a:spcPts val="0"/>
              </a:spcAft>
              <a:buNone/>
            </a:pPr>
            <a:r>
              <a:rPr b="0" i="0" lang="en-IN" sz="1800">
                <a:solidFill>
                  <a:srgbClr val="212121"/>
                </a:solidFill>
                <a:latin typeface="Courier New"/>
                <a:ea typeface="Courier New"/>
                <a:cs typeface="Courier New"/>
                <a:sym typeface="Courier New"/>
              </a:rPr>
              <a:t>Training Accuracy : 1.0</a:t>
            </a:r>
            <a:endParaRPr/>
          </a:p>
          <a:p>
            <a:pPr indent="0" lvl="0" marL="0" rtl="0" algn="l">
              <a:spcBef>
                <a:spcPts val="0"/>
              </a:spcBef>
              <a:spcAft>
                <a:spcPts val="0"/>
              </a:spcAft>
              <a:buNone/>
            </a:pPr>
            <a:r>
              <a:rPr b="0" i="0" lang="en-IN" sz="1800">
                <a:solidFill>
                  <a:srgbClr val="212121"/>
                </a:solidFill>
                <a:latin typeface="Courier New"/>
                <a:ea typeface="Courier New"/>
                <a:cs typeface="Courier New"/>
                <a:sym typeface="Courier New"/>
              </a:rPr>
              <a:t>Validation Accuracy : 1.0</a:t>
            </a:r>
            <a:endParaRPr/>
          </a:p>
          <a:p>
            <a:pPr indent="0" lvl="0" marL="0" rtl="0" algn="l">
              <a:spcBef>
                <a:spcPts val="0"/>
              </a:spcBef>
              <a:spcAft>
                <a:spcPts val="0"/>
              </a:spcAft>
              <a:buNone/>
            </a:pPr>
            <a:r>
              <a:t/>
            </a:r>
            <a:endParaRPr sz="1800">
              <a:solidFill>
                <a:srgbClr val="212121"/>
              </a:solidFill>
              <a:latin typeface="Courier New"/>
              <a:ea typeface="Courier New"/>
              <a:cs typeface="Courier New"/>
              <a:sym typeface="Courier New"/>
            </a:endParaRPr>
          </a:p>
          <a:p>
            <a:pPr indent="0" lvl="0" marL="0" rtl="0" algn="l">
              <a:spcBef>
                <a:spcPts val="0"/>
              </a:spcBef>
              <a:spcAft>
                <a:spcPts val="0"/>
              </a:spcAft>
              <a:buNone/>
            </a:pPr>
            <a:r>
              <a:rPr b="0" i="0" lang="en-IN" sz="1800">
                <a:solidFill>
                  <a:srgbClr val="212121"/>
                </a:solidFill>
                <a:latin typeface="Courier New"/>
                <a:ea typeface="Courier New"/>
                <a:cs typeface="Courier New"/>
                <a:sym typeface="Courier New"/>
              </a:rPr>
              <a:t>SVC() : </a:t>
            </a:r>
            <a:endParaRPr/>
          </a:p>
          <a:p>
            <a:pPr indent="0" lvl="0" marL="0" rtl="0" algn="l">
              <a:spcBef>
                <a:spcPts val="0"/>
              </a:spcBef>
              <a:spcAft>
                <a:spcPts val="0"/>
              </a:spcAft>
              <a:buNone/>
            </a:pPr>
            <a:r>
              <a:rPr b="0" i="0" lang="en-IN" sz="1800">
                <a:solidFill>
                  <a:srgbClr val="212121"/>
                </a:solidFill>
                <a:latin typeface="Courier New"/>
                <a:ea typeface="Courier New"/>
                <a:cs typeface="Courier New"/>
                <a:sym typeface="Courier New"/>
              </a:rPr>
              <a:t>Training Accuracy : 1.0 </a:t>
            </a:r>
            <a:endParaRPr/>
          </a:p>
          <a:p>
            <a:pPr indent="0" lvl="0" marL="0" rtl="0" algn="l">
              <a:spcBef>
                <a:spcPts val="0"/>
              </a:spcBef>
              <a:spcAft>
                <a:spcPts val="0"/>
              </a:spcAft>
              <a:buNone/>
            </a:pPr>
            <a:r>
              <a:rPr b="0" i="0" lang="en-IN" sz="1800">
                <a:solidFill>
                  <a:srgbClr val="212121"/>
                </a:solidFill>
                <a:latin typeface="Courier New"/>
                <a:ea typeface="Courier New"/>
                <a:cs typeface="Courier New"/>
                <a:sym typeface="Courier New"/>
              </a:rPr>
              <a:t>Validation Accuracy : 0.9952380952380953 </a:t>
            </a:r>
            <a:br>
              <a:rPr lang="en-IN" sz="1800"/>
            </a:br>
            <a:endParaRPr sz="1800"/>
          </a:p>
        </p:txBody>
      </p:sp>
      <p:pic>
        <p:nvPicPr>
          <p:cNvPr id="166" name="Google Shape;166;p16"/>
          <p:cNvPicPr preferRelativeResize="0"/>
          <p:nvPr/>
        </p:nvPicPr>
        <p:blipFill rotWithShape="1">
          <a:blip r:embed="rId4">
            <a:alphaModFix/>
          </a:blip>
          <a:srcRect b="0" l="0" r="0" t="0"/>
          <a:stretch/>
        </p:blipFill>
        <p:spPr>
          <a:xfrm>
            <a:off x="4355240" y="781050"/>
            <a:ext cx="4998310" cy="4212751"/>
          </a:xfrm>
          <a:prstGeom prst="rect">
            <a:avLst/>
          </a:prstGeom>
          <a:noFill/>
          <a:ln>
            <a:noFill/>
          </a:ln>
        </p:spPr>
      </p:pic>
      <p:sp>
        <p:nvSpPr>
          <p:cNvPr id="167" name="Google Shape;167;p16">
            <a:hlinkClick r:id="rId5"/>
          </p:cNvPr>
          <p:cNvSpPr txBox="1"/>
          <p:nvPr/>
        </p:nvSpPr>
        <p:spPr>
          <a:xfrm>
            <a:off x="301229" y="5895984"/>
            <a:ext cx="793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IN" sz="1800" u="sng">
                <a:solidFill>
                  <a:schemeClr val="hlink"/>
                </a:solidFill>
                <a:hlinkClick r:id="rId6"/>
              </a:rPr>
              <a:t>https://github.com/Jayandrakumar-10/TNSDC_Generative_AI.git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sp>
        <p:nvSpPr>
          <p:cNvPr id="64" name="Google Shape;64;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65" name="Google Shape;65;p8"/>
          <p:cNvGrpSpPr/>
          <p:nvPr/>
        </p:nvGrpSpPr>
        <p:grpSpPr>
          <a:xfrm>
            <a:off x="7448612" y="0"/>
            <a:ext cx="4743796" cy="6858466"/>
            <a:chOff x="7448612" y="0"/>
            <a:chExt cx="4743796" cy="6858466"/>
          </a:xfrm>
        </p:grpSpPr>
        <p:sp>
          <p:nvSpPr>
            <p:cNvPr id="66" name="Google Shape;66;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 name="Google Shape;67;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8" name="Google Shape;68;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9" name="Google Shape;69;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 name="Google Shape;70;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 name="Google Shape;71;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 name="Google Shape;72;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 name="Google Shape;73;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 name="Google Shape;74;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5" name="Google Shape;75;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8"/>
          <p:cNvSpPr txBox="1"/>
          <p:nvPr>
            <p:ph type="title"/>
          </p:nvPr>
        </p:nvSpPr>
        <p:spPr>
          <a:xfrm>
            <a:off x="558165" y="385444"/>
            <a:ext cx="9764395" cy="1122362"/>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IN" sz="4250"/>
              <a:t>PROJECT TITLE</a:t>
            </a:r>
            <a:endParaRPr sz="4250"/>
          </a:p>
        </p:txBody>
      </p:sp>
      <p:grpSp>
        <p:nvGrpSpPr>
          <p:cNvPr id="79" name="Google Shape;79;p8"/>
          <p:cNvGrpSpPr/>
          <p:nvPr/>
        </p:nvGrpSpPr>
        <p:grpSpPr>
          <a:xfrm>
            <a:off x="466725" y="6410325"/>
            <a:ext cx="3705225" cy="295275"/>
            <a:chOff x="466725" y="6410325"/>
            <a:chExt cx="3705225" cy="295275"/>
          </a:xfrm>
        </p:grpSpPr>
        <p:pic>
          <p:nvPicPr>
            <p:cNvPr id="80" name="Google Shape;80;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1" name="Google Shape;81;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2" name="Google Shape;82;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83" name="Google Shape;83;p8"/>
          <p:cNvSpPr txBox="1"/>
          <p:nvPr/>
        </p:nvSpPr>
        <p:spPr>
          <a:xfrm>
            <a:off x="1596009" y="2019300"/>
            <a:ext cx="8214741" cy="1077218"/>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IN" sz="3200"/>
              <a:t>AUTISM DISORDER USING MACHINE LEARNING </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sp>
        <p:nvSpPr>
          <p:cNvPr id="88" name="Google Shape;88;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89" name="Google Shape;89;p9"/>
          <p:cNvGrpSpPr/>
          <p:nvPr/>
        </p:nvGrpSpPr>
        <p:grpSpPr>
          <a:xfrm>
            <a:off x="7448612" y="0"/>
            <a:ext cx="4743796" cy="6858466"/>
            <a:chOff x="7448612" y="0"/>
            <a:chExt cx="4743796" cy="6858466"/>
          </a:xfrm>
        </p:grpSpPr>
        <p:sp>
          <p:nvSpPr>
            <p:cNvPr id="90" name="Google Shape;90;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1" name="Google Shape;91;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2" name="Google Shape;92;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3" name="Google Shape;93;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4" name="Google Shape;94;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5" name="Google Shape;95;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6" name="Google Shape;96;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7" name="Google Shape;97;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 name="Google Shape;98;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99" name="Google Shape;99;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1" name="Google Shape;101;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3" name="Google Shape;103;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sp>
        <p:nvSpPr>
          <p:cNvPr id="104" name="Google Shape;104;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IN"/>
              <a:t>AGENDA</a:t>
            </a:r>
            <a:endParaRPr/>
          </a:p>
        </p:txBody>
      </p:sp>
      <p:sp>
        <p:nvSpPr>
          <p:cNvPr id="105" name="Google Shape;105;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06" name="Google Shape;106;p9"/>
          <p:cNvSpPr txBox="1"/>
          <p:nvPr/>
        </p:nvSpPr>
        <p:spPr>
          <a:xfrm>
            <a:off x="1905000" y="1620837"/>
            <a:ext cx="10287000" cy="2677656"/>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2400"/>
              <a:buFont typeface="Noto Sans Symbols"/>
              <a:buChar char="❖"/>
            </a:pPr>
            <a:r>
              <a:rPr lang="en-IN" sz="2400"/>
              <a:t>PROBLEM STATEMENT</a:t>
            </a:r>
            <a:endParaRPr/>
          </a:p>
          <a:p>
            <a:pPr indent="-285750" lvl="0" marL="285750" rtl="0" algn="l">
              <a:spcBef>
                <a:spcPts val="0"/>
              </a:spcBef>
              <a:spcAft>
                <a:spcPts val="0"/>
              </a:spcAft>
              <a:buSzPts val="2400"/>
              <a:buFont typeface="Noto Sans Symbols"/>
              <a:buChar char="❖"/>
            </a:pPr>
            <a:r>
              <a:rPr lang="en-IN" sz="2400"/>
              <a:t>PROJECT OVERVIEW</a:t>
            </a:r>
            <a:endParaRPr/>
          </a:p>
          <a:p>
            <a:pPr indent="-285750" lvl="0" marL="285750" rtl="0" algn="l">
              <a:spcBef>
                <a:spcPts val="0"/>
              </a:spcBef>
              <a:spcAft>
                <a:spcPts val="0"/>
              </a:spcAft>
              <a:buSzPts val="2400"/>
              <a:buFont typeface="Noto Sans Symbols"/>
              <a:buChar char="❖"/>
            </a:pPr>
            <a:r>
              <a:rPr lang="en-IN" sz="2400"/>
              <a:t>WHO ARE THE END USERS?</a:t>
            </a:r>
            <a:endParaRPr/>
          </a:p>
          <a:p>
            <a:pPr indent="-285750" lvl="0" marL="285750" rtl="0" algn="l">
              <a:spcBef>
                <a:spcPts val="0"/>
              </a:spcBef>
              <a:spcAft>
                <a:spcPts val="0"/>
              </a:spcAft>
              <a:buSzPts val="2400"/>
              <a:buFont typeface="Noto Sans Symbols"/>
              <a:buChar char="❖"/>
            </a:pPr>
            <a:r>
              <a:rPr lang="en-IN" sz="2400"/>
              <a:t>YOUR SOLUTIONS AND ITS VALUE PROPOSITION</a:t>
            </a:r>
            <a:endParaRPr/>
          </a:p>
          <a:p>
            <a:pPr indent="-285750" lvl="0" marL="285750" rtl="0" algn="l">
              <a:spcBef>
                <a:spcPts val="0"/>
              </a:spcBef>
              <a:spcAft>
                <a:spcPts val="0"/>
              </a:spcAft>
              <a:buSzPts val="2400"/>
              <a:buFont typeface="Noto Sans Symbols"/>
              <a:buChar char="❖"/>
            </a:pPr>
            <a:r>
              <a:rPr lang="en-IN" sz="2400"/>
              <a:t>THE WOW IN YOUR SOLUTION</a:t>
            </a:r>
            <a:endParaRPr/>
          </a:p>
          <a:p>
            <a:pPr indent="-285750" lvl="0" marL="285750" rtl="0" algn="l">
              <a:spcBef>
                <a:spcPts val="0"/>
              </a:spcBef>
              <a:spcAft>
                <a:spcPts val="0"/>
              </a:spcAft>
              <a:buSzPts val="2400"/>
              <a:buFont typeface="Noto Sans Symbols"/>
              <a:buChar char="❖"/>
            </a:pPr>
            <a:r>
              <a:rPr lang="en-IN" sz="2400"/>
              <a:t>MODELLING</a:t>
            </a:r>
            <a:endParaRPr/>
          </a:p>
          <a:p>
            <a:pPr indent="-285750" lvl="0" marL="285750" rtl="0" algn="l">
              <a:spcBef>
                <a:spcPts val="0"/>
              </a:spcBef>
              <a:spcAft>
                <a:spcPts val="0"/>
              </a:spcAft>
              <a:buSzPts val="2400"/>
              <a:buFont typeface="Noto Sans Symbols"/>
              <a:buChar char="❖"/>
            </a:pPr>
            <a:r>
              <a:rPr lang="en-IN" sz="2400"/>
              <a:t>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0"/>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a:t>
            </a:r>
            <a:endParaRPr sz="4250"/>
          </a:p>
        </p:txBody>
      </p:sp>
      <p:pic>
        <p:nvPicPr>
          <p:cNvPr id="112" name="Google Shape;112;p10"/>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13" name="Google Shape;113;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14" name="Google Shape;114;p10"/>
          <p:cNvSpPr txBox="1"/>
          <p:nvPr/>
        </p:nvSpPr>
        <p:spPr>
          <a:xfrm>
            <a:off x="1066800" y="1371601"/>
            <a:ext cx="9296400" cy="526297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0" lang="en-IN" sz="1800">
                <a:solidFill>
                  <a:srgbClr val="0D0D0D"/>
                </a:solidFill>
                <a:latin typeface="Arial"/>
                <a:ea typeface="Arial"/>
                <a:cs typeface="Arial"/>
                <a:sym typeface="Arial"/>
              </a:rPr>
              <a:t>"</a:t>
            </a:r>
            <a:r>
              <a:rPr b="0" i="0" lang="en-IN" sz="2400">
                <a:solidFill>
                  <a:srgbClr val="0D0D0D"/>
                </a:solidFill>
                <a:latin typeface="Arial"/>
                <a:ea typeface="Arial"/>
                <a:cs typeface="Arial"/>
                <a:sym typeface="Arial"/>
              </a:rPr>
              <a:t>Autism Spectrum Disorder (ASD) presents a multifaceted challenge, characterized by significant heterogeneity in its clinical presentation and etiology. Diagnosis remains complex and often delayed, hindering early intervention crucial for optimal outcomes. Understanding the underlying genetic, environmental, and neurological factors contributing to ASD remains elusive, impeding the development of targeted interventions. Furthermore, existing interventions vary in efficacy, and access to comprehensive support services for individuals with ASD and their families is often limited, exacerbating societal and economic burdens. Addressing these challenges requires interdisciplinary research efforts integrating clinical, genetic, neurobiological, and socio-environmental perspectives to improve early detection, enhance understanding of ASD's complexity, develop personalized interventions, and promote inclusive support systems for individuals with ASD and their families."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1"/>
          <p:cNvSpPr txBox="1"/>
          <p:nvPr>
            <p:ph type="title"/>
          </p:nvPr>
        </p:nvSpPr>
        <p:spPr>
          <a:xfrm>
            <a:off x="609601" y="190500"/>
            <a:ext cx="5394960"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pic>
        <p:nvPicPr>
          <p:cNvPr id="120" name="Google Shape;120;p1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21" name="Google Shape;121;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22" name="Google Shape;122;p11"/>
          <p:cNvSpPr txBox="1"/>
          <p:nvPr/>
        </p:nvSpPr>
        <p:spPr>
          <a:xfrm>
            <a:off x="914400" y="986679"/>
            <a:ext cx="9372600" cy="535531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IN" sz="1800"/>
              <a:t>The project aims to leverage machine learning algorithms, specifically Support Vector Machine (SVM) and Logistic Regression, to address key challenges in Autism Spectrum Disorder (ASD) research and intervention. By harnessing the power of advanced computational techniques, our initiative seeks to enhance ASD diagnosis, understand underlying etiological factors, and develop personalized interventions tailored to the unique needs of individuals on the spectrum. Through the integration of multidisciplinary data sources encompassing clinical assessments, genetic markers, neuroimaging data, and environmental influences, we aim to create predictive models capable of accurately identifying ASD, predicting treatment response, and uncovering intricate patterns within the disorder. SVM and Logistic Regression algorithms serve as core components in our analytical pipeline, offering robust frameworks for classification and regression tasks essential in ASD research. SVM, with its ability to effectively classify complex datasets by identifying optimal decision boundaries, holds promise in discerning subtle patterns inherent in ASD characteristics. Logistic Regression, on the other hand, provides valuable insights into the probability of ASD occurrence based on a combination of predictor variables, facilitating risk assessment and diagnostic decision-making. By employing these machine learning approaches, our project endeavors to advance the field of ASD research, ultimately leading to improved diagnostic accuracy, personalized interventions, and enhanced support for individuals with ASD and their families.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IN" sz="3200"/>
              <a:t>WHO ARE THE END USERS?</a:t>
            </a:r>
            <a:endParaRPr sz="3200"/>
          </a:p>
        </p:txBody>
      </p:sp>
      <p:pic>
        <p:nvPicPr>
          <p:cNvPr id="128" name="Google Shape;128;p12"/>
          <p:cNvPicPr preferRelativeResize="0"/>
          <p:nvPr/>
        </p:nvPicPr>
        <p:blipFill rotWithShape="1">
          <a:blip r:embed="rId3">
            <a:alphaModFix/>
          </a:blip>
          <a:srcRect b="0" l="0" r="0" t="0"/>
          <a:stretch/>
        </p:blipFill>
        <p:spPr>
          <a:xfrm>
            <a:off x="838200" y="5105400"/>
            <a:ext cx="2181225" cy="485775"/>
          </a:xfrm>
          <a:prstGeom prst="rect">
            <a:avLst/>
          </a:prstGeom>
          <a:noFill/>
          <a:ln>
            <a:noFill/>
          </a:ln>
        </p:spPr>
      </p:pic>
      <p:sp>
        <p:nvSpPr>
          <p:cNvPr id="129" name="Google Shape;129;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30" name="Google Shape;130;p12"/>
          <p:cNvSpPr txBox="1"/>
          <p:nvPr/>
        </p:nvSpPr>
        <p:spPr>
          <a:xfrm>
            <a:off x="1219200" y="1600200"/>
            <a:ext cx="8534400" cy="424731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p>
          <a:p>
            <a:pPr indent="-285750" lvl="0" marL="285750" rtl="0" algn="l">
              <a:spcBef>
                <a:spcPts val="0"/>
              </a:spcBef>
              <a:spcAft>
                <a:spcPts val="0"/>
              </a:spcAft>
              <a:buSzPts val="1800"/>
              <a:buFont typeface="Noto Sans Symbols"/>
              <a:buChar char="❑"/>
            </a:pPr>
            <a:r>
              <a:rPr lang="en-IN" sz="1800"/>
              <a:t>Clinicians and healthcare professionals specializing in neurodevelopmental disorders.</a:t>
            </a:r>
            <a:endParaRPr/>
          </a:p>
          <a:p>
            <a:pPr indent="-285750" lvl="0" marL="285750" rtl="0" algn="l">
              <a:spcBef>
                <a:spcPts val="0"/>
              </a:spcBef>
              <a:spcAft>
                <a:spcPts val="0"/>
              </a:spcAft>
              <a:buSzPts val="1800"/>
              <a:buFont typeface="Noto Sans Symbols"/>
              <a:buChar char="❑"/>
            </a:pPr>
            <a:r>
              <a:rPr lang="en-IN" sz="1800"/>
              <a:t> Parents, caregivers, and families of individuals with autism spectrum disorder (ASD).</a:t>
            </a:r>
            <a:endParaRPr/>
          </a:p>
          <a:p>
            <a:pPr indent="-285750" lvl="0" marL="285750" rtl="0" algn="l">
              <a:spcBef>
                <a:spcPts val="0"/>
              </a:spcBef>
              <a:spcAft>
                <a:spcPts val="0"/>
              </a:spcAft>
              <a:buSzPts val="1800"/>
              <a:buFont typeface="Noto Sans Symbols"/>
              <a:buChar char="❑"/>
            </a:pPr>
            <a:r>
              <a:rPr lang="en-IN" sz="1800"/>
              <a:t>Individuals diagnosed with ASD, including children, adolescents, and adults.</a:t>
            </a:r>
            <a:endParaRPr/>
          </a:p>
          <a:p>
            <a:pPr indent="-285750" lvl="0" marL="285750" rtl="0" algn="l">
              <a:spcBef>
                <a:spcPts val="0"/>
              </a:spcBef>
              <a:spcAft>
                <a:spcPts val="0"/>
              </a:spcAft>
              <a:buSzPts val="1800"/>
              <a:buFont typeface="Noto Sans Symbols"/>
              <a:buChar char="❑"/>
            </a:pPr>
            <a:r>
              <a:rPr lang="en-IN" sz="1800"/>
              <a:t> Educators and special education professionals working with individuals with ASD in schools and educational settings. Researchers and scientists studying ASD etiology, diagnosis, and interventions.</a:t>
            </a:r>
            <a:endParaRPr/>
          </a:p>
          <a:p>
            <a:pPr indent="-285750" lvl="0" marL="285750" rtl="0" algn="l">
              <a:spcBef>
                <a:spcPts val="0"/>
              </a:spcBef>
              <a:spcAft>
                <a:spcPts val="0"/>
              </a:spcAft>
              <a:buSzPts val="1800"/>
              <a:buFont typeface="Noto Sans Symbols"/>
              <a:buChar char="❑"/>
            </a:pPr>
            <a:r>
              <a:rPr lang="en-IN" sz="1800"/>
              <a:t> Advocacy groups and community organizations dedicated to supporting individuals with ASD and their families.</a:t>
            </a:r>
            <a:endParaRPr/>
          </a:p>
          <a:p>
            <a:pPr indent="-285750" lvl="0" marL="285750" rtl="0" algn="l">
              <a:spcBef>
                <a:spcPts val="0"/>
              </a:spcBef>
              <a:spcAft>
                <a:spcPts val="0"/>
              </a:spcAft>
              <a:buSzPts val="1800"/>
              <a:buFont typeface="Noto Sans Symbols"/>
              <a:buChar char="❑"/>
            </a:pPr>
            <a:r>
              <a:rPr lang="en-IN" sz="1800"/>
              <a:t>Government agencies and policymakers responsible for funding, policy development, and resource allocation for ASD-related initiatives.</a:t>
            </a:r>
            <a:endParaRPr/>
          </a:p>
          <a:p>
            <a:pPr indent="-285750" lvl="0" marL="285750" rtl="0" algn="l">
              <a:spcBef>
                <a:spcPts val="0"/>
              </a:spcBef>
              <a:spcAft>
                <a:spcPts val="0"/>
              </a:spcAft>
              <a:buSzPts val="1800"/>
              <a:buFont typeface="Noto Sans Symbols"/>
              <a:buChar char="❑"/>
            </a:pPr>
            <a:r>
              <a:rPr lang="en-IN" sz="1800"/>
              <a:t>Technology developers creating assistive technologies and digital solutions to support individuals with ASD in communication, learning, and daily activities.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ph type="title"/>
          </p:nvPr>
        </p:nvSpPr>
        <p:spPr>
          <a:xfrm>
            <a:off x="558165" y="385444"/>
            <a:ext cx="9764395" cy="1122362"/>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IN" sz="3600"/>
              <a:t>YOUR SOLUTION AND ITS VALUE PROPOSITION</a:t>
            </a:r>
            <a:endParaRPr sz="3600"/>
          </a:p>
        </p:txBody>
      </p:sp>
      <p:pic>
        <p:nvPicPr>
          <p:cNvPr id="136" name="Google Shape;136;p1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37" name="Google Shape;137;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38" name="Google Shape;138;p13"/>
          <p:cNvSpPr txBox="1"/>
          <p:nvPr/>
        </p:nvSpPr>
        <p:spPr>
          <a:xfrm>
            <a:off x="926350" y="2140975"/>
            <a:ext cx="9332100" cy="3694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IN" sz="1800"/>
              <a:t>The solution to the provided problem statement involves several steps:</a:t>
            </a:r>
            <a:endParaRPr/>
          </a:p>
          <a:p>
            <a:pPr indent="-285750" lvl="0" marL="285750" rtl="0" algn="l">
              <a:spcBef>
                <a:spcPts val="0"/>
              </a:spcBef>
              <a:spcAft>
                <a:spcPts val="0"/>
              </a:spcAft>
              <a:buSzPts val="1800"/>
              <a:buFont typeface="Noto Sans Symbols"/>
              <a:buChar char="❖"/>
            </a:pPr>
            <a:r>
              <a:rPr lang="en-IN" sz="1800"/>
              <a:t>Data Acquisition and Preprocessing</a:t>
            </a:r>
            <a:endParaRPr/>
          </a:p>
          <a:p>
            <a:pPr indent="-285750" lvl="0" marL="285750" rtl="0" algn="l">
              <a:spcBef>
                <a:spcPts val="0"/>
              </a:spcBef>
              <a:spcAft>
                <a:spcPts val="0"/>
              </a:spcAft>
              <a:buSzPts val="1800"/>
              <a:buFont typeface="Noto Sans Symbols"/>
              <a:buChar char="❖"/>
            </a:pPr>
            <a:r>
              <a:rPr lang="en-IN" sz="1800"/>
              <a:t>Model Training</a:t>
            </a:r>
            <a:endParaRPr/>
          </a:p>
          <a:p>
            <a:pPr indent="-285750" lvl="0" marL="285750" rtl="0" algn="l">
              <a:spcBef>
                <a:spcPts val="0"/>
              </a:spcBef>
              <a:spcAft>
                <a:spcPts val="0"/>
              </a:spcAft>
              <a:buSzPts val="1800"/>
              <a:buFont typeface="Noto Sans Symbols"/>
              <a:buChar char="❖"/>
            </a:pPr>
            <a:r>
              <a:rPr lang="en-IN" sz="1800"/>
              <a:t>Model Evaluation</a:t>
            </a:r>
            <a:endParaRPr/>
          </a:p>
          <a:p>
            <a:pPr indent="-285750" lvl="0" marL="285750" rtl="0" algn="l">
              <a:spcBef>
                <a:spcPts val="0"/>
              </a:spcBef>
              <a:spcAft>
                <a:spcPts val="0"/>
              </a:spcAft>
              <a:buSzPts val="1800"/>
              <a:buFont typeface="Noto Sans Symbols"/>
              <a:buChar char="❖"/>
            </a:pPr>
            <a:r>
              <a:rPr lang="en-IN" sz="1800"/>
              <a:t>Fine Tuning</a:t>
            </a:r>
            <a:endParaRPr sz="1800"/>
          </a:p>
          <a:p>
            <a:pPr indent="-285750" lvl="0" marL="285750" rtl="0" algn="l">
              <a:spcBef>
                <a:spcPts val="0"/>
              </a:spcBef>
              <a:spcAft>
                <a:spcPts val="0"/>
              </a:spcAft>
              <a:buSzPts val="1800"/>
              <a:buFont typeface="Noto Sans Symbols"/>
              <a:buChar char="❖"/>
            </a:pPr>
            <a:r>
              <a:rPr lang="en-IN" sz="1800"/>
              <a:t>Testing and Deployment</a:t>
            </a:r>
            <a:endParaRPr/>
          </a:p>
          <a:p>
            <a:pPr indent="-285750" lvl="0" marL="285750" rtl="0" algn="l">
              <a:spcBef>
                <a:spcPts val="0"/>
              </a:spcBef>
              <a:spcAft>
                <a:spcPts val="0"/>
              </a:spcAft>
              <a:buSzPts val="1800"/>
              <a:buFont typeface="Noto Sans Symbols"/>
              <a:buChar char="❖"/>
            </a:pPr>
            <a:r>
              <a:rPr lang="en-IN" sz="1800"/>
              <a:t>Documentation and Maintenance</a:t>
            </a:r>
            <a:endParaRPr/>
          </a:p>
          <a:p>
            <a:pPr indent="0" lvl="0" marL="0" rtl="0" algn="l">
              <a:spcBef>
                <a:spcPts val="0"/>
              </a:spcBef>
              <a:spcAft>
                <a:spcPts val="0"/>
              </a:spcAft>
              <a:buNone/>
            </a:pPr>
            <a:r>
              <a:t/>
            </a:r>
            <a:endParaRPr sz="1800"/>
          </a:p>
          <a:p>
            <a:pPr indent="0" lvl="0" marL="0" rtl="0" algn="l">
              <a:spcBef>
                <a:spcPts val="0"/>
              </a:spcBef>
              <a:spcAft>
                <a:spcPts val="0"/>
              </a:spcAft>
              <a:buNone/>
            </a:pPr>
            <a:r>
              <a:rPr lang="en-IN" sz="1800"/>
              <a:t>Value Proposition:</a:t>
            </a:r>
            <a:endParaRPr/>
          </a:p>
          <a:p>
            <a:pPr indent="-285750" lvl="0" marL="285750" rtl="0" algn="l">
              <a:spcBef>
                <a:spcPts val="0"/>
              </a:spcBef>
              <a:spcAft>
                <a:spcPts val="0"/>
              </a:spcAft>
              <a:buSzPts val="1800"/>
              <a:buFont typeface="Noto Sans Symbols"/>
              <a:buChar char="❖"/>
            </a:pPr>
            <a:r>
              <a:rPr lang="en-IN" sz="1800"/>
              <a:t>Accuracy and Precision</a:t>
            </a:r>
            <a:endParaRPr/>
          </a:p>
          <a:p>
            <a:pPr indent="-285750" lvl="0" marL="285750" rtl="0" algn="l">
              <a:spcBef>
                <a:spcPts val="0"/>
              </a:spcBef>
              <a:spcAft>
                <a:spcPts val="0"/>
              </a:spcAft>
              <a:buSzPts val="1800"/>
              <a:buFont typeface="Noto Sans Symbols"/>
              <a:buChar char="❖"/>
            </a:pPr>
            <a:r>
              <a:rPr lang="en-IN" sz="1800"/>
              <a:t>Efficiency and Automation</a:t>
            </a:r>
            <a:endParaRPr/>
          </a:p>
          <a:p>
            <a:pPr indent="-285750" lvl="0" marL="285750" rtl="0" algn="l">
              <a:spcBef>
                <a:spcPts val="0"/>
              </a:spcBef>
              <a:spcAft>
                <a:spcPts val="0"/>
              </a:spcAft>
              <a:buClr>
                <a:srgbClr val="0D0D0D"/>
              </a:buClr>
              <a:buSzPts val="1800"/>
              <a:buFont typeface="Noto Sans Symbols"/>
              <a:buChar char="❖"/>
            </a:pPr>
            <a:r>
              <a:rPr i="0" lang="en-IN" sz="1800">
                <a:solidFill>
                  <a:srgbClr val="0D0D0D"/>
                </a:solidFill>
                <a:latin typeface="Arial"/>
                <a:ea typeface="Arial"/>
                <a:cs typeface="Arial"/>
                <a:sym typeface="Arial"/>
              </a:rPr>
              <a:t>Enhanced Quality of Life</a:t>
            </a:r>
            <a:endParaRPr/>
          </a:p>
          <a:p>
            <a:pPr indent="-285750" lvl="0" marL="285750" rtl="0" algn="l">
              <a:spcBef>
                <a:spcPts val="0"/>
              </a:spcBef>
              <a:spcAft>
                <a:spcPts val="0"/>
              </a:spcAft>
              <a:buClr>
                <a:srgbClr val="0D0D0D"/>
              </a:buClr>
              <a:buSzPts val="1800"/>
              <a:buFont typeface="Noto Sans Symbols"/>
              <a:buChar char="❖"/>
            </a:pPr>
            <a:r>
              <a:rPr i="0" lang="en-IN" sz="1800">
                <a:solidFill>
                  <a:srgbClr val="0D0D0D"/>
                </a:solidFill>
                <a:latin typeface="Arial"/>
                <a:ea typeface="Arial"/>
                <a:cs typeface="Arial"/>
                <a:sym typeface="Arial"/>
              </a:rPr>
              <a:t>Social and Cultural Inclusion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14"/>
          <p:cNvSpPr txBox="1"/>
          <p:nvPr>
            <p:ph type="title"/>
          </p:nvPr>
        </p:nvSpPr>
        <p:spPr>
          <a:xfrm>
            <a:off x="152401" y="0"/>
            <a:ext cx="10170160" cy="94282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IN" sz="4250"/>
              <a:t>THE WOW IN YOUR SOLUTION</a:t>
            </a:r>
            <a:endParaRPr sz="4250"/>
          </a:p>
        </p:txBody>
      </p:sp>
      <p:sp>
        <p:nvSpPr>
          <p:cNvPr id="145" name="Google Shape;145;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46" name="Google Shape;146;p14"/>
          <p:cNvSpPr txBox="1"/>
          <p:nvPr/>
        </p:nvSpPr>
        <p:spPr>
          <a:xfrm>
            <a:off x="838200" y="1066800"/>
            <a:ext cx="9753599" cy="5632311"/>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1800"/>
              <a:buFont typeface="Noto Sans Symbols"/>
              <a:buChar char="✔"/>
            </a:pPr>
            <a:r>
              <a:rPr lang="en-IN" sz="1800"/>
              <a:t>Accuracy: With the utilization of machine learning algorithms such as Support Vector Machine (SVM) and Logistic Regression, coupled with comprehensive datasets on autism spectrum disorder (ASD) features, you can achieve high accuracy in ASD diagnosis and prediction.</a:t>
            </a:r>
            <a:endParaRPr/>
          </a:p>
          <a:p>
            <a:pPr indent="-171450" lvl="0" marL="285750" rtl="0" algn="l">
              <a:spcBef>
                <a:spcPts val="0"/>
              </a:spcBef>
              <a:spcAft>
                <a:spcPts val="0"/>
              </a:spcAft>
              <a:buSzPts val="1800"/>
              <a:buFont typeface="Noto Sans Symbols"/>
              <a:buNone/>
            </a:pPr>
            <a:r>
              <a:t/>
            </a:r>
            <a:endParaRPr sz="1800"/>
          </a:p>
          <a:p>
            <a:pPr indent="-285750" lvl="0" marL="285750" rtl="0" algn="l">
              <a:spcBef>
                <a:spcPts val="0"/>
              </a:spcBef>
              <a:spcAft>
                <a:spcPts val="0"/>
              </a:spcAft>
              <a:buSzPts val="1800"/>
              <a:buFont typeface="Noto Sans Symbols"/>
              <a:buChar char="✔"/>
            </a:pPr>
            <a:r>
              <a:rPr lang="en-IN" sz="1800"/>
              <a:t>Efficiency: SVM and Logistic Regression offer efficient algorithms for ASD classification, with manageable computational requirements even on standard hardware configurations. Preprocessing techniques such as feature selection and dimensionality reduction further enhance efficiency.</a:t>
            </a:r>
            <a:endParaRPr/>
          </a:p>
          <a:p>
            <a:pPr indent="-171450" lvl="0" marL="285750" rtl="0" algn="l">
              <a:spcBef>
                <a:spcPts val="0"/>
              </a:spcBef>
              <a:spcAft>
                <a:spcPts val="0"/>
              </a:spcAft>
              <a:buSzPts val="1800"/>
              <a:buFont typeface="Noto Sans Symbols"/>
              <a:buNone/>
            </a:pPr>
            <a:r>
              <a:t/>
            </a:r>
            <a:endParaRPr sz="1800"/>
          </a:p>
          <a:p>
            <a:pPr indent="-285750" lvl="0" marL="285750" rtl="0" algn="l">
              <a:spcBef>
                <a:spcPts val="0"/>
              </a:spcBef>
              <a:spcAft>
                <a:spcPts val="0"/>
              </a:spcAft>
              <a:buSzPts val="1800"/>
              <a:buFont typeface="Noto Sans Symbols"/>
              <a:buChar char="✔"/>
            </a:pPr>
            <a:r>
              <a:rPr lang="en-IN" sz="1800"/>
              <a:t>Flexibility: SVM and Logistic Regression models provide flexibility in handling various types of ASD data, including clinical assessments, genetic markers, and behavioral observations. They allow for experimentation with different feature sets and model parameters to optimize performance for different ASD subtypes and populations.</a:t>
            </a:r>
            <a:endParaRPr/>
          </a:p>
          <a:p>
            <a:pPr indent="-171450" lvl="0" marL="285750" rtl="0" algn="l">
              <a:spcBef>
                <a:spcPts val="0"/>
              </a:spcBef>
              <a:spcAft>
                <a:spcPts val="0"/>
              </a:spcAft>
              <a:buSzPts val="1800"/>
              <a:buFont typeface="Noto Sans Symbols"/>
              <a:buNone/>
            </a:pPr>
            <a:r>
              <a:t/>
            </a:r>
            <a:endParaRPr sz="1800"/>
          </a:p>
          <a:p>
            <a:pPr indent="-285750" lvl="0" marL="285750" rtl="0" algn="l">
              <a:spcBef>
                <a:spcPts val="0"/>
              </a:spcBef>
              <a:spcAft>
                <a:spcPts val="0"/>
              </a:spcAft>
              <a:buSzPts val="1800"/>
              <a:buFont typeface="Noto Sans Symbols"/>
              <a:buChar char="✔"/>
            </a:pPr>
            <a:r>
              <a:rPr lang="en-IN" sz="1800"/>
              <a:t>Scalability: SVM and Logistic Regression models are scalable to handle large datasets containing diverse ASD features. Additionally, advancements in parallel processing techniques and distributed computing frameworks enable scalability for processing extensive ASD datasets across multiple computing resources.</a:t>
            </a:r>
            <a:endParaRPr/>
          </a:p>
          <a:p>
            <a:pPr indent="0" lvl="0" marL="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2" name="Google Shape;152;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3" name="Google Shape;153;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54" name="Google Shape;154;p15"/>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MODELLING</a:t>
            </a:r>
            <a:endParaRPr/>
          </a:p>
        </p:txBody>
      </p:sp>
      <p:pic>
        <p:nvPicPr>
          <p:cNvPr descr="Figure 2" id="155" name="Google Shape;155;p15"/>
          <p:cNvPicPr preferRelativeResize="0"/>
          <p:nvPr/>
        </p:nvPicPr>
        <p:blipFill rotWithShape="1">
          <a:blip r:embed="rId3">
            <a:alphaModFix/>
          </a:blip>
          <a:srcRect b="0" l="0" r="0" t="0"/>
          <a:stretch/>
        </p:blipFill>
        <p:spPr>
          <a:xfrm>
            <a:off x="255464" y="1905001"/>
            <a:ext cx="9298112" cy="344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