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0" r:id="rId4"/>
    <p:sldId id="263" r:id="rId5"/>
    <p:sldId id="264" r:id="rId6"/>
    <p:sldId id="261" r:id="rId7"/>
    <p:sldId id="268" r:id="rId8"/>
    <p:sldId id="265" r:id="rId9"/>
    <p:sldId id="285" r:id="rId10"/>
    <p:sldId id="286" r:id="rId11"/>
    <p:sldId id="279" r:id="rId12"/>
    <p:sldId id="280" r:id="rId13"/>
    <p:sldId id="281" r:id="rId14"/>
    <p:sldId id="277" r:id="rId15"/>
    <p:sldId id="278" r:id="rId16"/>
    <p:sldId id="300" r:id="rId17"/>
    <p:sldId id="275" r:id="rId18"/>
    <p:sldId id="276" r:id="rId19"/>
    <p:sldId id="274" r:id="rId20"/>
    <p:sldId id="283" r:id="rId21"/>
    <p:sldId id="282"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668EB9-1F70-4C2A-8D5E-09D60BC4969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668EB9-1F70-4C2A-8D5E-09D60BC4969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668EB9-1F70-4C2A-8D5E-09D60BC4969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668EB9-1F70-4C2A-8D5E-09D60BC4969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668EB9-1F70-4C2A-8D5E-09D60BC4969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5F668EB9-1F70-4C2A-8D5E-09D60BC4969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5F668EB9-1F70-4C2A-8D5E-09D60BC4969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F668EB9-1F70-4C2A-8D5E-09D60BC4969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F668EB9-1F70-4C2A-8D5E-09D60BC4969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F668EB9-1F70-4C2A-8D5E-09D60BC4969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F668EB9-1F70-4C2A-8D5E-09D60BC4969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F668EB9-1F70-4C2A-8D5E-09D60BC4969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F668EB9-1F70-4C2A-8D5E-09D60BC4969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668EB9-1F70-4C2A-8D5E-09D60BC4969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668EB9-1F70-4C2A-8D5E-09D60BC4969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68EB9-1F70-4C2A-8D5E-09D60BC4969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668EB9-1F70-4C2A-8D5E-09D60BC4969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668EB9-1F70-4C2A-8D5E-09D60BC4969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B6538-D411-4FAA-9839-E9FC64B41DC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F668EB9-1F70-4C2A-8D5E-09D60BC4969E}" type="datetimeFigureOut">
              <a:rPr lang="en-IN" smtClean="0"/>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8B6538-D411-4FAA-9839-E9FC64B41DC3}"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10826409" cy="3156155"/>
          </a:xfrm>
        </p:spPr>
        <p:txBody>
          <a:bodyPr>
            <a:normAutofit/>
          </a:bodyPr>
          <a:lstStyle/>
          <a:p>
            <a:pPr algn="ctr"/>
            <a:r>
              <a:rPr lang="en-IN" sz="5400" dirty="0"/>
              <a:t>FOOD DONATION APPLICATION</a:t>
            </a:r>
            <a:endParaRPr lang="en-IN" sz="5400" dirty="0"/>
          </a:p>
        </p:txBody>
      </p:sp>
      <p:sp>
        <p:nvSpPr>
          <p:cNvPr id="3" name="Content Placeholder 2"/>
          <p:cNvSpPr>
            <a:spLocks noGrp="1"/>
          </p:cNvSpPr>
          <p:nvPr>
            <p:ph idx="1"/>
          </p:nvPr>
        </p:nvSpPr>
        <p:spPr>
          <a:xfrm>
            <a:off x="685801" y="2142067"/>
            <a:ext cx="10817941" cy="3649133"/>
          </a:xfrm>
        </p:spPr>
        <p:txBody>
          <a:bodyPr>
            <a:normAutofit lnSpcReduction="20000"/>
          </a:bodyPr>
          <a:lstStyle/>
          <a:p>
            <a:pPr marL="0" indent="0" algn="r">
              <a:buNone/>
            </a:pPr>
            <a:endParaRPr lang="en-IN" dirty="0"/>
          </a:p>
          <a:p>
            <a:pPr marL="0" indent="0" algn="r">
              <a:buNone/>
            </a:pPr>
            <a:endParaRPr lang="en-IN" dirty="0"/>
          </a:p>
          <a:p>
            <a:pPr marL="0" indent="0" algn="r">
              <a:buNone/>
            </a:pPr>
            <a:endParaRPr lang="en-IN" dirty="0"/>
          </a:p>
          <a:p>
            <a:pPr marL="0" indent="0" algn="r">
              <a:buNone/>
            </a:pPr>
            <a:endParaRPr lang="en-IN" dirty="0"/>
          </a:p>
          <a:p>
            <a:pPr marL="0" indent="0" algn="r">
              <a:buNone/>
            </a:pPr>
            <a:endParaRPr lang="en-IN" dirty="0"/>
          </a:p>
          <a:p>
            <a:pPr marL="0" indent="0" algn="r">
              <a:buNone/>
            </a:pPr>
            <a:r>
              <a:rPr lang="en-IN" dirty="0"/>
              <a:t>GEETHA G      221801011</a:t>
            </a:r>
            <a:endParaRPr lang="en-IN" dirty="0"/>
          </a:p>
          <a:p>
            <a:pPr marL="0" indent="0" algn="r">
              <a:buNone/>
            </a:pPr>
            <a:r>
              <a:rPr lang="en-IN" dirty="0"/>
              <a:t>     HARSHITHA R      221801018</a:t>
            </a:r>
            <a:endParaRPr lang="en-IN" dirty="0"/>
          </a:p>
          <a:p>
            <a:pPr marL="0" indent="0" algn="r">
              <a:buNone/>
            </a:pPr>
            <a:r>
              <a:rPr lang="en-IN" dirty="0"/>
              <a:t>JAYANESH D     221801020</a:t>
            </a:r>
            <a:endParaRPr lang="en-IN" dirty="0"/>
          </a:p>
        </p:txBody>
      </p:sp>
      <p:sp>
        <p:nvSpPr>
          <p:cNvPr id="4" name="Text Box 3"/>
          <p:cNvSpPr txBox="1"/>
          <p:nvPr/>
        </p:nvSpPr>
        <p:spPr>
          <a:xfrm>
            <a:off x="2768600" y="121031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JEST</a:t>
            </a:r>
            <a:r>
              <a:rPr lang="en-US" dirty="0"/>
              <a:t> TESTING</a:t>
            </a:r>
            <a:endParaRPr lang="en-IN" dirty="0"/>
          </a:p>
        </p:txBody>
      </p:sp>
      <p:sp>
        <p:nvSpPr>
          <p:cNvPr id="4" name="Rectangle 1"/>
          <p:cNvSpPr>
            <a:spLocks noGrp="1" noChangeArrowheads="1"/>
          </p:cNvSpPr>
          <p:nvPr>
            <p:ph idx="1"/>
          </p:nvPr>
        </p:nvSpPr>
        <p:spPr bwMode="auto">
          <a:xfrm>
            <a:off x="344805" y="1561465"/>
            <a:ext cx="11710035" cy="339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None/>
            </a:pPr>
            <a:endParaRPr lang="en-US" altLang="en-US" sz="1600" dirty="0">
              <a:effectLst/>
              <a:latin typeface="Times New Roman" panose="02020603050405020304" pitchFamily="18" charset="0"/>
              <a:ea typeface="Calibri" panose="020F050202020403020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5"/>
          <p:cNvSpPr txBox="1"/>
          <p:nvPr/>
        </p:nvSpPr>
        <p:spPr>
          <a:xfrm>
            <a:off x="1359535" y="1861185"/>
            <a:ext cx="9966325" cy="3093720"/>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In our food delivery app project, Jest plays a crucial role in testing and ensuring the reliability of critical features such as user authentication, donation listings, request handling, and notifications. Jest allows us to perform unit and integration testing, verifying that each module works independently and within the app as a whole. With mocking capabilities, Jest simulates database and API interactions, so we can isolate functions and test logic without relying on live data, making tests faster and more focused. Additionally, snapshot testinghelps maintain a consistent UI by capturing component states (like food listings) and highlighting unintended changes. Jest’s ability to run tests in parallel supports an efficient feedback loop, ideal for rapid development cycles. Finally, detailed test reports make it easy to identify issues, streamline debugging, and improve the overall quality and stability of our app for a smooth user experience.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OUTPUT</a:t>
            </a:r>
            <a:endParaRPr lang="en-IN" dirty="0"/>
          </a:p>
        </p:txBody>
      </p:sp>
      <p:pic>
        <p:nvPicPr>
          <p:cNvPr id="5" name="Content Placeholder 4"/>
          <p:cNvPicPr>
            <a:picLocks noChangeAspect="1"/>
          </p:cNvPicPr>
          <p:nvPr>
            <p:ph idx="1"/>
          </p:nvPr>
        </p:nvPicPr>
        <p:blipFill>
          <a:blip r:embed="rId1"/>
          <a:stretch>
            <a:fillRect/>
          </a:stretch>
        </p:blipFill>
        <p:spPr>
          <a:xfrm>
            <a:off x="703580" y="1658620"/>
            <a:ext cx="10920095" cy="4382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WATERFALL</a:t>
            </a:r>
            <a:r>
              <a:rPr lang="en-US" dirty="0"/>
              <a:t> MODEL</a:t>
            </a:r>
            <a:endParaRPr lang="en-IN" dirty="0"/>
          </a:p>
        </p:txBody>
      </p:sp>
      <p:sp>
        <p:nvSpPr>
          <p:cNvPr id="3" name="Content Placeholder 2"/>
          <p:cNvSpPr>
            <a:spLocks noGrp="1"/>
          </p:cNvSpPr>
          <p:nvPr>
            <p:ph idx="1"/>
          </p:nvPr>
        </p:nvSpPr>
        <p:spPr>
          <a:xfrm>
            <a:off x="924560" y="1808480"/>
            <a:ext cx="10525760" cy="4618990"/>
          </a:xfrm>
        </p:spPr>
        <p:txBody>
          <a:bodyPr>
            <a:normAutofit/>
          </a:bodyPr>
          <a:lstStyle/>
          <a:p>
            <a:pPr>
              <a:buFont typeface="Wingdings" panose="05000000000000000000" charset="0"/>
              <a:buChar char="v"/>
            </a:pPr>
            <a:r>
              <a:rPr lang="en-IN" dirty="0">
                <a:latin typeface="Times New Roman" panose="02020603050405020304" pitchFamily="18" charset="0"/>
                <a:cs typeface="Times New Roman" panose="02020603050405020304" pitchFamily="18" charset="0"/>
              </a:rPr>
              <a:t>Implementing the Waterfall Model for our food delivery app project would involve completing each development phase in a structured sequence, ensuring all requirements are addressed before moving to the next stage.</a:t>
            </a:r>
            <a:endParaRPr lang="en-IN"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dirty="0">
                <a:latin typeface="Times New Roman" panose="02020603050405020304" pitchFamily="18" charset="0"/>
                <a:cs typeface="Times New Roman" panose="02020603050405020304" pitchFamily="18" charset="0"/>
              </a:rPr>
              <a:t>     Requirements Gathering: Define all functionalities for Donor, Requestor, and Rider roles.</a:t>
            </a:r>
            <a:endParaRPr lang="en-IN"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dirty="0">
                <a:latin typeface="Times New Roman" panose="02020603050405020304" pitchFamily="18" charset="0"/>
                <a:cs typeface="Times New Roman" panose="02020603050405020304" pitchFamily="18" charset="0"/>
              </a:rPr>
              <a:t>     System Design: Create the architecture, UI, and database layouts.</a:t>
            </a:r>
            <a:endParaRPr lang="en-IN"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dirty="0">
                <a:latin typeface="Times New Roman" panose="02020603050405020304" pitchFamily="18" charset="0"/>
                <a:cs typeface="Times New Roman" panose="02020603050405020304" pitchFamily="18" charset="0"/>
              </a:rPr>
              <a:t>     Implementation: Develop each module based on the design.</a:t>
            </a:r>
            <a:endParaRPr lang="en-IN"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dirty="0">
                <a:latin typeface="Times New Roman" panose="02020603050405020304" pitchFamily="18" charset="0"/>
                <a:cs typeface="Times New Roman" panose="02020603050405020304" pitchFamily="18" charset="0"/>
              </a:rPr>
              <a:t>     Testing: Perform thorough testing to ensure functionality and security.</a:t>
            </a:r>
            <a:endParaRPr lang="en-IN"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dirty="0">
                <a:latin typeface="Times New Roman" panose="02020603050405020304" pitchFamily="18" charset="0"/>
                <a:cs typeface="Times New Roman" panose="02020603050405020304" pitchFamily="18" charset="0"/>
              </a:rPr>
              <a:t>     Deployment: Launch the tested app for real-world use.</a:t>
            </a:r>
            <a:endParaRPr lang="en-IN"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dirty="0">
                <a:latin typeface="Times New Roman" panose="02020603050405020304" pitchFamily="18" charset="0"/>
                <a:cs typeface="Times New Roman" panose="02020603050405020304" pitchFamily="18" charset="0"/>
              </a:rPr>
              <a:t>     Maintenance: Address post-launch updates and bug fixes as needed.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a:t>
            </a:r>
            <a:endParaRPr lang="en-IN" altLang="en-US"/>
          </a:p>
        </p:txBody>
      </p:sp>
      <p:sp>
        <p:nvSpPr>
          <p:cNvPr id="3" name="Text Placeholder 2"/>
          <p:cNvSpPr>
            <a:spLocks noGrp="1"/>
          </p:cNvSpPr>
          <p:nvPr>
            <p:ph type="body" idx="1"/>
          </p:nvPr>
        </p:nvSpPr>
        <p:spPr/>
        <p:txBody>
          <a:bodyPr/>
          <a:lstStyle/>
          <a:p>
            <a:pPr marL="0" indent="0">
              <a:buNone/>
            </a:pPr>
            <a:endParaRPr lang="en-US"/>
          </a:p>
        </p:txBody>
      </p:sp>
      <p:pic>
        <p:nvPicPr>
          <p:cNvPr id="5" name="Picture 4"/>
          <p:cNvPicPr>
            <a:picLocks noChangeAspect="1"/>
          </p:cNvPicPr>
          <p:nvPr/>
        </p:nvPicPr>
        <p:blipFill>
          <a:blip r:embed="rId1"/>
          <a:stretch>
            <a:fillRect/>
          </a:stretch>
        </p:blipFill>
        <p:spPr>
          <a:xfrm>
            <a:off x="913765" y="1515745"/>
            <a:ext cx="10354310" cy="50152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endParaRPr lang="en-IN" altLang="en-US"/>
          </a:p>
        </p:txBody>
      </p:sp>
      <p:sp>
        <p:nvSpPr>
          <p:cNvPr id="3" name="Text Placeholder 2"/>
          <p:cNvSpPr>
            <a:spLocks noGrp="1"/>
          </p:cNvSpPr>
          <p:nvPr>
            <p:ph type="body" idx="1"/>
          </p:nvPr>
        </p:nvSpPr>
        <p:spPr/>
        <p:txBody>
          <a:bodyPr/>
          <a:lstStyle/>
          <a:p>
            <a:pPr marL="0" indent="0">
              <a:buNone/>
            </a:pPr>
            <a:r>
              <a:rPr lang="en-IN" altLang="en-US"/>
              <a:t> </a:t>
            </a:r>
            <a:endParaRPr lang="en-IN" altLang="en-US"/>
          </a:p>
        </p:txBody>
      </p:sp>
      <p:pic>
        <p:nvPicPr>
          <p:cNvPr id="4" name="Picture 3"/>
          <p:cNvPicPr>
            <a:picLocks noChangeAspect="1"/>
          </p:cNvPicPr>
          <p:nvPr/>
        </p:nvPicPr>
        <p:blipFill>
          <a:blip r:embed="rId1"/>
          <a:stretch>
            <a:fillRect/>
          </a:stretch>
        </p:blipFill>
        <p:spPr>
          <a:xfrm>
            <a:off x="0" y="1333500"/>
            <a:ext cx="12192000" cy="419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DATABASE</a:t>
            </a:r>
            <a:endParaRPr lang="en-IN" altLang="en-US"/>
          </a:p>
        </p:txBody>
      </p:sp>
      <p:pic>
        <p:nvPicPr>
          <p:cNvPr id="4" name="Content Placeholder 3"/>
          <p:cNvPicPr>
            <a:picLocks noChangeAspect="1"/>
          </p:cNvPicPr>
          <p:nvPr>
            <p:ph idx="1"/>
          </p:nvPr>
        </p:nvPicPr>
        <p:blipFill>
          <a:blip r:embed="rId1"/>
          <a:stretch>
            <a:fillRect/>
          </a:stretch>
        </p:blipFill>
        <p:spPr>
          <a:xfrm>
            <a:off x="2275840" y="1774190"/>
            <a:ext cx="7566025" cy="46348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endParaRPr lang="en-IN" altLang="en-US"/>
          </a:p>
        </p:txBody>
      </p:sp>
      <p:pic>
        <p:nvPicPr>
          <p:cNvPr id="5" name="Content Placeholder 4"/>
          <p:cNvPicPr>
            <a:picLocks noChangeAspect="1"/>
          </p:cNvPicPr>
          <p:nvPr>
            <p:ph idx="1"/>
          </p:nvPr>
        </p:nvPicPr>
        <p:blipFill>
          <a:blip r:embed="rId1"/>
          <a:stretch>
            <a:fillRect/>
          </a:stretch>
        </p:blipFill>
        <p:spPr>
          <a:xfrm>
            <a:off x="2623820" y="1852930"/>
            <a:ext cx="6382385" cy="4429760"/>
          </a:xfrm>
          <a:prstGeom prst="rect">
            <a:avLst/>
          </a:prstGeom>
        </p:spPr>
      </p:pic>
      <p:sp>
        <p:nvSpPr>
          <p:cNvPr id="6" name="Text Box 5"/>
          <p:cNvSpPr txBox="1"/>
          <p:nvPr/>
        </p:nvSpPr>
        <p:spPr>
          <a:xfrm>
            <a:off x="2624455" y="481330"/>
            <a:ext cx="5870575" cy="583565"/>
          </a:xfrm>
          <a:prstGeom prst="rect">
            <a:avLst/>
          </a:prstGeom>
          <a:noFill/>
        </p:spPr>
        <p:txBody>
          <a:bodyPr wrap="square" rtlCol="0">
            <a:spAutoFit/>
          </a:bodyPr>
          <a:p>
            <a:r>
              <a:rPr lang="en-IN" altLang="en-US" sz="3200" b="1">
                <a:latin typeface="Bookman Old Style" panose="02050604050505020204" charset="0"/>
                <a:cs typeface="Bookman Old Style" panose="02050604050505020204" charset="0"/>
              </a:rPr>
              <a:t>     SEQUENCE DIAGRAM</a:t>
            </a:r>
            <a:endParaRPr lang="en-IN" altLang="en-US" sz="3200" b="1">
              <a:latin typeface="Bookman Old Style" panose="02050604050505020204" charset="0"/>
              <a:cs typeface="Bookman Old Style" panose="02050604050505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endParaRPr lang="en-IN" altLang="en-US"/>
          </a:p>
        </p:txBody>
      </p:sp>
      <p:pic>
        <p:nvPicPr>
          <p:cNvPr id="5" name="Content Placeholder 4"/>
          <p:cNvPicPr>
            <a:picLocks noChangeAspect="1"/>
          </p:cNvPicPr>
          <p:nvPr>
            <p:ph idx="1"/>
          </p:nvPr>
        </p:nvPicPr>
        <p:blipFill>
          <a:blip r:embed="rId1"/>
          <a:stretch>
            <a:fillRect/>
          </a:stretch>
        </p:blipFill>
        <p:spPr>
          <a:xfrm>
            <a:off x="2342515" y="2096135"/>
            <a:ext cx="7494905" cy="3695065"/>
          </a:xfrm>
          <a:prstGeom prst="rect">
            <a:avLst/>
          </a:prstGeom>
        </p:spPr>
      </p:pic>
      <p:sp>
        <p:nvSpPr>
          <p:cNvPr id="6" name="Text Box 5"/>
          <p:cNvSpPr txBox="1"/>
          <p:nvPr/>
        </p:nvSpPr>
        <p:spPr>
          <a:xfrm>
            <a:off x="2987040" y="770890"/>
            <a:ext cx="5241290" cy="583565"/>
          </a:xfrm>
          <a:prstGeom prst="rect">
            <a:avLst/>
          </a:prstGeom>
          <a:noFill/>
        </p:spPr>
        <p:txBody>
          <a:bodyPr wrap="square" rtlCol="0">
            <a:spAutoFit/>
          </a:bodyPr>
          <a:p>
            <a:r>
              <a:rPr lang="en-IN" altLang="en-US" sz="3200" b="1">
                <a:latin typeface="Bookman Old Style" panose="02050604050505020204" charset="0"/>
                <a:cs typeface="Bookman Old Style" panose="02050604050505020204" charset="0"/>
              </a:rPr>
              <a:t>       CLASS DIAGRAM</a:t>
            </a:r>
            <a:endParaRPr lang="en-IN" altLang="en-US" sz="3200" b="1">
              <a:latin typeface="Bookman Old Style" panose="02050604050505020204" charset="0"/>
              <a:cs typeface="Bookman Old Style" panose="02050604050505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240030"/>
            <a:ext cx="10353675" cy="783590"/>
          </a:xfrm>
        </p:spPr>
        <p:txBody>
          <a:bodyPr/>
          <a:lstStyle/>
          <a:p>
            <a:r>
              <a:rPr lang="en-IN" altLang="en-US"/>
              <a:t>USE CASE DIAGRAM</a:t>
            </a:r>
            <a:endParaRPr lang="en-IN" altLang="en-US"/>
          </a:p>
        </p:txBody>
      </p:sp>
      <p:pic>
        <p:nvPicPr>
          <p:cNvPr id="4" name="Content Placeholder 3"/>
          <p:cNvPicPr>
            <a:picLocks noChangeAspect="1"/>
          </p:cNvPicPr>
          <p:nvPr>
            <p:ph idx="1"/>
          </p:nvPr>
        </p:nvPicPr>
        <p:blipFill>
          <a:blip r:embed="rId1"/>
          <a:stretch>
            <a:fillRect/>
          </a:stretch>
        </p:blipFill>
        <p:spPr>
          <a:xfrm>
            <a:off x="2301875" y="1650365"/>
            <a:ext cx="7384415" cy="4489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913765" y="1739265"/>
            <a:ext cx="10353675" cy="4505325"/>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In conclusion, the food delivery app project effectively addresses the need for an efficient, secure, and user-friendly system for food donation and delivery. By integrating key features such as donation management, request handling, and real-time tracking, the app streamlines the entire process for donors, requestors, and riders. The use of Jest for testing ensures robust functionality and reliability, while secure payment gateways protect user data and transactions. The app’s automated processes reduce manual intervention, improving operational efficiency and user satisfaction. Its scalability ensures it can adapt to increasing demand. The project contributes to enhancing food delivery services and offers potential for future improvements, such as AI integration and advanced analytics. This solution provides a foundation for building a more accessible, reliable, and secure food delivery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9087"/>
            <a:ext cx="10883347" cy="1133061"/>
          </a:xfrm>
        </p:spPr>
        <p:txBody>
          <a:bodyPr>
            <a:normAutofit/>
          </a:bodyPr>
          <a:lstStyle/>
          <a:p>
            <a:r>
              <a:rPr lang="en-IN" sz="4000" dirty="0"/>
              <a:t>INTRODUCTION:</a:t>
            </a:r>
            <a:endParaRPr lang="en-IN" sz="4000" dirty="0"/>
          </a:p>
        </p:txBody>
      </p:sp>
      <p:sp>
        <p:nvSpPr>
          <p:cNvPr id="4" name="Rectangle 1"/>
          <p:cNvSpPr>
            <a:spLocks noGrp="1" noChangeArrowheads="1"/>
          </p:cNvSpPr>
          <p:nvPr>
            <p:ph idx="1"/>
          </p:nvPr>
        </p:nvSpPr>
        <p:spPr bwMode="auto">
          <a:xfrm>
            <a:off x="327992" y="1282148"/>
            <a:ext cx="11499574"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charset="0"/>
              <a:buChar char="v"/>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recent years, the demand for food delivery services has skyrocketed, driven by busy lifestyles and an increasing need for convenience.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v"/>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food delivery app aims to bridge the gap between surplus food and those in need, promoting food security while reducing waste.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v"/>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connects donors, such as restaurants and households, with recipients in nearby areas, ensuring timely distribution of safe, consumable food.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v"/>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 include real-time updates, secure user authentication, and a streamlined interface for easy navigation.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v"/>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integrating donor, requestor, and rider roles, the app creates a seamless and efficient process for food donation and delivery.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v"/>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not only contributes to social welfare but also leverages technology to make impactful community contributions.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dirty="0"/>
              <a:t>REFERENCES</a:t>
            </a:r>
            <a:endParaRPr lang="en-IN" dirty="0"/>
          </a:p>
        </p:txBody>
      </p:sp>
      <p:sp>
        <p:nvSpPr>
          <p:cNvPr id="3" name="Content Placeholder 2"/>
          <p:cNvSpPr>
            <a:spLocks noGrp="1"/>
          </p:cNvSpPr>
          <p:nvPr>
            <p:ph idx="1"/>
          </p:nvPr>
        </p:nvSpPr>
        <p:spPr>
          <a:xfrm>
            <a:off x="913794" y="1326320"/>
            <a:ext cx="10353762" cy="5165920"/>
          </a:xfrm>
        </p:spPr>
        <p:txBody>
          <a:bodyPr>
            <a:noAutofit/>
          </a:bodyPr>
          <a:lstStyle/>
          <a:p>
            <a:pPr>
              <a:buFont typeface="Wingdings" panose="05000000000000000000" charset="0"/>
              <a:buChar char="v"/>
            </a:pPr>
            <a:r>
              <a:rPr lang="en-IN" dirty="0">
                <a:latin typeface="Times New Roman" panose="02020603050405020304" pitchFamily="18" charset="0"/>
                <a:cs typeface="Times New Roman" panose="02020603050405020304" pitchFamily="18" charset="0"/>
              </a:rPr>
              <a:t>Anand, R., &amp; Ghosh, S. (2021). "A Comprehensive Study on Food Delivery Applications and Their Impact on Urban Lifestyle." International Journal of Digital Business Management, 12(3), 231-245.</a:t>
            </a:r>
            <a:endParaRPr lang="en-IN"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dirty="0">
                <a:latin typeface="Times New Roman" panose="02020603050405020304" pitchFamily="18" charset="0"/>
                <a:cs typeface="Times New Roman" panose="02020603050405020304" pitchFamily="18" charset="0"/>
              </a:rPr>
              <a:t>Patel, M., &amp; Sharma, A. (2020). "Emerging Trends in Food Delivery Service and the Role of Technology." Journal of Hospitality and Tourism Technology, 11(4), 411-425.</a:t>
            </a:r>
            <a:endParaRPr lang="en-IN"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dirty="0">
                <a:latin typeface="Times New Roman" panose="02020603050405020304" pitchFamily="18" charset="0"/>
                <a:cs typeface="Times New Roman" panose="02020603050405020304" pitchFamily="18" charset="0"/>
              </a:rPr>
              <a:t>Roy, S., &amp; Kaur, R. (2019). "The Evolution of Food Delivery Services: A Literature Review." Journal of Foodservice Business Research, 22(2), 129-144.</a:t>
            </a:r>
            <a:endParaRPr lang="en-IN"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dirty="0">
                <a:latin typeface="Times New Roman" panose="02020603050405020304" pitchFamily="18" charset="0"/>
                <a:cs typeface="Times New Roman" panose="02020603050405020304" pitchFamily="18" charset="0"/>
              </a:rPr>
              <a:t>Johnson, L., &amp; Wang, T. (2022). "Impact of Agile and Waterfall Models on Application Development: A Comparative Study." Software Development Journal, 15(1), 73-88.</a:t>
            </a:r>
            <a:endParaRPr lang="en-IN"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dirty="0">
                <a:latin typeface="Times New Roman" panose="02020603050405020304" pitchFamily="18" charset="0"/>
                <a:cs typeface="Times New Roman" panose="02020603050405020304" pitchFamily="18" charset="0"/>
              </a:rPr>
              <a:t>MongoDB Documentation. (n.d.). Data Security and Storage Solutions in Web Applications. Retrieved from https://www.mongodb.com/docs.</a:t>
            </a:r>
            <a:endParaRPr lang="en-IN"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a:bodyPr>
          <a:lstStyle/>
          <a:p>
            <a:pPr marL="0" indent="0" algn="ctr">
              <a:buNone/>
            </a:pPr>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88490"/>
            <a:ext cx="11152238" cy="1229033"/>
          </a:xfrm>
        </p:spPr>
        <p:txBody>
          <a:bodyPr/>
          <a:lstStyle/>
          <a:p>
            <a:r>
              <a:rPr lang="en-IN" dirty="0"/>
              <a:t>Existing system:</a:t>
            </a:r>
            <a:endParaRPr lang="en-IN" dirty="0"/>
          </a:p>
        </p:txBody>
      </p:sp>
      <p:sp>
        <p:nvSpPr>
          <p:cNvPr id="3" name="Content Placeholder 2"/>
          <p:cNvSpPr>
            <a:spLocks noGrp="1"/>
          </p:cNvSpPr>
          <p:nvPr>
            <p:ph idx="1"/>
          </p:nvPr>
        </p:nvSpPr>
        <p:spPr>
          <a:xfrm>
            <a:off x="501445" y="973394"/>
            <a:ext cx="11004754" cy="5240593"/>
          </a:xfrm>
        </p:spPr>
        <p:txBody>
          <a:bodyPr>
            <a:noAutofit/>
          </a:bodyPr>
          <a:lstStyle/>
          <a:p>
            <a:pPr marL="0" indent="0" algn="just">
              <a:buNone/>
            </a:pPr>
            <a:endParaRPr lang="en-IN" sz="1700" dirty="0"/>
          </a:p>
          <a:p>
            <a:pPr marL="0" indent="0" algn="just">
              <a:lnSpc>
                <a:spcPct val="110000"/>
              </a:lnSpc>
              <a:buNone/>
            </a:pPr>
            <a:r>
              <a:rPr lang="en-IN" sz="2300" dirty="0">
                <a:latin typeface="Times New Roman" panose="02020603050405020304" pitchFamily="18" charset="0"/>
                <a:cs typeface="Times New Roman" panose="02020603050405020304" pitchFamily="18" charset="0"/>
              </a:rPr>
              <a:t>Existing food delivery systems typically focus on commercial transactions, connecting restaurants with customers via a streamlined order and delivery process. While popular pla</a:t>
            </a:r>
            <a:r>
              <a:rPr lang="en-IN" sz="2300" dirty="0">
                <a:latin typeface="Times New Roman" panose="02020603050405020304" pitchFamily="18" charset="0"/>
                <a:cs typeface="Times New Roman" panose="02020603050405020304" pitchFamily="18" charset="0"/>
                <a:sym typeface="+mn-ea"/>
              </a:rPr>
              <a:t>s and individuals to communities in need. Security measures for data handling, role-based access, and reliable authentication are also limited in some cases, which could risk user privacy. This gap presents an opportunity for a specialized food delivery app that securely connects donors and requestors with dedicated delivery support. By incorporating a model that centralizes donations, logistics, and tracking, our project aims to address these gaps, providing a robust, secure, and accessible platform for food redistribut</a:t>
            </a:r>
            <a:r>
              <a:rPr lang="en-IN" sz="2300" dirty="0">
                <a:latin typeface="Times New Roman" panose="02020603050405020304" pitchFamily="18" charset="0"/>
                <a:cs typeface="Times New Roman" panose="02020603050405020304" pitchFamily="18" charset="0"/>
              </a:rPr>
              <a:t>tforms efficiently handle restaurant menus, customer orders, and real-time delivery tracking, they generally do not address food donations or community-based distribution. Food rescue organizations often rely on manual methods or basic apps that lack advanced features like real-time tracking, automated notifications, or integrated donor and recipient roles. Additionally, existing models may not focus on connecting surplus food from small businesseion.</a:t>
            </a: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 – DRAWBACKS:</a:t>
            </a:r>
            <a:endParaRPr lang="en-IN" dirty="0"/>
          </a:p>
        </p:txBody>
      </p:sp>
      <p:sp>
        <p:nvSpPr>
          <p:cNvPr id="3" name="Content Placeholder 2"/>
          <p:cNvSpPr>
            <a:spLocks noGrp="1"/>
          </p:cNvSpPr>
          <p:nvPr>
            <p:ph idx="1"/>
          </p:nvPr>
        </p:nvSpPr>
        <p:spPr>
          <a:xfrm>
            <a:off x="913794" y="1684020"/>
            <a:ext cx="10353762" cy="4640580"/>
          </a:xfrm>
        </p:spPr>
        <p:txBody>
          <a:bodyPr>
            <a:noAutofit/>
          </a:bodyPr>
          <a:lstStyle/>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Lack of Support for Donations: Existing systems are primarily commercial, focusing on paid transactions rather than enabling food donations, which limits their use for community-oriented food distribution.</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Manual Processes: Many food rescue organizations rely on manual matching of donors and recipients, leading to inefficiencies and delays in food redistribution.</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Limited Tracking and Real-Time Updates: Most platforms lack real-time tracking for donated food deliveries, making it challenging to ensure timely and efficient distribution to those in need.</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Inadequate Security and Privacy Measures: Some platforms may not have robust security features, putting user data and sensitive information at risk.</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3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969" y="177498"/>
            <a:ext cx="10353761" cy="1090864"/>
          </a:xfrm>
        </p:spPr>
        <p:txBody>
          <a:bodyPr/>
          <a:lstStyle/>
          <a:p>
            <a:r>
              <a:rPr lang="en-IN" dirty="0"/>
              <a:t>PROPOSED SYSTEM</a:t>
            </a:r>
            <a:endParaRPr lang="en-IN" dirty="0"/>
          </a:p>
        </p:txBody>
      </p:sp>
      <p:sp>
        <p:nvSpPr>
          <p:cNvPr id="3" name="Content Placeholder 2"/>
          <p:cNvSpPr>
            <a:spLocks noGrp="1"/>
          </p:cNvSpPr>
          <p:nvPr>
            <p:ph idx="1"/>
          </p:nvPr>
        </p:nvSpPr>
        <p:spPr>
          <a:xfrm>
            <a:off x="708025" y="1268095"/>
            <a:ext cx="10800080" cy="5848985"/>
          </a:xfrm>
        </p:spPr>
        <p:txBody>
          <a:bodyPr>
            <a:noAutofit/>
          </a:bodyPr>
          <a:lstStyle/>
          <a:p>
            <a:pPr marL="0" indent="0" algn="just">
              <a:lnSpc>
                <a:spcPct val="160000"/>
              </a:lnSpc>
              <a:buNone/>
            </a:pPr>
            <a:r>
              <a:rPr lang="en-IN" sz="2100" dirty="0">
                <a:latin typeface="Times New Roman" panose="02020603050405020304" pitchFamily="18" charset="0"/>
                <a:cs typeface="Times New Roman" panose="02020603050405020304" pitchFamily="18" charset="0"/>
              </a:rPr>
              <a:t>The proposed food delivery app aims to create an efficient and secure platform for food donation and distribution, addressing key limitations of existing models. The app will have three main user roles: Donor, Requestor, and Rider. Donors can input details like food quantity, type, expiry date, and pick-up location, making donations easily accessible. Requestors can browse available donations and place requests, receiving real-time updates on their transactions. Riders are notified of pick-up and drop-off details, with optimized routes for timely deliveries. Real-time tracking and automated notifications enhance user experience, while JWT authentication and encrypted MongoDB storage secure user data. A chatbot will assist users with queries, and a payment gateway will support optional donations for delivery costs. This system aims to reduce food waste, promote community engagement, and streamline food redistribution.</a:t>
            </a:r>
            <a:endParaRPr lang="en-IN"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4298"/>
            <a:ext cx="10353761" cy="1002889"/>
          </a:xfrm>
        </p:spPr>
        <p:txBody>
          <a:bodyPr/>
          <a:lstStyle/>
          <a:p>
            <a:r>
              <a:rPr lang="en-IN" dirty="0"/>
              <a:t>PROPOSED SYSTEM - ADVANTAGES</a:t>
            </a:r>
            <a:endParaRPr lang="en-IN" dirty="0"/>
          </a:p>
        </p:txBody>
      </p:sp>
      <p:sp>
        <p:nvSpPr>
          <p:cNvPr id="3" name="Content Placeholder 2"/>
          <p:cNvSpPr>
            <a:spLocks noGrp="1"/>
          </p:cNvSpPr>
          <p:nvPr>
            <p:ph idx="1"/>
          </p:nvPr>
        </p:nvSpPr>
        <p:spPr>
          <a:xfrm>
            <a:off x="913794" y="1455173"/>
            <a:ext cx="10825921" cy="4748981"/>
          </a:xfrm>
        </p:spPr>
        <p:txBody>
          <a:bodyPr>
            <a:noAutofit/>
          </a:bodyPr>
          <a:lstStyle/>
          <a:p>
            <a:pPr algn="just">
              <a:buFont typeface="Wingdings" panose="05000000000000000000" pitchFamily="2" charset="2"/>
              <a:buChar char="v"/>
            </a:pPr>
            <a:r>
              <a:rPr lang="en-IN" dirty="0"/>
              <a:t>Efficient Food Redistribution: The app facilitates the quick and effective transfer of surplus food to those in need, minimizing food waste.</a:t>
            </a:r>
            <a:endParaRPr lang="en-IN" dirty="0"/>
          </a:p>
          <a:p>
            <a:pPr algn="just">
              <a:buFont typeface="Wingdings" panose="05000000000000000000" pitchFamily="2" charset="2"/>
              <a:buChar char="v"/>
            </a:pPr>
            <a:r>
              <a:rPr lang="en-IN" dirty="0"/>
              <a:t>Role-Specific Features: Customized interfaces for donors, requestors, and riders enhance usability and streamline each user’s experience.</a:t>
            </a:r>
            <a:endParaRPr lang="en-IN" dirty="0"/>
          </a:p>
          <a:p>
            <a:pPr algn="just">
              <a:buFont typeface="Wingdings" panose="05000000000000000000" pitchFamily="2" charset="2"/>
              <a:buChar char="v"/>
            </a:pPr>
            <a:r>
              <a:rPr lang="en-IN" dirty="0"/>
              <a:t>Real-Time Tracking and Notifications: GPS tracking and automated notifications keep users updated on donation status and delivery progress, ensuring transparency.</a:t>
            </a:r>
            <a:endParaRPr lang="en-IN" dirty="0"/>
          </a:p>
          <a:p>
            <a:pPr algn="just">
              <a:buFont typeface="Wingdings" panose="05000000000000000000" pitchFamily="2" charset="2"/>
              <a:buChar char="v"/>
            </a:pPr>
            <a:r>
              <a:rPr lang="en-IN" dirty="0"/>
              <a:t>Enhanced Security: JWT authentication and encrypted MongoDB storage safeguard user data, providing a secure platform.</a:t>
            </a:r>
            <a:endParaRPr lang="en-IN" dirty="0"/>
          </a:p>
          <a:p>
            <a:pPr algn="just">
              <a:buFont typeface="Wingdings" panose="05000000000000000000" pitchFamily="2" charset="2"/>
              <a:buChar char="v"/>
            </a:pPr>
            <a:r>
              <a:rPr lang="en-IN" dirty="0"/>
              <a:t>Community Engagement and Sustainability: By connecting donors with recipients, the app supports community-driven food distribution and promotes sustainable practices.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580103"/>
          </a:xfrm>
        </p:spPr>
        <p:txBody>
          <a:bodyPr/>
          <a:lstStyle/>
          <a:p>
            <a:r>
              <a:rPr lang="en-IN" dirty="0"/>
              <a:t>architecture diagram</a:t>
            </a:r>
            <a:endParaRPr lang="en-IN" dirty="0"/>
          </a:p>
        </p:txBody>
      </p:sp>
      <p:pic>
        <p:nvPicPr>
          <p:cNvPr id="4" name="Content Placeholder 3"/>
          <p:cNvPicPr>
            <a:picLocks noChangeAspect="1"/>
          </p:cNvPicPr>
          <p:nvPr>
            <p:ph idx="1"/>
          </p:nvPr>
        </p:nvPicPr>
        <p:blipFill>
          <a:blip r:embed="rId1"/>
          <a:stretch>
            <a:fillRect/>
          </a:stretch>
        </p:blipFill>
        <p:spPr>
          <a:xfrm>
            <a:off x="3138170" y="1440180"/>
            <a:ext cx="5680710" cy="4817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81280"/>
            <a:ext cx="10353761" cy="1326321"/>
          </a:xfrm>
        </p:spPr>
        <p:txBody>
          <a:bodyPr/>
          <a:lstStyle/>
          <a:p>
            <a:r>
              <a:rPr lang="en-US" dirty="0"/>
              <a:t>MODULES</a:t>
            </a:r>
            <a:endParaRPr lang="en-IN" dirty="0"/>
          </a:p>
        </p:txBody>
      </p:sp>
      <p:sp>
        <p:nvSpPr>
          <p:cNvPr id="5" name="Content Placeholder 4"/>
          <p:cNvSpPr>
            <a:spLocks noGrp="1"/>
          </p:cNvSpPr>
          <p:nvPr>
            <p:ph idx="1"/>
          </p:nvPr>
        </p:nvSpPr>
        <p:spPr>
          <a:xfrm>
            <a:off x="416560" y="1407601"/>
            <a:ext cx="11480799" cy="5104959"/>
          </a:xfrm>
        </p:spPr>
        <p:txBody>
          <a:bodyPr>
            <a:normAutofit fontScale="25000"/>
          </a:bodyPr>
          <a:lstStyle/>
          <a:p>
            <a:pPr>
              <a:buFont typeface="Wingdings" panose="05000000000000000000" charset="0"/>
              <a:buChar char="v"/>
            </a:pPr>
            <a:r>
              <a:rPr lang="en-IN" sz="12800" b="1" dirty="0">
                <a:latin typeface="Times New Roman" panose="02020603050405020304" pitchFamily="18" charset="0"/>
                <a:cs typeface="Times New Roman" panose="02020603050405020304" pitchFamily="18" charset="0"/>
              </a:rPr>
              <a:t>U</a:t>
            </a:r>
            <a:r>
              <a:rPr lang="en-IN" sz="12800" b="1" dirty="0">
                <a:latin typeface="Times New Roman" panose="02020603050405020304" pitchFamily="18" charset="0"/>
                <a:cs typeface="Times New Roman" panose="02020603050405020304" pitchFamily="18" charset="0"/>
              </a:rPr>
              <a:t>ser Management Module:</a:t>
            </a:r>
            <a:endParaRPr lang="en-IN" sz="12800" b="1"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sz="8000" dirty="0">
                <a:latin typeface="Times New Roman" panose="02020603050405020304" pitchFamily="18" charset="0"/>
                <a:cs typeface="Times New Roman" panose="02020603050405020304" pitchFamily="18" charset="0"/>
              </a:rPr>
              <a:t>Purpose: Manages user registration, authentication, and role-specific access for Donors, Requestors, and Riders.</a:t>
            </a:r>
            <a:endParaRPr lang="en-IN" sz="80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sz="8000" dirty="0">
                <a:latin typeface="Times New Roman" panose="02020603050405020304" pitchFamily="18" charset="0"/>
                <a:cs typeface="Times New Roman" panose="02020603050405020304" pitchFamily="18" charset="0"/>
              </a:rPr>
              <a:t>Features: Secure login with , role-based access, and profile management to enhance data security and user personalization.</a:t>
            </a:r>
            <a:endParaRPr lang="en-IN" sz="80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sz="12800" b="1" dirty="0">
                <a:latin typeface="Times New Roman" panose="02020603050405020304" pitchFamily="18" charset="0"/>
                <a:cs typeface="Times New Roman" panose="02020603050405020304" pitchFamily="18" charset="0"/>
              </a:rPr>
              <a:t>Donation and Request Management Module:</a:t>
            </a:r>
            <a:endParaRPr lang="en-IN" sz="80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sz="8000" dirty="0">
                <a:latin typeface="Times New Roman" panose="02020603050405020304" pitchFamily="18" charset="0"/>
                <a:cs typeface="Times New Roman" panose="02020603050405020304" pitchFamily="18" charset="0"/>
              </a:rPr>
              <a:t>Purpose: Allows donors to post food donations with specific details and enables requestors to view, request, and confirm these donations.</a:t>
            </a:r>
            <a:endParaRPr lang="en-IN" sz="80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sz="8000" dirty="0">
                <a:latin typeface="Times New Roman" panose="02020603050405020304" pitchFamily="18" charset="0"/>
                <a:cs typeface="Times New Roman" panose="02020603050405020304" pitchFamily="18" charset="0"/>
              </a:rPr>
              <a:t>Features: Donation listing creation, search and filter options for available donations, request confirmation, and real-time status updates.</a:t>
            </a:r>
            <a:endParaRPr lang="en-IN" sz="8000" dirty="0">
              <a:latin typeface="Times New Roman" panose="02020603050405020304" pitchFamily="18" charset="0"/>
              <a:cs typeface="Times New Roman" panose="02020603050405020304" pitchFamily="18" charset="0"/>
            </a:endParaRPr>
          </a:p>
          <a:p>
            <a:pPr marL="0" indent="0">
              <a:buNone/>
            </a:pPr>
            <a:endParaRPr lang="en-IN" sz="8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030" y="534035"/>
            <a:ext cx="10392410" cy="5836285"/>
          </a:xfrm>
        </p:spPr>
        <p:txBody>
          <a:bodyPr>
            <a:normAutofit/>
          </a:bodyPr>
          <a:lstStyle/>
          <a:p>
            <a:pPr>
              <a:buFont typeface="Wingdings" panose="05000000000000000000" charset="0"/>
              <a:buChar char="v"/>
            </a:pPr>
            <a:r>
              <a:rPr lang="en-IN" sz="3200" dirty="0"/>
              <a:t>Delivery Management and Tracking Module:</a:t>
            </a:r>
            <a:endParaRPr lang="en-IN" dirty="0"/>
          </a:p>
          <a:p>
            <a:pPr marL="0" indent="0">
              <a:buFont typeface="Wingdings" panose="05000000000000000000" charset="0"/>
              <a:buNone/>
            </a:pPr>
            <a:r>
              <a:rPr lang="en-IN" dirty="0"/>
              <a:t>Purpose: Coordinates the pick-up and delivery process, assigning riders to transport donations to requestors.</a:t>
            </a:r>
            <a:endParaRPr lang="en-IN" dirty="0"/>
          </a:p>
          <a:p>
            <a:pPr marL="0" indent="0">
              <a:buFont typeface="Wingdings" panose="05000000000000000000" charset="0"/>
              <a:buNone/>
            </a:pPr>
            <a:r>
              <a:rPr lang="en-IN" dirty="0"/>
              <a:t>Features: Rider assignment, GPS-based tracking for real-time delivery updates, and optimized routing to improve delivery efficiency.</a:t>
            </a:r>
            <a:endParaRPr lang="en-IN" dirty="0"/>
          </a:p>
          <a:p>
            <a:pPr>
              <a:buFont typeface="Wingdings" panose="05000000000000000000" charset="0"/>
              <a:buChar char="v"/>
            </a:pPr>
            <a:r>
              <a:rPr lang="en-IN" sz="3200" dirty="0"/>
              <a:t>Notification and Communication Module:</a:t>
            </a:r>
            <a:endParaRPr lang="en-IN" dirty="0"/>
          </a:p>
          <a:p>
            <a:pPr marL="0" indent="0">
              <a:buFont typeface="Wingdings" panose="05000000000000000000" charset="0"/>
              <a:buNone/>
            </a:pPr>
            <a:r>
              <a:rPr lang="en-IN" dirty="0"/>
              <a:t>Purpose: Keeps users informed on donation status, delivery updates, and other relevant information.</a:t>
            </a:r>
            <a:endParaRPr lang="en-IN" dirty="0"/>
          </a:p>
          <a:p>
            <a:pPr marL="0" indent="0">
              <a:buFont typeface="Wingdings" panose="05000000000000000000" charset="0"/>
              <a:buNone/>
            </a:pPr>
            <a:r>
              <a:rPr lang="en-IN" dirty="0"/>
              <a:t>Features: Automated notifications through SMS, email, and in-app alerts to enhance user experience and streamline communication.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9109</Words>
  <Application>WPS Presentation</Application>
  <PresentationFormat>Widescreen</PresentationFormat>
  <Paragraphs>125</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Wingdings</vt:lpstr>
      <vt:lpstr>Times New Roman</vt:lpstr>
      <vt:lpstr>Bookman Old Style</vt:lpstr>
      <vt:lpstr>Rockwell</vt:lpstr>
      <vt:lpstr>Microsoft YaHei</vt:lpstr>
      <vt:lpstr>Arial Unicode MS</vt:lpstr>
      <vt:lpstr>Calibri</vt:lpstr>
      <vt:lpstr>Symbol</vt:lpstr>
      <vt:lpstr>Damask</vt:lpstr>
      <vt:lpstr>FOOD DONATION APPLICATION</vt:lpstr>
      <vt:lpstr>INTRODUCTION:</vt:lpstr>
      <vt:lpstr>Existing system:</vt:lpstr>
      <vt:lpstr>EXISTING SYSTEM – DRAWBACKS:</vt:lpstr>
      <vt:lpstr>PROPOSED SYSTEM</vt:lpstr>
      <vt:lpstr>PROPOSED SYSTEM - ADVANTAGES</vt:lpstr>
      <vt:lpstr>architecture diagram</vt:lpstr>
      <vt:lpstr>MODULES</vt:lpstr>
      <vt:lpstr>PowerPoint 演示文稿</vt:lpstr>
      <vt:lpstr>JEST TESTING</vt:lpstr>
      <vt:lpstr>TESTING OUTPUT</vt:lpstr>
      <vt:lpstr>WATERFALL MODEL</vt:lpstr>
      <vt:lpstr>OUTPUT</vt:lpstr>
      <vt:lpstr> </vt:lpstr>
      <vt:lpstr>DATABASE</vt:lpstr>
      <vt:lpstr> </vt:lpstr>
      <vt:lpstr> </vt:lpstr>
      <vt:lpstr>USE CASE DIAGRAM</vt:lpstr>
      <vt:lpstr>CONCLUSION</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Santhosh VJ</dc:creator>
  <cp:lastModifiedBy>harsh</cp:lastModifiedBy>
  <cp:revision>7</cp:revision>
  <dcterms:created xsi:type="dcterms:W3CDTF">2024-11-05T14:57:00Z</dcterms:created>
  <dcterms:modified xsi:type="dcterms:W3CDTF">2024-11-09T03:56:00Z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9C194B29345D48BE865F20AF0CE163E4_13</vt:lpwstr>
  </property>
  <property fmtid="{D5CDD505-2E9C-101B-9397-08002B2CF9AE}" pid="3" name="KSOProductBuildVer">
    <vt:lpwstr>1033-12.2.0.18607</vt:lpwstr>
  </property>
</Properties>
</file>