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9"/>
  </p:notesMasterIdLst>
  <p:sldIdLst>
    <p:sldId id="260" r:id="rId2"/>
    <p:sldId id="286" r:id="rId3"/>
    <p:sldId id="287" r:id="rId4"/>
    <p:sldId id="288" r:id="rId5"/>
    <p:sldId id="289"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277" r:id="rId24"/>
    <p:sldId id="278" r:id="rId25"/>
    <p:sldId id="279" r:id="rId26"/>
    <p:sldId id="280" r:id="rId27"/>
    <p:sldId id="290" r:id="rId28"/>
    <p:sldId id="309" r:id="rId29"/>
    <p:sldId id="310" r:id="rId30"/>
    <p:sldId id="311" r:id="rId31"/>
    <p:sldId id="312" r:id="rId32"/>
    <p:sldId id="313" r:id="rId33"/>
    <p:sldId id="314" r:id="rId34"/>
    <p:sldId id="315" r:id="rId35"/>
    <p:sldId id="308" r:id="rId36"/>
    <p:sldId id="325" r:id="rId37"/>
    <p:sldId id="326" r:id="rId38"/>
    <p:sldId id="327" r:id="rId39"/>
    <p:sldId id="328" r:id="rId40"/>
    <p:sldId id="324" r:id="rId41"/>
    <p:sldId id="317" r:id="rId42"/>
    <p:sldId id="318" r:id="rId43"/>
    <p:sldId id="319" r:id="rId44"/>
    <p:sldId id="320" r:id="rId45"/>
    <p:sldId id="321" r:id="rId46"/>
    <p:sldId id="322" r:id="rId47"/>
    <p:sldId id="32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5D8"/>
    <a:srgbClr val="9900CC"/>
    <a:srgbClr val="28A028"/>
    <a:srgbClr val="C903B1"/>
    <a:srgbClr val="219C0C"/>
    <a:srgbClr val="20EE04"/>
    <a:srgbClr val="FA04DD"/>
    <a:srgbClr val="EE10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5" d="100"/>
          <a:sy n="65" d="100"/>
        </p:scale>
        <p:origin x="15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15-03-2022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2">
            <a:extLst>
              <a:ext uri="{FF2B5EF4-FFF2-40B4-BE49-F238E27FC236}">
                <a16:creationId xmlns:a16="http://schemas.microsoft.com/office/drawing/2014/main" id="{DB07360E-A81C-4BCE-8EBD-595AD9DB23A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06CBE076-BE6E-41A9-8FCC-BC081E6EF2D6}" type="slidenum">
              <a:rPr lang="en-US" altLang="en-US" sz="1400"/>
              <a:pPr>
                <a:spcBef>
                  <a:spcPct val="0"/>
                </a:spcBef>
              </a:pPr>
              <a:t>23</a:t>
            </a:fld>
            <a:endParaRPr lang="en-US" altLang="en-US" sz="1400"/>
          </a:p>
        </p:txBody>
      </p:sp>
      <p:sp>
        <p:nvSpPr>
          <p:cNvPr id="47107" name="Text Box 1">
            <a:extLst>
              <a:ext uri="{FF2B5EF4-FFF2-40B4-BE49-F238E27FC236}">
                <a16:creationId xmlns:a16="http://schemas.microsoft.com/office/drawing/2014/main" id="{1F56C142-EF80-46C0-9055-782A53D60758}"/>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08" name="Rectangle 2">
            <a:extLst>
              <a:ext uri="{FF2B5EF4-FFF2-40B4-BE49-F238E27FC236}">
                <a16:creationId xmlns:a16="http://schemas.microsoft.com/office/drawing/2014/main" id="{F54CDC96-C0FE-480E-87D6-BE7845867418}"/>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2">
            <a:extLst>
              <a:ext uri="{FF2B5EF4-FFF2-40B4-BE49-F238E27FC236}">
                <a16:creationId xmlns:a16="http://schemas.microsoft.com/office/drawing/2014/main" id="{9BCC5E3C-7A36-4660-A25C-971DE50C01F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79FFEB57-2422-4D57-8330-E88B61CF14CA}" type="slidenum">
              <a:rPr lang="en-US" altLang="en-US" sz="1400"/>
              <a:pPr>
                <a:spcBef>
                  <a:spcPct val="0"/>
                </a:spcBef>
              </a:pPr>
              <a:t>24</a:t>
            </a:fld>
            <a:endParaRPr lang="en-US" altLang="en-US" sz="1400"/>
          </a:p>
        </p:txBody>
      </p:sp>
      <p:sp>
        <p:nvSpPr>
          <p:cNvPr id="49155" name="Text Box 1">
            <a:extLst>
              <a:ext uri="{FF2B5EF4-FFF2-40B4-BE49-F238E27FC236}">
                <a16:creationId xmlns:a16="http://schemas.microsoft.com/office/drawing/2014/main" id="{22B23FB5-1954-4F3F-9663-DB622C35999C}"/>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9156" name="Rectangle 2">
            <a:extLst>
              <a:ext uri="{FF2B5EF4-FFF2-40B4-BE49-F238E27FC236}">
                <a16:creationId xmlns:a16="http://schemas.microsoft.com/office/drawing/2014/main" id="{9FA74535-8762-4E20-B17D-815A4F3A140B}"/>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2">
            <a:extLst>
              <a:ext uri="{FF2B5EF4-FFF2-40B4-BE49-F238E27FC236}">
                <a16:creationId xmlns:a16="http://schemas.microsoft.com/office/drawing/2014/main" id="{AFD6B5EF-3FC5-409D-9DC0-CFFB2002196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F86D2A99-8120-43F5-AF23-514CD01116AC}" type="slidenum">
              <a:rPr lang="en-US" altLang="en-US" sz="1400"/>
              <a:pPr>
                <a:spcBef>
                  <a:spcPct val="0"/>
                </a:spcBef>
              </a:pPr>
              <a:t>25</a:t>
            </a:fld>
            <a:endParaRPr lang="en-US" altLang="en-US" sz="1400"/>
          </a:p>
        </p:txBody>
      </p:sp>
      <p:sp>
        <p:nvSpPr>
          <p:cNvPr id="51203" name="Text Box 1">
            <a:extLst>
              <a:ext uri="{FF2B5EF4-FFF2-40B4-BE49-F238E27FC236}">
                <a16:creationId xmlns:a16="http://schemas.microsoft.com/office/drawing/2014/main" id="{D26D30FE-1AE4-4161-9923-DA287C9B28AD}"/>
              </a:ext>
            </a:extLst>
          </p:cNvPr>
          <p:cNvSpPr txBox="1">
            <a:spLocks noChangeArrowheads="1"/>
          </p:cNvSpPr>
          <p:nvPr/>
        </p:nvSpPr>
        <p:spPr bwMode="auto">
          <a:xfrm>
            <a:off x="1371600" y="763588"/>
            <a:ext cx="5021263" cy="37639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1204" name="Rectangle 2">
            <a:extLst>
              <a:ext uri="{FF2B5EF4-FFF2-40B4-BE49-F238E27FC236}">
                <a16:creationId xmlns:a16="http://schemas.microsoft.com/office/drawing/2014/main" id="{798C007A-8BA9-4510-9B70-DF5A0EF14FEE}"/>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2">
            <a:extLst>
              <a:ext uri="{FF2B5EF4-FFF2-40B4-BE49-F238E27FC236}">
                <a16:creationId xmlns:a16="http://schemas.microsoft.com/office/drawing/2014/main" id="{9C8E998F-7118-4EA4-8E3A-5902E949F9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5A838250-D370-4D43-AB75-B3DAA5E7CF5B}" type="slidenum">
              <a:rPr lang="en-US" altLang="en-US" sz="1400"/>
              <a:pPr>
                <a:spcBef>
                  <a:spcPct val="0"/>
                </a:spcBef>
              </a:pPr>
              <a:t>26</a:t>
            </a:fld>
            <a:endParaRPr lang="en-US" altLang="en-US" sz="1400"/>
          </a:p>
        </p:txBody>
      </p:sp>
      <p:sp>
        <p:nvSpPr>
          <p:cNvPr id="53251" name="Text Box 1">
            <a:extLst>
              <a:ext uri="{FF2B5EF4-FFF2-40B4-BE49-F238E27FC236}">
                <a16:creationId xmlns:a16="http://schemas.microsoft.com/office/drawing/2014/main" id="{3504AD00-FD30-4272-9553-2AB7C1ADD517}"/>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3252" name="Rectangle 2">
            <a:extLst>
              <a:ext uri="{FF2B5EF4-FFF2-40B4-BE49-F238E27FC236}">
                <a16:creationId xmlns:a16="http://schemas.microsoft.com/office/drawing/2014/main" id="{BA31C9FB-C1AD-41C6-B736-71E79B9382F4}"/>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800">
                <a:latin typeface="Arial" panose="020B0604020202020204" pitchFamily="34" charset="0"/>
                <a:cs typeface="Arial" panose="020B0604020202020204" pitchFamily="34" charset="0"/>
              </a:defRPr>
            </a:lvl1pPr>
            <a:lvl2pPr>
              <a:buFont typeface="Wingdings" panose="05000000000000000000" pitchFamily="2" charset="2"/>
              <a:buChar char="q"/>
              <a:defRPr sz="24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289E4-90A0-4F7F-9CC5-5D0E9EC35B33}"/>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A1845C1A-8647-4CFE-B346-23C75F5BAB26}"/>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69F8412-2ACE-417D-9C0F-8C59733F12D4}"/>
              </a:ext>
            </a:extLst>
          </p:cNvPr>
          <p:cNvSpPr>
            <a:spLocks noGrp="1" noChangeArrowheads="1"/>
          </p:cNvSpPr>
          <p:nvPr>
            <p:ph type="sldNum" idx="12"/>
          </p:nvPr>
        </p:nvSpPr>
        <p:spPr>
          <a:ln/>
        </p:spPr>
        <p:txBody>
          <a:bodyPr/>
          <a:lstStyle>
            <a:lvl1pPr>
              <a:defRPr/>
            </a:lvl1pPr>
          </a:lstStyle>
          <a:p>
            <a:pPr>
              <a:defRPr/>
            </a:pPr>
            <a:fld id="{EE537D3E-D41E-4F7F-A3BE-FF2AE004692C}" type="slidenum">
              <a:rPr lang="en-US" altLang="en-US"/>
              <a:pPr>
                <a:defRPr/>
              </a:pPr>
              <a:t>‹#›</a:t>
            </a:fld>
            <a:endParaRPr lang="en-US" altLang="en-US"/>
          </a:p>
        </p:txBody>
      </p:sp>
    </p:spTree>
    <p:extLst>
      <p:ext uri="{BB962C8B-B14F-4D97-AF65-F5344CB8AC3E}">
        <p14:creationId xmlns:p14="http://schemas.microsoft.com/office/powerpoint/2010/main" val="2381808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74207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a:solidFill>
                  <a:srgbClr val="7030A0"/>
                </a:solidFill>
              </a:rPr>
              <a:t>Unit 1 - Introduction</a:t>
            </a:r>
            <a:endParaRPr lang="en-IN"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1.2.3 Types of Intellectual Property</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50000"/>
              </a:lnSpc>
            </a:pPr>
            <a:r>
              <a:rPr lang="en-US" sz="2000" dirty="0">
                <a:solidFill>
                  <a:srgbClr val="C903B1"/>
                </a:solidFill>
              </a:rPr>
              <a:t>Copyright</a:t>
            </a:r>
            <a:r>
              <a:rPr lang="en-US" sz="2000" dirty="0"/>
              <a:t> protects original works of authorship, including literary, music, dramatic, artistic and other works. Copyright exists from the moment of creation of a work. It gives a copyright holder the exclusive right to control reproduction or adaptation of such work for a certain period.</a:t>
            </a:r>
          </a:p>
          <a:p>
            <a:pPr>
              <a:lnSpc>
                <a:spcPct val="150000"/>
              </a:lnSpc>
            </a:pPr>
            <a:r>
              <a:rPr lang="en-US" sz="2000" dirty="0">
                <a:solidFill>
                  <a:srgbClr val="C903B1"/>
                </a:solidFill>
              </a:rPr>
              <a:t>A patent </a:t>
            </a:r>
            <a:r>
              <a:rPr lang="en-US" sz="2000" dirty="0"/>
              <a:t>may be granted for a new, useful and non-obvious invention and gives the patent holder a right to prevent others from practicing the invention without a license from the inventor for a certain period.</a:t>
            </a:r>
          </a:p>
        </p:txBody>
      </p:sp>
    </p:spTree>
    <p:extLst>
      <p:ext uri="{BB962C8B-B14F-4D97-AF65-F5344CB8AC3E}">
        <p14:creationId xmlns:p14="http://schemas.microsoft.com/office/powerpoint/2010/main" val="208349983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1.2.3 Types of Intellectual Property</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50000"/>
              </a:lnSpc>
            </a:pPr>
            <a:r>
              <a:rPr lang="en-US" sz="2000" dirty="0">
                <a:solidFill>
                  <a:srgbClr val="C903B1"/>
                </a:solidFill>
              </a:rPr>
              <a:t>A trademark </a:t>
            </a:r>
            <a:r>
              <a:rPr lang="en-US" sz="2000" dirty="0"/>
              <a:t>is a word, name, symbol, or device used to indicate the origin, quality and ownership of a product or service. A trademark is a distinctive sign which is used to distinguish the products or services of different businesses.</a:t>
            </a:r>
          </a:p>
          <a:p>
            <a:pPr>
              <a:lnSpc>
                <a:spcPct val="150000"/>
              </a:lnSpc>
            </a:pPr>
            <a:r>
              <a:rPr lang="en-US" sz="2000" dirty="0">
                <a:solidFill>
                  <a:srgbClr val="C903B1"/>
                </a:solidFill>
              </a:rPr>
              <a:t>A trade secret</a:t>
            </a:r>
            <a:r>
              <a:rPr lang="en-US" sz="2000" dirty="0"/>
              <a:t> consists of any valuable commercial information that, if known by a competitor, would provide some benefit or advantage to the competitor.</a:t>
            </a:r>
          </a:p>
          <a:p>
            <a:pPr>
              <a:lnSpc>
                <a:spcPct val="150000"/>
              </a:lnSpc>
            </a:pPr>
            <a:r>
              <a:rPr lang="en-US" sz="2000" dirty="0"/>
              <a:t>An </a:t>
            </a:r>
            <a:r>
              <a:rPr lang="en-US" sz="2000" dirty="0">
                <a:solidFill>
                  <a:srgbClr val="C903B1"/>
                </a:solidFill>
              </a:rPr>
              <a:t>industrial design </a:t>
            </a:r>
            <a:r>
              <a:rPr lang="en-US" sz="2000" dirty="0"/>
              <a:t>right protects the form of appearance, style or design of an industrial object (spare parts, furniture or textiles)</a:t>
            </a:r>
          </a:p>
        </p:txBody>
      </p:sp>
    </p:spTree>
    <p:extLst>
      <p:ext uri="{BB962C8B-B14F-4D97-AF65-F5344CB8AC3E}">
        <p14:creationId xmlns:p14="http://schemas.microsoft.com/office/powerpoint/2010/main" val="796297414"/>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1.2.4 Significance of Intellectual Property Rights</a:t>
            </a:r>
          </a:p>
        </p:txBody>
      </p:sp>
      <p:sp>
        <p:nvSpPr>
          <p:cNvPr id="4" name="Content Placeholder 3">
            <a:extLst>
              <a:ext uri="{FF2B5EF4-FFF2-40B4-BE49-F238E27FC236}">
                <a16:creationId xmlns:a16="http://schemas.microsoft.com/office/drawing/2014/main" id="{0B4C87DC-61EA-4385-B21B-8B48907C96A1}"/>
              </a:ext>
            </a:extLst>
          </p:cNvPr>
          <p:cNvSpPr>
            <a:spLocks noGrp="1"/>
          </p:cNvSpPr>
          <p:nvPr>
            <p:ph idx="1"/>
          </p:nvPr>
        </p:nvSpPr>
        <p:spPr>
          <a:xfrm>
            <a:off x="457200" y="975518"/>
            <a:ext cx="8229600" cy="5607844"/>
          </a:xfrm>
        </p:spPr>
        <p:txBody>
          <a:bodyPr/>
          <a:lstStyle/>
          <a:p>
            <a:pPr>
              <a:lnSpc>
                <a:spcPct val="150000"/>
              </a:lnSpc>
            </a:pPr>
            <a:r>
              <a:rPr lang="en-US" sz="2000" dirty="0"/>
              <a:t>Intellectual property rights provides incentives as well as recognition to the concerned persons / authorities / nations / institutions / or organizations.</a:t>
            </a:r>
          </a:p>
          <a:p>
            <a:pPr>
              <a:lnSpc>
                <a:spcPct val="150000"/>
              </a:lnSpc>
            </a:pPr>
            <a:r>
              <a:rPr lang="en-US" sz="2000" dirty="0"/>
              <a:t>Intellectual property rights encourages innovations and ensures a better quality of life. Industrial designs are what make a product attractive and appealing ; hence, they add to the commercial value of a product and increase its marketability.</a:t>
            </a:r>
          </a:p>
          <a:p>
            <a:pPr>
              <a:lnSpc>
                <a:spcPct val="150000"/>
              </a:lnSpc>
            </a:pPr>
            <a:r>
              <a:rPr lang="en-US" sz="2000" dirty="0"/>
              <a:t>Just like the elements of a good product or service, the elements of a good advertisement are likely to be imitated or copied by others. So, it is hardly surprising that one or more types of IP rights come into play in creating content for an advertisement, or while deploying an advertising campaign</a:t>
            </a:r>
          </a:p>
        </p:txBody>
      </p:sp>
    </p:spTree>
    <p:extLst>
      <p:ext uri="{BB962C8B-B14F-4D97-AF65-F5344CB8AC3E}">
        <p14:creationId xmlns:p14="http://schemas.microsoft.com/office/powerpoint/2010/main" val="322134914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 Patents</a:t>
            </a:r>
          </a:p>
        </p:txBody>
      </p:sp>
      <p:sp>
        <p:nvSpPr>
          <p:cNvPr id="4" name="Content Placeholder 3">
            <a:extLst>
              <a:ext uri="{FF2B5EF4-FFF2-40B4-BE49-F238E27FC236}">
                <a16:creationId xmlns:a16="http://schemas.microsoft.com/office/drawing/2014/main" id="{0B4C87DC-61EA-4385-B21B-8B48907C96A1}"/>
              </a:ext>
            </a:extLst>
          </p:cNvPr>
          <p:cNvSpPr>
            <a:spLocks noGrp="1"/>
          </p:cNvSpPr>
          <p:nvPr>
            <p:ph idx="1"/>
          </p:nvPr>
        </p:nvSpPr>
        <p:spPr>
          <a:xfrm>
            <a:off x="457200" y="914400"/>
            <a:ext cx="8229600" cy="5943600"/>
          </a:xfrm>
        </p:spPr>
        <p:txBody>
          <a:bodyPr/>
          <a:lstStyle/>
          <a:p>
            <a:pPr>
              <a:lnSpc>
                <a:spcPct val="150000"/>
              </a:lnSpc>
            </a:pPr>
            <a:r>
              <a:rPr lang="en-US" sz="2000" dirty="0"/>
              <a:t>A patent is an exclusive right granted for an invention, which is a product or a process that provides, in general, a new way of doing something, or offers a new technical solution to a problem</a:t>
            </a:r>
          </a:p>
          <a:p>
            <a:pPr>
              <a:lnSpc>
                <a:spcPct val="150000"/>
              </a:lnSpc>
            </a:pPr>
            <a:r>
              <a:rPr lang="en-US" sz="2000" dirty="0"/>
              <a:t>To get a patent, technical information about the invention must be disclosed to the public in a patent application</a:t>
            </a:r>
          </a:p>
          <a:p>
            <a:pPr>
              <a:lnSpc>
                <a:spcPct val="150000"/>
              </a:lnSpc>
            </a:pPr>
            <a:r>
              <a:rPr lang="en-US" sz="2000" dirty="0"/>
              <a:t>Once a patent expires, the protection ends, and an invention enters the public domain; that is, anyone can commercially exploit the invention without infringing the patent.</a:t>
            </a:r>
          </a:p>
          <a:p>
            <a:pPr>
              <a:lnSpc>
                <a:spcPct val="150000"/>
              </a:lnSpc>
            </a:pPr>
            <a:r>
              <a:rPr lang="en-US" sz="2000" dirty="0">
                <a:solidFill>
                  <a:srgbClr val="C903B1"/>
                </a:solidFill>
              </a:rPr>
              <a:t>A patent is awarded for an invention, which satisfies the criteria of global novelty, non-obviousness, and industrial or commercial application. Patents can be granted for products and processes</a:t>
            </a:r>
          </a:p>
          <a:p>
            <a:pPr>
              <a:lnSpc>
                <a:spcPct val="150000"/>
              </a:lnSpc>
            </a:pPr>
            <a:r>
              <a:rPr lang="en-US" sz="2000" dirty="0">
                <a:solidFill>
                  <a:srgbClr val="FF0000"/>
                </a:solidFill>
              </a:rPr>
              <a:t>No product patents were granted for drugs and food items</a:t>
            </a:r>
          </a:p>
        </p:txBody>
      </p:sp>
    </p:spTree>
    <p:extLst>
      <p:ext uri="{BB962C8B-B14F-4D97-AF65-F5344CB8AC3E}">
        <p14:creationId xmlns:p14="http://schemas.microsoft.com/office/powerpoint/2010/main" val="45227788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 Patents</a:t>
            </a:r>
          </a:p>
        </p:txBody>
      </p:sp>
      <p:sp>
        <p:nvSpPr>
          <p:cNvPr id="3" name="Content Placeholder 2">
            <a:extLst>
              <a:ext uri="{FF2B5EF4-FFF2-40B4-BE49-F238E27FC236}">
                <a16:creationId xmlns:a16="http://schemas.microsoft.com/office/drawing/2014/main" id="{CEF4BE97-943C-4433-A589-DB551456516F}"/>
              </a:ext>
            </a:extLst>
          </p:cNvPr>
          <p:cNvSpPr>
            <a:spLocks noGrp="1"/>
          </p:cNvSpPr>
          <p:nvPr>
            <p:ph idx="1"/>
          </p:nvPr>
        </p:nvSpPr>
        <p:spPr>
          <a:xfrm>
            <a:off x="457200" y="1219202"/>
            <a:ext cx="8229600" cy="5364160"/>
          </a:xfrm>
        </p:spPr>
        <p:txBody>
          <a:bodyPr/>
          <a:lstStyle/>
          <a:p>
            <a:pPr>
              <a:lnSpc>
                <a:spcPct val="200000"/>
              </a:lnSpc>
            </a:pPr>
            <a:r>
              <a:rPr lang="en-US" dirty="0"/>
              <a:t>Is a patent valid in every country :</a:t>
            </a:r>
          </a:p>
          <a:p>
            <a:pPr lvl="1">
              <a:lnSpc>
                <a:spcPct val="200000"/>
              </a:lnSpc>
            </a:pPr>
            <a:r>
              <a:rPr lang="en-US" dirty="0"/>
              <a:t> Patents are territorial rights. In general, the exclusive rights are only applicable in the country or region in which a patent has been filed and granted, in accordance with the law of that country or region</a:t>
            </a:r>
          </a:p>
          <a:p>
            <a:r>
              <a:rPr lang="en-US" dirty="0"/>
              <a:t>The protection is granted for a limited period, generally 20 years from the filing date of the application</a:t>
            </a:r>
          </a:p>
        </p:txBody>
      </p:sp>
    </p:spTree>
    <p:extLst>
      <p:ext uri="{BB962C8B-B14F-4D97-AF65-F5344CB8AC3E}">
        <p14:creationId xmlns:p14="http://schemas.microsoft.com/office/powerpoint/2010/main" val="236193993"/>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1.3.1 The Kind of Protection a Patent Offer</a:t>
            </a:r>
          </a:p>
        </p:txBody>
      </p:sp>
      <p:sp>
        <p:nvSpPr>
          <p:cNvPr id="4" name="Content Placeholder 3">
            <a:extLst>
              <a:ext uri="{FF2B5EF4-FFF2-40B4-BE49-F238E27FC236}">
                <a16:creationId xmlns:a16="http://schemas.microsoft.com/office/drawing/2014/main" id="{3EB85B44-5218-4DA5-8CE0-8F2033C7E3D9}"/>
              </a:ext>
            </a:extLst>
          </p:cNvPr>
          <p:cNvSpPr>
            <a:spLocks noGrp="1"/>
          </p:cNvSpPr>
          <p:nvPr>
            <p:ph idx="1"/>
          </p:nvPr>
        </p:nvSpPr>
        <p:spPr/>
        <p:txBody>
          <a:bodyPr/>
          <a:lstStyle/>
          <a:p>
            <a:pPr>
              <a:lnSpc>
                <a:spcPct val="130000"/>
              </a:lnSpc>
            </a:pPr>
            <a:r>
              <a:rPr lang="en-US" sz="2400" dirty="0"/>
              <a:t>Rights provided by Patent : </a:t>
            </a:r>
          </a:p>
          <a:p>
            <a:pPr lvl="1">
              <a:lnSpc>
                <a:spcPct val="130000"/>
              </a:lnSpc>
            </a:pPr>
            <a:r>
              <a:rPr lang="en-US" sz="2000" dirty="0"/>
              <a:t>A patent owner has the right to decide who may or may not use the patented invention for the period in which the invention is protected.</a:t>
            </a:r>
          </a:p>
          <a:p>
            <a:pPr lvl="1">
              <a:lnSpc>
                <a:spcPct val="130000"/>
              </a:lnSpc>
            </a:pPr>
            <a:r>
              <a:rPr lang="en-US" sz="2000" dirty="0"/>
              <a:t>In other words, patent protection means that the invention cannot be commercially made, used, distributed, imported, or sold by others without the patent owner's consent.</a:t>
            </a:r>
          </a:p>
          <a:p>
            <a:pPr>
              <a:lnSpc>
                <a:spcPct val="130000"/>
              </a:lnSpc>
            </a:pPr>
            <a:r>
              <a:rPr lang="en-US" sz="2400" dirty="0"/>
              <a:t>Kinds of inventions can be protected through Patent :</a:t>
            </a:r>
          </a:p>
          <a:p>
            <a:pPr lvl="1">
              <a:lnSpc>
                <a:spcPct val="130000"/>
              </a:lnSpc>
            </a:pPr>
            <a:r>
              <a:rPr lang="en-US" sz="2000" dirty="0"/>
              <a:t>Patents may be granted for inventions in any field of technology, from an everyday kitchen utensil to a nanotechnology chip</a:t>
            </a:r>
            <a:r>
              <a:rPr lang="en-US" sz="2000" dirty="0">
                <a:solidFill>
                  <a:srgbClr val="28A028"/>
                </a:solidFill>
              </a:rPr>
              <a:t>. For example, a laptop computer can involve hundreds of inventions, working together</a:t>
            </a:r>
          </a:p>
        </p:txBody>
      </p:sp>
    </p:spTree>
    <p:extLst>
      <p:ext uri="{BB962C8B-B14F-4D97-AF65-F5344CB8AC3E}">
        <p14:creationId xmlns:p14="http://schemas.microsoft.com/office/powerpoint/2010/main" val="1183718333"/>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1.3.2 Manner in which Patent Rights Enforced</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Patent rights are usually enforced in a court on the initiative of the right owner. </a:t>
            </a:r>
          </a:p>
          <a:p>
            <a:pPr>
              <a:lnSpc>
                <a:spcPct val="150000"/>
              </a:lnSpc>
            </a:pPr>
            <a:r>
              <a:rPr lang="en-US" sz="2000" dirty="0"/>
              <a:t>In most systems a court of law has the authority to stop patent infringement. </a:t>
            </a:r>
          </a:p>
          <a:p>
            <a:pPr>
              <a:lnSpc>
                <a:spcPct val="150000"/>
              </a:lnSpc>
            </a:pPr>
            <a:r>
              <a:rPr lang="en-US" sz="2000" dirty="0"/>
              <a:t>However, the main responsibility for monitoring, identifying, and taking action against infringers of a patent lies with the patent owner</a:t>
            </a:r>
          </a:p>
          <a:p>
            <a:pPr>
              <a:lnSpc>
                <a:spcPct val="150000"/>
              </a:lnSpc>
            </a:pPr>
            <a:r>
              <a:rPr lang="en-US" sz="2000" dirty="0"/>
              <a:t>Licensing a patent : Licensing a patent simply means that the patent owner grants permission to another individual/organization to make, use, sell etc. his/her patented invention. </a:t>
            </a:r>
          </a:p>
          <a:p>
            <a:pPr>
              <a:lnSpc>
                <a:spcPct val="150000"/>
              </a:lnSpc>
            </a:pPr>
            <a:r>
              <a:rPr lang="en-US" sz="2000" dirty="0"/>
              <a:t>This takes place according to agreed terms and conditions</a:t>
            </a:r>
          </a:p>
        </p:txBody>
      </p:sp>
    </p:spTree>
    <p:extLst>
      <p:ext uri="{BB962C8B-B14F-4D97-AF65-F5344CB8AC3E}">
        <p14:creationId xmlns:p14="http://schemas.microsoft.com/office/powerpoint/2010/main" val="1182223179"/>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1.3.4 Conditions Must be Met to Obtain Patent Protection</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The invention must show an element of novelty ; that is, some new characteristic which is not known in the body of existing knowledge in its technical field. This body of existing knowledge is called “prior art”.</a:t>
            </a:r>
          </a:p>
          <a:p>
            <a:pPr>
              <a:lnSpc>
                <a:spcPct val="150000"/>
              </a:lnSpc>
            </a:pPr>
            <a:r>
              <a:rPr lang="en-US" sz="2000" dirty="0"/>
              <a:t>The invention must involve an “inventive step” or “non-obvious”, which means that it could not be obviously deduced by a person having ordinary skill in the relevant technical field.</a:t>
            </a:r>
          </a:p>
          <a:p>
            <a:pPr>
              <a:lnSpc>
                <a:spcPct val="150000"/>
              </a:lnSpc>
            </a:pPr>
            <a:r>
              <a:rPr lang="en-US" sz="2000" dirty="0"/>
              <a:t>The invention must be capable of industrial application, meaning that it must be capable of being used for an industrial or business purpose beyond a mere theoretical phenomenon, or be useful.</a:t>
            </a:r>
          </a:p>
        </p:txBody>
      </p:sp>
    </p:spTree>
    <p:extLst>
      <p:ext uri="{BB962C8B-B14F-4D97-AF65-F5344CB8AC3E}">
        <p14:creationId xmlns:p14="http://schemas.microsoft.com/office/powerpoint/2010/main" val="2482363846"/>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1.3.4 Conditions Must be Met to Obtain Patent Protection</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Its subject matter must be accepted as “patentable” under law. </a:t>
            </a:r>
          </a:p>
          <a:p>
            <a:pPr lvl="1">
              <a:lnSpc>
                <a:spcPct val="150000"/>
              </a:lnSpc>
            </a:pPr>
            <a:r>
              <a:rPr lang="en-US" sz="1600" dirty="0"/>
              <a:t>In many countries, scientific theories, aesthetic creations, mathematical methods, plant or animal varieties, discoveries of natural substances, commercial methods, methods for medical treatment (as opposed to medical products) or computer programs are generally not patentable</a:t>
            </a:r>
          </a:p>
          <a:p>
            <a:pPr>
              <a:lnSpc>
                <a:spcPct val="150000"/>
              </a:lnSpc>
            </a:pPr>
            <a:r>
              <a:rPr lang="en-US" sz="2000" dirty="0"/>
              <a:t>The invention must be disclosed in an application in a manner sufficiently clear and complete to enable it to be replicated by a person with an ordinary level of skill in the relevant technical field</a:t>
            </a:r>
          </a:p>
        </p:txBody>
      </p:sp>
    </p:spTree>
    <p:extLst>
      <p:ext uri="{BB962C8B-B14F-4D97-AF65-F5344CB8AC3E}">
        <p14:creationId xmlns:p14="http://schemas.microsoft.com/office/powerpoint/2010/main" val="4108490941"/>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1.3.5 Reasons for Patenting Inventions</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200000"/>
              </a:lnSpc>
            </a:pPr>
            <a:r>
              <a:rPr lang="en-US" sz="2400" dirty="0"/>
              <a:t>Exclusive rights</a:t>
            </a:r>
          </a:p>
          <a:p>
            <a:pPr>
              <a:lnSpc>
                <a:spcPct val="200000"/>
              </a:lnSpc>
            </a:pPr>
            <a:r>
              <a:rPr lang="en-US" sz="2400" dirty="0"/>
              <a:t>Return on investments</a:t>
            </a:r>
          </a:p>
          <a:p>
            <a:pPr>
              <a:lnSpc>
                <a:spcPct val="200000"/>
              </a:lnSpc>
            </a:pPr>
            <a:r>
              <a:rPr lang="en-US" sz="2400" dirty="0"/>
              <a:t>Opportunity to license or sell the invention </a:t>
            </a:r>
          </a:p>
          <a:p>
            <a:pPr>
              <a:lnSpc>
                <a:spcPct val="200000"/>
              </a:lnSpc>
            </a:pPr>
            <a:r>
              <a:rPr lang="en-US" sz="2400" dirty="0"/>
              <a:t>Increase in negotiating power</a:t>
            </a:r>
          </a:p>
          <a:p>
            <a:pPr>
              <a:lnSpc>
                <a:spcPct val="200000"/>
              </a:lnSpc>
            </a:pPr>
            <a:r>
              <a:rPr lang="en-US" sz="2400" dirty="0"/>
              <a:t>Positive image for your enterprise </a:t>
            </a:r>
          </a:p>
        </p:txBody>
      </p:sp>
    </p:spTree>
    <p:extLst>
      <p:ext uri="{BB962C8B-B14F-4D97-AF65-F5344CB8AC3E}">
        <p14:creationId xmlns:p14="http://schemas.microsoft.com/office/powerpoint/2010/main" val="244168499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8F77-4F68-479D-AC42-BD1A4DF66EA6}"/>
              </a:ext>
            </a:extLst>
          </p:cNvPr>
          <p:cNvSpPr>
            <a:spLocks noGrp="1"/>
          </p:cNvSpPr>
          <p:nvPr>
            <p:ph type="title"/>
          </p:nvPr>
        </p:nvSpPr>
        <p:spPr/>
        <p:txBody>
          <a:bodyPr/>
          <a:lstStyle/>
          <a:p>
            <a:r>
              <a:rPr lang="en-US" dirty="0"/>
              <a:t>Unit-1 Syllabus </a:t>
            </a:r>
          </a:p>
        </p:txBody>
      </p:sp>
      <p:sp>
        <p:nvSpPr>
          <p:cNvPr id="4" name="Content Placeholder 3">
            <a:extLst>
              <a:ext uri="{FF2B5EF4-FFF2-40B4-BE49-F238E27FC236}">
                <a16:creationId xmlns:a16="http://schemas.microsoft.com/office/drawing/2014/main" id="{A1A5B91F-6226-4F4C-9E68-3C0FEB9954F1}"/>
              </a:ext>
            </a:extLst>
          </p:cNvPr>
          <p:cNvSpPr>
            <a:spLocks noGrp="1"/>
          </p:cNvSpPr>
          <p:nvPr>
            <p:ph idx="1"/>
          </p:nvPr>
        </p:nvSpPr>
        <p:spPr>
          <a:xfrm>
            <a:off x="457200" y="907774"/>
            <a:ext cx="8229600" cy="5516562"/>
          </a:xfrm>
        </p:spPr>
        <p:txBody>
          <a:bodyPr/>
          <a:lstStyle/>
          <a:p>
            <a:pPr>
              <a:lnSpc>
                <a:spcPct val="130000"/>
              </a:lnSpc>
            </a:pPr>
            <a:r>
              <a:rPr lang="en-US" dirty="0"/>
              <a:t>Introduction to IPRs, </a:t>
            </a:r>
          </a:p>
          <a:p>
            <a:pPr>
              <a:lnSpc>
                <a:spcPct val="130000"/>
              </a:lnSpc>
            </a:pPr>
            <a:r>
              <a:rPr lang="en-US" dirty="0"/>
              <a:t>Basic concepts and need for Intellectual Property </a:t>
            </a:r>
          </a:p>
          <a:p>
            <a:pPr lvl="1">
              <a:lnSpc>
                <a:spcPct val="130000"/>
              </a:lnSpc>
            </a:pPr>
            <a:r>
              <a:rPr lang="en-US" dirty="0">
                <a:solidFill>
                  <a:srgbClr val="C903B1"/>
                </a:solidFill>
              </a:rPr>
              <a:t> </a:t>
            </a:r>
            <a:r>
              <a:rPr lang="en-US" dirty="0"/>
              <a:t>Patents, Copyrights, Geographical Indications, </a:t>
            </a:r>
          </a:p>
          <a:p>
            <a:pPr>
              <a:lnSpc>
                <a:spcPct val="130000"/>
              </a:lnSpc>
            </a:pPr>
            <a:r>
              <a:rPr lang="en-US" dirty="0"/>
              <a:t>Nature of Intellectual Property</a:t>
            </a:r>
          </a:p>
          <a:p>
            <a:pPr>
              <a:lnSpc>
                <a:spcPct val="130000"/>
              </a:lnSpc>
            </a:pPr>
            <a:r>
              <a:rPr lang="en-US" dirty="0"/>
              <a:t>Industrial Property</a:t>
            </a:r>
          </a:p>
          <a:p>
            <a:pPr>
              <a:lnSpc>
                <a:spcPct val="130000"/>
              </a:lnSpc>
            </a:pPr>
            <a:r>
              <a:rPr lang="en-US" dirty="0"/>
              <a:t>Technological Research, </a:t>
            </a:r>
          </a:p>
          <a:p>
            <a:pPr>
              <a:lnSpc>
                <a:spcPct val="130000"/>
              </a:lnSpc>
            </a:pPr>
            <a:r>
              <a:rPr lang="en-US" dirty="0"/>
              <a:t>Inventions and Innovations</a:t>
            </a:r>
          </a:p>
          <a:p>
            <a:pPr>
              <a:lnSpc>
                <a:spcPct val="130000"/>
              </a:lnSpc>
            </a:pPr>
            <a:r>
              <a:rPr lang="en-US" dirty="0"/>
              <a:t>Important examples of IPR.</a:t>
            </a:r>
          </a:p>
          <a:p>
            <a:pPr>
              <a:lnSpc>
                <a:spcPct val="130000"/>
              </a:lnSpc>
            </a:pPr>
            <a:endParaRPr lang="en-US" dirty="0"/>
          </a:p>
        </p:txBody>
      </p:sp>
    </p:spTree>
    <p:extLst>
      <p:ext uri="{BB962C8B-B14F-4D97-AF65-F5344CB8AC3E}">
        <p14:creationId xmlns:p14="http://schemas.microsoft.com/office/powerpoint/2010/main" val="56809992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a:xfrm>
            <a:off x="457200" y="0"/>
            <a:ext cx="8229600" cy="792162"/>
          </a:xfrm>
        </p:spPr>
        <p:txBody>
          <a:bodyPr/>
          <a:lstStyle/>
          <a:p>
            <a:r>
              <a:rPr lang="en-US" sz="2400" b="1" dirty="0"/>
              <a:t>1.3.7 The Following Would Not Qualify as Patents</a:t>
            </a:r>
          </a:p>
        </p:txBody>
      </p:sp>
      <p:sp>
        <p:nvSpPr>
          <p:cNvPr id="4" name="Content Placeholder 3">
            <a:extLst>
              <a:ext uri="{FF2B5EF4-FFF2-40B4-BE49-F238E27FC236}">
                <a16:creationId xmlns:a16="http://schemas.microsoft.com/office/drawing/2014/main" id="{E0392D19-9BDC-47EF-94FC-4EC8D9632CAB}"/>
              </a:ext>
            </a:extLst>
          </p:cNvPr>
          <p:cNvSpPr>
            <a:spLocks noGrp="1"/>
          </p:cNvSpPr>
          <p:nvPr>
            <p:ph idx="1"/>
          </p:nvPr>
        </p:nvSpPr>
        <p:spPr>
          <a:xfrm>
            <a:off x="457200" y="899317"/>
            <a:ext cx="8229600" cy="5249692"/>
          </a:xfrm>
        </p:spPr>
        <p:txBody>
          <a:bodyPr/>
          <a:lstStyle/>
          <a:p>
            <a:pPr>
              <a:lnSpc>
                <a:spcPct val="120000"/>
              </a:lnSpc>
            </a:pPr>
            <a:r>
              <a:rPr lang="en-US" sz="2000" dirty="0"/>
              <a:t>An invention, which claims anything obvious or contrary to the well- established natural law. </a:t>
            </a:r>
          </a:p>
          <a:p>
            <a:pPr lvl="1">
              <a:lnSpc>
                <a:spcPct val="120000"/>
              </a:lnSpc>
            </a:pPr>
            <a:r>
              <a:rPr lang="en-US" sz="2000" dirty="0"/>
              <a:t>An invention, the primary or intended use of which would be contrary to law or morality or injurious to public health</a:t>
            </a:r>
          </a:p>
          <a:p>
            <a:pPr>
              <a:lnSpc>
                <a:spcPct val="120000"/>
              </a:lnSpc>
            </a:pPr>
            <a:r>
              <a:rPr lang="en-US" sz="2000" dirty="0"/>
              <a:t>A discovery, scientific theory, or mathematical method.</a:t>
            </a:r>
          </a:p>
          <a:p>
            <a:pPr>
              <a:lnSpc>
                <a:spcPct val="120000"/>
              </a:lnSpc>
            </a:pPr>
            <a:r>
              <a:rPr lang="en-US" sz="2000" dirty="0"/>
              <a:t>A mere discovery of any new property or new use for a known substance or of the mere use of a known process, machine.</a:t>
            </a:r>
          </a:p>
          <a:p>
            <a:pPr>
              <a:lnSpc>
                <a:spcPct val="120000"/>
              </a:lnSpc>
            </a:pPr>
            <a:r>
              <a:rPr lang="en-US" sz="2000" dirty="0"/>
              <a:t>A mere arrangement or re-arrangement or duplication of a known device each functioning independently of one another in its own way.</a:t>
            </a:r>
          </a:p>
          <a:p>
            <a:pPr>
              <a:lnSpc>
                <a:spcPct val="120000"/>
              </a:lnSpc>
            </a:pPr>
            <a:r>
              <a:rPr lang="en-US" sz="2000" dirty="0"/>
              <a:t>A method of agriculture or horticulture.</a:t>
            </a:r>
          </a:p>
          <a:p>
            <a:pPr>
              <a:lnSpc>
                <a:spcPct val="120000"/>
              </a:lnSpc>
            </a:pPr>
            <a:r>
              <a:rPr lang="en-US" sz="2000" dirty="0"/>
              <a:t>An invention relating to atomic energy.</a:t>
            </a:r>
          </a:p>
          <a:p>
            <a:pPr>
              <a:lnSpc>
                <a:spcPct val="120000"/>
              </a:lnSpc>
            </a:pPr>
            <a:r>
              <a:rPr lang="en-US" sz="2000" dirty="0"/>
              <a:t>An invention, which is in effect, is traditional knowledge.</a:t>
            </a:r>
          </a:p>
        </p:txBody>
      </p:sp>
    </p:spTree>
    <p:extLst>
      <p:ext uri="{BB962C8B-B14F-4D97-AF65-F5344CB8AC3E}">
        <p14:creationId xmlns:p14="http://schemas.microsoft.com/office/powerpoint/2010/main" val="2724035203"/>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a:xfrm>
            <a:off x="457200" y="0"/>
            <a:ext cx="8229600" cy="792162"/>
          </a:xfrm>
        </p:spPr>
        <p:txBody>
          <a:bodyPr/>
          <a:lstStyle/>
          <a:p>
            <a:r>
              <a:rPr lang="en-US" sz="2400" b="1" dirty="0"/>
              <a:t>1.3.8 Types of Patents</a:t>
            </a:r>
          </a:p>
        </p:txBody>
      </p:sp>
      <p:sp>
        <p:nvSpPr>
          <p:cNvPr id="3" name="Content Placeholder 2">
            <a:extLst>
              <a:ext uri="{FF2B5EF4-FFF2-40B4-BE49-F238E27FC236}">
                <a16:creationId xmlns:a16="http://schemas.microsoft.com/office/drawing/2014/main" id="{EA3A76B6-691A-4B7B-B7A8-09617D07B631}"/>
              </a:ext>
            </a:extLst>
          </p:cNvPr>
          <p:cNvSpPr>
            <a:spLocks noGrp="1"/>
          </p:cNvSpPr>
          <p:nvPr>
            <p:ph idx="1"/>
          </p:nvPr>
        </p:nvSpPr>
        <p:spPr>
          <a:xfrm>
            <a:off x="457200" y="1113185"/>
            <a:ext cx="8229600" cy="5208102"/>
          </a:xfrm>
        </p:spPr>
        <p:txBody>
          <a:bodyPr/>
          <a:lstStyle/>
          <a:p>
            <a:pPr>
              <a:lnSpc>
                <a:spcPct val="150000"/>
              </a:lnSpc>
            </a:pPr>
            <a:r>
              <a:rPr lang="en-US" sz="2000" dirty="0"/>
              <a:t>Utility Patent</a:t>
            </a:r>
          </a:p>
          <a:p>
            <a:pPr lvl="1">
              <a:lnSpc>
                <a:spcPct val="150000"/>
              </a:lnSpc>
            </a:pPr>
            <a:r>
              <a:rPr lang="en-US" sz="1800" dirty="0"/>
              <a:t>A Manufactured Article : Nail cutter or spanner</a:t>
            </a:r>
          </a:p>
          <a:p>
            <a:pPr lvl="1">
              <a:lnSpc>
                <a:spcPct val="150000"/>
              </a:lnSpc>
            </a:pPr>
            <a:r>
              <a:rPr lang="en-US" sz="1800" dirty="0"/>
              <a:t>A Machine : Washing machine, television, compressor, car or grass cutter</a:t>
            </a:r>
          </a:p>
          <a:p>
            <a:pPr lvl="1">
              <a:lnSpc>
                <a:spcPct val="150000"/>
              </a:lnSpc>
            </a:pPr>
            <a:r>
              <a:rPr lang="en-US" sz="1800" dirty="0"/>
              <a:t>Composition of Matter : Paint, hair, dye, medicine</a:t>
            </a:r>
          </a:p>
          <a:p>
            <a:pPr lvl="1">
              <a:lnSpc>
                <a:spcPct val="150000"/>
              </a:lnSpc>
            </a:pPr>
            <a:r>
              <a:rPr lang="en-US" sz="1800" dirty="0"/>
              <a:t>A Process for Making or Doing Something</a:t>
            </a:r>
          </a:p>
          <a:p>
            <a:pPr>
              <a:lnSpc>
                <a:spcPct val="150000"/>
              </a:lnSpc>
            </a:pPr>
            <a:r>
              <a:rPr lang="en-US" sz="2000" dirty="0"/>
              <a:t>Design Patent</a:t>
            </a:r>
          </a:p>
          <a:p>
            <a:pPr lvl="1">
              <a:lnSpc>
                <a:spcPct val="150000"/>
              </a:lnSpc>
            </a:pPr>
            <a:r>
              <a:rPr lang="en-US" sz="1800" dirty="0"/>
              <a:t>A design patent covers a new and original ornamental shape or a surface treatment of a manufactured article</a:t>
            </a:r>
          </a:p>
          <a:p>
            <a:pPr>
              <a:lnSpc>
                <a:spcPct val="150000"/>
              </a:lnSpc>
            </a:pPr>
            <a:r>
              <a:rPr lang="en-US" sz="2000" dirty="0"/>
              <a:t>Plant Patent</a:t>
            </a:r>
          </a:p>
          <a:p>
            <a:pPr lvl="1">
              <a:lnSpc>
                <a:spcPct val="150000"/>
              </a:lnSpc>
            </a:pPr>
            <a:r>
              <a:rPr lang="en-US" sz="1800" dirty="0"/>
              <a:t>A plant patent applies to characteristics of a new plant</a:t>
            </a:r>
          </a:p>
          <a:p>
            <a:pPr>
              <a:lnSpc>
                <a:spcPct val="150000"/>
              </a:lnSpc>
            </a:pPr>
            <a:endParaRPr lang="en-US" sz="2000" dirty="0"/>
          </a:p>
        </p:txBody>
      </p:sp>
    </p:spTree>
    <p:extLst>
      <p:ext uri="{BB962C8B-B14F-4D97-AF65-F5344CB8AC3E}">
        <p14:creationId xmlns:p14="http://schemas.microsoft.com/office/powerpoint/2010/main" val="1430418850"/>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9D982347-D7F3-4877-B198-F50042C10426}"/>
              </a:ext>
            </a:extLst>
          </p:cNvPr>
          <p:cNvSpPr txBox="1">
            <a:spLocks noChangeArrowheads="1"/>
          </p:cNvSpPr>
          <p:nvPr/>
        </p:nvSpPr>
        <p:spPr bwMode="auto">
          <a:xfrm>
            <a:off x="4446105" y="2498035"/>
            <a:ext cx="4572000" cy="2510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Working Mechanism</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PATENT</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Shape</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DESIGN</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Brand Name</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TRADE MARK</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Manual</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COPY RIGHT</a:t>
            </a:r>
          </a:p>
        </p:txBody>
      </p:sp>
      <p:pic>
        <p:nvPicPr>
          <p:cNvPr id="7" name="Picture 6" descr="A picture containing shape&#10;&#10;Description automatically generated">
            <a:extLst>
              <a:ext uri="{FF2B5EF4-FFF2-40B4-BE49-F238E27FC236}">
                <a16:creationId xmlns:a16="http://schemas.microsoft.com/office/drawing/2014/main" id="{72815B20-6270-4389-BA57-539F3C2D49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630" y="536713"/>
            <a:ext cx="2788165" cy="5784574"/>
          </a:xfrm>
          <a:prstGeom prst="rect">
            <a:avLst/>
          </a:prstGeom>
        </p:spPr>
      </p:pic>
    </p:spTree>
    <p:extLst>
      <p:ext uri="{BB962C8B-B14F-4D97-AF65-F5344CB8AC3E}">
        <p14:creationId xmlns:p14="http://schemas.microsoft.com/office/powerpoint/2010/main" val="2363721050"/>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EE368AC0-A61C-4B21-AD41-DE37806E755E}"/>
              </a:ext>
            </a:extLst>
          </p:cNvPr>
          <p:cNvSpPr txBox="1">
            <a:spLocks noChangeArrowheads="1"/>
          </p:cNvSpPr>
          <p:nvPr/>
        </p:nvSpPr>
        <p:spPr bwMode="auto">
          <a:xfrm>
            <a:off x="434880" y="1634344"/>
            <a:ext cx="8709120" cy="398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dirty="0"/>
              <a:t>Filing charges						Rs.	 4,000</a:t>
            </a:r>
          </a:p>
          <a:p>
            <a:pPr eaLnBrk="1">
              <a:spcAft>
                <a:spcPct val="0"/>
              </a:spcAft>
            </a:pPr>
            <a:r>
              <a:rPr lang="en-US" altLang="en-US" sz="1814" dirty="0"/>
              <a:t>Request for early publication		Rs.10,000  (otherwise wait for 18 months)</a:t>
            </a:r>
          </a:p>
          <a:p>
            <a:pPr eaLnBrk="1">
              <a:spcAft>
                <a:spcPct val="0"/>
              </a:spcAft>
            </a:pPr>
            <a:r>
              <a:rPr lang="en-US" altLang="en-US" sz="1814" dirty="0"/>
              <a:t>Request for examination			Rs.10,000</a:t>
            </a:r>
          </a:p>
          <a:p>
            <a:pPr eaLnBrk="1">
              <a:spcAft>
                <a:spcPct val="0"/>
              </a:spcAft>
            </a:pPr>
            <a:r>
              <a:rPr lang="en-US" altLang="en-US" sz="1814" dirty="0">
                <a:solidFill>
                  <a:srgbClr val="FF0000"/>
                </a:solidFill>
              </a:rPr>
              <a:t>Total								Rs.24,000 (self drafting/self filing)</a:t>
            </a:r>
          </a:p>
          <a:p>
            <a:pPr eaLnBrk="1">
              <a:spcAft>
                <a:spcPct val="0"/>
              </a:spcAft>
            </a:pPr>
            <a:endParaRPr lang="en-US" altLang="en-US" sz="1814" dirty="0">
              <a:solidFill>
                <a:srgbClr val="FF0000"/>
              </a:solidFill>
            </a:endParaRPr>
          </a:p>
          <a:p>
            <a:pPr eaLnBrk="1">
              <a:spcAft>
                <a:spcPct val="0"/>
              </a:spcAft>
            </a:pPr>
            <a:r>
              <a:rPr lang="en-US" altLang="en-US" sz="1814" dirty="0"/>
              <a:t>Drafting charges					Rs.25,000</a:t>
            </a:r>
          </a:p>
          <a:p>
            <a:pPr eaLnBrk="1">
              <a:spcAft>
                <a:spcPct val="0"/>
              </a:spcAft>
            </a:pPr>
            <a:r>
              <a:rPr lang="en-US" altLang="en-US" sz="1814" dirty="0"/>
              <a:t>Filing charges						Rs.10,000</a:t>
            </a:r>
          </a:p>
          <a:p>
            <a:pPr eaLnBrk="1">
              <a:spcAft>
                <a:spcPct val="0"/>
              </a:spcAft>
            </a:pPr>
            <a:r>
              <a:rPr lang="en-US" altLang="en-US" sz="1814" dirty="0">
                <a:solidFill>
                  <a:srgbClr val="FF0000"/>
                </a:solidFill>
              </a:rPr>
              <a:t>Total through Attorneys				Rs.59,000</a:t>
            </a:r>
          </a:p>
          <a:p>
            <a:pPr eaLnBrk="1">
              <a:spcAft>
                <a:spcPct val="0"/>
              </a:spcAft>
            </a:pPr>
            <a:endParaRPr lang="en-US" altLang="en-US" sz="1814" dirty="0">
              <a:solidFill>
                <a:srgbClr val="FF0000"/>
              </a:solidFill>
            </a:endParaRPr>
          </a:p>
          <a:p>
            <a:pPr eaLnBrk="1">
              <a:spcAft>
                <a:spcPct val="0"/>
              </a:spcAft>
            </a:pPr>
            <a:r>
              <a:rPr lang="en-US" altLang="en-US" sz="2358" dirty="0"/>
              <a:t>To keep the patent in force, it has to be renewed annually.</a:t>
            </a:r>
          </a:p>
          <a:p>
            <a:pPr eaLnBrk="1">
              <a:spcAft>
                <a:spcPct val="0"/>
              </a:spcAft>
            </a:pPr>
            <a:r>
              <a:rPr lang="en-US" altLang="en-US" sz="2358" dirty="0"/>
              <a:t>The Renewal charge increases with the age of the patent. </a:t>
            </a:r>
          </a:p>
          <a:p>
            <a:pPr eaLnBrk="1">
              <a:spcAft>
                <a:spcPct val="0"/>
              </a:spcAft>
            </a:pPr>
            <a:r>
              <a:rPr lang="en-US" altLang="en-US" sz="2358" dirty="0"/>
              <a:t>The idea is that as time progresses, you would have made some revenue out of the invention.</a:t>
            </a:r>
          </a:p>
          <a:p>
            <a:pPr eaLnBrk="1">
              <a:spcAft>
                <a:spcPct val="0"/>
              </a:spcAft>
            </a:pPr>
            <a:endParaRPr lang="en-US" altLang="en-US" sz="2358" dirty="0"/>
          </a:p>
        </p:txBody>
      </p:sp>
      <p:sp>
        <p:nvSpPr>
          <p:cNvPr id="46083" name="Text Box 2">
            <a:extLst>
              <a:ext uri="{FF2B5EF4-FFF2-40B4-BE49-F238E27FC236}">
                <a16:creationId xmlns:a16="http://schemas.microsoft.com/office/drawing/2014/main" id="{0483B085-6F0E-4287-A046-2726EE190933}"/>
              </a:ext>
            </a:extLst>
          </p:cNvPr>
          <p:cNvSpPr txBox="1">
            <a:spLocks noChangeArrowheads="1"/>
          </p:cNvSpPr>
          <p:nvPr/>
        </p:nvSpPr>
        <p:spPr bwMode="auto">
          <a:xfrm>
            <a:off x="1461600" y="235080"/>
            <a:ext cx="3110400" cy="312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b="1" dirty="0">
                <a:solidFill>
                  <a:srgbClr val="FF0000"/>
                </a:solidFill>
              </a:rPr>
              <a:t>Cost involved</a:t>
            </a:r>
          </a:p>
        </p:txBody>
      </p:sp>
      <p:sp>
        <p:nvSpPr>
          <p:cNvPr id="46084" name="Text Box 3">
            <a:extLst>
              <a:ext uri="{FF2B5EF4-FFF2-40B4-BE49-F238E27FC236}">
                <a16:creationId xmlns:a16="http://schemas.microsoft.com/office/drawing/2014/main" id="{23B11AB9-DFF6-499B-84F9-977CA866E496}"/>
              </a:ext>
            </a:extLst>
          </p:cNvPr>
          <p:cNvSpPr txBox="1">
            <a:spLocks noChangeArrowheads="1"/>
          </p:cNvSpPr>
          <p:nvPr/>
        </p:nvSpPr>
        <p:spPr bwMode="auto">
          <a:xfrm>
            <a:off x="6842881" y="207720"/>
            <a:ext cx="2023200" cy="339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a:extLst>
              <a:ext uri="{FF2B5EF4-FFF2-40B4-BE49-F238E27FC236}">
                <a16:creationId xmlns:a16="http://schemas.microsoft.com/office/drawing/2014/main" id="{5A7A3F0F-BFA0-4C95-B26A-166ACF67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76" y="1354440"/>
            <a:ext cx="7665120" cy="2963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2" name="Text Box 3">
            <a:extLst>
              <a:ext uri="{FF2B5EF4-FFF2-40B4-BE49-F238E27FC236}">
                <a16:creationId xmlns:a16="http://schemas.microsoft.com/office/drawing/2014/main" id="{658DF575-9A68-4CEB-8072-0C58D86D7B6A}"/>
              </a:ext>
            </a:extLst>
          </p:cNvPr>
          <p:cNvSpPr txBox="1">
            <a:spLocks noChangeArrowheads="1"/>
          </p:cNvSpPr>
          <p:nvPr/>
        </p:nvSpPr>
        <p:spPr bwMode="auto">
          <a:xfrm>
            <a:off x="622080" y="4769640"/>
            <a:ext cx="7464960" cy="1451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633"/>
              <a:t>2</a:t>
            </a:r>
            <a:r>
              <a:rPr lang="en-US" altLang="en-US" sz="1633" baseline="33000"/>
              <a:t>nd</a:t>
            </a:r>
            <a:r>
              <a:rPr lang="en-US" altLang="en-US" sz="1633"/>
              <a:t> to 6</a:t>
            </a:r>
            <a:r>
              <a:rPr lang="en-US" altLang="en-US" sz="1633" baseline="33000"/>
              <a:t>th</a:t>
            </a:r>
            <a:r>
              <a:rPr lang="en-US" altLang="en-US" sz="1633"/>
              <a:t> year  5 x Rs.2,000				Rs.10,000</a:t>
            </a:r>
          </a:p>
          <a:p>
            <a:pPr eaLnBrk="1">
              <a:spcAft>
                <a:spcPct val="0"/>
              </a:spcAft>
            </a:pPr>
            <a:r>
              <a:rPr lang="en-US" altLang="en-US" sz="1633"/>
              <a:t>7</a:t>
            </a:r>
            <a:r>
              <a:rPr lang="en-US" altLang="en-US" sz="1633" baseline="33000"/>
              <a:t>th</a:t>
            </a:r>
            <a:r>
              <a:rPr lang="en-US" altLang="en-US" sz="1633"/>
              <a:t> to 10</a:t>
            </a:r>
            <a:r>
              <a:rPr lang="en-US" altLang="en-US" sz="1633" baseline="33000"/>
              <a:t>th</a:t>
            </a:r>
            <a:r>
              <a:rPr lang="en-US" altLang="en-US" sz="1633"/>
              <a:t> year 4 x Rs.6,000			Rs.24,000</a:t>
            </a:r>
          </a:p>
          <a:p>
            <a:pPr eaLnBrk="1">
              <a:spcAft>
                <a:spcPct val="0"/>
              </a:spcAft>
            </a:pPr>
            <a:r>
              <a:rPr lang="en-US" altLang="en-US" sz="1633"/>
              <a:t>11</a:t>
            </a:r>
            <a:r>
              <a:rPr lang="en-US" altLang="en-US" sz="1633" baseline="33000"/>
              <a:t>th</a:t>
            </a:r>
            <a:r>
              <a:rPr lang="en-US" altLang="en-US" sz="1633"/>
              <a:t> to 14</a:t>
            </a:r>
            <a:r>
              <a:rPr lang="en-US" altLang="en-US" sz="1633" baseline="33000"/>
              <a:t>th</a:t>
            </a:r>
            <a:r>
              <a:rPr lang="en-US" altLang="en-US" sz="1633"/>
              <a:t> year 4 x Rs.12,000			Rs.48,000</a:t>
            </a:r>
          </a:p>
          <a:p>
            <a:pPr eaLnBrk="1">
              <a:spcAft>
                <a:spcPct val="0"/>
              </a:spcAft>
            </a:pPr>
            <a:r>
              <a:rPr lang="en-US" altLang="en-US" sz="1633"/>
              <a:t>15</a:t>
            </a:r>
            <a:r>
              <a:rPr lang="en-US" altLang="en-US" sz="1633" baseline="33000"/>
              <a:t>th</a:t>
            </a:r>
            <a:r>
              <a:rPr lang="en-US" altLang="en-US" sz="1633"/>
              <a:t> and 16</a:t>
            </a:r>
            <a:r>
              <a:rPr lang="en-US" altLang="en-US" sz="1633" baseline="33000"/>
              <a:t>th</a:t>
            </a:r>
            <a:r>
              <a:rPr lang="en-US" altLang="en-US" sz="1633"/>
              <a:t> year 2 x Rs.20,000		Rs.40,000</a:t>
            </a:r>
          </a:p>
          <a:p>
            <a:pPr eaLnBrk="1">
              <a:spcAft>
                <a:spcPct val="0"/>
              </a:spcAft>
            </a:pPr>
            <a:r>
              <a:rPr lang="en-US" altLang="en-US" sz="1633" b="1"/>
              <a:t>Total maintenance cost for 16 years					Rs,1,22,000</a:t>
            </a:r>
          </a:p>
          <a:p>
            <a:pPr eaLnBrk="1">
              <a:spcAft>
                <a:spcPct val="0"/>
              </a:spcAft>
            </a:pPr>
            <a:endParaRPr lang="en-US" altLang="en-US" sz="1633" b="1"/>
          </a:p>
        </p:txBody>
      </p:sp>
      <p:pic>
        <p:nvPicPr>
          <p:cNvPr id="48133" name="Picture 4">
            <a:extLst>
              <a:ext uri="{FF2B5EF4-FFF2-40B4-BE49-F238E27FC236}">
                <a16:creationId xmlns:a16="http://schemas.microsoft.com/office/drawing/2014/main" id="{43359278-703B-4DC7-8706-3A48D29F9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490" y="636840"/>
            <a:ext cx="4561920" cy="622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3ECA5F4A-E515-4BE8-8E66-FA9E4298E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40" y="622440"/>
            <a:ext cx="7672320" cy="4354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2">
            <a:extLst>
              <a:ext uri="{FF2B5EF4-FFF2-40B4-BE49-F238E27FC236}">
                <a16:creationId xmlns:a16="http://schemas.microsoft.com/office/drawing/2014/main" id="{B5C34229-4F26-4468-AD08-083ADCB7F03E}"/>
              </a:ext>
            </a:extLst>
          </p:cNvPr>
          <p:cNvSpPr txBox="1">
            <a:spLocks noChangeArrowheads="1"/>
          </p:cNvSpPr>
          <p:nvPr/>
        </p:nvSpPr>
        <p:spPr bwMode="auto">
          <a:xfrm>
            <a:off x="207360" y="207721"/>
            <a:ext cx="4147200" cy="364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a:t>Cost to us = Income to government</a:t>
            </a:r>
          </a:p>
        </p:txBody>
      </p:sp>
      <p:sp>
        <p:nvSpPr>
          <p:cNvPr id="50180" name="Text Box 3">
            <a:extLst>
              <a:ext uri="{FF2B5EF4-FFF2-40B4-BE49-F238E27FC236}">
                <a16:creationId xmlns:a16="http://schemas.microsoft.com/office/drawing/2014/main" id="{E6267673-28F7-4C2B-90B0-8193BCEC6E71}"/>
              </a:ext>
            </a:extLst>
          </p:cNvPr>
          <p:cNvSpPr txBox="1">
            <a:spLocks noChangeArrowheads="1"/>
          </p:cNvSpPr>
          <p:nvPr/>
        </p:nvSpPr>
        <p:spPr bwMode="auto">
          <a:xfrm>
            <a:off x="6893281" y="75240"/>
            <a:ext cx="2023200" cy="339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1073537B-77C2-4D6C-A939-EA5155F1A5D6}"/>
              </a:ext>
            </a:extLst>
          </p:cNvPr>
          <p:cNvSpPr txBox="1">
            <a:spLocks noChangeArrowheads="1"/>
          </p:cNvSpPr>
          <p:nvPr/>
        </p:nvSpPr>
        <p:spPr bwMode="auto">
          <a:xfrm>
            <a:off x="622080" y="1244520"/>
            <a:ext cx="7672320" cy="324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633" b="1"/>
              <a:t>Total maintenance cost for 16 years					Rs,1,22,000</a:t>
            </a:r>
          </a:p>
          <a:p>
            <a:pPr eaLnBrk="1">
              <a:spcAft>
                <a:spcPct val="0"/>
              </a:spcAft>
            </a:pPr>
            <a:r>
              <a:rPr lang="en-US" altLang="en-US" sz="1633" b="1"/>
              <a:t>Add filing charges through attorneys					Rs.   59,000</a:t>
            </a:r>
          </a:p>
          <a:p>
            <a:pPr eaLnBrk="1">
              <a:spcAft>
                <a:spcPct val="0"/>
              </a:spcAft>
            </a:pPr>
            <a:endParaRPr lang="en-US" altLang="en-US" sz="1633" b="1"/>
          </a:p>
          <a:p>
            <a:pPr eaLnBrk="1">
              <a:spcAft>
                <a:spcPct val="0"/>
              </a:spcAft>
            </a:pPr>
            <a:r>
              <a:rPr lang="en-US" altLang="en-US" sz="1633" b="1"/>
              <a:t>Average cost of a patent								Rs.1,81,000</a:t>
            </a:r>
          </a:p>
          <a:p>
            <a:pPr eaLnBrk="1">
              <a:spcAft>
                <a:spcPct val="0"/>
              </a:spcAft>
            </a:pPr>
            <a:endParaRPr lang="en-US" altLang="en-US" sz="1633" b="1"/>
          </a:p>
          <a:p>
            <a:pPr eaLnBrk="1">
              <a:spcAft>
                <a:spcPct val="0"/>
              </a:spcAft>
            </a:pPr>
            <a:r>
              <a:rPr lang="en-US" altLang="en-US" sz="2358" b="1"/>
              <a:t>Can you generate </a:t>
            </a:r>
          </a:p>
          <a:p>
            <a:pPr eaLnBrk="1">
              <a:spcAft>
                <a:spcPct val="0"/>
              </a:spcAft>
            </a:pPr>
            <a:r>
              <a:rPr lang="en-US" altLang="en-US" sz="2358" b="1"/>
              <a:t>at least this much revenue from the invention </a:t>
            </a:r>
          </a:p>
          <a:p>
            <a:pPr eaLnBrk="1">
              <a:spcAft>
                <a:spcPct val="0"/>
              </a:spcAft>
            </a:pPr>
            <a:r>
              <a:rPr lang="en-US" altLang="en-US" sz="2358" b="1"/>
              <a:t>over a period of 16 years? </a:t>
            </a:r>
          </a:p>
          <a:p>
            <a:pPr eaLnBrk="1">
              <a:spcAft>
                <a:spcPct val="0"/>
              </a:spcAft>
            </a:pPr>
            <a:r>
              <a:rPr lang="en-US" altLang="en-US" sz="2358" b="1"/>
              <a:t>Only then, it is worth patenting!</a:t>
            </a:r>
          </a:p>
          <a:p>
            <a:pPr eaLnBrk="1">
              <a:spcAft>
                <a:spcPct val="0"/>
              </a:spcAft>
            </a:pPr>
            <a:endParaRPr lang="en-US" altLang="en-US" sz="2358" b="1"/>
          </a:p>
          <a:p>
            <a:pPr eaLnBrk="1">
              <a:spcAft>
                <a:spcPct val="0"/>
              </a:spcAft>
            </a:pPr>
            <a:endParaRPr lang="en-US" altLang="en-US" sz="2358" b="1"/>
          </a:p>
        </p:txBody>
      </p:sp>
      <p:sp>
        <p:nvSpPr>
          <p:cNvPr id="52227" name="Text Box 2">
            <a:extLst>
              <a:ext uri="{FF2B5EF4-FFF2-40B4-BE49-F238E27FC236}">
                <a16:creationId xmlns:a16="http://schemas.microsoft.com/office/drawing/2014/main" id="{CFBC2ADE-58D3-4E46-956F-3B1230A81E47}"/>
              </a:ext>
            </a:extLst>
          </p:cNvPr>
          <p:cNvSpPr txBox="1">
            <a:spLocks noChangeArrowheads="1"/>
          </p:cNvSpPr>
          <p:nvPr/>
        </p:nvSpPr>
        <p:spPr bwMode="auto">
          <a:xfrm>
            <a:off x="207360" y="207721"/>
            <a:ext cx="3317760" cy="364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a:t>The important question</a:t>
            </a:r>
          </a:p>
        </p:txBody>
      </p:sp>
      <p:sp>
        <p:nvSpPr>
          <p:cNvPr id="52228" name="Text Box 3">
            <a:extLst>
              <a:ext uri="{FF2B5EF4-FFF2-40B4-BE49-F238E27FC236}">
                <a16:creationId xmlns:a16="http://schemas.microsoft.com/office/drawing/2014/main" id="{DB8C2B82-62C3-454D-ADE9-94DEA64BF318}"/>
              </a:ext>
            </a:extLst>
          </p:cNvPr>
          <p:cNvSpPr txBox="1">
            <a:spLocks noChangeArrowheads="1"/>
          </p:cNvSpPr>
          <p:nvPr/>
        </p:nvSpPr>
        <p:spPr bwMode="auto">
          <a:xfrm>
            <a:off x="7050241" y="207720"/>
            <a:ext cx="214416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dirty="0"/>
              <a:t>1.4 Copyrights</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20000"/>
              </a:lnSpc>
            </a:pPr>
            <a:r>
              <a:rPr lang="en-US" sz="2000" dirty="0"/>
              <a:t>It is a right that is provided to the owner of a literary or artistic work. It is an exclusive right to control the publication, distribution and adaptation of creative works. </a:t>
            </a:r>
          </a:p>
          <a:p>
            <a:pPr>
              <a:lnSpc>
                <a:spcPct val="120000"/>
              </a:lnSpc>
            </a:pPr>
            <a:r>
              <a:rPr lang="en-US" sz="2000" dirty="0"/>
              <a:t>Copyright laws deal with the intellectual property of creative works like articles, books, music, software, painting, etc. </a:t>
            </a:r>
          </a:p>
          <a:p>
            <a:pPr>
              <a:lnSpc>
                <a:spcPct val="120000"/>
              </a:lnSpc>
            </a:pPr>
            <a:r>
              <a:rPr lang="en-US" sz="2000" dirty="0"/>
              <a:t>The right lies with the owner cum copyright holder for a certain period of time. As time lapses, the work can be republished or reproduced by others. </a:t>
            </a:r>
          </a:p>
          <a:p>
            <a:pPr>
              <a:lnSpc>
                <a:spcPct val="120000"/>
              </a:lnSpc>
            </a:pPr>
            <a:r>
              <a:rPr lang="en-US" sz="2000" dirty="0"/>
              <a:t>Usually, the time span of a copyright extends through the entire life of the owner and lasts up to a period of about 50 to100 years after death. </a:t>
            </a:r>
          </a:p>
          <a:p>
            <a:pPr>
              <a:lnSpc>
                <a:spcPct val="120000"/>
              </a:lnSpc>
            </a:pPr>
            <a:r>
              <a:rPr lang="en-US" sz="2000" dirty="0"/>
              <a:t>In case of anonymous works, the right lasts for 95 years after publication or 120 years after the creation</a:t>
            </a:r>
          </a:p>
        </p:txBody>
      </p:sp>
    </p:spTree>
    <p:extLst>
      <p:ext uri="{BB962C8B-B14F-4D97-AF65-F5344CB8AC3E}">
        <p14:creationId xmlns:p14="http://schemas.microsoft.com/office/powerpoint/2010/main" val="2380967424"/>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1.4.1 What can be Protected using Copyright ?</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20000"/>
              </a:lnSpc>
            </a:pPr>
            <a:r>
              <a:rPr lang="en-US" sz="2000" dirty="0"/>
              <a:t>Literary works such as novels, poems, plays, reference works, newspaper articles ;</a:t>
            </a:r>
          </a:p>
          <a:p>
            <a:pPr>
              <a:lnSpc>
                <a:spcPct val="120000"/>
              </a:lnSpc>
            </a:pPr>
            <a:r>
              <a:rPr lang="en-US" sz="2000" dirty="0"/>
              <a:t>Computer programs, databases ;</a:t>
            </a:r>
          </a:p>
          <a:p>
            <a:pPr>
              <a:lnSpc>
                <a:spcPct val="120000"/>
              </a:lnSpc>
            </a:pPr>
            <a:r>
              <a:rPr lang="en-US" sz="2000" dirty="0"/>
              <a:t>Films, musical compositions, and choreography ;</a:t>
            </a:r>
          </a:p>
          <a:p>
            <a:pPr>
              <a:lnSpc>
                <a:spcPct val="120000"/>
              </a:lnSpc>
            </a:pPr>
            <a:r>
              <a:rPr lang="en-US" sz="2000" dirty="0"/>
              <a:t>Artistic works such as paintings, drawings, photographs, and sculpture ;</a:t>
            </a:r>
          </a:p>
          <a:p>
            <a:pPr>
              <a:lnSpc>
                <a:spcPct val="120000"/>
              </a:lnSpc>
            </a:pPr>
            <a:r>
              <a:rPr lang="en-US" sz="2000" dirty="0"/>
              <a:t>Architecture ;</a:t>
            </a:r>
          </a:p>
          <a:p>
            <a:pPr>
              <a:lnSpc>
                <a:spcPct val="120000"/>
              </a:lnSpc>
            </a:pPr>
            <a:r>
              <a:rPr lang="en-US" sz="2000" dirty="0"/>
              <a:t>Advertisements, maps, and technical drawings.</a:t>
            </a:r>
          </a:p>
          <a:p>
            <a:pPr>
              <a:lnSpc>
                <a:spcPct val="120000"/>
              </a:lnSpc>
            </a:pPr>
            <a:r>
              <a:rPr lang="en-US" sz="2000" dirty="0">
                <a:solidFill>
                  <a:srgbClr val="FF0000"/>
                </a:solidFill>
              </a:rPr>
              <a:t>Copyright protection extends only to expressions, and not to ideas, procedures, methods of operation or mathematical concepts as such</a:t>
            </a:r>
          </a:p>
        </p:txBody>
      </p:sp>
    </p:spTree>
    <p:extLst>
      <p:ext uri="{BB962C8B-B14F-4D97-AF65-F5344CB8AC3E}">
        <p14:creationId xmlns:p14="http://schemas.microsoft.com/office/powerpoint/2010/main" val="3994969778"/>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1.4.2 Rights Provided under Copyright</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50000"/>
              </a:lnSpc>
            </a:pPr>
            <a:r>
              <a:rPr lang="en-US" sz="2400" dirty="0"/>
              <a:t>Its reproduction in various forms, such as printed publication or sound recording ;</a:t>
            </a:r>
          </a:p>
          <a:p>
            <a:pPr>
              <a:lnSpc>
                <a:spcPct val="150000"/>
              </a:lnSpc>
            </a:pPr>
            <a:r>
              <a:rPr lang="en-US" sz="2400" dirty="0"/>
              <a:t>Its public performance, such as in a play or musical work</a:t>
            </a:r>
          </a:p>
          <a:p>
            <a:pPr>
              <a:lnSpc>
                <a:spcPct val="150000"/>
              </a:lnSpc>
            </a:pPr>
            <a:r>
              <a:rPr lang="en-US" sz="2400" dirty="0"/>
              <a:t>Its recording, for example, in the form of compact discs or DVDs ;</a:t>
            </a:r>
          </a:p>
          <a:p>
            <a:pPr>
              <a:lnSpc>
                <a:spcPct val="150000"/>
              </a:lnSpc>
            </a:pPr>
            <a:r>
              <a:rPr lang="en-US" sz="2400" dirty="0"/>
              <a:t>Its broadcasting, by radio, cable or satellite ;</a:t>
            </a:r>
          </a:p>
          <a:p>
            <a:pPr>
              <a:lnSpc>
                <a:spcPct val="150000"/>
              </a:lnSpc>
            </a:pPr>
            <a:r>
              <a:rPr lang="en-US" sz="2400" dirty="0"/>
              <a:t>Its translation into other languages ;</a:t>
            </a:r>
          </a:p>
          <a:p>
            <a:pPr>
              <a:lnSpc>
                <a:spcPct val="150000"/>
              </a:lnSpc>
            </a:pPr>
            <a:r>
              <a:rPr lang="en-US" sz="2400" dirty="0"/>
              <a:t>Its adaptation, such as a novel into a film screenplay</a:t>
            </a:r>
            <a:endParaRPr lang="en-US" sz="2400" dirty="0">
              <a:solidFill>
                <a:srgbClr val="FF0000"/>
              </a:solidFill>
            </a:endParaRPr>
          </a:p>
        </p:txBody>
      </p:sp>
    </p:spTree>
    <p:extLst>
      <p:ext uri="{BB962C8B-B14F-4D97-AF65-F5344CB8AC3E}">
        <p14:creationId xmlns:p14="http://schemas.microsoft.com/office/powerpoint/2010/main" val="128252435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4" name="Content Placeholder 3">
            <a:extLst>
              <a:ext uri="{FF2B5EF4-FFF2-40B4-BE49-F238E27FC236}">
                <a16:creationId xmlns:a16="http://schemas.microsoft.com/office/drawing/2014/main" id="{BA903236-1FD1-4AE8-AC50-585E1D31C29E}"/>
              </a:ext>
            </a:extLst>
          </p:cNvPr>
          <p:cNvSpPr>
            <a:spLocks noGrp="1"/>
          </p:cNvSpPr>
          <p:nvPr>
            <p:ph idx="1"/>
          </p:nvPr>
        </p:nvSpPr>
        <p:spPr>
          <a:xfrm>
            <a:off x="457200" y="1066800"/>
            <a:ext cx="8229600" cy="5059365"/>
          </a:xfrm>
        </p:spPr>
        <p:txBody>
          <a:bodyPr/>
          <a:lstStyle/>
          <a:p>
            <a:pPr>
              <a:lnSpc>
                <a:spcPct val="130000"/>
              </a:lnSpc>
            </a:pPr>
            <a:r>
              <a:rPr lang="en-US" sz="2000" dirty="0"/>
              <a:t>Technological advances since the advent of science continue to shape human life</a:t>
            </a:r>
          </a:p>
          <a:p>
            <a:pPr>
              <a:lnSpc>
                <a:spcPct val="130000"/>
              </a:lnSpc>
            </a:pPr>
            <a:r>
              <a:rPr lang="en-US" sz="2000" dirty="0"/>
              <a:t>Property has always been considered as essential for the proper development of personality. </a:t>
            </a:r>
          </a:p>
          <a:p>
            <a:pPr lvl="1">
              <a:lnSpc>
                <a:spcPct val="130000"/>
              </a:lnSpc>
            </a:pPr>
            <a:r>
              <a:rPr lang="en-US" sz="1800" dirty="0"/>
              <a:t>But it is not a static concept. It has evolved over time in a dynamic and flexible concept</a:t>
            </a:r>
          </a:p>
          <a:p>
            <a:pPr>
              <a:lnSpc>
                <a:spcPct val="130000"/>
              </a:lnSpc>
            </a:pPr>
            <a:r>
              <a:rPr lang="en-US" sz="2000" dirty="0"/>
              <a:t>Property is not a relationship between people and things rather than it is a relationship between people with regard to things. </a:t>
            </a:r>
          </a:p>
          <a:p>
            <a:pPr>
              <a:lnSpc>
                <a:spcPct val="130000"/>
              </a:lnSpc>
            </a:pPr>
            <a:r>
              <a:rPr lang="en-US" sz="2000" dirty="0"/>
              <a:t>The concept of property is changing today in small, yet dramatic ways.  </a:t>
            </a:r>
          </a:p>
          <a:p>
            <a:pPr>
              <a:lnSpc>
                <a:spcPct val="130000"/>
              </a:lnSpc>
            </a:pPr>
            <a:r>
              <a:rPr lang="en-US" sz="2000" dirty="0">
                <a:solidFill>
                  <a:srgbClr val="FA04DD"/>
                </a:solidFill>
              </a:rPr>
              <a:t>Now ideas, including writings, compositions and art are considered as property.</a:t>
            </a:r>
          </a:p>
        </p:txBody>
      </p:sp>
    </p:spTree>
    <p:extLst>
      <p:ext uri="{BB962C8B-B14F-4D97-AF65-F5344CB8AC3E}">
        <p14:creationId xmlns:p14="http://schemas.microsoft.com/office/powerpoint/2010/main" val="856928106"/>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1.5 Geographical Indications</a:t>
            </a:r>
          </a:p>
        </p:txBody>
      </p:sp>
      <p:pic>
        <p:nvPicPr>
          <p:cNvPr id="6" name="Picture 5" descr="Logo&#10;&#10;Description automatically generated with medium confidence">
            <a:extLst>
              <a:ext uri="{FF2B5EF4-FFF2-40B4-BE49-F238E27FC236}">
                <a16:creationId xmlns:a16="http://schemas.microsoft.com/office/drawing/2014/main" id="{4C325EA2-8ACB-4CEE-ADD8-9C8DBE31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2" y="1590260"/>
            <a:ext cx="7659758" cy="3829879"/>
          </a:xfrm>
          <a:prstGeom prst="rect">
            <a:avLst/>
          </a:prstGeom>
        </p:spPr>
      </p:pic>
    </p:spTree>
    <p:extLst>
      <p:ext uri="{BB962C8B-B14F-4D97-AF65-F5344CB8AC3E}">
        <p14:creationId xmlns:p14="http://schemas.microsoft.com/office/powerpoint/2010/main" val="2437207194"/>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D0F161-C4AE-4CD7-80FD-B731A8D92CA4}"/>
              </a:ext>
            </a:extLst>
          </p:cNvPr>
          <p:cNvPicPr>
            <a:picLocks noChangeAspect="1"/>
          </p:cNvPicPr>
          <p:nvPr/>
        </p:nvPicPr>
        <p:blipFill>
          <a:blip r:embed="rId2"/>
          <a:stretch>
            <a:fillRect/>
          </a:stretch>
        </p:blipFill>
        <p:spPr>
          <a:xfrm>
            <a:off x="119269" y="0"/>
            <a:ext cx="6056244" cy="6652692"/>
          </a:xfrm>
          <a:prstGeom prst="rect">
            <a:avLst/>
          </a:prstGeom>
        </p:spPr>
      </p:pic>
    </p:spTree>
    <p:extLst>
      <p:ext uri="{BB962C8B-B14F-4D97-AF65-F5344CB8AC3E}">
        <p14:creationId xmlns:p14="http://schemas.microsoft.com/office/powerpoint/2010/main" val="395808021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1.5 Geographical Indications</a:t>
            </a:r>
          </a:p>
        </p:txBody>
      </p:sp>
      <p:sp>
        <p:nvSpPr>
          <p:cNvPr id="3" name="Content Placeholder 2">
            <a:extLst>
              <a:ext uri="{FF2B5EF4-FFF2-40B4-BE49-F238E27FC236}">
                <a16:creationId xmlns:a16="http://schemas.microsoft.com/office/drawing/2014/main" id="{7B534064-BE45-4397-BB7E-52A075ACA9D8}"/>
              </a:ext>
            </a:extLst>
          </p:cNvPr>
          <p:cNvSpPr>
            <a:spLocks noGrp="1"/>
          </p:cNvSpPr>
          <p:nvPr>
            <p:ph idx="1"/>
          </p:nvPr>
        </p:nvSpPr>
        <p:spPr>
          <a:xfrm>
            <a:off x="457200" y="1219202"/>
            <a:ext cx="8229600" cy="5088833"/>
          </a:xfrm>
        </p:spPr>
        <p:txBody>
          <a:bodyPr/>
          <a:lstStyle/>
          <a:p>
            <a:pPr>
              <a:lnSpc>
                <a:spcPct val="120000"/>
              </a:lnSpc>
            </a:pPr>
            <a:r>
              <a:rPr lang="en-US" sz="2000" dirty="0"/>
              <a:t>A geographical indication is a sign used on goods that have a specific geographical origin and possess qualities or a reputation that are due to that place of origin. </a:t>
            </a:r>
          </a:p>
          <a:p>
            <a:pPr>
              <a:lnSpc>
                <a:spcPct val="120000"/>
              </a:lnSpc>
            </a:pPr>
            <a:r>
              <a:rPr lang="en-US" sz="2000" dirty="0"/>
              <a:t>Most commonly, a geographical indication consists of the name of the place of origin of the goods. </a:t>
            </a:r>
          </a:p>
          <a:p>
            <a:pPr>
              <a:lnSpc>
                <a:spcPct val="120000"/>
              </a:lnSpc>
            </a:pPr>
            <a:r>
              <a:rPr lang="en-US" sz="2000" dirty="0"/>
              <a:t>Agricultural products typically have qualities that derive from their place of production and are influenced by specific local factors, such as climate and soil.</a:t>
            </a:r>
          </a:p>
          <a:p>
            <a:pPr>
              <a:lnSpc>
                <a:spcPct val="120000"/>
              </a:lnSpc>
            </a:pPr>
            <a:r>
              <a:rPr lang="en-US" sz="2000" dirty="0"/>
              <a:t>An appellation of origin is a special kind of geographical indication, used on products that have a specific quality that is exclusively or essentially due to the geographical environment in which the products are produced. The concept of geographical indication encompasses appellations of origin</a:t>
            </a:r>
          </a:p>
        </p:txBody>
      </p:sp>
    </p:spTree>
    <p:extLst>
      <p:ext uri="{BB962C8B-B14F-4D97-AF65-F5344CB8AC3E}">
        <p14:creationId xmlns:p14="http://schemas.microsoft.com/office/powerpoint/2010/main" val="29192832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D4941F-EDEA-41AF-B3D4-3C3B46D3C1A9}"/>
              </a:ext>
            </a:extLst>
          </p:cNvPr>
          <p:cNvPicPr>
            <a:picLocks noChangeAspect="1"/>
          </p:cNvPicPr>
          <p:nvPr/>
        </p:nvPicPr>
        <p:blipFill>
          <a:blip r:embed="rId2"/>
          <a:stretch>
            <a:fillRect/>
          </a:stretch>
        </p:blipFill>
        <p:spPr>
          <a:xfrm>
            <a:off x="450574" y="228600"/>
            <a:ext cx="8534400" cy="6400800"/>
          </a:xfrm>
          <a:prstGeom prst="rect">
            <a:avLst/>
          </a:prstGeom>
        </p:spPr>
      </p:pic>
    </p:spTree>
    <p:extLst>
      <p:ext uri="{BB962C8B-B14F-4D97-AF65-F5344CB8AC3E}">
        <p14:creationId xmlns:p14="http://schemas.microsoft.com/office/powerpoint/2010/main" val="4128633821"/>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8B0E-D956-41B0-B6F2-F0FB040D622D}"/>
              </a:ext>
            </a:extLst>
          </p:cNvPr>
          <p:cNvSpPr>
            <a:spLocks noGrp="1"/>
          </p:cNvSpPr>
          <p:nvPr>
            <p:ph type="title"/>
          </p:nvPr>
        </p:nvSpPr>
        <p:spPr/>
        <p:txBody>
          <a:bodyPr/>
          <a:lstStyle/>
          <a:p>
            <a:r>
              <a:rPr lang="en-US" dirty="0"/>
              <a:t>1.5.1 Need of Geographical Indications</a:t>
            </a:r>
          </a:p>
        </p:txBody>
      </p:sp>
      <p:sp>
        <p:nvSpPr>
          <p:cNvPr id="3" name="Content Placeholder 2">
            <a:extLst>
              <a:ext uri="{FF2B5EF4-FFF2-40B4-BE49-F238E27FC236}">
                <a16:creationId xmlns:a16="http://schemas.microsoft.com/office/drawing/2014/main" id="{D790A8E5-09EA-47C6-9B09-C632CD889271}"/>
              </a:ext>
            </a:extLst>
          </p:cNvPr>
          <p:cNvSpPr>
            <a:spLocks noGrp="1"/>
          </p:cNvSpPr>
          <p:nvPr>
            <p:ph idx="1"/>
          </p:nvPr>
        </p:nvSpPr>
        <p:spPr/>
        <p:txBody>
          <a:bodyPr/>
          <a:lstStyle/>
          <a:p>
            <a:pPr>
              <a:lnSpc>
                <a:spcPct val="200000"/>
              </a:lnSpc>
            </a:pPr>
            <a:r>
              <a:rPr lang="en-US" sz="2000" dirty="0"/>
              <a:t>Geographical indications are understood by consumers to denote the origin and the quality of products. </a:t>
            </a:r>
          </a:p>
          <a:p>
            <a:pPr>
              <a:lnSpc>
                <a:spcPct val="200000"/>
              </a:lnSpc>
            </a:pPr>
            <a:r>
              <a:rPr lang="en-US" sz="2000" dirty="0"/>
              <a:t>Many of them have acquired valuable reputations which, if not adequately protected, may be misrepresented by dishonest commercial operators. </a:t>
            </a:r>
          </a:p>
          <a:p>
            <a:pPr>
              <a:lnSpc>
                <a:spcPct val="200000"/>
              </a:lnSpc>
            </a:pPr>
            <a:r>
              <a:rPr lang="en-US" sz="2000" dirty="0"/>
              <a:t>False use of geographical indications by unauthorized parties is detrimental to consumers and legitimate producers. </a:t>
            </a:r>
          </a:p>
        </p:txBody>
      </p:sp>
    </p:spTree>
    <p:extLst>
      <p:ext uri="{BB962C8B-B14F-4D97-AF65-F5344CB8AC3E}">
        <p14:creationId xmlns:p14="http://schemas.microsoft.com/office/powerpoint/2010/main" val="367765992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1.9 Nature of Intellectual Property </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p:txBody>
          <a:bodyPr/>
          <a:lstStyle/>
          <a:p>
            <a:pPr>
              <a:lnSpc>
                <a:spcPct val="150000"/>
              </a:lnSpc>
            </a:pPr>
            <a:r>
              <a:rPr lang="en-US" sz="2000" dirty="0"/>
              <a:t>Intellectual properties have their own peculiar features. These features of intellectual properties may serve to identify intellectual properties from other types of properties. Thus, we will discuss them in brief.</a:t>
            </a:r>
          </a:p>
          <a:p>
            <a:pPr marL="0" indent="0">
              <a:lnSpc>
                <a:spcPct val="150000"/>
              </a:lnSpc>
              <a:buNone/>
            </a:pPr>
            <a:r>
              <a:rPr lang="en-US" sz="2000" dirty="0">
                <a:solidFill>
                  <a:srgbClr val="FB05D8"/>
                </a:solidFill>
              </a:rPr>
              <a:t>1. Territorial</a:t>
            </a:r>
          </a:p>
          <a:p>
            <a:pPr>
              <a:lnSpc>
                <a:spcPct val="150000"/>
              </a:lnSpc>
            </a:pPr>
            <a:r>
              <a:rPr lang="en-US" sz="2000" dirty="0"/>
              <a:t>Any intellectual property issued should be resolved by national laws. Why is it an issue? Because intellectual property rights have one characteristic which other national rights do not have. In ownership of intellectual property of immovable properties, issues of cross borders are not probable. </a:t>
            </a:r>
          </a:p>
        </p:txBody>
      </p:sp>
    </p:spTree>
    <p:extLst>
      <p:ext uri="{BB962C8B-B14F-4D97-AF65-F5344CB8AC3E}">
        <p14:creationId xmlns:p14="http://schemas.microsoft.com/office/powerpoint/2010/main" val="587176266"/>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1.9 Nature of Intellectual Property </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a:xfrm>
            <a:off x="457200" y="1219202"/>
            <a:ext cx="8229600" cy="5122604"/>
          </a:xfrm>
        </p:spPr>
        <p:txBody>
          <a:bodyPr/>
          <a:lstStyle/>
          <a:p>
            <a:pPr>
              <a:lnSpc>
                <a:spcPct val="150000"/>
              </a:lnSpc>
            </a:pPr>
            <a:r>
              <a:rPr lang="en-US" sz="2000" dirty="0"/>
              <a:t>But in intellectual properties, it is common. A film made in Hollywood can be seen in other countries. The market is not only the local one but also international. If a design in China is imitated by another person in France which law would be applicable?</a:t>
            </a:r>
          </a:p>
          <a:p>
            <a:pPr marL="0" indent="0">
              <a:lnSpc>
                <a:spcPct val="150000"/>
              </a:lnSpc>
              <a:buNone/>
            </a:pPr>
            <a:r>
              <a:rPr lang="en-US" sz="2000" dirty="0">
                <a:solidFill>
                  <a:srgbClr val="FB05D8"/>
                </a:solidFill>
              </a:rPr>
              <a:t>2. Giving an exclusive right to the owner</a:t>
            </a:r>
          </a:p>
          <a:p>
            <a:pPr>
              <a:lnSpc>
                <a:spcPct val="150000"/>
              </a:lnSpc>
            </a:pPr>
            <a:r>
              <a:rPr lang="en-US" sz="2000" dirty="0"/>
              <a:t>It means others, who are not owners, are prohibited from using the right. Most intellectual property rights cannot be implemented in practice as soon as the owner got exclusive rights. Most of them need to be tested by some public laws. The creator or author of an intellectual property enjoys rights inherent in his work to the exclusion of anybody else.</a:t>
            </a:r>
          </a:p>
          <a:p>
            <a:pPr>
              <a:lnSpc>
                <a:spcPct val="150000"/>
              </a:lnSpc>
            </a:pPr>
            <a:endParaRPr lang="en-US" sz="2000" dirty="0"/>
          </a:p>
        </p:txBody>
      </p:sp>
    </p:spTree>
    <p:extLst>
      <p:ext uri="{BB962C8B-B14F-4D97-AF65-F5344CB8AC3E}">
        <p14:creationId xmlns:p14="http://schemas.microsoft.com/office/powerpoint/2010/main" val="3027380409"/>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1.9 Nature of Intellectual Property </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a:xfrm>
            <a:off x="457200" y="1219202"/>
            <a:ext cx="8229600" cy="5122604"/>
          </a:xfrm>
        </p:spPr>
        <p:txBody>
          <a:bodyPr/>
          <a:lstStyle/>
          <a:p>
            <a:pPr marL="0" indent="0">
              <a:lnSpc>
                <a:spcPct val="150000"/>
              </a:lnSpc>
              <a:buNone/>
            </a:pPr>
            <a:r>
              <a:rPr lang="en-US" sz="2000" dirty="0">
                <a:solidFill>
                  <a:srgbClr val="FB05D8"/>
                </a:solidFill>
              </a:rPr>
              <a:t>3. Assignable</a:t>
            </a:r>
          </a:p>
          <a:p>
            <a:pPr>
              <a:lnSpc>
                <a:spcPct val="150000"/>
              </a:lnSpc>
            </a:pPr>
            <a:r>
              <a:rPr lang="en-US" sz="2000" dirty="0"/>
              <a:t>Since they are rights, they can obviously be assigned (licensed). It is possible to put a dichotomy between intellectual property rights and the material object in which the work is embodied. Intellectual property can be bought, sold, or licensed or hired or attached.. </a:t>
            </a:r>
          </a:p>
          <a:p>
            <a:pPr marL="0" indent="0">
              <a:lnSpc>
                <a:spcPct val="150000"/>
              </a:lnSpc>
              <a:buNone/>
            </a:pPr>
            <a:r>
              <a:rPr lang="en-US" sz="2000" dirty="0">
                <a:solidFill>
                  <a:srgbClr val="FB05D8"/>
                </a:solidFill>
              </a:rPr>
              <a:t>4. Independence</a:t>
            </a:r>
          </a:p>
          <a:p>
            <a:pPr>
              <a:lnSpc>
                <a:spcPct val="150000"/>
              </a:lnSpc>
            </a:pPr>
            <a:r>
              <a:rPr lang="en-US" sz="2000" dirty="0"/>
              <a:t>Different intellectual property rights subsist in the same kind of object. Most intellectual property rights are likely to be embodied in objects.</a:t>
            </a:r>
          </a:p>
        </p:txBody>
      </p:sp>
    </p:spTree>
    <p:extLst>
      <p:ext uri="{BB962C8B-B14F-4D97-AF65-F5344CB8AC3E}">
        <p14:creationId xmlns:p14="http://schemas.microsoft.com/office/powerpoint/2010/main" val="449398499"/>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1.9 Nature of Intellectual Property </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a:xfrm>
            <a:off x="457200" y="1219202"/>
            <a:ext cx="8229600" cy="5122604"/>
          </a:xfrm>
        </p:spPr>
        <p:txBody>
          <a:bodyPr/>
          <a:lstStyle/>
          <a:p>
            <a:pPr marL="0" indent="0">
              <a:lnSpc>
                <a:spcPct val="150000"/>
              </a:lnSpc>
              <a:buNone/>
            </a:pPr>
            <a:r>
              <a:rPr lang="en-US" sz="2000" dirty="0">
                <a:solidFill>
                  <a:srgbClr val="FB05D8"/>
                </a:solidFill>
              </a:rPr>
              <a:t>5. Subject to Public Policy</a:t>
            </a:r>
          </a:p>
          <a:p>
            <a:pPr>
              <a:lnSpc>
                <a:spcPct val="150000"/>
              </a:lnSpc>
            </a:pPr>
            <a:r>
              <a:rPr lang="en-US" sz="2000" dirty="0"/>
              <a:t>They are vulnerable to the deep embodiment of public policy. Intellectual property attempts to preserve and find adequate reconciliation between two competing interests. </a:t>
            </a:r>
          </a:p>
          <a:p>
            <a:pPr>
              <a:lnSpc>
                <a:spcPct val="150000"/>
              </a:lnSpc>
            </a:pPr>
            <a:r>
              <a:rPr lang="en-US" sz="2000" dirty="0"/>
              <a:t>On the one hand, the intellectual property rights holders require adequate remuneration and on the other hand, consumers try to consume works without much inconvenience. Is limitation unique for intellectual property?</a:t>
            </a:r>
          </a:p>
        </p:txBody>
      </p:sp>
    </p:spTree>
    <p:extLst>
      <p:ext uri="{BB962C8B-B14F-4D97-AF65-F5344CB8AC3E}">
        <p14:creationId xmlns:p14="http://schemas.microsoft.com/office/powerpoint/2010/main" val="3068523956"/>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1.9 Nature of Intellectual Property </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a:xfrm>
            <a:off x="457200" y="1219202"/>
            <a:ext cx="8229600" cy="5122604"/>
          </a:xfrm>
        </p:spPr>
        <p:txBody>
          <a:bodyPr/>
          <a:lstStyle/>
          <a:p>
            <a:pPr marL="0" indent="0">
              <a:lnSpc>
                <a:spcPct val="150000"/>
              </a:lnSpc>
              <a:buNone/>
            </a:pPr>
            <a:r>
              <a:rPr lang="en-US" sz="2000" dirty="0">
                <a:solidFill>
                  <a:srgbClr val="FB05D8"/>
                </a:solidFill>
              </a:rPr>
              <a:t>6. Divisible (Fragmentation)</a:t>
            </a:r>
          </a:p>
          <a:p>
            <a:pPr>
              <a:lnSpc>
                <a:spcPct val="150000"/>
              </a:lnSpc>
            </a:pPr>
            <a:r>
              <a:rPr lang="en-US" sz="2000" dirty="0"/>
              <a:t>Several persons may have legally protected interests evolved from a single original work without affecting the interest of other right holders on that same item. Because of the nature of indivisibility, intellectual property is an inexhaustible resource. </a:t>
            </a:r>
          </a:p>
          <a:p>
            <a:pPr>
              <a:lnSpc>
                <a:spcPct val="150000"/>
              </a:lnSpc>
            </a:pPr>
            <a:r>
              <a:rPr lang="en-US" sz="2000" dirty="0"/>
              <a:t>This nature of intellectual property derives from intellectual property’s territorial nature. For example, an inventor who registered his invention in Ethiopia can use the patent himself in Ethiopia and License it in Germany and assign it in France. Also, copyright is made up of different rights. Those rights may be divided into different persons: publishers, adaptors, translators, etc.</a:t>
            </a:r>
          </a:p>
        </p:txBody>
      </p:sp>
    </p:spTree>
    <p:extLst>
      <p:ext uri="{BB962C8B-B14F-4D97-AF65-F5344CB8AC3E}">
        <p14:creationId xmlns:p14="http://schemas.microsoft.com/office/powerpoint/2010/main" val="2331979521"/>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4" name="Content Placeholder 3">
            <a:extLst>
              <a:ext uri="{FF2B5EF4-FFF2-40B4-BE49-F238E27FC236}">
                <a16:creationId xmlns:a16="http://schemas.microsoft.com/office/drawing/2014/main" id="{BA903236-1FD1-4AE8-AC50-585E1D31C29E}"/>
              </a:ext>
            </a:extLst>
          </p:cNvPr>
          <p:cNvSpPr>
            <a:spLocks noGrp="1"/>
          </p:cNvSpPr>
          <p:nvPr>
            <p:ph idx="1"/>
          </p:nvPr>
        </p:nvSpPr>
        <p:spPr>
          <a:xfrm>
            <a:off x="457200" y="1066800"/>
            <a:ext cx="8229600" cy="5059365"/>
          </a:xfrm>
        </p:spPr>
        <p:txBody>
          <a:bodyPr/>
          <a:lstStyle/>
          <a:p>
            <a:pPr marL="0" indent="0">
              <a:lnSpc>
                <a:spcPct val="150000"/>
              </a:lnSpc>
              <a:buNone/>
            </a:pPr>
            <a:r>
              <a:rPr lang="en-US" sz="2000" b="1" dirty="0">
                <a:solidFill>
                  <a:srgbClr val="219C0C"/>
                </a:solidFill>
              </a:rPr>
              <a:t>There are three distinct types of property that individuals and companies can own Property:</a:t>
            </a:r>
          </a:p>
          <a:p>
            <a:pPr>
              <a:lnSpc>
                <a:spcPct val="150000"/>
              </a:lnSpc>
            </a:pPr>
            <a:r>
              <a:rPr lang="en-US" sz="2000" dirty="0"/>
              <a:t>Real Property : Real property refers to land or real estate.</a:t>
            </a:r>
          </a:p>
          <a:p>
            <a:pPr>
              <a:lnSpc>
                <a:spcPct val="150000"/>
              </a:lnSpc>
            </a:pPr>
            <a:r>
              <a:rPr lang="en-US" sz="2000" dirty="0"/>
              <a:t>Personal Property : Personal property refers to specific items and things that can be identified, such as jewelry , cars and stock.</a:t>
            </a:r>
          </a:p>
          <a:p>
            <a:pPr>
              <a:lnSpc>
                <a:spcPct val="150000"/>
              </a:lnSpc>
            </a:pPr>
            <a:r>
              <a:rPr lang="en-US" sz="2000" dirty="0"/>
              <a:t>Intellectual Property : Intellectual property refers to the fruits or products of human creativity, including literature, advertising, slogans, songs or new inventions. </a:t>
            </a:r>
          </a:p>
          <a:p>
            <a:pPr>
              <a:lnSpc>
                <a:spcPct val="150000"/>
              </a:lnSpc>
            </a:pPr>
            <a:r>
              <a:rPr lang="en-US" sz="2000" dirty="0">
                <a:solidFill>
                  <a:srgbClr val="C903B1"/>
                </a:solidFill>
              </a:rPr>
              <a:t>Thus, property that is the result of thought, namely, intellectual activity is called intellectual property.</a:t>
            </a:r>
          </a:p>
        </p:txBody>
      </p:sp>
    </p:spTree>
    <p:extLst>
      <p:ext uri="{BB962C8B-B14F-4D97-AF65-F5344CB8AC3E}">
        <p14:creationId xmlns:p14="http://schemas.microsoft.com/office/powerpoint/2010/main" val="1552591831"/>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1.10 Industrial Property</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p:txBody>
          <a:bodyPr/>
          <a:lstStyle/>
          <a:p>
            <a:pPr>
              <a:lnSpc>
                <a:spcPct val="150000"/>
              </a:lnSpc>
            </a:pPr>
            <a:r>
              <a:rPr lang="en-US" sz="2000" dirty="0"/>
              <a:t>Industrial property is one of two subsets of intellectual property (the other being copyright)</a:t>
            </a:r>
          </a:p>
          <a:p>
            <a:pPr>
              <a:lnSpc>
                <a:spcPct val="150000"/>
              </a:lnSpc>
            </a:pPr>
            <a:r>
              <a:rPr lang="en-US" sz="2000" dirty="0"/>
              <a:t>It takes a range of forms, including patents for inventions, industrial designs (aesthetic creations related to the appearance of industrial products), trademarks, service marks, layout-designs of integrated circuits, commercial names and designations, geographical indications and protection against unfair competition. </a:t>
            </a:r>
          </a:p>
          <a:p>
            <a:pPr>
              <a:lnSpc>
                <a:spcPct val="150000"/>
              </a:lnSpc>
            </a:pPr>
            <a:r>
              <a:rPr lang="en-US" sz="2000" dirty="0"/>
              <a:t>The object of industrial property consists of signs conveying information, in particular to consumers, regarding products and services offered on the market.</a:t>
            </a:r>
          </a:p>
        </p:txBody>
      </p:sp>
    </p:spTree>
    <p:extLst>
      <p:ext uri="{BB962C8B-B14F-4D97-AF65-F5344CB8AC3E}">
        <p14:creationId xmlns:p14="http://schemas.microsoft.com/office/powerpoint/2010/main" val="1041623122"/>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74A8-7327-4ADD-9E57-D93AB82A01D8}"/>
              </a:ext>
            </a:extLst>
          </p:cNvPr>
          <p:cNvSpPr>
            <a:spLocks noGrp="1"/>
          </p:cNvSpPr>
          <p:nvPr>
            <p:ph type="title"/>
          </p:nvPr>
        </p:nvSpPr>
        <p:spPr/>
        <p:txBody>
          <a:bodyPr/>
          <a:lstStyle/>
          <a:p>
            <a:r>
              <a:rPr lang="en-US" dirty="0"/>
              <a:t>1.11 Technological Research</a:t>
            </a:r>
          </a:p>
        </p:txBody>
      </p:sp>
      <p:sp>
        <p:nvSpPr>
          <p:cNvPr id="3" name="Content Placeholder 2">
            <a:extLst>
              <a:ext uri="{FF2B5EF4-FFF2-40B4-BE49-F238E27FC236}">
                <a16:creationId xmlns:a16="http://schemas.microsoft.com/office/drawing/2014/main" id="{6161D14C-5B73-474F-BB02-9572491A6818}"/>
              </a:ext>
            </a:extLst>
          </p:cNvPr>
          <p:cNvSpPr>
            <a:spLocks noGrp="1"/>
          </p:cNvSpPr>
          <p:nvPr>
            <p:ph idx="1"/>
          </p:nvPr>
        </p:nvSpPr>
        <p:spPr>
          <a:xfrm>
            <a:off x="457200" y="967410"/>
            <a:ext cx="8229600" cy="5473148"/>
          </a:xfrm>
        </p:spPr>
        <p:txBody>
          <a:bodyPr/>
          <a:lstStyle/>
          <a:p>
            <a:pPr>
              <a:lnSpc>
                <a:spcPct val="130000"/>
              </a:lnSpc>
            </a:pPr>
            <a:r>
              <a:rPr lang="en-US" sz="1800" dirty="0"/>
              <a:t>Technological research proposes stimulating challenges </a:t>
            </a:r>
            <a:r>
              <a:rPr lang="en-US" sz="1800" dirty="0">
                <a:solidFill>
                  <a:srgbClr val="FF0000"/>
                </a:solidFill>
              </a:rPr>
              <a:t>starting from the new scenarios arising since 20th century</a:t>
            </a:r>
            <a:r>
              <a:rPr lang="en-US" sz="1800" dirty="0"/>
              <a:t> the environmental imperative imposes new responsibilities, </a:t>
            </a:r>
          </a:p>
          <a:p>
            <a:pPr lvl="1">
              <a:lnSpc>
                <a:spcPct val="130000"/>
              </a:lnSpc>
            </a:pPr>
            <a:r>
              <a:rPr lang="en-US" sz="1800" dirty="0"/>
              <a:t>the industrial production, requires the rethinking of the concept of "material culture" as well as new information technologies lead to new models of theoretical and conceptual elaboration. </a:t>
            </a:r>
          </a:p>
          <a:p>
            <a:pPr>
              <a:lnSpc>
                <a:spcPct val="130000"/>
              </a:lnSpc>
            </a:pPr>
            <a:r>
              <a:rPr lang="en-US" sz="1800" dirty="0"/>
              <a:t>We live a new condition where history fades into actuality, space turns into images and individuals from being actors become spectators.</a:t>
            </a:r>
          </a:p>
          <a:p>
            <a:pPr>
              <a:lnSpc>
                <a:spcPct val="130000"/>
              </a:lnSpc>
            </a:pPr>
            <a:r>
              <a:rPr lang="en-US" sz="1800" dirty="0"/>
              <a:t>The industrial design moves from tackling "traditional culture" of the project to the "culture of innovation" for which the "know-how", which allows the transition from theory to practice, is replaced by the "can-do“</a:t>
            </a:r>
          </a:p>
          <a:p>
            <a:pPr lvl="1">
              <a:lnSpc>
                <a:spcPct val="130000"/>
              </a:lnSpc>
            </a:pPr>
            <a:r>
              <a:rPr lang="en-US" sz="1800" dirty="0"/>
              <a:t> that is the design of a technological solution allowing to model artifacts in a new way and, therefore, introducing a different interaction between users and the context</a:t>
            </a:r>
          </a:p>
        </p:txBody>
      </p:sp>
    </p:spTree>
    <p:extLst>
      <p:ext uri="{BB962C8B-B14F-4D97-AF65-F5344CB8AC3E}">
        <p14:creationId xmlns:p14="http://schemas.microsoft.com/office/powerpoint/2010/main" val="4162882244"/>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7E37-49A9-4451-AC91-5F1162E134D6}"/>
              </a:ext>
            </a:extLst>
          </p:cNvPr>
          <p:cNvSpPr>
            <a:spLocks noGrp="1"/>
          </p:cNvSpPr>
          <p:nvPr>
            <p:ph type="title"/>
          </p:nvPr>
        </p:nvSpPr>
        <p:spPr/>
        <p:txBody>
          <a:bodyPr/>
          <a:lstStyle/>
          <a:p>
            <a:r>
              <a:rPr lang="en-US" dirty="0"/>
              <a:t>1.12 Inventions and Innovations</a:t>
            </a:r>
          </a:p>
        </p:txBody>
      </p:sp>
      <p:sp>
        <p:nvSpPr>
          <p:cNvPr id="3" name="Content Placeholder 2">
            <a:extLst>
              <a:ext uri="{FF2B5EF4-FFF2-40B4-BE49-F238E27FC236}">
                <a16:creationId xmlns:a16="http://schemas.microsoft.com/office/drawing/2014/main" id="{B345DEEB-06C4-4BD3-B00C-423A4860A090}"/>
              </a:ext>
            </a:extLst>
          </p:cNvPr>
          <p:cNvSpPr>
            <a:spLocks noGrp="1"/>
          </p:cNvSpPr>
          <p:nvPr>
            <p:ph idx="1"/>
          </p:nvPr>
        </p:nvSpPr>
        <p:spPr>
          <a:xfrm>
            <a:off x="457200" y="1066800"/>
            <a:ext cx="8229600" cy="4906963"/>
          </a:xfrm>
        </p:spPr>
        <p:txBody>
          <a:bodyPr/>
          <a:lstStyle/>
          <a:p>
            <a:pPr>
              <a:lnSpc>
                <a:spcPct val="150000"/>
              </a:lnSpc>
            </a:pPr>
            <a:r>
              <a:rPr lang="en-US" sz="2400" dirty="0"/>
              <a:t>“Invention” can be defined as the creation of a product or introduction of a process for the first time.</a:t>
            </a:r>
          </a:p>
          <a:p>
            <a:pPr>
              <a:lnSpc>
                <a:spcPct val="150000"/>
              </a:lnSpc>
            </a:pPr>
            <a:r>
              <a:rPr lang="en-US" sz="2400" dirty="0"/>
              <a:t>“Innovation,” on the other hand, occurs if someone improves on or makes a significant contribution to an existing product, process or service.</a:t>
            </a:r>
          </a:p>
          <a:p>
            <a:pPr>
              <a:lnSpc>
                <a:spcPct val="150000"/>
              </a:lnSpc>
            </a:pPr>
            <a:r>
              <a:rPr lang="en-US" sz="2400" dirty="0"/>
              <a:t>Development of Microprocessor – Invention</a:t>
            </a:r>
          </a:p>
          <a:p>
            <a:pPr>
              <a:lnSpc>
                <a:spcPct val="150000"/>
              </a:lnSpc>
            </a:pPr>
            <a:r>
              <a:rPr lang="en-US" sz="2400" dirty="0"/>
              <a:t>Products with Microprocessor - Innovation</a:t>
            </a:r>
          </a:p>
        </p:txBody>
      </p:sp>
    </p:spTree>
    <p:extLst>
      <p:ext uri="{BB962C8B-B14F-4D97-AF65-F5344CB8AC3E}">
        <p14:creationId xmlns:p14="http://schemas.microsoft.com/office/powerpoint/2010/main" val="803549809"/>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Important Examples of IPR Disputes</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lnSpc>
                <a:spcPct val="150000"/>
              </a:lnSpc>
              <a:buNone/>
            </a:pPr>
            <a:r>
              <a:rPr lang="en-US" sz="2000" dirty="0">
                <a:solidFill>
                  <a:srgbClr val="FF0000"/>
                </a:solidFill>
              </a:rPr>
              <a:t>Amazon's 1-Click Patent</a:t>
            </a:r>
          </a:p>
          <a:p>
            <a:pPr>
              <a:lnSpc>
                <a:spcPct val="150000"/>
              </a:lnSpc>
            </a:pPr>
            <a:r>
              <a:rPr lang="en-US" sz="2000" dirty="0"/>
              <a:t>Amazon was granted a patent for 1-click technology on September 28, 1999. Also known as one-click buying, the technology allows customers to make an online purchase in a single click.</a:t>
            </a:r>
          </a:p>
          <a:p>
            <a:pPr>
              <a:lnSpc>
                <a:spcPct val="150000"/>
              </a:lnSpc>
            </a:pPr>
            <a:r>
              <a:rPr lang="en-US" sz="2000" dirty="0"/>
              <a:t>There have been several patent disputes surrounding 1-click technology, including a patent infringement lawsuit filed against Barnes &amp; Noble in 1999—only a month after Amazon's patent was issued. </a:t>
            </a:r>
          </a:p>
          <a:p>
            <a:pPr>
              <a:lnSpc>
                <a:spcPct val="150000"/>
              </a:lnSpc>
            </a:pPr>
            <a:r>
              <a:rPr lang="en-US" sz="2000" dirty="0"/>
              <a:t>The lawsuit was settled in 2002; however, the terms were not disclosed.</a:t>
            </a:r>
          </a:p>
        </p:txBody>
      </p:sp>
    </p:spTree>
    <p:extLst>
      <p:ext uri="{BB962C8B-B14F-4D97-AF65-F5344CB8AC3E}">
        <p14:creationId xmlns:p14="http://schemas.microsoft.com/office/powerpoint/2010/main" val="3433000571"/>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Important Examples of IPR Disputes</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lnSpc>
                <a:spcPct val="150000"/>
              </a:lnSpc>
              <a:buNone/>
            </a:pPr>
            <a:r>
              <a:rPr lang="en-US" sz="2000" dirty="0">
                <a:solidFill>
                  <a:srgbClr val="FF0000"/>
                </a:solidFill>
              </a:rPr>
              <a:t>Google Trademark Keywords</a:t>
            </a:r>
          </a:p>
          <a:p>
            <a:pPr>
              <a:lnSpc>
                <a:spcPct val="150000"/>
              </a:lnSpc>
            </a:pPr>
            <a:r>
              <a:rPr lang="en-US" sz="2000" dirty="0"/>
              <a:t>Google is accused of selling the trademarked name "</a:t>
            </a:r>
            <a:r>
              <a:rPr lang="en-US" sz="2000" dirty="0" err="1"/>
              <a:t>Rescuecom</a:t>
            </a:r>
            <a:r>
              <a:rPr lang="en-US" sz="2000" dirty="0"/>
              <a:t>" as a keyword to </a:t>
            </a:r>
            <a:r>
              <a:rPr lang="en-US" sz="2000" dirty="0" err="1"/>
              <a:t>Rescuecom's</a:t>
            </a:r>
            <a:r>
              <a:rPr lang="en-US" sz="2000" dirty="0"/>
              <a:t> competitors. </a:t>
            </a:r>
          </a:p>
          <a:p>
            <a:pPr>
              <a:lnSpc>
                <a:spcPct val="150000"/>
              </a:lnSpc>
            </a:pPr>
            <a:r>
              <a:rPr lang="en-US" sz="2000" dirty="0"/>
              <a:t>The keywords are used to deliver Google's sponsored search results, therefore allowing competitors to appear on the results page when a user searches for "</a:t>
            </a:r>
            <a:r>
              <a:rPr lang="en-US" sz="2000" dirty="0" err="1"/>
              <a:t>Rescuecom</a:t>
            </a:r>
            <a:r>
              <a:rPr lang="en-US" sz="2000" dirty="0"/>
              <a:t>." </a:t>
            </a:r>
          </a:p>
          <a:p>
            <a:pPr>
              <a:lnSpc>
                <a:spcPct val="150000"/>
              </a:lnSpc>
            </a:pPr>
            <a:r>
              <a:rPr lang="en-US" sz="2000" dirty="0"/>
              <a:t>The lawsuit was originally filed in 2006 and dismissed by the lower courts.</a:t>
            </a:r>
          </a:p>
        </p:txBody>
      </p:sp>
    </p:spTree>
    <p:extLst>
      <p:ext uri="{BB962C8B-B14F-4D97-AF65-F5344CB8AC3E}">
        <p14:creationId xmlns:p14="http://schemas.microsoft.com/office/powerpoint/2010/main" val="2905833755"/>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buNone/>
            </a:pPr>
            <a:r>
              <a:rPr lang="en-US" sz="2000" dirty="0"/>
              <a:t>Facts</a:t>
            </a:r>
          </a:p>
          <a:p>
            <a:r>
              <a:rPr lang="en-US" sz="2000" dirty="0"/>
              <a:t>Coca-Cola with a brand value of $56 billion, according to Forbes Magazine is the fourth most valuable brand in the world and is one of the world’s best-selling carbonated soft drink beverage companies.</a:t>
            </a:r>
          </a:p>
          <a:p>
            <a:r>
              <a:rPr lang="en-US" sz="2000" dirty="0"/>
              <a:t> It was Asa Griggs Candler, whose innovative ideas and marketing tactics led Coca-Cola to dominate the world’s beverage industries throughout the 20th century and beyond. </a:t>
            </a:r>
          </a:p>
          <a:p>
            <a:r>
              <a:rPr lang="en-US" sz="2000" dirty="0"/>
              <a:t>This company’s entire industry has built around its exclusive recipe. </a:t>
            </a:r>
            <a:r>
              <a:rPr lang="en-US" sz="2000" dirty="0">
                <a:solidFill>
                  <a:srgbClr val="FF0000"/>
                </a:solidFill>
              </a:rPr>
              <a:t>Thus the company has made great efforts to keep this recipe a secret and until now it is one of the business world’s tightly guarded and best-kept secrets. </a:t>
            </a:r>
          </a:p>
        </p:txBody>
      </p:sp>
    </p:spTree>
    <p:extLst>
      <p:ext uri="{BB962C8B-B14F-4D97-AF65-F5344CB8AC3E}">
        <p14:creationId xmlns:p14="http://schemas.microsoft.com/office/powerpoint/2010/main" val="1630713805"/>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buNone/>
            </a:pPr>
            <a:r>
              <a:rPr lang="en-US" sz="2000" dirty="0"/>
              <a:t>Facts</a:t>
            </a:r>
          </a:p>
          <a:p>
            <a:r>
              <a:rPr lang="en-US" sz="2000" dirty="0"/>
              <a:t>The Secret Formula for Coca-Cola is the lifeblood of their business.  Instead of using patent legislation to protect its business interests, </a:t>
            </a:r>
            <a:r>
              <a:rPr lang="en-US" sz="2000" dirty="0">
                <a:solidFill>
                  <a:srgbClr val="FF0000"/>
                </a:solidFill>
              </a:rPr>
              <a:t>the Coca-Cola Company opted for trade secret protection and decided to keep its product recycling as a secret to safeguard its advantage over other competitors</a:t>
            </a:r>
            <a:r>
              <a:rPr lang="en-US" sz="2000" dirty="0"/>
              <a:t>. </a:t>
            </a:r>
          </a:p>
          <a:p>
            <a:r>
              <a:rPr lang="en-US" sz="2000" dirty="0"/>
              <a:t>In 1977, Coca-Cola decided to stop its production in India when it was forced to reveal its formula and partner with an Indian company under the Indian Foreign Exchange Regulation Act (FERA). It only returned when, after an absence of 17 long years, India agreed to change its strategy.</a:t>
            </a:r>
          </a:p>
          <a:p>
            <a:r>
              <a:rPr lang="en-US" sz="2000" dirty="0"/>
              <a:t>The biggest controversy was when some of its employees attempted to sell their secrets to their rival company PepsiCo in 2006. Luckily, PepsiCo immediately notified Coca-Cola of the infringement and later reported this to the FBI as well.</a:t>
            </a:r>
          </a:p>
        </p:txBody>
      </p:sp>
    </p:spTree>
    <p:extLst>
      <p:ext uri="{BB962C8B-B14F-4D97-AF65-F5344CB8AC3E}">
        <p14:creationId xmlns:p14="http://schemas.microsoft.com/office/powerpoint/2010/main" val="2367963508"/>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a:xfrm>
            <a:off x="457200" y="1066800"/>
            <a:ext cx="8229600" cy="5059365"/>
          </a:xfrm>
        </p:spPr>
        <p:txBody>
          <a:bodyPr/>
          <a:lstStyle/>
          <a:p>
            <a:pPr marL="0" indent="0">
              <a:buNone/>
            </a:pPr>
            <a:r>
              <a:rPr lang="en-US" sz="2000" dirty="0"/>
              <a:t>ISSUE RAISED:</a:t>
            </a:r>
          </a:p>
          <a:p>
            <a:r>
              <a:rPr lang="en-US" sz="2000" dirty="0"/>
              <a:t>Whether selling the secret formula of Coca-Cola by some of its employees amounts to infringement of trade secrets?</a:t>
            </a:r>
          </a:p>
          <a:p>
            <a:pPr marL="0" indent="0">
              <a:buNone/>
            </a:pPr>
            <a:r>
              <a:rPr lang="en-US" sz="2000" dirty="0"/>
              <a:t>JUDGEMENT:</a:t>
            </a:r>
          </a:p>
          <a:p>
            <a:r>
              <a:rPr lang="en-US" sz="1800" dirty="0">
                <a:solidFill>
                  <a:srgbClr val="9900CC"/>
                </a:solidFill>
              </a:rPr>
              <a:t>The FBI arrested three people connected to the leak of trade secrets after investigation. Ibrahim Dimson, Edmund </a:t>
            </a:r>
            <a:r>
              <a:rPr lang="en-US" sz="1800" dirty="0" err="1">
                <a:solidFill>
                  <a:srgbClr val="9900CC"/>
                </a:solidFill>
              </a:rPr>
              <a:t>Duhaney</a:t>
            </a:r>
            <a:r>
              <a:rPr lang="en-US" sz="1800" dirty="0">
                <a:solidFill>
                  <a:srgbClr val="9900CC"/>
                </a:solidFill>
              </a:rPr>
              <a:t> and Joya Williams have been arrested for this incident, and charged.</a:t>
            </a:r>
          </a:p>
          <a:p>
            <a:r>
              <a:rPr lang="en-US" sz="1800" dirty="0">
                <a:solidFill>
                  <a:srgbClr val="9900CC"/>
                </a:solidFill>
              </a:rPr>
              <a:t> When looking for classified details, Williams was caught in video surveillance and also caught placing a new Coca-Cola product sample into her purse, which was later checked by the authority as a legitimate prototype product under production.  </a:t>
            </a:r>
          </a:p>
          <a:p>
            <a:r>
              <a:rPr lang="en-US" sz="1800" dirty="0">
                <a:solidFill>
                  <a:srgbClr val="9900CC"/>
                </a:solidFill>
              </a:rPr>
              <a:t>Joya Williams was sentenced to eight years in prison while Ibrahim Dimson was sentenced to five years in prison and the third defendant, Edmund </a:t>
            </a:r>
            <a:r>
              <a:rPr lang="en-US" sz="1800" dirty="0" err="1">
                <a:solidFill>
                  <a:srgbClr val="9900CC"/>
                </a:solidFill>
              </a:rPr>
              <a:t>Duhaney</a:t>
            </a:r>
            <a:r>
              <a:rPr lang="en-US" sz="1800" dirty="0">
                <a:solidFill>
                  <a:srgbClr val="9900CC"/>
                </a:solidFill>
              </a:rPr>
              <a:t> was sentenced to two years in prison for planning to steal the Coca-Cola Co. trade secrets and to sell them to rival PepsiCo Inc.</a:t>
            </a:r>
          </a:p>
          <a:p>
            <a:endParaRPr lang="en-US" sz="2000" dirty="0"/>
          </a:p>
        </p:txBody>
      </p:sp>
    </p:spTree>
    <p:extLst>
      <p:ext uri="{BB962C8B-B14F-4D97-AF65-F5344CB8AC3E}">
        <p14:creationId xmlns:p14="http://schemas.microsoft.com/office/powerpoint/2010/main" val="321965134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a:lnSpc>
                <a:spcPct val="120000"/>
              </a:lnSpc>
            </a:pPr>
            <a:r>
              <a:rPr lang="en-US" sz="2000" dirty="0"/>
              <a:t>International protection of intellectual property acts as a sour to human creativity and international trade.</a:t>
            </a:r>
          </a:p>
          <a:p>
            <a:pPr>
              <a:lnSpc>
                <a:spcPct val="120000"/>
              </a:lnSpc>
            </a:pPr>
            <a:r>
              <a:rPr lang="en-US" sz="2000" dirty="0"/>
              <a:t>The recognition of the creator and inventor, the protection of their rights and commercialization of their creative products, contribute to sustainable economic growth.</a:t>
            </a:r>
          </a:p>
          <a:p>
            <a:pPr>
              <a:lnSpc>
                <a:spcPct val="120000"/>
              </a:lnSpc>
            </a:pPr>
            <a:r>
              <a:rPr lang="en-US" sz="2000" dirty="0">
                <a:solidFill>
                  <a:srgbClr val="C903B1"/>
                </a:solidFill>
              </a:rPr>
              <a:t>The World Intellectual Property Organization (WIPO) is one of the specialized agencies of the United Nations (UN) system of organizations. </a:t>
            </a:r>
          </a:p>
          <a:p>
            <a:pPr>
              <a:lnSpc>
                <a:spcPct val="120000"/>
              </a:lnSpc>
            </a:pPr>
            <a:r>
              <a:rPr lang="en-US" sz="2000" dirty="0"/>
              <a:t>The “Convention Establishing the World Intellectual Property Organization” was signed at Stockholm in 1967 and entered into force in 1970</a:t>
            </a:r>
          </a:p>
          <a:p>
            <a:pPr>
              <a:lnSpc>
                <a:spcPct val="120000"/>
              </a:lnSpc>
            </a:pPr>
            <a:r>
              <a:rPr lang="en-US" sz="2000" dirty="0">
                <a:solidFill>
                  <a:srgbClr val="9900CC"/>
                </a:solidFill>
              </a:rPr>
              <a:t>Trade Related Aspects of Intellectual Property Rights (TRIPS)</a:t>
            </a:r>
          </a:p>
          <a:p>
            <a:pPr>
              <a:lnSpc>
                <a:spcPct val="120000"/>
              </a:lnSpc>
            </a:pPr>
            <a:r>
              <a:rPr lang="en-US" sz="2000" dirty="0"/>
              <a:t>The origin of WIPO go back to 1883 and 1886</a:t>
            </a:r>
          </a:p>
          <a:p>
            <a:pPr>
              <a:lnSpc>
                <a:spcPct val="120000"/>
              </a:lnSpc>
            </a:pPr>
            <a:endParaRPr lang="en-US" sz="2000" dirty="0"/>
          </a:p>
          <a:p>
            <a:pPr marL="0" indent="0">
              <a:lnSpc>
                <a:spcPct val="120000"/>
              </a:lnSpc>
              <a:buNone/>
            </a:pPr>
            <a:endParaRPr lang="en-US" sz="2000" dirty="0"/>
          </a:p>
        </p:txBody>
      </p:sp>
    </p:spTree>
    <p:extLst>
      <p:ext uri="{BB962C8B-B14F-4D97-AF65-F5344CB8AC3E}">
        <p14:creationId xmlns:p14="http://schemas.microsoft.com/office/powerpoint/2010/main" val="2560245297"/>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 Basic Concepts and Need for Intellectual Property</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a:lnSpc>
                <a:spcPct val="150000"/>
              </a:lnSpc>
            </a:pPr>
            <a:r>
              <a:rPr lang="en-US" sz="2000" dirty="0"/>
              <a:t>Intellectual property rights (IPR) refers to the legal rights given to the inventor or creator to protect his invention or creation for a certain period</a:t>
            </a:r>
          </a:p>
          <a:p>
            <a:pPr>
              <a:lnSpc>
                <a:spcPct val="150000"/>
              </a:lnSpc>
            </a:pPr>
            <a:r>
              <a:rPr lang="en-US" sz="2000" dirty="0"/>
              <a:t>These legal rights confer an exclusive right to the inventor/creator or his assignee to fully utilize his invention/creation for a given period. It is very well settled that IP play a vital role in the modern economy.</a:t>
            </a:r>
          </a:p>
          <a:p>
            <a:pPr>
              <a:lnSpc>
                <a:spcPct val="150000"/>
              </a:lnSpc>
            </a:pPr>
            <a:endParaRPr lang="en-US" sz="2000" dirty="0"/>
          </a:p>
        </p:txBody>
      </p:sp>
    </p:spTree>
    <p:extLst>
      <p:ext uri="{BB962C8B-B14F-4D97-AF65-F5344CB8AC3E}">
        <p14:creationId xmlns:p14="http://schemas.microsoft.com/office/powerpoint/2010/main" val="2886201436"/>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 Basic Concepts and Need for Intellectual Property</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marL="0" indent="0">
              <a:buNone/>
            </a:pPr>
            <a:r>
              <a:rPr lang="en-US" sz="2000" dirty="0"/>
              <a:t>IP protection includes:</a:t>
            </a:r>
          </a:p>
          <a:p>
            <a:r>
              <a:rPr lang="en-US" sz="2000" dirty="0"/>
              <a:t>Patents</a:t>
            </a:r>
          </a:p>
          <a:p>
            <a:r>
              <a:rPr lang="en-US" sz="2000" dirty="0"/>
              <a:t>Industrial designs relates to features of any shape, configuration, surface pattern, composition of lines and colors applied to an article whether 2-D, e.g., textile, or 3-D, e.g., toothbrush</a:t>
            </a:r>
          </a:p>
          <a:p>
            <a:r>
              <a:rPr lang="en-US" sz="2000" dirty="0"/>
              <a:t>Trademarks relate to any mark, name, or logo under which trade is conducted for any product or service and by which the manufacturer or the service provider is identified. </a:t>
            </a:r>
          </a:p>
          <a:p>
            <a:pPr lvl="1"/>
            <a:r>
              <a:rPr lang="en-US" sz="2000" dirty="0"/>
              <a:t>Trademarks can be bought, sold, and licensed</a:t>
            </a:r>
          </a:p>
          <a:p>
            <a:r>
              <a:rPr lang="en-US" sz="2000" dirty="0"/>
              <a:t>Copyright relates to expression of ideas in material form and includes literary, musical, dramatic, artistic, cinematography work, audio tapes, and computer software.</a:t>
            </a:r>
          </a:p>
          <a:p>
            <a:r>
              <a:rPr lang="en-US" sz="2000" dirty="0"/>
              <a:t>Geographical indications are indications, which identify as good as originating in the territory of a country or a region or locality in that territory</a:t>
            </a:r>
          </a:p>
        </p:txBody>
      </p:sp>
    </p:spTree>
    <p:extLst>
      <p:ext uri="{BB962C8B-B14F-4D97-AF65-F5344CB8AC3E}">
        <p14:creationId xmlns:p14="http://schemas.microsoft.com/office/powerpoint/2010/main" val="392526882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1.2.1 Some Formal Definitions</a:t>
            </a:r>
          </a:p>
        </p:txBody>
      </p:sp>
      <p:sp>
        <p:nvSpPr>
          <p:cNvPr id="4" name="Content Placeholder 3">
            <a:extLst>
              <a:ext uri="{FF2B5EF4-FFF2-40B4-BE49-F238E27FC236}">
                <a16:creationId xmlns:a16="http://schemas.microsoft.com/office/drawing/2014/main" id="{56678CFA-360C-4ECE-9F9E-79724DB626EB}"/>
              </a:ext>
            </a:extLst>
          </p:cNvPr>
          <p:cNvSpPr>
            <a:spLocks noGrp="1"/>
          </p:cNvSpPr>
          <p:nvPr>
            <p:ph idx="1"/>
          </p:nvPr>
        </p:nvSpPr>
        <p:spPr>
          <a:xfrm>
            <a:off x="457200" y="1219202"/>
            <a:ext cx="8229600" cy="5102085"/>
          </a:xfrm>
        </p:spPr>
        <p:txBody>
          <a:bodyPr/>
          <a:lstStyle/>
          <a:p>
            <a:pPr marL="0" indent="0">
              <a:lnSpc>
                <a:spcPct val="150000"/>
              </a:lnSpc>
              <a:buNone/>
            </a:pPr>
            <a:r>
              <a:rPr lang="en-US" sz="2000" dirty="0"/>
              <a:t>The Paris Convention for the Protection of Industrial Property defines its subject matter in general terms:</a:t>
            </a:r>
          </a:p>
          <a:p>
            <a:pPr>
              <a:lnSpc>
                <a:spcPct val="150000"/>
              </a:lnSpc>
            </a:pPr>
            <a:r>
              <a:rPr lang="en-US" sz="2000" dirty="0"/>
              <a:t>The protection of industrial property has as its object patents, unity models, industrial designs, trademarks, service marks, trade names, indications of source or appellations of origin, and the repression of unfair competition. Industrial property shall be understood in the broadest sense and shall apply not only to industry and commerce proper, but likewise to agricultural and extractive industries and to all manufactured or natural products, for example, wines, grain, tobacco leaf, fruit, cattle , minerals, mineral waters, beer, flowers and flour</a:t>
            </a:r>
          </a:p>
        </p:txBody>
      </p:sp>
    </p:spTree>
    <p:extLst>
      <p:ext uri="{BB962C8B-B14F-4D97-AF65-F5344CB8AC3E}">
        <p14:creationId xmlns:p14="http://schemas.microsoft.com/office/powerpoint/2010/main" val="395822666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1.2.2 Objectives of Intellectual Property Rights</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20000"/>
              </a:lnSpc>
            </a:pPr>
            <a:r>
              <a:rPr lang="en-US" sz="2000" dirty="0"/>
              <a:t>It helps in protecting the ownership and originality of the individuals creation.</a:t>
            </a:r>
          </a:p>
          <a:p>
            <a:pPr>
              <a:lnSpc>
                <a:spcPct val="120000"/>
              </a:lnSpc>
            </a:pPr>
            <a:r>
              <a:rPr lang="en-US" sz="2000" dirty="0"/>
              <a:t>It provides recognition to the concerned person or authority.</a:t>
            </a:r>
          </a:p>
          <a:p>
            <a:pPr>
              <a:lnSpc>
                <a:spcPct val="120000"/>
              </a:lnSpc>
            </a:pPr>
            <a:r>
              <a:rPr lang="en-US" sz="2000" dirty="0"/>
              <a:t>It allows owners of intellectual property to have financial benefits from the property they have created.</a:t>
            </a:r>
          </a:p>
          <a:p>
            <a:pPr>
              <a:lnSpc>
                <a:spcPct val="120000"/>
              </a:lnSpc>
            </a:pPr>
            <a:r>
              <a:rPr lang="en-US" sz="2000" dirty="0"/>
              <a:t>They are provided financial incentive for the creation of and also to incur the cost of investment in intellectual property.</a:t>
            </a:r>
          </a:p>
          <a:p>
            <a:pPr>
              <a:lnSpc>
                <a:spcPct val="120000"/>
              </a:lnSpc>
            </a:pPr>
            <a:r>
              <a:rPr lang="en-US" sz="2000" dirty="0"/>
              <a:t>Such rights motivate individuals’ creativity and thus also contributes to economic growth.</a:t>
            </a:r>
          </a:p>
          <a:p>
            <a:pPr>
              <a:lnSpc>
                <a:spcPct val="120000"/>
              </a:lnSpc>
            </a:pPr>
            <a:r>
              <a:rPr lang="en-US" sz="2000" dirty="0"/>
              <a:t>It can also offer some economic aid to the holder of the right, through the monopoly of their creations.</a:t>
            </a:r>
          </a:p>
          <a:p>
            <a:pPr>
              <a:lnSpc>
                <a:spcPct val="120000"/>
              </a:lnSpc>
            </a:pPr>
            <a:r>
              <a:rPr lang="en-US" sz="2000" dirty="0"/>
              <a:t>It improves the financial status of the individual as well as of the economy of the country</a:t>
            </a:r>
          </a:p>
        </p:txBody>
      </p:sp>
    </p:spTree>
    <p:extLst>
      <p:ext uri="{BB962C8B-B14F-4D97-AF65-F5344CB8AC3E}">
        <p14:creationId xmlns:p14="http://schemas.microsoft.com/office/powerpoint/2010/main" val="1579087401"/>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1137</TotalTime>
  <Words>4203</Words>
  <Application>Microsoft Office PowerPoint</Application>
  <PresentationFormat>On-screen Show (4:3)</PresentationFormat>
  <Paragraphs>254</Paragraphs>
  <Slides>47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Arial Narrow</vt:lpstr>
      <vt:lpstr>Calibri</vt:lpstr>
      <vt:lpstr>Comic Sans MS</vt:lpstr>
      <vt:lpstr>Tahoma</vt:lpstr>
      <vt:lpstr>Times New Roman</vt:lpstr>
      <vt:lpstr>Wingdings</vt:lpstr>
      <vt:lpstr>SASEPresentation</vt:lpstr>
      <vt:lpstr>PowerPoint Presentation</vt:lpstr>
      <vt:lpstr>Unit-1 Syllabus </vt:lpstr>
      <vt:lpstr>1.1 Introduction to IPRs</vt:lpstr>
      <vt:lpstr>1.1 Introduction to IPRs</vt:lpstr>
      <vt:lpstr>1.1 Introduction to IPRs</vt:lpstr>
      <vt:lpstr>1.2 Basic Concepts and Need for Intellectual Property</vt:lpstr>
      <vt:lpstr>1.2 Basic Concepts and Need for Intellectual Property</vt:lpstr>
      <vt:lpstr>1.2.1 Some Formal Definitions</vt:lpstr>
      <vt:lpstr>1.2.2 Objectives of Intellectual Property Rights</vt:lpstr>
      <vt:lpstr>1.2.3 Types of Intellectual Property</vt:lpstr>
      <vt:lpstr>1.2.3 Types of Intellectual Property</vt:lpstr>
      <vt:lpstr>1.2.4 Significance of Intellectual Property Rights</vt:lpstr>
      <vt:lpstr>1.3 Patents</vt:lpstr>
      <vt:lpstr>1.3 Patents</vt:lpstr>
      <vt:lpstr>1.3.1 The Kind of Protection a Patent Offer</vt:lpstr>
      <vt:lpstr>1.3.2 Manner in which Patent Rights Enforced</vt:lpstr>
      <vt:lpstr>1.3.4 Conditions Must be Met to Obtain Patent Protection</vt:lpstr>
      <vt:lpstr>1.3.4 Conditions Must be Met to Obtain Patent Protection</vt:lpstr>
      <vt:lpstr>1.3.5 Reasons for Patenting Inventions</vt:lpstr>
      <vt:lpstr>1.3.7 The Following Would Not Qualify as Patents</vt:lpstr>
      <vt:lpstr>1.3.8 Types of Patents</vt:lpstr>
      <vt:lpstr>PowerPoint Presentation</vt:lpstr>
      <vt:lpstr>PowerPoint Presentation</vt:lpstr>
      <vt:lpstr>PowerPoint Presentation</vt:lpstr>
      <vt:lpstr>PowerPoint Presentation</vt:lpstr>
      <vt:lpstr>PowerPoint Presentation</vt:lpstr>
      <vt:lpstr>1.4 Copyrights</vt:lpstr>
      <vt:lpstr>1.4.1 What can be Protected using Copyright ?</vt:lpstr>
      <vt:lpstr>1.4.2 Rights Provided under Copyright</vt:lpstr>
      <vt:lpstr>1.5 Geographical Indications</vt:lpstr>
      <vt:lpstr>PowerPoint Presentation</vt:lpstr>
      <vt:lpstr>1.5 Geographical Indications</vt:lpstr>
      <vt:lpstr>PowerPoint Presentation</vt:lpstr>
      <vt:lpstr>1.5.1 Need of Geographical Indications</vt:lpstr>
      <vt:lpstr>1.9 Nature of Intellectual Property </vt:lpstr>
      <vt:lpstr>1.9 Nature of Intellectual Property </vt:lpstr>
      <vt:lpstr>1.9 Nature of Intellectual Property </vt:lpstr>
      <vt:lpstr>1.9 Nature of Intellectual Property </vt:lpstr>
      <vt:lpstr>1.9 Nature of Intellectual Property </vt:lpstr>
      <vt:lpstr>1.10 Industrial Property</vt:lpstr>
      <vt:lpstr>1.11 Technological Research</vt:lpstr>
      <vt:lpstr>1.12 Inventions and Innovations</vt:lpstr>
      <vt:lpstr>Important Examples of IPR Disputes</vt:lpstr>
      <vt:lpstr>Important Examples of IPR Disputes</vt:lpstr>
      <vt:lpstr>Trade Secrets: The Coca-Cola Case:</vt:lpstr>
      <vt:lpstr>Trade Secrets: The Coca-Cola Case:</vt:lpstr>
      <vt:lpstr>Trade Secrets: The Coca-Cola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170</cp:revision>
  <dcterms:created xsi:type="dcterms:W3CDTF">2016-10-24T07:34:31Z</dcterms:created>
  <dcterms:modified xsi:type="dcterms:W3CDTF">2022-03-15T03:33:00Z</dcterms:modified>
</cp:coreProperties>
</file>