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4"/>
  </p:notesMasterIdLst>
  <p:sldIdLst>
    <p:sldId id="260"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C0C"/>
    <a:srgbClr val="FA04DD"/>
    <a:srgbClr val="FB05D8"/>
    <a:srgbClr val="3333FF"/>
    <a:srgbClr val="EE10CE"/>
    <a:srgbClr val="9900CC"/>
    <a:srgbClr val="28A028"/>
    <a:srgbClr val="C903B1"/>
    <a:srgbClr val="20E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65" d="100"/>
          <a:sy n="65" d="100"/>
        </p:scale>
        <p:origin x="15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25-04-2022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3353680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800">
                <a:latin typeface="Arial" panose="020B0604020202020204" pitchFamily="34" charset="0"/>
                <a:cs typeface="Arial" panose="020B0604020202020204" pitchFamily="34" charset="0"/>
              </a:defRPr>
            </a:lvl1pPr>
            <a:lvl2pPr>
              <a:buFont typeface="Wingdings" panose="05000000000000000000" pitchFamily="2" charset="2"/>
              <a:buChar char="q"/>
              <a:defRPr sz="2400">
                <a:solidFill>
                  <a:srgbClr val="FA04DD"/>
                </a:solidFill>
                <a:latin typeface="Arial" panose="020B0604020202020204" pitchFamily="34" charset="0"/>
                <a:cs typeface="Arial" panose="020B0604020202020204" pitchFamily="34" charset="0"/>
              </a:defRPr>
            </a:lvl2pPr>
            <a:lvl3pPr>
              <a:buFont typeface="Wingdings" panose="05000000000000000000" pitchFamily="2" charset="2"/>
              <a:buChar char="v"/>
              <a:defRPr sz="20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1.0</a:t>
            </a:r>
            <a:endParaRPr lang="en-US" sz="1050" i="1"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5431A7A-5129-492E-9F2D-CA665474A351}"/>
              </a:ext>
            </a:extLst>
          </p:cNvPr>
          <p:cNvSpPr txBox="1">
            <a:spLocks/>
          </p:cNvSpPr>
          <p:nvPr/>
        </p:nvSpPr>
        <p:spPr bwMode="auto">
          <a:xfrm>
            <a:off x="345064" y="1649895"/>
            <a:ext cx="84538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pPr algn="l"/>
            <a:r>
              <a:rPr lang="en-US" b="1" kern="0" dirty="0"/>
              <a:t>UGE1577: Intellectual Property Rights</a:t>
            </a:r>
            <a:endParaRPr lang="en-IN" kern="0" dirty="0"/>
          </a:p>
        </p:txBody>
      </p:sp>
      <p:sp>
        <p:nvSpPr>
          <p:cNvPr id="8" name="Title 3">
            <a:extLst>
              <a:ext uri="{FF2B5EF4-FFF2-40B4-BE49-F238E27FC236}">
                <a16:creationId xmlns:a16="http://schemas.microsoft.com/office/drawing/2014/main" id="{7FE58152-9E93-42F8-B940-C656551700DC}"/>
              </a:ext>
            </a:extLst>
          </p:cNvPr>
          <p:cNvSpPr txBox="1">
            <a:spLocks/>
          </p:cNvSpPr>
          <p:nvPr/>
        </p:nvSpPr>
        <p:spPr bwMode="auto">
          <a:xfrm>
            <a:off x="345065" y="3429000"/>
            <a:ext cx="84538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b="1" kern="0" dirty="0">
                <a:solidFill>
                  <a:srgbClr val="7030A0"/>
                </a:solidFill>
              </a:rPr>
              <a:t>Unit 3 - AGREEMENTS AND LEGISLATIONS </a:t>
            </a:r>
            <a:endParaRPr lang="en-IN" kern="0" dirty="0">
              <a:solidFill>
                <a:srgbClr val="7030A0"/>
              </a:solidFill>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066800"/>
            <a:ext cx="8229600" cy="4906963"/>
          </a:xfrm>
        </p:spPr>
        <p:txBody>
          <a:bodyPr/>
          <a:lstStyle/>
          <a:p>
            <a:pPr marL="0" indent="0">
              <a:buNone/>
            </a:pPr>
            <a:r>
              <a:rPr lang="en-US" sz="2000" dirty="0"/>
              <a:t>Venetian Moment and Intellectual Property</a:t>
            </a:r>
          </a:p>
          <a:p>
            <a:r>
              <a:rPr lang="en-US" sz="1800" dirty="0"/>
              <a:t>The process of enlargement of the concept of copyright had begun in eighteenth century. </a:t>
            </a:r>
          </a:p>
          <a:p>
            <a:r>
              <a:rPr lang="en-US" sz="1800" dirty="0"/>
              <a:t>The Engraves Copyright Act 1734, 1766 and 1777 were enacted. </a:t>
            </a:r>
          </a:p>
          <a:p>
            <a:r>
              <a:rPr lang="en-US" sz="1800" dirty="0"/>
              <a:t>In the copyright Acts 1798 and 1814, sculpture were protected</a:t>
            </a:r>
          </a:p>
          <a:p>
            <a:r>
              <a:rPr lang="en-US" sz="1800" dirty="0"/>
              <a:t>In 1833 right was given in dramatic works, extended to musical works in 1842</a:t>
            </a:r>
          </a:p>
          <a:p>
            <a:r>
              <a:rPr lang="en-US" sz="1800" dirty="0"/>
              <a:t>In America, Connecticut and Massachusetts had passed Copyrights Acts in 1783. The congress in the same year had recommended to the various states to grant copyright protection to authors and publishers who were citizens of the United States. </a:t>
            </a:r>
          </a:p>
          <a:p>
            <a:r>
              <a:rPr lang="en-US" sz="1800" dirty="0"/>
              <a:t>In 1789 the constitution of the United States of America provided that the congress was authorized to promote the progress of science and useful arts by securing for the limited times, to authors and inventors, the exclusive right to their respective writings and discoveries. The Federal copyright Act 1790 was passed in accordance with the constitutional provision.</a:t>
            </a:r>
          </a:p>
          <a:p>
            <a:endParaRPr lang="en-US" sz="1800" dirty="0">
              <a:solidFill>
                <a:srgbClr val="FB05D8"/>
              </a:solidFill>
            </a:endParaRPr>
          </a:p>
        </p:txBody>
      </p:sp>
    </p:spTree>
    <p:extLst>
      <p:ext uri="{BB962C8B-B14F-4D97-AF65-F5344CB8AC3E}">
        <p14:creationId xmlns:p14="http://schemas.microsoft.com/office/powerpoint/2010/main" val="4275455432"/>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Development of Intellectual Property Rights in India</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907773"/>
            <a:ext cx="8229600" cy="5347252"/>
          </a:xfrm>
        </p:spPr>
        <p:txBody>
          <a:bodyPr/>
          <a:lstStyle/>
          <a:p>
            <a:r>
              <a:rPr lang="en-US" sz="1800" dirty="0"/>
              <a:t>The western development of intellectual property law profoundly influenced the development of intellectual property rights in India. </a:t>
            </a:r>
          </a:p>
          <a:p>
            <a:r>
              <a:rPr lang="en-US" sz="1800" dirty="0"/>
              <a:t>East India Company extended to India the English Copyright Act of 1872. </a:t>
            </a:r>
          </a:p>
          <a:p>
            <a:r>
              <a:rPr lang="en-US" sz="1800" dirty="0"/>
              <a:t>In 1911 the law of copyright was codified in England through legislations like the Copyright Act 1911, the Imperial Copyright Act 1911. </a:t>
            </a:r>
          </a:p>
          <a:p>
            <a:r>
              <a:rPr lang="en-US" sz="1800" dirty="0"/>
              <a:t>These legislations was the ‘Law in force’ in the Indian Territory. The Indian Copyright Act of 1914 was a modified version of the British Copyright Act of 1911. </a:t>
            </a:r>
          </a:p>
          <a:p>
            <a:r>
              <a:rPr lang="en-US" sz="1800" dirty="0"/>
              <a:t>Some of the important provisions of the act were (</a:t>
            </a:r>
            <a:r>
              <a:rPr lang="en-US" sz="1800" dirty="0" err="1"/>
              <a:t>i</a:t>
            </a:r>
            <a:r>
              <a:rPr lang="en-US" sz="1800" dirty="0"/>
              <a:t>) the registration of the authors work was not necessary (ii) the authors’ right came into existence as soon as the work was created (iii) protection was given not to ideas but to the material forms in which the work was expressed (iv) The term of copyright protection was fixed as the lifetime of the author and 25 years of his death. </a:t>
            </a:r>
          </a:p>
          <a:p>
            <a:r>
              <a:rPr lang="en-US" sz="1800" dirty="0"/>
              <a:t>The Act of 1914 prescribed penalties for infringement of copyright which was not considered a criminal offence. </a:t>
            </a:r>
          </a:p>
          <a:p>
            <a:r>
              <a:rPr lang="en-US" sz="1800" dirty="0">
                <a:solidFill>
                  <a:srgbClr val="FB05D8"/>
                </a:solidFill>
              </a:rPr>
              <a:t>With a view to consolidating and amending the old laws, the copyright Act was reenacted in 1957</a:t>
            </a:r>
          </a:p>
        </p:txBody>
      </p:sp>
    </p:spTree>
    <p:extLst>
      <p:ext uri="{BB962C8B-B14F-4D97-AF65-F5344CB8AC3E}">
        <p14:creationId xmlns:p14="http://schemas.microsoft.com/office/powerpoint/2010/main" val="283862837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Development of Intellectual Property Rights in India</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907773"/>
            <a:ext cx="8229600" cy="5347252"/>
          </a:xfrm>
        </p:spPr>
        <p:txBody>
          <a:bodyPr/>
          <a:lstStyle/>
          <a:p>
            <a:pPr>
              <a:lnSpc>
                <a:spcPct val="150000"/>
              </a:lnSpc>
            </a:pPr>
            <a:r>
              <a:rPr lang="en-US" sz="1800" dirty="0"/>
              <a:t>The history of patent regime in India is a history of legislative enactments. Even during the British rule in 1859, the grant for exclusive privilege to inventors was passed. </a:t>
            </a:r>
          </a:p>
          <a:p>
            <a:pPr>
              <a:lnSpc>
                <a:spcPct val="150000"/>
              </a:lnSpc>
            </a:pPr>
            <a:r>
              <a:rPr lang="en-US" sz="1800" dirty="0"/>
              <a:t>The main aim of this Act was to enable the English patent holders to acquire the Indian market. </a:t>
            </a:r>
          </a:p>
          <a:p>
            <a:pPr>
              <a:lnSpc>
                <a:spcPct val="150000"/>
              </a:lnSpc>
            </a:pPr>
            <a:r>
              <a:rPr lang="en-US" sz="1800" dirty="0"/>
              <a:t>In 1872 the Patent and Design Protection Act was passed followed by the Invention and Design Act 1888. </a:t>
            </a:r>
          </a:p>
          <a:p>
            <a:pPr>
              <a:lnSpc>
                <a:spcPct val="150000"/>
              </a:lnSpc>
            </a:pPr>
            <a:r>
              <a:rPr lang="en-US" sz="1800" dirty="0"/>
              <a:t>These enactments were to </a:t>
            </a:r>
            <a:r>
              <a:rPr lang="en-US" sz="1800" dirty="0" err="1"/>
              <a:t>honour</a:t>
            </a:r>
            <a:r>
              <a:rPr lang="en-US" sz="1800" dirty="0"/>
              <a:t> the inventors’ creativity. The Patent and the Design Act 1911 was a comprehensive piece of legislation. </a:t>
            </a:r>
          </a:p>
          <a:p>
            <a:pPr>
              <a:lnSpc>
                <a:spcPct val="150000"/>
              </a:lnSpc>
            </a:pPr>
            <a:r>
              <a:rPr lang="en-US" sz="1800" dirty="0"/>
              <a:t>It occupied the field of India till the passing of the 1970 Patent Act. It provided for an elaborate administrative regime under the management of the controller of patent and various time bound procedural requirements for processing of application and filling of objection </a:t>
            </a:r>
            <a:endParaRPr lang="en-US" sz="1800" dirty="0">
              <a:solidFill>
                <a:srgbClr val="FB05D8"/>
              </a:solidFill>
            </a:endParaRPr>
          </a:p>
        </p:txBody>
      </p:sp>
    </p:spTree>
    <p:extLst>
      <p:ext uri="{BB962C8B-B14F-4D97-AF65-F5344CB8AC3E}">
        <p14:creationId xmlns:p14="http://schemas.microsoft.com/office/powerpoint/2010/main" val="343630084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WTO : There are a number of ways of looking at the World Trade Organization. It is an organization for trade opening. It is a forum for governments to negotiate trade agreements. </a:t>
            </a:r>
          </a:p>
          <a:p>
            <a:r>
              <a:rPr lang="en-US" sz="2000" dirty="0"/>
              <a:t>It is a place for them to settle trade disputes. It operates a system of trade rules. </a:t>
            </a:r>
          </a:p>
          <a:p>
            <a:r>
              <a:rPr lang="en-US" sz="2000" dirty="0"/>
              <a:t>Essentially, the WTO is a place where member governments try to sort out the trade problems they face with each other.</a:t>
            </a:r>
          </a:p>
          <a:p>
            <a:r>
              <a:rPr lang="en-US" sz="2000" dirty="0"/>
              <a:t>The WTO was born out of negotiations, and everything the WTO does is the result of negotiations.</a:t>
            </a:r>
          </a:p>
          <a:p>
            <a:r>
              <a:rPr lang="en-US" sz="2000" dirty="0"/>
              <a:t>The bulk of the WTO’s current work comes from the 1986–94 negotiations called the Uruguay Round and earlier negotiations under the General Agreement on Tariffs and Trade (GATT). </a:t>
            </a:r>
          </a:p>
          <a:p>
            <a:r>
              <a:rPr lang="en-US" sz="2000" dirty="0"/>
              <a:t>The WTO is currently the host to new negotiations, under the ‘Doha Development Agenda’ launched in 2001</a:t>
            </a:r>
            <a:endParaRPr lang="en-US" sz="2000" dirty="0">
              <a:solidFill>
                <a:srgbClr val="FB05D8"/>
              </a:solidFill>
            </a:endParaRPr>
          </a:p>
        </p:txBody>
      </p:sp>
    </p:spTree>
    <p:extLst>
      <p:ext uri="{BB962C8B-B14F-4D97-AF65-F5344CB8AC3E}">
        <p14:creationId xmlns:p14="http://schemas.microsoft.com/office/powerpoint/2010/main" val="332203933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Where countries have faced trade barriers and wanted them lowered, the negotiations have helped to open markets for trade. </a:t>
            </a:r>
          </a:p>
          <a:p>
            <a:r>
              <a:rPr lang="en-US" sz="2000" dirty="0"/>
              <a:t>But the WTO is not just about opening markets, and in some circumstances its rules support maintaining trade barriers - for example, to protect consumers or prevent the spread of disease.</a:t>
            </a:r>
          </a:p>
          <a:p>
            <a:r>
              <a:rPr lang="en-US" sz="2000" dirty="0"/>
              <a:t>At its heart are the WTO agreements, negotiated and signed by the bulk of the world’s trading nations. </a:t>
            </a:r>
          </a:p>
          <a:p>
            <a:r>
              <a:rPr lang="en-US" sz="2000" dirty="0"/>
              <a:t>These documents provide the legal ground rules for international commerce. They are essentially contracts, binding governments to keep their trade policies within agreed limits.</a:t>
            </a:r>
          </a:p>
          <a:p>
            <a:r>
              <a:rPr lang="en-US" sz="2000" dirty="0"/>
              <a:t>Although negotiated and signed by governments, the goal is to help producers of goods and services, exporters, and importers conduct their business, while allowing governments to meet social and environmental objectives.</a:t>
            </a:r>
            <a:endParaRPr lang="en-US" sz="2000" dirty="0">
              <a:solidFill>
                <a:srgbClr val="FB05D8"/>
              </a:solidFill>
            </a:endParaRPr>
          </a:p>
        </p:txBody>
      </p:sp>
    </p:spTree>
    <p:extLst>
      <p:ext uri="{BB962C8B-B14F-4D97-AF65-F5344CB8AC3E}">
        <p14:creationId xmlns:p14="http://schemas.microsoft.com/office/powerpoint/2010/main" val="319824385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WIPO : It was the first major international treaty formed to help the inventors of one country to obtain protection in other countries for their creation or invention. </a:t>
            </a:r>
          </a:p>
          <a:p>
            <a:r>
              <a:rPr lang="en-US" sz="2000" dirty="0"/>
              <a:t>The roots of this organization can be traced back to 1833 with the birth of Paris Convention for the protection of industrial property. </a:t>
            </a:r>
          </a:p>
          <a:p>
            <a:r>
              <a:rPr lang="en-US" sz="2000" dirty="0"/>
              <a:t>It is responsible for the administration of various multilateral treaties dealing with the legal and administrative aspects of intellectual property. </a:t>
            </a:r>
          </a:p>
          <a:p>
            <a:r>
              <a:rPr lang="en-US" sz="2000" dirty="0"/>
              <a:t>WIPO is a specialized agency of the United Nations which is dedicated to ensuring that the rights of creators and owners of intellectual property are protected worldwide. </a:t>
            </a:r>
          </a:p>
          <a:p>
            <a:r>
              <a:rPr lang="en-US" sz="2000" dirty="0"/>
              <a:t>However, the main objective of the convention is to give Protection against false indication and unfair competition. </a:t>
            </a:r>
          </a:p>
        </p:txBody>
      </p:sp>
    </p:spTree>
    <p:extLst>
      <p:ext uri="{BB962C8B-B14F-4D97-AF65-F5344CB8AC3E}">
        <p14:creationId xmlns:p14="http://schemas.microsoft.com/office/powerpoint/2010/main" val="1661471498"/>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WIPO undertakes development cooperation for developing countries through advice, training and furnishing of documents. </a:t>
            </a:r>
          </a:p>
          <a:p>
            <a:r>
              <a:rPr lang="en-US" sz="2000" dirty="0"/>
              <a:t>WIPO was established by the convention in 14 July 1967, which entered into force in 1970. </a:t>
            </a:r>
          </a:p>
          <a:p>
            <a:r>
              <a:rPr lang="en-US" sz="2000" dirty="0"/>
              <a:t>Resolve the private disputes on intellectual property and harmonizes the Intellectual Property (IP) laws and procedures. </a:t>
            </a:r>
          </a:p>
          <a:p>
            <a:r>
              <a:rPr lang="en-US" sz="2000" dirty="0"/>
              <a:t>Provide legal and technical assistance to developing and other countries. Exchange intellectual property information among member countries. </a:t>
            </a:r>
          </a:p>
          <a:p>
            <a:r>
              <a:rPr lang="en-US" sz="2000" dirty="0"/>
              <a:t>Provide services for international application for industrial property rights. </a:t>
            </a:r>
          </a:p>
          <a:p>
            <a:r>
              <a:rPr lang="en-US" sz="2000" dirty="0"/>
              <a:t>WIPO has promoted the interaction among different stakeholders at the national level to include, for example agriculture, health, science and technology, </a:t>
            </a:r>
            <a:r>
              <a:rPr lang="en-US" sz="2000" dirty="0" err="1"/>
              <a:t>etc</a:t>
            </a:r>
            <a:endParaRPr lang="en-US" sz="2000" dirty="0"/>
          </a:p>
        </p:txBody>
      </p:sp>
    </p:spTree>
    <p:extLst>
      <p:ext uri="{BB962C8B-B14F-4D97-AF65-F5344CB8AC3E}">
        <p14:creationId xmlns:p14="http://schemas.microsoft.com/office/powerpoint/2010/main" val="2773967263"/>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Genesis and Development - The Way from WTO to WIPO</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50000"/>
              </a:lnSpc>
            </a:pPr>
            <a:r>
              <a:rPr lang="en-US" sz="2000" dirty="0"/>
              <a:t>The agreement between WIPO and WTO was concluded in December 1995. </a:t>
            </a:r>
          </a:p>
          <a:p>
            <a:pPr>
              <a:lnSpc>
                <a:spcPct val="150000"/>
              </a:lnSpc>
            </a:pPr>
            <a:r>
              <a:rPr lang="en-US" sz="2000" dirty="0"/>
              <a:t>Implementation of procedures for the protection of national emblems. </a:t>
            </a:r>
          </a:p>
          <a:p>
            <a:pPr>
              <a:lnSpc>
                <a:spcPct val="150000"/>
              </a:lnSpc>
            </a:pPr>
            <a:r>
              <a:rPr lang="en-US" sz="2000" dirty="0"/>
              <a:t>Translation of natural laws, Notification of and access to national laws and regulation, Technical knowledge, The agreement provides cooperation in the following areas : A similar agreement on cooperation between WIPO and WTO came into force on 1 January 1996</a:t>
            </a:r>
          </a:p>
        </p:txBody>
      </p:sp>
    </p:spTree>
    <p:extLst>
      <p:ext uri="{BB962C8B-B14F-4D97-AF65-F5344CB8AC3E}">
        <p14:creationId xmlns:p14="http://schemas.microsoft.com/office/powerpoint/2010/main" val="3015646776"/>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Trade-Related Aspects of Intellectual Property Rights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20000"/>
              </a:lnSpc>
            </a:pPr>
            <a:r>
              <a:rPr lang="en-US" sz="2000" dirty="0"/>
              <a:t>TRIPS is an international legal agreement between all the member nations of the World Trade Organization (WTO). </a:t>
            </a:r>
          </a:p>
          <a:p>
            <a:pPr>
              <a:lnSpc>
                <a:spcPct val="120000"/>
              </a:lnSpc>
            </a:pPr>
            <a:r>
              <a:rPr lang="en-US" sz="2000" dirty="0"/>
              <a:t>It sets down minimum standards for the regulation by national governments of many forms of Intellectual Property (IP) as applied to nationals of other WTO member nations. </a:t>
            </a:r>
          </a:p>
          <a:p>
            <a:pPr>
              <a:lnSpc>
                <a:spcPct val="120000"/>
              </a:lnSpc>
            </a:pPr>
            <a:r>
              <a:rPr lang="en-US" sz="2000" dirty="0"/>
              <a:t>TRIPS was negotiated at the end of the Uruguay Round of the General Agreement on Tariffs and Trade (GATT) between 1989 and 1990 and is administered by the WTO.</a:t>
            </a:r>
          </a:p>
          <a:p>
            <a:pPr>
              <a:lnSpc>
                <a:spcPct val="120000"/>
              </a:lnSpc>
            </a:pPr>
            <a:r>
              <a:rPr lang="en-US" sz="2000" dirty="0"/>
              <a:t>The TRIPS agreement introduced intellectual property law into the multilateral trading system for the first time and remains the most comprehensive multilateral agreement on intellectual property to date. </a:t>
            </a:r>
          </a:p>
          <a:p>
            <a:endParaRPr lang="en-US" sz="2000" dirty="0"/>
          </a:p>
        </p:txBody>
      </p:sp>
    </p:spTree>
    <p:extLst>
      <p:ext uri="{BB962C8B-B14F-4D97-AF65-F5344CB8AC3E}">
        <p14:creationId xmlns:p14="http://schemas.microsoft.com/office/powerpoint/2010/main" val="221868107"/>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Trade-Related Aspects of Intellectual Property Rights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25000"/>
              </a:lnSpc>
            </a:pPr>
            <a:r>
              <a:rPr lang="en-US" sz="2000" dirty="0"/>
              <a:t>In 2001, developing countries, concerned that developed countries were insisting on an overly narrow reading of TRIPS, initiated a round of talks that resulted in the Doha Declaration. </a:t>
            </a:r>
          </a:p>
          <a:p>
            <a:pPr>
              <a:lnSpc>
                <a:spcPct val="125000"/>
              </a:lnSpc>
            </a:pPr>
            <a:r>
              <a:rPr lang="en-US" sz="2000" dirty="0"/>
              <a:t>The Doha declaration is a WTO statement that clarifies the scope of TRIPS, stating that TRIPS can and should be interpreted in light of the goal "to promote access to medicines for all”</a:t>
            </a:r>
          </a:p>
          <a:p>
            <a:pPr>
              <a:lnSpc>
                <a:spcPct val="125000"/>
              </a:lnSpc>
            </a:pPr>
            <a:r>
              <a:rPr lang="en-US" sz="2000" dirty="0"/>
              <a:t>Specifically, TRIPS requires WTO members to provide copyright rights, covering authors and other copyright holders, as well as holders of related rights, namely performers, sound recording producers and broadcasting </a:t>
            </a:r>
            <a:r>
              <a:rPr lang="en-US" sz="2000" dirty="0" err="1"/>
              <a:t>organisations</a:t>
            </a:r>
            <a:r>
              <a:rPr lang="en-US" sz="2000" dirty="0"/>
              <a:t> ; geographical indications ; industrial designs ; integrated circuit layout-designs ; patents; new plant varieties ; trademarks ; trade names and undisclosed or confidential information.</a:t>
            </a:r>
          </a:p>
        </p:txBody>
      </p:sp>
    </p:spTree>
    <p:extLst>
      <p:ext uri="{BB962C8B-B14F-4D97-AF65-F5344CB8AC3E}">
        <p14:creationId xmlns:p14="http://schemas.microsoft.com/office/powerpoint/2010/main" val="2915820237"/>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8F77-4F68-479D-AC42-BD1A4DF66EA6}"/>
              </a:ext>
            </a:extLst>
          </p:cNvPr>
          <p:cNvSpPr>
            <a:spLocks noGrp="1"/>
          </p:cNvSpPr>
          <p:nvPr>
            <p:ph type="title"/>
          </p:nvPr>
        </p:nvSpPr>
        <p:spPr/>
        <p:txBody>
          <a:bodyPr/>
          <a:lstStyle/>
          <a:p>
            <a:r>
              <a:rPr lang="en-US" dirty="0"/>
              <a:t>Unit-3 Syllabus </a:t>
            </a:r>
          </a:p>
        </p:txBody>
      </p:sp>
      <p:sp>
        <p:nvSpPr>
          <p:cNvPr id="4" name="Content Placeholder 3">
            <a:extLst>
              <a:ext uri="{FF2B5EF4-FFF2-40B4-BE49-F238E27FC236}">
                <a16:creationId xmlns:a16="http://schemas.microsoft.com/office/drawing/2014/main" id="{A1A5B91F-6226-4F4C-9E68-3C0FEB9954F1}"/>
              </a:ext>
            </a:extLst>
          </p:cNvPr>
          <p:cNvSpPr>
            <a:spLocks noGrp="1"/>
          </p:cNvSpPr>
          <p:nvPr>
            <p:ph idx="1"/>
          </p:nvPr>
        </p:nvSpPr>
        <p:spPr>
          <a:xfrm>
            <a:off x="457200" y="1066800"/>
            <a:ext cx="8229600" cy="5357536"/>
          </a:xfrm>
        </p:spPr>
        <p:txBody>
          <a:bodyPr/>
          <a:lstStyle/>
          <a:p>
            <a:pPr>
              <a:lnSpc>
                <a:spcPct val="130000"/>
              </a:lnSpc>
            </a:pPr>
            <a:r>
              <a:rPr lang="en-US" sz="2400" dirty="0"/>
              <a:t>IPR in India and Abroad </a:t>
            </a:r>
          </a:p>
          <a:p>
            <a:pPr>
              <a:lnSpc>
                <a:spcPct val="130000"/>
              </a:lnSpc>
            </a:pPr>
            <a:r>
              <a:rPr lang="en-US" sz="2400" dirty="0"/>
              <a:t>Genesis and Development – the way from WTO to WIPO, TRIPS.</a:t>
            </a:r>
          </a:p>
          <a:p>
            <a:pPr>
              <a:lnSpc>
                <a:spcPct val="130000"/>
              </a:lnSpc>
            </a:pPr>
            <a:r>
              <a:rPr lang="en-US" sz="2400" dirty="0"/>
              <a:t>International Treaties and Conventions on IPRs, </a:t>
            </a:r>
          </a:p>
          <a:p>
            <a:pPr>
              <a:lnSpc>
                <a:spcPct val="130000"/>
              </a:lnSpc>
            </a:pPr>
            <a:r>
              <a:rPr lang="en-US" sz="2400" dirty="0"/>
              <a:t>TRIPS Agreement,</a:t>
            </a:r>
          </a:p>
          <a:p>
            <a:pPr>
              <a:lnSpc>
                <a:spcPct val="130000"/>
              </a:lnSpc>
            </a:pPr>
            <a:r>
              <a:rPr lang="en-US" sz="2400" dirty="0"/>
              <a:t>PCT Agreement, </a:t>
            </a:r>
          </a:p>
          <a:p>
            <a:pPr>
              <a:lnSpc>
                <a:spcPct val="130000"/>
              </a:lnSpc>
            </a:pPr>
            <a:r>
              <a:rPr lang="en-US" sz="2400" dirty="0"/>
              <a:t>Patent Act of India, Patent Amendment Act, </a:t>
            </a:r>
          </a:p>
          <a:p>
            <a:pPr>
              <a:lnSpc>
                <a:spcPct val="130000"/>
              </a:lnSpc>
            </a:pPr>
            <a:r>
              <a:rPr lang="en-US" sz="2400" dirty="0"/>
              <a:t>Design Act, Trademark Act, Geographical Indication Act.</a:t>
            </a:r>
          </a:p>
          <a:p>
            <a:pPr>
              <a:lnSpc>
                <a:spcPct val="130000"/>
              </a:lnSpc>
            </a:pPr>
            <a:endParaRPr lang="en-US" sz="2400" dirty="0"/>
          </a:p>
        </p:txBody>
      </p:sp>
    </p:spTree>
    <p:extLst>
      <p:ext uri="{BB962C8B-B14F-4D97-AF65-F5344CB8AC3E}">
        <p14:creationId xmlns:p14="http://schemas.microsoft.com/office/powerpoint/2010/main" val="568099922"/>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Trade-Related Aspects of Intellectual Property Rights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50000"/>
              </a:lnSpc>
            </a:pPr>
            <a:r>
              <a:rPr lang="en-US" sz="2000" dirty="0"/>
              <a:t>TRIPS also specifies enforcement procedures, remedies, and dispute resolution procedures. </a:t>
            </a:r>
          </a:p>
          <a:p>
            <a:pPr>
              <a:lnSpc>
                <a:spcPct val="150000"/>
              </a:lnSpc>
            </a:pPr>
            <a:r>
              <a:rPr lang="en-US" sz="2000" dirty="0"/>
              <a:t>Protection and enforcement of all intellectual property rights shall meet the objectives to contribute to the promotion of technological innovation and to the transfer and dissemination of technology, to the mutual advantage of producers and users of technological knowledge and in a manner conducive to social and economic welfare, and to a balance of rights and obligations</a:t>
            </a:r>
          </a:p>
        </p:txBody>
      </p:sp>
    </p:spTree>
    <p:extLst>
      <p:ext uri="{BB962C8B-B14F-4D97-AF65-F5344CB8AC3E}">
        <p14:creationId xmlns:p14="http://schemas.microsoft.com/office/powerpoint/2010/main" val="2398600646"/>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The Requirements of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1800" dirty="0"/>
              <a:t>Copyright terms must extend at least 50 years, unless based on the life of the author. (Art. 12 and 14)</a:t>
            </a:r>
          </a:p>
          <a:p>
            <a:r>
              <a:rPr lang="en-US" sz="1800" dirty="0"/>
              <a:t>Copyright must be granted automatically, and not based upon any "formality," such as registrations, as specified in the Berne Convention. (Art. 9)</a:t>
            </a:r>
          </a:p>
          <a:p>
            <a:r>
              <a:rPr lang="en-US" sz="1800" dirty="0"/>
              <a:t>Computer programs must be regarded as "literary works" under copyright law and receive the same terms of protection.</a:t>
            </a:r>
          </a:p>
          <a:p>
            <a:r>
              <a:rPr lang="en-US" sz="1800" dirty="0"/>
              <a:t>National exceptions to copyright (such as "fair use" in the United States) are constrained by the Berne three-step test.</a:t>
            </a:r>
          </a:p>
          <a:p>
            <a:r>
              <a:rPr lang="en-US" sz="1800" dirty="0"/>
              <a:t>Patents must be granted for "inventions" in all "fields of technology" provided they meet all other patentability requirements (although exceptions for certain public interests are allowed (Art. 27.2 and 27.3) and must be enforceable for at least 20 years (Art 33).</a:t>
            </a:r>
          </a:p>
          <a:p>
            <a:r>
              <a:rPr lang="en-US" sz="1800" dirty="0"/>
              <a:t>Exceptions to exclusive rights must be limited, provided that a normal exploitation of the work (Art. 13) and normal exploitation of the patent (Art 30) is not in conflict</a:t>
            </a:r>
          </a:p>
        </p:txBody>
      </p:sp>
    </p:spTree>
    <p:extLst>
      <p:ext uri="{BB962C8B-B14F-4D97-AF65-F5344CB8AC3E}">
        <p14:creationId xmlns:p14="http://schemas.microsoft.com/office/powerpoint/2010/main" val="2286287024"/>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Controversial Cases which led to a Revision of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r>
              <a:rPr lang="en-US" sz="2000" dirty="0"/>
              <a:t>Access to essential medicines:</a:t>
            </a:r>
          </a:p>
          <a:p>
            <a:pPr lvl="1"/>
            <a:r>
              <a:rPr lang="en-US" sz="1600" dirty="0"/>
              <a:t>The most visible conflict has been over AIDS drugs in Africa. Despite the role that patents have played in maintaining higher drug costs for public health programs across Africa, this controversy has not led to a revision of TRIPS.</a:t>
            </a:r>
          </a:p>
          <a:p>
            <a:pPr lvl="1"/>
            <a:r>
              <a:rPr lang="en-US" sz="1600" dirty="0"/>
              <a:t>Instead, an interpretive statement, the Doha Declaration, was issued in November 2001, which indicated that TRIPS should not prevent states from dealing with public health crises. </a:t>
            </a:r>
          </a:p>
          <a:p>
            <a:pPr lvl="1"/>
            <a:r>
              <a:rPr lang="en-US" sz="1600" dirty="0"/>
              <a:t>After Doha, PhRMA, the United States and to a lesser extent other developed nations began working to minimize the effect of the declaration. </a:t>
            </a:r>
          </a:p>
          <a:p>
            <a:r>
              <a:rPr lang="en-US" sz="2000" dirty="0"/>
              <a:t>Software patents under TRIPs Agreement : </a:t>
            </a:r>
          </a:p>
          <a:p>
            <a:pPr lvl="1"/>
            <a:r>
              <a:rPr lang="en-US" sz="1600" dirty="0"/>
              <a:t>Another controversy has been over the TRIPS Article 27 requirements for patentability "in all fields of technology", and whether or not this necessitates the granting of software and business method patents. </a:t>
            </a:r>
          </a:p>
          <a:p>
            <a:pPr lvl="1"/>
            <a:r>
              <a:rPr lang="en-US" sz="1600" dirty="0"/>
              <a:t>According to article 10 of the TRIPS Agreement the appropriate instrument to protect software protection is copyright. The importance of this instrument has recently been confirmed by the US Supreme Court (Oracle America, Inc. v. Google, Inc.).</a:t>
            </a:r>
          </a:p>
        </p:txBody>
      </p:sp>
    </p:spTree>
    <p:extLst>
      <p:ext uri="{BB962C8B-B14F-4D97-AF65-F5344CB8AC3E}">
        <p14:creationId xmlns:p14="http://schemas.microsoft.com/office/powerpoint/2010/main" val="3403812733"/>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115611"/>
            <a:ext cx="8514522" cy="792162"/>
          </a:xfrm>
        </p:spPr>
        <p:txBody>
          <a:bodyPr/>
          <a:lstStyle/>
          <a:p>
            <a:r>
              <a:rPr lang="en-US" sz="2400" b="1" dirty="0"/>
              <a:t>Controversial Cases which led to a Revision of TRIPS</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126435"/>
            <a:ext cx="8229600" cy="5128590"/>
          </a:xfrm>
        </p:spPr>
        <p:txBody>
          <a:bodyPr/>
          <a:lstStyle/>
          <a:p>
            <a:pPr>
              <a:lnSpc>
                <a:spcPct val="130000"/>
              </a:lnSpc>
            </a:pPr>
            <a:r>
              <a:rPr lang="en-US" sz="2000" dirty="0"/>
              <a:t>Implementation in developing countries : </a:t>
            </a:r>
          </a:p>
          <a:p>
            <a:pPr lvl="1">
              <a:lnSpc>
                <a:spcPct val="130000"/>
              </a:lnSpc>
            </a:pPr>
            <a:r>
              <a:rPr lang="en-US" sz="1600" dirty="0"/>
              <a:t>The obligations under TRIPS apply equally to all member states, however developing countries were allowed extra time to implement the applicable changes to their national laws, in two tiers of transition according to their level of development. </a:t>
            </a:r>
          </a:p>
          <a:p>
            <a:pPr lvl="1">
              <a:lnSpc>
                <a:spcPct val="130000"/>
              </a:lnSpc>
            </a:pPr>
            <a:r>
              <a:rPr lang="en-US" sz="1600" dirty="0"/>
              <a:t>The transition period for developing countries expired in 2005. The transition period for least developed countries to implement TRIPS was extended to 2013, and until 1 January 2016 for pharmaceutical patents, with the possibility of further extension. </a:t>
            </a:r>
          </a:p>
          <a:p>
            <a:pPr lvl="1">
              <a:lnSpc>
                <a:spcPct val="130000"/>
              </a:lnSpc>
            </a:pPr>
            <a:r>
              <a:rPr lang="en-US" sz="1600" dirty="0"/>
              <a:t>It has therefore been argued that the TRIPS standard of requiring all countries to create strict intellectual property systems will be detrimental to poorer countries' development. </a:t>
            </a:r>
          </a:p>
          <a:p>
            <a:pPr lvl="1">
              <a:lnSpc>
                <a:spcPct val="130000"/>
              </a:lnSpc>
            </a:pPr>
            <a:r>
              <a:rPr lang="en-US" sz="1600" dirty="0"/>
              <a:t>It has been argued that it is, prima facie, in the strategic interest of most if not all underdeveloped nations to use the flexibility available in TRIPS to legislate the weakest IP laws possible</a:t>
            </a:r>
            <a:endParaRPr lang="en-US" sz="1200" dirty="0"/>
          </a:p>
        </p:txBody>
      </p:sp>
    </p:spTree>
    <p:extLst>
      <p:ext uri="{BB962C8B-B14F-4D97-AF65-F5344CB8AC3E}">
        <p14:creationId xmlns:p14="http://schemas.microsoft.com/office/powerpoint/2010/main" val="812789837"/>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International Treaties and Conventions on IPRs</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pPr>
              <a:lnSpc>
                <a:spcPct val="140000"/>
              </a:lnSpc>
            </a:pPr>
            <a:r>
              <a:rPr lang="en-US" sz="2000" dirty="0"/>
              <a:t>The basis to the current IP protection lies in the international conventions. </a:t>
            </a:r>
          </a:p>
          <a:p>
            <a:pPr>
              <a:lnSpc>
                <a:spcPct val="140000"/>
              </a:lnSpc>
            </a:pPr>
            <a:r>
              <a:rPr lang="en-US" sz="2000" dirty="0"/>
              <a:t>The industrial revolution (1760 to around 1840) paved the way for new methodologies and ideas in the industrial sector. </a:t>
            </a:r>
          </a:p>
          <a:p>
            <a:pPr>
              <a:lnSpc>
                <a:spcPct val="140000"/>
              </a:lnSpc>
            </a:pPr>
            <a:r>
              <a:rPr lang="en-US" sz="2000" dirty="0"/>
              <a:t>This leads to plenty of inventions, especially in the field of science and technology. </a:t>
            </a:r>
          </a:p>
          <a:p>
            <a:pPr>
              <a:lnSpc>
                <a:spcPct val="140000"/>
              </a:lnSpc>
            </a:pPr>
            <a:r>
              <a:rPr lang="en-US" sz="2000" dirty="0"/>
              <a:t>This prompted the need to protect the inventions across the countries. But the issues involving documentation and synchronization of local laws were soon required to be addressed.</a:t>
            </a:r>
          </a:p>
          <a:p>
            <a:pPr>
              <a:lnSpc>
                <a:spcPct val="140000"/>
              </a:lnSpc>
            </a:pPr>
            <a:r>
              <a:rPr lang="en-US" sz="2000" dirty="0"/>
              <a:t>Few countries especially from the west took the initiative thus leading to various meetings which took the form of conventions</a:t>
            </a:r>
          </a:p>
        </p:txBody>
      </p:sp>
    </p:spTree>
    <p:extLst>
      <p:ext uri="{BB962C8B-B14F-4D97-AF65-F5344CB8AC3E}">
        <p14:creationId xmlns:p14="http://schemas.microsoft.com/office/powerpoint/2010/main" val="1411577881"/>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International Treaties and Conventions on IPRs</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r>
              <a:rPr lang="en-US" sz="2000" dirty="0"/>
              <a:t>Paris Convention for the protection of Industrial property (1883)</a:t>
            </a:r>
          </a:p>
          <a:p>
            <a:r>
              <a:rPr lang="en-US" sz="2000" dirty="0"/>
              <a:t>Berne Convention for the Protection of Literary and Artistic works (1886)</a:t>
            </a:r>
          </a:p>
          <a:p>
            <a:r>
              <a:rPr lang="en-US" sz="2000" dirty="0"/>
              <a:t>Patent Co-operation Treaty</a:t>
            </a:r>
          </a:p>
          <a:p>
            <a:r>
              <a:rPr lang="en-US" sz="2000" dirty="0"/>
              <a:t>Madrid Agreement Concerning the International Registration of Marks, 1891 followed by a protocol in 1989.</a:t>
            </a:r>
          </a:p>
          <a:p>
            <a:r>
              <a:rPr lang="en-US" sz="2000" dirty="0"/>
              <a:t>International Convention for the protection of performers, producers of phonograms and Broadcasting Organization, also known as the Rome convention 1961</a:t>
            </a:r>
          </a:p>
          <a:p>
            <a:r>
              <a:rPr lang="en-US" sz="2000" dirty="0"/>
              <a:t>TRIPS agreement, 1994</a:t>
            </a:r>
          </a:p>
          <a:p>
            <a:r>
              <a:rPr lang="en-US" sz="2000" dirty="0"/>
              <a:t>WIPO treaty on Phonograms and Performances, 1996</a:t>
            </a:r>
          </a:p>
          <a:p>
            <a:r>
              <a:rPr lang="en-US" sz="2000" dirty="0"/>
              <a:t>Marrakesh Treaty to Facilitate Access to Published Works for Persons Who Are Blind, Visually Impaired or Otherwise Print Disabled-2013</a:t>
            </a:r>
          </a:p>
        </p:txBody>
      </p:sp>
    </p:spTree>
    <p:extLst>
      <p:ext uri="{BB962C8B-B14F-4D97-AF65-F5344CB8AC3E}">
        <p14:creationId xmlns:p14="http://schemas.microsoft.com/office/powerpoint/2010/main" val="1543644220"/>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r>
              <a:rPr lang="en-US" sz="2000" dirty="0"/>
              <a:t>Berne Convention for the Protection of Literary and Artistic Works :</a:t>
            </a:r>
          </a:p>
          <a:p>
            <a:pPr lvl="1"/>
            <a:r>
              <a:rPr lang="en-US" sz="1600" dirty="0"/>
              <a:t>Adopted on September 9, 1886 at Berne and entered into force on December 4, 1887. </a:t>
            </a:r>
          </a:p>
          <a:p>
            <a:pPr lvl="1"/>
            <a:r>
              <a:rPr lang="en-US" sz="1600" dirty="0"/>
              <a:t>This Convention on Copyrights rests on three basic principles - national treatment, automatic protection and independence of protection; </a:t>
            </a:r>
          </a:p>
          <a:p>
            <a:pPr lvl="1"/>
            <a:r>
              <a:rPr lang="en-US" sz="1600" dirty="0"/>
              <a:t>it also contains a series of provisions determining the minimum protection to be granted. It came into force in India on April 1, 1928.</a:t>
            </a:r>
          </a:p>
          <a:p>
            <a:r>
              <a:rPr lang="en-US" sz="2000" dirty="0"/>
              <a:t>Convention Establishing the World Intellectual Property Organization (WIPO) :</a:t>
            </a:r>
          </a:p>
          <a:p>
            <a:pPr lvl="1"/>
            <a:r>
              <a:rPr lang="en-US" sz="1600" dirty="0"/>
              <a:t>Adopted on July 14, 1967 at Stockholm and entered into force on April 26, 1970.</a:t>
            </a:r>
          </a:p>
          <a:p>
            <a:pPr lvl="1"/>
            <a:r>
              <a:rPr lang="en-US" sz="1600" dirty="0"/>
              <a:t>WIPO was established under this Convention with two main objectives </a:t>
            </a:r>
            <a:r>
              <a:rPr lang="en-US" sz="1600" dirty="0">
                <a:solidFill>
                  <a:srgbClr val="219C0C"/>
                </a:solidFill>
              </a:rPr>
              <a:t>- to promote the protection of intellectual property worldwide and to ensure administrative cooperation among the intellectual property Unions </a:t>
            </a:r>
            <a:r>
              <a:rPr lang="en-US" sz="1600" dirty="0"/>
              <a:t>established by the treaties that WIPO administers. </a:t>
            </a:r>
          </a:p>
          <a:p>
            <a:pPr lvl="1"/>
            <a:r>
              <a:rPr lang="en-US" sz="1600" dirty="0"/>
              <a:t>India became a member on May 1, 1975.</a:t>
            </a:r>
          </a:p>
        </p:txBody>
      </p:sp>
    </p:spTree>
    <p:extLst>
      <p:ext uri="{BB962C8B-B14F-4D97-AF65-F5344CB8AC3E}">
        <p14:creationId xmlns:p14="http://schemas.microsoft.com/office/powerpoint/2010/main" val="1503190172"/>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4906963"/>
          </a:xfrm>
        </p:spPr>
        <p:txBody>
          <a:bodyPr/>
          <a:lstStyle/>
          <a:p>
            <a:r>
              <a:rPr lang="en-US" sz="2000" dirty="0"/>
              <a:t>Agreement establishing the World Trade Organization (WTO) :</a:t>
            </a:r>
          </a:p>
          <a:p>
            <a:pPr lvl="1"/>
            <a:r>
              <a:rPr lang="en-US" sz="1600" dirty="0"/>
              <a:t>Adopted on April 15, 1994 at Marrakesh and entered into force on January 1, 1995. </a:t>
            </a:r>
          </a:p>
          <a:p>
            <a:pPr lvl="1"/>
            <a:r>
              <a:rPr lang="en-US" sz="1600" dirty="0"/>
              <a:t>WTO was established to provide the common institutional framework for the conduct of trade relations among its Members in matters related to the agreements and associated legal instruments. </a:t>
            </a:r>
          </a:p>
          <a:p>
            <a:pPr lvl="1"/>
            <a:r>
              <a:rPr lang="en-US" sz="1600" dirty="0"/>
              <a:t>India became a member to this agreement on January 1, 1995.</a:t>
            </a:r>
          </a:p>
          <a:p>
            <a:r>
              <a:rPr lang="en-US" sz="2000" dirty="0"/>
              <a:t>World Trade Organization (WTO) agreement on Trade-Related Aspects of Intellectual Property Rights (TRIPS Agreement) :</a:t>
            </a:r>
          </a:p>
          <a:p>
            <a:pPr lvl="1"/>
            <a:r>
              <a:rPr lang="en-US" sz="1600" dirty="0"/>
              <a:t>Adopted on April 15, 1994 at Marrakesh and entered into force on January 1, 1995. </a:t>
            </a:r>
          </a:p>
          <a:p>
            <a:pPr lvl="1"/>
            <a:r>
              <a:rPr lang="en-US" sz="1600" dirty="0"/>
              <a:t>The TRIPS agreement covers various types of intellectual property and provides guidelines for minimum standards for protection, procedures and remedies for enforcement of IPR rights and for issues related to dispute settlement. </a:t>
            </a:r>
          </a:p>
          <a:p>
            <a:pPr lvl="1"/>
            <a:r>
              <a:rPr lang="en-US" sz="1600" dirty="0"/>
              <a:t>India became a member on January 1, 1995</a:t>
            </a:r>
          </a:p>
        </p:txBody>
      </p:sp>
    </p:spTree>
    <p:extLst>
      <p:ext uri="{BB962C8B-B14F-4D97-AF65-F5344CB8AC3E}">
        <p14:creationId xmlns:p14="http://schemas.microsoft.com/office/powerpoint/2010/main" val="1800605708"/>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5148469"/>
          </a:xfrm>
        </p:spPr>
        <p:txBody>
          <a:bodyPr/>
          <a:lstStyle/>
          <a:p>
            <a:pPr>
              <a:lnSpc>
                <a:spcPct val="130000"/>
              </a:lnSpc>
            </a:pPr>
            <a:r>
              <a:rPr lang="en-US" sz="2000" dirty="0"/>
              <a:t>Paris Convention for the Protection of Industrial Property :</a:t>
            </a:r>
          </a:p>
          <a:p>
            <a:pPr lvl="1">
              <a:lnSpc>
                <a:spcPct val="130000"/>
              </a:lnSpc>
            </a:pPr>
            <a:r>
              <a:rPr lang="en-US" sz="1600" dirty="0"/>
              <a:t>Adopted on March 20, 1883 at Paris and entered into force on July 7, 1884. </a:t>
            </a:r>
          </a:p>
          <a:p>
            <a:pPr lvl="1">
              <a:lnSpc>
                <a:spcPct val="130000"/>
              </a:lnSpc>
            </a:pPr>
            <a:r>
              <a:rPr lang="en-US" sz="1600" dirty="0"/>
              <a:t>It provides basic guidelines for the protection of industrial property (patents, utility models, industrial designs, trademarks, service marks, trade names, indications of source or appellations of origin, and the repression of unfair competition) and has substantive provisions for national treatment, right of priority and common rules.</a:t>
            </a:r>
          </a:p>
          <a:p>
            <a:pPr lvl="1">
              <a:lnSpc>
                <a:spcPct val="130000"/>
              </a:lnSpc>
            </a:pPr>
            <a:r>
              <a:rPr lang="en-US" sz="1600" dirty="0"/>
              <a:t>This treaty came into force in India from December 7, 1998</a:t>
            </a:r>
          </a:p>
          <a:p>
            <a:pPr>
              <a:lnSpc>
                <a:spcPct val="130000"/>
              </a:lnSpc>
            </a:pPr>
            <a:r>
              <a:rPr lang="en-US" sz="2000" dirty="0"/>
              <a:t>Patent Cooperation Treaty (PCT) : </a:t>
            </a:r>
          </a:p>
          <a:p>
            <a:pPr lvl="1">
              <a:lnSpc>
                <a:spcPct val="130000"/>
              </a:lnSpc>
            </a:pPr>
            <a:r>
              <a:rPr lang="en-US" sz="1600" dirty="0"/>
              <a:t>Adopted on June 19, 1970 at Washington D.C. and entered into force on January 24, 1978. </a:t>
            </a:r>
          </a:p>
          <a:p>
            <a:pPr lvl="1">
              <a:lnSpc>
                <a:spcPct val="130000"/>
              </a:lnSpc>
            </a:pPr>
            <a:r>
              <a:rPr lang="en-US" sz="1600" dirty="0"/>
              <a:t>It facilitates patent protection for an invention simultaneously in a large number of countries; </a:t>
            </a:r>
          </a:p>
          <a:p>
            <a:pPr lvl="1">
              <a:lnSpc>
                <a:spcPct val="130000"/>
              </a:lnSpc>
            </a:pPr>
            <a:r>
              <a:rPr lang="en-US" sz="1600" dirty="0"/>
              <a:t>it came into force in India from December 7, 1998</a:t>
            </a:r>
          </a:p>
        </p:txBody>
      </p:sp>
    </p:spTree>
    <p:extLst>
      <p:ext uri="{BB962C8B-B14F-4D97-AF65-F5344CB8AC3E}">
        <p14:creationId xmlns:p14="http://schemas.microsoft.com/office/powerpoint/2010/main" val="1983539072"/>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01F3-3799-4C17-ADC3-89A63A900537}"/>
              </a:ext>
            </a:extLst>
          </p:cNvPr>
          <p:cNvSpPr>
            <a:spLocks noGrp="1"/>
          </p:cNvSpPr>
          <p:nvPr>
            <p:ph type="title"/>
          </p:nvPr>
        </p:nvSpPr>
        <p:spPr/>
        <p:txBody>
          <a:bodyPr/>
          <a:lstStyle/>
          <a:p>
            <a:r>
              <a:rPr lang="en-US" sz="2400" b="1" dirty="0"/>
              <a:t>Important International Treaties of which</a:t>
            </a:r>
            <a:br>
              <a:rPr lang="en-US" sz="2400" b="1" dirty="0"/>
            </a:br>
            <a:r>
              <a:rPr lang="en-US" sz="2400" b="1" dirty="0"/>
              <a:t>India is a Member</a:t>
            </a:r>
          </a:p>
        </p:txBody>
      </p:sp>
      <p:sp>
        <p:nvSpPr>
          <p:cNvPr id="3" name="Content Placeholder 2">
            <a:extLst>
              <a:ext uri="{FF2B5EF4-FFF2-40B4-BE49-F238E27FC236}">
                <a16:creationId xmlns:a16="http://schemas.microsoft.com/office/drawing/2014/main" id="{B93A85E3-C82E-415A-B35B-0D7AA229AD0F}"/>
              </a:ext>
            </a:extLst>
          </p:cNvPr>
          <p:cNvSpPr>
            <a:spLocks noGrp="1"/>
          </p:cNvSpPr>
          <p:nvPr>
            <p:ph idx="1"/>
          </p:nvPr>
        </p:nvSpPr>
        <p:spPr>
          <a:xfrm>
            <a:off x="457200" y="1000540"/>
            <a:ext cx="8229600" cy="5582822"/>
          </a:xfrm>
        </p:spPr>
        <p:txBody>
          <a:bodyPr/>
          <a:lstStyle/>
          <a:p>
            <a:pPr>
              <a:lnSpc>
                <a:spcPct val="150000"/>
              </a:lnSpc>
            </a:pPr>
            <a:r>
              <a:rPr lang="en-US" sz="2000" dirty="0"/>
              <a:t>Budapest Treaty on the International Recognition of the Deposit of Micro-organisms for the Purposes of Patent Procedure : </a:t>
            </a:r>
          </a:p>
          <a:p>
            <a:pPr lvl="1">
              <a:lnSpc>
                <a:spcPct val="150000"/>
              </a:lnSpc>
            </a:pPr>
            <a:r>
              <a:rPr lang="en-US" sz="1600" dirty="0"/>
              <a:t>Adopted on April 28, 1977 at Budapest and entered into force on August 19, 1980. </a:t>
            </a:r>
          </a:p>
          <a:p>
            <a:pPr lvl="1">
              <a:lnSpc>
                <a:spcPct val="150000"/>
              </a:lnSpc>
            </a:pPr>
            <a:r>
              <a:rPr lang="en-US" sz="1600" dirty="0"/>
              <a:t>It provides guidelines for the deposition of micro-organisms with any "international depositary authority" for the purpose of patent  procedures. </a:t>
            </a:r>
          </a:p>
          <a:p>
            <a:pPr lvl="1">
              <a:lnSpc>
                <a:spcPct val="150000"/>
              </a:lnSpc>
            </a:pPr>
            <a:r>
              <a:rPr lang="en-US" sz="1600" dirty="0"/>
              <a:t>This treaty came into force in India from December 17, 2001.</a:t>
            </a:r>
          </a:p>
          <a:p>
            <a:pPr>
              <a:lnSpc>
                <a:spcPct val="150000"/>
              </a:lnSpc>
            </a:pPr>
            <a:r>
              <a:rPr lang="en-US" sz="2000" dirty="0"/>
              <a:t>Protocol relating to the Madrid Agreement Concerning the International Registration of Marks :</a:t>
            </a:r>
          </a:p>
          <a:p>
            <a:pPr lvl="1">
              <a:lnSpc>
                <a:spcPct val="150000"/>
              </a:lnSpc>
            </a:pPr>
            <a:r>
              <a:rPr lang="en-US" sz="1600" dirty="0"/>
              <a:t>Adopted on June 27, 1989 at Madrid and entered into force on December 1, 1995.</a:t>
            </a:r>
          </a:p>
          <a:p>
            <a:pPr lvl="1">
              <a:lnSpc>
                <a:spcPct val="150000"/>
              </a:lnSpc>
            </a:pPr>
            <a:r>
              <a:rPr lang="en-US" sz="1600" dirty="0"/>
              <a:t>The Madrid Agreement facilitates the registration of trademarks outside India; </a:t>
            </a:r>
          </a:p>
          <a:p>
            <a:pPr lvl="1">
              <a:lnSpc>
                <a:spcPct val="150000"/>
              </a:lnSpc>
            </a:pPr>
            <a:r>
              <a:rPr lang="en-US" sz="1600" dirty="0"/>
              <a:t>it came into force in India from July 8, 2013</a:t>
            </a:r>
            <a:endParaRPr lang="en-US" sz="1200" dirty="0"/>
          </a:p>
        </p:txBody>
      </p:sp>
    </p:spTree>
    <p:extLst>
      <p:ext uri="{BB962C8B-B14F-4D97-AF65-F5344CB8AC3E}">
        <p14:creationId xmlns:p14="http://schemas.microsoft.com/office/powerpoint/2010/main" val="162872321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Greek Ideas about Owning Ideas</a:t>
            </a:r>
          </a:p>
          <a:p>
            <a:pPr>
              <a:lnSpc>
                <a:spcPct val="120000"/>
              </a:lnSpc>
            </a:pPr>
            <a:r>
              <a:rPr lang="en-US" sz="2000" dirty="0"/>
              <a:t>The Sophists /Teachers are the reputed to be the first group to earn significant rewards through their freelance teaching activities.</a:t>
            </a:r>
          </a:p>
          <a:p>
            <a:pPr>
              <a:lnSpc>
                <a:spcPct val="120000"/>
              </a:lnSpc>
            </a:pPr>
            <a:r>
              <a:rPr lang="en-US" sz="2000" dirty="0"/>
              <a:t>The Sophists were regarded as the teachers of the thinking and doing, they were not recognized as the intellectual providers. </a:t>
            </a:r>
          </a:p>
          <a:p>
            <a:pPr>
              <a:lnSpc>
                <a:spcPct val="120000"/>
              </a:lnSpc>
            </a:pPr>
            <a:r>
              <a:rPr lang="en-US" sz="2000" dirty="0"/>
              <a:t>It was rare to find in Greek culture from the sixth century B.C. onwards poets who claimed to be the authors of specific works and artists who signed their paintings or illustrations. </a:t>
            </a:r>
          </a:p>
          <a:p>
            <a:pPr>
              <a:lnSpc>
                <a:spcPct val="120000"/>
              </a:lnSpc>
            </a:pPr>
            <a:r>
              <a:rPr lang="en-US" sz="2000" dirty="0" err="1">
                <a:solidFill>
                  <a:srgbClr val="FB05D8"/>
                </a:solidFill>
              </a:rPr>
              <a:t>Mladen</a:t>
            </a:r>
            <a:r>
              <a:rPr lang="en-US" sz="2000" dirty="0">
                <a:solidFill>
                  <a:srgbClr val="FB05D8"/>
                </a:solidFill>
              </a:rPr>
              <a:t> Vukmir took the appearance of makers’ marks (and signature) on works of an art “reliable evidence of recognition of the proprietary nature of artistic activity” being both a “recognition of personal achievement and a warning of ownership” of the creative content.</a:t>
            </a:r>
          </a:p>
          <a:p>
            <a:pPr marL="0" indent="0">
              <a:buNone/>
            </a:pPr>
            <a:endParaRPr lang="en-US" sz="2000" dirty="0"/>
          </a:p>
        </p:txBody>
      </p:sp>
    </p:spTree>
    <p:extLst>
      <p:ext uri="{BB962C8B-B14F-4D97-AF65-F5344CB8AC3E}">
        <p14:creationId xmlns:p14="http://schemas.microsoft.com/office/powerpoint/2010/main" val="3212195896"/>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219202"/>
            <a:ext cx="8229600" cy="5247859"/>
          </a:xfrm>
        </p:spPr>
        <p:txBody>
          <a:bodyPr/>
          <a:lstStyle/>
          <a:p>
            <a:pPr>
              <a:lnSpc>
                <a:spcPct val="150000"/>
              </a:lnSpc>
            </a:pPr>
            <a:r>
              <a:rPr lang="en-US" sz="2000" dirty="0"/>
              <a:t>The TRIPS Agreement, which came into effect on 1 January 1995, is to date the most comprehensive multilateral agreement on intellectual property. </a:t>
            </a:r>
          </a:p>
          <a:p>
            <a:pPr>
              <a:lnSpc>
                <a:spcPct val="150000"/>
              </a:lnSpc>
            </a:pPr>
            <a:r>
              <a:rPr lang="en-US" sz="2000" dirty="0"/>
              <a:t>The areas of intellectual property that it covers are : </a:t>
            </a:r>
            <a:r>
              <a:rPr lang="en-US" sz="2000" dirty="0">
                <a:solidFill>
                  <a:srgbClr val="219C0C"/>
                </a:solidFill>
              </a:rPr>
              <a:t>copyright and related rights (i.e. the rights of performers, producers of sound recordings and broadcasting organizations);</a:t>
            </a:r>
            <a:r>
              <a:rPr lang="en-US" sz="2000" dirty="0"/>
              <a:t> </a:t>
            </a:r>
            <a:r>
              <a:rPr lang="en-US" sz="2000" dirty="0">
                <a:solidFill>
                  <a:srgbClr val="FA04DD"/>
                </a:solidFill>
              </a:rPr>
              <a:t>trademarks including service marks; geographical indications including appellations of origin; industrial designs</a:t>
            </a:r>
            <a:r>
              <a:rPr lang="en-US" sz="2000" dirty="0">
                <a:solidFill>
                  <a:srgbClr val="7030A0"/>
                </a:solidFill>
              </a:rPr>
              <a:t>; patents including the protection of new varieties of plants; </a:t>
            </a:r>
            <a:r>
              <a:rPr lang="en-US" sz="2000" dirty="0"/>
              <a:t>the layout-designs of integrated circuits; and undisclosed information including trade secrets and test data.</a:t>
            </a:r>
          </a:p>
        </p:txBody>
      </p:sp>
    </p:spTree>
    <p:extLst>
      <p:ext uri="{BB962C8B-B14F-4D97-AF65-F5344CB8AC3E}">
        <p14:creationId xmlns:p14="http://schemas.microsoft.com/office/powerpoint/2010/main" val="2547320198"/>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219202"/>
            <a:ext cx="8229600" cy="5247859"/>
          </a:xfrm>
        </p:spPr>
        <p:txBody>
          <a:bodyPr/>
          <a:lstStyle/>
          <a:p>
            <a:pPr marL="0" indent="0">
              <a:lnSpc>
                <a:spcPct val="150000"/>
              </a:lnSpc>
              <a:buNone/>
            </a:pPr>
            <a:r>
              <a:rPr lang="en-US" dirty="0"/>
              <a:t>The three main features of the Agreement are :</a:t>
            </a:r>
          </a:p>
          <a:p>
            <a:pPr>
              <a:lnSpc>
                <a:spcPct val="150000"/>
              </a:lnSpc>
            </a:pPr>
            <a:r>
              <a:rPr lang="en-US" dirty="0">
                <a:solidFill>
                  <a:srgbClr val="219C0C"/>
                </a:solidFill>
              </a:rPr>
              <a:t>Standards</a:t>
            </a:r>
          </a:p>
          <a:p>
            <a:pPr>
              <a:lnSpc>
                <a:spcPct val="150000"/>
              </a:lnSpc>
            </a:pPr>
            <a:r>
              <a:rPr lang="en-US" dirty="0">
                <a:solidFill>
                  <a:srgbClr val="219C0C"/>
                </a:solidFill>
              </a:rPr>
              <a:t>Enforcement </a:t>
            </a:r>
          </a:p>
          <a:p>
            <a:pPr>
              <a:lnSpc>
                <a:spcPct val="150000"/>
              </a:lnSpc>
            </a:pPr>
            <a:r>
              <a:rPr lang="en-US" dirty="0">
                <a:solidFill>
                  <a:srgbClr val="219C0C"/>
                </a:solidFill>
              </a:rPr>
              <a:t>Dispute settlement</a:t>
            </a:r>
          </a:p>
        </p:txBody>
      </p:sp>
    </p:spTree>
    <p:extLst>
      <p:ext uri="{BB962C8B-B14F-4D97-AF65-F5344CB8AC3E}">
        <p14:creationId xmlns:p14="http://schemas.microsoft.com/office/powerpoint/2010/main" val="614205283"/>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Standards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219202"/>
            <a:ext cx="8229600" cy="5247859"/>
          </a:xfrm>
        </p:spPr>
        <p:txBody>
          <a:bodyPr/>
          <a:lstStyle/>
          <a:p>
            <a:pPr>
              <a:lnSpc>
                <a:spcPct val="130000"/>
              </a:lnSpc>
            </a:pPr>
            <a:r>
              <a:rPr lang="en-US" sz="2000" dirty="0"/>
              <a:t>In respect of each of the main areas of intellectual property covered by the TRIPS Agreement, the Agreement sets out the minimum standards of protection to be provided by each Member. </a:t>
            </a:r>
          </a:p>
          <a:p>
            <a:pPr>
              <a:lnSpc>
                <a:spcPct val="130000"/>
              </a:lnSpc>
            </a:pPr>
            <a:r>
              <a:rPr lang="en-US" sz="2000" dirty="0"/>
              <a:t>Each of the main elements of protection is defined, namely the subject-matter to be protected, the rights to be conferred and permissible exceptions to those rights, and the minimum duration of protection. </a:t>
            </a:r>
          </a:p>
          <a:p>
            <a:pPr>
              <a:lnSpc>
                <a:spcPct val="130000"/>
              </a:lnSpc>
            </a:pPr>
            <a:r>
              <a:rPr lang="en-US" sz="2000" dirty="0"/>
              <a:t>The Agreement sets these standards by requiring, first, that the substantive obligations of the main conventions of the WIPO, the Paris Convention for the Protection of Industrial Property (Paris Convention) and the Berne Convention for the Protection of Literary and Artistic Works (Berne Convention) in their most recent versions, must be complied with. </a:t>
            </a:r>
          </a:p>
        </p:txBody>
      </p:sp>
    </p:spTree>
    <p:extLst>
      <p:ext uri="{BB962C8B-B14F-4D97-AF65-F5344CB8AC3E}">
        <p14:creationId xmlns:p14="http://schemas.microsoft.com/office/powerpoint/2010/main" val="95154204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Standards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30000"/>
              </a:lnSpc>
            </a:pPr>
            <a:r>
              <a:rPr lang="en-US" sz="2000" dirty="0"/>
              <a:t>Apart from the provisions of the Berne Convention on moral rights, all the main substantive provisions of these conventions are incorporated by reference and thus become obligations under the TRIPS Agreement between TRIPS Member countries. </a:t>
            </a:r>
          </a:p>
          <a:p>
            <a:pPr>
              <a:lnSpc>
                <a:spcPct val="130000"/>
              </a:lnSpc>
            </a:pPr>
            <a:r>
              <a:rPr lang="en-US" sz="2000" dirty="0"/>
              <a:t>The relevant provisions are to be found in Articles 2.1 and 9.1 of the TRIPS Agreement, which relate, respectively, to the Paris Convention and to the Berne Convention.</a:t>
            </a:r>
          </a:p>
          <a:p>
            <a:pPr>
              <a:lnSpc>
                <a:spcPct val="130000"/>
              </a:lnSpc>
            </a:pPr>
            <a:r>
              <a:rPr lang="en-US" sz="2000" dirty="0"/>
              <a:t>Secondly, the TRIPS Agreement adds a substantial number of additional obligations on matters where the pre-existing conventions are silent or were seen as being inadequate. </a:t>
            </a:r>
          </a:p>
          <a:p>
            <a:pPr>
              <a:lnSpc>
                <a:spcPct val="130000"/>
              </a:lnSpc>
            </a:pPr>
            <a:r>
              <a:rPr lang="en-US" sz="2000" dirty="0"/>
              <a:t>The TRIPS Agreement is thus sometimes referred to as a Berne and Paris-plus agreement</a:t>
            </a:r>
          </a:p>
        </p:txBody>
      </p:sp>
    </p:spTree>
    <p:extLst>
      <p:ext uri="{BB962C8B-B14F-4D97-AF65-F5344CB8AC3E}">
        <p14:creationId xmlns:p14="http://schemas.microsoft.com/office/powerpoint/2010/main" val="892327398"/>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Enforcement </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30000"/>
              </a:lnSpc>
            </a:pPr>
            <a:r>
              <a:rPr lang="en-US" sz="2000" dirty="0"/>
              <a:t>Enforcement : The second main set of provisions deals with domestic procedures and remedies for the enforcement of intellectual property rights. </a:t>
            </a:r>
          </a:p>
          <a:p>
            <a:pPr>
              <a:lnSpc>
                <a:spcPct val="130000"/>
              </a:lnSpc>
            </a:pPr>
            <a:r>
              <a:rPr lang="en-US" sz="2000" dirty="0"/>
              <a:t>The Agreement lays down certain general principles applicable to all IPR enforcement procedures. </a:t>
            </a:r>
          </a:p>
          <a:p>
            <a:pPr>
              <a:lnSpc>
                <a:spcPct val="130000"/>
              </a:lnSpc>
            </a:pPr>
            <a:r>
              <a:rPr lang="en-US" sz="2000" dirty="0"/>
              <a:t>In addition, it contains provisions on civil and administrative procedures and remedies, provisional measures, special requirements related to border measures and criminal procedures, which specify, in a certain amount of detail, the procedures and remedies that must be available so that right holders can effectively enforce their rights.</a:t>
            </a:r>
          </a:p>
        </p:txBody>
      </p:sp>
    </p:spTree>
    <p:extLst>
      <p:ext uri="{BB962C8B-B14F-4D97-AF65-F5344CB8AC3E}">
        <p14:creationId xmlns:p14="http://schemas.microsoft.com/office/powerpoint/2010/main" val="146172260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b="1" dirty="0"/>
              <a:t>TRIPS Agreement - Dispute settlement  </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Dispute settlement : The Agreement makes disputes between WTO Members about the respect of the TRIPS obligations subject to the WTO's dispute settlement procedures.</a:t>
            </a:r>
          </a:p>
          <a:p>
            <a:pPr>
              <a:lnSpc>
                <a:spcPct val="120000"/>
              </a:lnSpc>
            </a:pPr>
            <a:r>
              <a:rPr lang="en-US" sz="2000" dirty="0"/>
              <a:t>In addition, the Agreement provides for certain basic principles, such as national and most favored-nation treatment, and some general rules to ensure that procedural difficulties in acquiring or maintaining IPRs do not nullify the substantive benefits that should flow from the Agreement. </a:t>
            </a:r>
          </a:p>
          <a:p>
            <a:pPr>
              <a:lnSpc>
                <a:spcPct val="120000"/>
              </a:lnSpc>
            </a:pPr>
            <a:r>
              <a:rPr lang="en-US" sz="2000" dirty="0"/>
              <a:t>The obligations under the Agreement will apply equally to all Member countries, but developing countries will have a longer period to phase them in. </a:t>
            </a:r>
          </a:p>
          <a:p>
            <a:pPr>
              <a:lnSpc>
                <a:spcPct val="120000"/>
              </a:lnSpc>
            </a:pPr>
            <a:r>
              <a:rPr lang="en-US" sz="2000" dirty="0"/>
              <a:t>Special transition arrangements operate in the situation where a developing country does not presently provide product patent protection in the area of pharmaceuticals</a:t>
            </a:r>
          </a:p>
        </p:txBody>
      </p:sp>
    </p:spTree>
    <p:extLst>
      <p:ext uri="{BB962C8B-B14F-4D97-AF65-F5344CB8AC3E}">
        <p14:creationId xmlns:p14="http://schemas.microsoft.com/office/powerpoint/2010/main" val="1243681704"/>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During the Uruguay Round negotiations, it was recognized that the Berne Convention already, for the most part, provided adequate basic standards of copyright protection. </a:t>
            </a:r>
          </a:p>
          <a:p>
            <a:pPr>
              <a:lnSpc>
                <a:spcPct val="120000"/>
              </a:lnSpc>
            </a:pPr>
            <a:r>
              <a:rPr lang="en-US" sz="2000" dirty="0"/>
              <a:t>Thus it was agreed that the point of departure should be the existing level of protection under the latest Act, the Paris Act of 1971, of that Convention. </a:t>
            </a:r>
          </a:p>
          <a:p>
            <a:pPr>
              <a:lnSpc>
                <a:spcPct val="120000"/>
              </a:lnSpc>
            </a:pPr>
            <a:r>
              <a:rPr lang="en-US" sz="2000" dirty="0"/>
              <a:t>The point of departure is expressed in Article 9.1 under which Members are obliged to comply with the substantive provisions of the Paris Act of 1971 of the Berne Convention, i.e. Articles 1 through 21 of the Berne Convention (1971) and the Appendix thereto. </a:t>
            </a:r>
          </a:p>
        </p:txBody>
      </p:sp>
    </p:spTree>
    <p:extLst>
      <p:ext uri="{BB962C8B-B14F-4D97-AF65-F5344CB8AC3E}">
        <p14:creationId xmlns:p14="http://schemas.microsoft.com/office/powerpoint/2010/main" val="3338800651"/>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r>
              <a:rPr lang="en-US" sz="2000" dirty="0"/>
              <a:t>However, Members do not have rights or obligations under the TRIPS Agreement in respect of the rights conferred under Article 6 bis of that Convention, i.e. the moral rights (the right to claim authorship and to object to any derogatory action in relation to a work, which would be prejudicial to the author's </a:t>
            </a:r>
            <a:r>
              <a:rPr lang="en-US" sz="2000" dirty="0" err="1"/>
              <a:t>honour</a:t>
            </a:r>
            <a:r>
              <a:rPr lang="en-US" sz="2000" dirty="0"/>
              <a:t> or reputation), or of the rights derived therefrom. </a:t>
            </a:r>
          </a:p>
          <a:p>
            <a:r>
              <a:rPr lang="en-US" sz="2000" dirty="0"/>
              <a:t>The provisions of the Berne Convention referred to deal with questions such as subject-matter to be protected, minimum term of protection, and rights to be conferred and permissible limitations to those rights. </a:t>
            </a:r>
          </a:p>
          <a:p>
            <a:r>
              <a:rPr lang="en-US" sz="2000" dirty="0"/>
              <a:t>The Appendix allows developing countries, under certain conditions, to make some limitations to the right of translation and the right of reproduction</a:t>
            </a:r>
          </a:p>
          <a:p>
            <a:r>
              <a:rPr lang="en-US" sz="2000" dirty="0"/>
              <a:t>In addition to requiring compliance with the basic standards of the Berne Convention, the TRIPS Agreement clarifies and adds certain specific points.</a:t>
            </a:r>
          </a:p>
        </p:txBody>
      </p:sp>
    </p:spTree>
    <p:extLst>
      <p:ext uri="{BB962C8B-B14F-4D97-AF65-F5344CB8AC3E}">
        <p14:creationId xmlns:p14="http://schemas.microsoft.com/office/powerpoint/2010/main" val="1741350990"/>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9.2 confirms that copyright protection shall extend to expressions and not to ideas, procedures, methods of operation or mathematical concepts as such.</a:t>
            </a:r>
          </a:p>
          <a:p>
            <a:pPr>
              <a:lnSpc>
                <a:spcPct val="120000"/>
              </a:lnSpc>
            </a:pPr>
            <a:r>
              <a:rPr lang="en-US" sz="2000" dirty="0"/>
              <a:t>Article 10.1 provides that computer programs, whether in source or object code, shall be protected as literary works under the Berne Convention (1971). </a:t>
            </a:r>
          </a:p>
          <a:p>
            <a:pPr lvl="1">
              <a:lnSpc>
                <a:spcPct val="120000"/>
              </a:lnSpc>
            </a:pPr>
            <a:r>
              <a:rPr lang="en-US" sz="1600" dirty="0"/>
              <a:t>This provision confirms that computer programs must be protected under copyright and that those provisions of the Berne Convention that apply to literary works shall be applied also to them.</a:t>
            </a:r>
          </a:p>
          <a:p>
            <a:pPr>
              <a:lnSpc>
                <a:spcPct val="120000"/>
              </a:lnSpc>
            </a:pPr>
            <a:r>
              <a:rPr lang="en-US" sz="2000" dirty="0"/>
              <a:t>Article 10.2 clarifies that databases and other compilations of data or other material shall be protected as such under copyright even where the databases include data that as such are not protected under copyright.</a:t>
            </a:r>
          </a:p>
        </p:txBody>
      </p:sp>
    </p:spTree>
    <p:extLst>
      <p:ext uri="{BB962C8B-B14F-4D97-AF65-F5344CB8AC3E}">
        <p14:creationId xmlns:p14="http://schemas.microsoft.com/office/powerpoint/2010/main" val="1101255909"/>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11 provides that authors shall have in respect of at least computer programs and, in certain circumstances, of cinematographic works the right to authorize or to prohibit the commercial rental to the public of originals or copies of their copyright works. </a:t>
            </a:r>
          </a:p>
          <a:p>
            <a:pPr>
              <a:lnSpc>
                <a:spcPct val="120000"/>
              </a:lnSpc>
            </a:pPr>
            <a:r>
              <a:rPr lang="en-US" sz="2000" dirty="0"/>
              <a:t>According to the general rule contained in Article 7(1) of the Berne Convention as incorporated into the TRIPS Agreement, the term of protection shall be the life of the author and 50 years after his death.</a:t>
            </a:r>
          </a:p>
          <a:p>
            <a:pPr>
              <a:lnSpc>
                <a:spcPct val="120000"/>
              </a:lnSpc>
            </a:pPr>
            <a:r>
              <a:rPr lang="en-US" sz="2000" dirty="0"/>
              <a:t>Article 13 requires Members to confine limitations or exceptions to exclusive rights to certain special cases which do not conflict with a normal exploitation of the work and do not unreasonably prejudice the legitimate interests of the right holder.</a:t>
            </a:r>
          </a:p>
        </p:txBody>
      </p:sp>
    </p:spTree>
    <p:extLst>
      <p:ext uri="{BB962C8B-B14F-4D97-AF65-F5344CB8AC3E}">
        <p14:creationId xmlns:p14="http://schemas.microsoft.com/office/powerpoint/2010/main" val="3241964147"/>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Greek Ideas about Owning Ideas</a:t>
            </a:r>
          </a:p>
          <a:p>
            <a:pPr>
              <a:lnSpc>
                <a:spcPct val="150000"/>
              </a:lnSpc>
            </a:pPr>
            <a:r>
              <a:rPr lang="en-US" sz="2000" dirty="0"/>
              <a:t>In Greek society during the sixth and fifth century B.C. we can see the emergence of the idea of creativity that subsequently would underpin the wider ownership of knowledge. </a:t>
            </a:r>
          </a:p>
          <a:p>
            <a:pPr>
              <a:lnSpc>
                <a:spcPct val="150000"/>
              </a:lnSpc>
            </a:pPr>
            <a:r>
              <a:rPr lang="en-US" sz="2000" dirty="0"/>
              <a:t>The romantic view of the author as individual genius that emerged in the seventeenth and eighteenth centuries therefore finds its distance origins in Greece. </a:t>
            </a:r>
          </a:p>
          <a:p>
            <a:pPr>
              <a:lnSpc>
                <a:spcPct val="150000"/>
              </a:lnSpc>
            </a:pPr>
            <a:r>
              <a:rPr lang="en-US" sz="2000" dirty="0"/>
              <a:t>Poetry was considered to be the first creative activity which was commodified </a:t>
            </a:r>
          </a:p>
        </p:txBody>
      </p:sp>
    </p:spTree>
    <p:extLst>
      <p:ext uri="{BB962C8B-B14F-4D97-AF65-F5344CB8AC3E}">
        <p14:creationId xmlns:p14="http://schemas.microsoft.com/office/powerpoint/2010/main" val="2167114966"/>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Copyright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The provisions on protection of performers, producers of phonograms and broadcasting organizations are included in Article 14. According to Article 14.1, performers shall have the possibility of preventing the unauthorized fixation of their performance on a phonogram (e.g. the recording of a live musical performance). </a:t>
            </a:r>
          </a:p>
          <a:p>
            <a:pPr>
              <a:lnSpc>
                <a:spcPct val="120000"/>
              </a:lnSpc>
            </a:pPr>
            <a:r>
              <a:rPr lang="en-US" sz="2000" dirty="0"/>
              <a:t>In accordance with Article 14.2, Members have to grant producers of phonograms an exclusive reproduction right. In addition to this, they have to grant, in accordance with Article 14.4, an exclusive rental right at least to producers of phonograms. </a:t>
            </a:r>
          </a:p>
          <a:p>
            <a:pPr>
              <a:lnSpc>
                <a:spcPct val="120000"/>
              </a:lnSpc>
            </a:pPr>
            <a:r>
              <a:rPr lang="en-US" sz="2000" dirty="0"/>
              <a:t>The term of protection is at least 50 years for performers and producers of phonograms, and 20 years for broadcasting organizations (Article 14.5).</a:t>
            </a:r>
          </a:p>
        </p:txBody>
      </p:sp>
    </p:spTree>
    <p:extLst>
      <p:ext uri="{BB962C8B-B14F-4D97-AF65-F5344CB8AC3E}">
        <p14:creationId xmlns:p14="http://schemas.microsoft.com/office/powerpoint/2010/main" val="3429334371"/>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Trademark</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30000"/>
              </a:lnSpc>
            </a:pPr>
            <a:r>
              <a:rPr lang="en-US" sz="1800" dirty="0"/>
              <a:t>The basic rule contained in Article 15 is that any sign, or any combination of signs, capable of distinguishing the goods and services of one undertaking from those of other undertakings, must be eligible for registration as a trademark, provided that it is visually perceptible. </a:t>
            </a:r>
          </a:p>
          <a:p>
            <a:pPr lvl="1">
              <a:lnSpc>
                <a:spcPct val="130000"/>
              </a:lnSpc>
            </a:pPr>
            <a:r>
              <a:rPr lang="en-US" sz="1400" dirty="0"/>
              <a:t>Such signs, in particular words including personal names, letters, numerals, figurative elements and combinations of colors as well as any combination of such signs, must be eligible for registration as trademarks.</a:t>
            </a:r>
          </a:p>
          <a:p>
            <a:pPr>
              <a:lnSpc>
                <a:spcPct val="130000"/>
              </a:lnSpc>
            </a:pPr>
            <a:r>
              <a:rPr lang="en-US" sz="1800" dirty="0"/>
              <a:t>The Agreement requires service marks to be protected in the same way as marks distinguishing goods ( e.g. Articles 15.1, 16.2 and 16.3)</a:t>
            </a:r>
          </a:p>
          <a:p>
            <a:pPr>
              <a:lnSpc>
                <a:spcPct val="130000"/>
              </a:lnSpc>
            </a:pPr>
            <a:r>
              <a:rPr lang="en-US" sz="1800" dirty="0"/>
              <a:t>The TRIPS Agreement contains certain provisions on well-known marks, which supplement the protection required by Article 6bis of the Paris Convention, as incorporated by reference into the TRIPS Agreement, which obliges Members to refuse or to cancel the registration, and to prohibit the use of a mark conflicting with a mark which is well known.</a:t>
            </a:r>
          </a:p>
        </p:txBody>
      </p:sp>
    </p:spTree>
    <p:extLst>
      <p:ext uri="{BB962C8B-B14F-4D97-AF65-F5344CB8AC3E}">
        <p14:creationId xmlns:p14="http://schemas.microsoft.com/office/powerpoint/2010/main" val="2620889417"/>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800" b="1" dirty="0"/>
              <a:t>TRIPS Standards of Protection - Trademark</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r>
              <a:rPr lang="en-US" sz="2000" dirty="0"/>
              <a:t>Members may provide limited exceptions to the rights conferred by a trademark, such as fair use of descriptive terms, provided that such exceptions take account of the legitimate interests of the owner of the trademark and of third parties (Article 17).</a:t>
            </a:r>
          </a:p>
          <a:p>
            <a:r>
              <a:rPr lang="en-US" sz="2000" dirty="0"/>
              <a:t>Initial registration, and each renewal of registration, of a trademark shall be for a term of no less than seven years. The registration of a trademark shall be renewable indefinitely (Article 18).</a:t>
            </a:r>
          </a:p>
          <a:p>
            <a:r>
              <a:rPr lang="en-US" sz="2000" dirty="0"/>
              <a:t>Use of a trademark by another person, when subject to the control of its owner, must be recognized as use of the trademark for the purpose of maintaining the registration (Article 19).</a:t>
            </a:r>
          </a:p>
          <a:p>
            <a:r>
              <a:rPr lang="en-US" sz="2000" dirty="0"/>
              <a:t>It is further required that use of the trademark in the course of trade shall not be unjustifiably burdened by special requirements, such as use with another trademark, use in a special form, or use in a manner detrimental to its capability to distinguish the goods or services (Article 20)</a:t>
            </a:r>
          </a:p>
        </p:txBody>
      </p:sp>
    </p:spTree>
    <p:extLst>
      <p:ext uri="{BB962C8B-B14F-4D97-AF65-F5344CB8AC3E}">
        <p14:creationId xmlns:p14="http://schemas.microsoft.com/office/powerpoint/2010/main" val="537563054"/>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Geographical Indications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Geographical indications are defined, for the purposes of the Agreement, as indications which identify a good as originating in the territory of a Member, or a region or locality in that territory, where a given quality, reputation or other characteristic of the good is essentially attributable to its geographical origin (Article 22.1). </a:t>
            </a:r>
          </a:p>
          <a:p>
            <a:pPr>
              <a:lnSpc>
                <a:spcPct val="120000"/>
              </a:lnSpc>
            </a:pPr>
            <a:r>
              <a:rPr lang="en-US" sz="2000" dirty="0"/>
              <a:t>Thus, this definition specifies that the quality, reputation or other characteristics of a good can each be a sufficient basis for eligibility as a geographical indication, where they are essentially attributable to the geographical origin of the good</a:t>
            </a:r>
          </a:p>
          <a:p>
            <a:pPr>
              <a:lnSpc>
                <a:spcPct val="120000"/>
              </a:lnSpc>
            </a:pPr>
            <a:r>
              <a:rPr lang="en-US" sz="2000" dirty="0"/>
              <a:t>In respect of all geographical indications, interested parties must have legal means to prevent use of indications which mislead the public as to the geographical origin of the good, and use which constitutes an act of unfair competition within the meaning of Article 10bis of the Paris Convention (Article 22.2)</a:t>
            </a:r>
          </a:p>
        </p:txBody>
      </p:sp>
    </p:spTree>
    <p:extLst>
      <p:ext uri="{BB962C8B-B14F-4D97-AF65-F5344CB8AC3E}">
        <p14:creationId xmlns:p14="http://schemas.microsoft.com/office/powerpoint/2010/main" val="3122431795"/>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Geographical Indications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23 provides that interested parties must have the legal means to prevent the use of a geographical indication identifying wines for wines not originating in the place indicated by the geographical indication.</a:t>
            </a:r>
          </a:p>
          <a:p>
            <a:pPr>
              <a:lnSpc>
                <a:spcPct val="120000"/>
              </a:lnSpc>
            </a:pPr>
            <a:r>
              <a:rPr lang="en-US" sz="2000" dirty="0"/>
              <a:t>Article 24 contains a number of exceptions to the protection of geographical indications. These exceptions are of particular relevance in respect of the additional protection for geographical indications for wines and spirits. </a:t>
            </a:r>
          </a:p>
          <a:p>
            <a:pPr>
              <a:lnSpc>
                <a:spcPct val="120000"/>
              </a:lnSpc>
            </a:pPr>
            <a:endParaRPr lang="en-US" sz="2000" dirty="0"/>
          </a:p>
        </p:txBody>
      </p:sp>
    </p:spTree>
    <p:extLst>
      <p:ext uri="{BB962C8B-B14F-4D97-AF65-F5344CB8AC3E}">
        <p14:creationId xmlns:p14="http://schemas.microsoft.com/office/powerpoint/2010/main" val="408511600"/>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Industrial Designs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25.1 of the TRIPS Agreement obliges Members to provide for the protection of independently created industrial designs that are new or original. </a:t>
            </a:r>
          </a:p>
          <a:p>
            <a:pPr lvl="1">
              <a:lnSpc>
                <a:spcPct val="120000"/>
              </a:lnSpc>
            </a:pPr>
            <a:r>
              <a:rPr lang="en-US" sz="1600" dirty="0"/>
              <a:t>Members may provide that designs are not new or original if they do not significantly differ from known designs or combinations of known design features. </a:t>
            </a:r>
          </a:p>
          <a:p>
            <a:pPr lvl="1">
              <a:lnSpc>
                <a:spcPct val="120000"/>
              </a:lnSpc>
            </a:pPr>
            <a:r>
              <a:rPr lang="en-US" sz="1600" dirty="0"/>
              <a:t>Members may provide that such protection shall not extend to designs dictated essentially by technical or functional considerations.</a:t>
            </a:r>
          </a:p>
          <a:p>
            <a:pPr>
              <a:lnSpc>
                <a:spcPct val="120000"/>
              </a:lnSpc>
            </a:pPr>
            <a:r>
              <a:rPr lang="en-US" sz="2000" dirty="0"/>
              <a:t>Article 25.2 contains a special provision aimed at taking into account the short life cycle and sheer number of new designs in the textile sector :</a:t>
            </a:r>
          </a:p>
          <a:p>
            <a:pPr lvl="1">
              <a:lnSpc>
                <a:spcPct val="120000"/>
              </a:lnSpc>
            </a:pPr>
            <a:r>
              <a:rPr lang="en-US" sz="1600" dirty="0"/>
              <a:t>Requirements for securing protection of such designs, in particular in regard to any cost, examination or publication, must not unreasonably impair the opportunity to seek and obtain such protection. </a:t>
            </a:r>
          </a:p>
          <a:p>
            <a:pPr lvl="1">
              <a:lnSpc>
                <a:spcPct val="120000"/>
              </a:lnSpc>
            </a:pPr>
            <a:r>
              <a:rPr lang="en-US" sz="1600" dirty="0"/>
              <a:t>Members are free to meet this obligation through industrial design law or through copyright law.</a:t>
            </a:r>
          </a:p>
        </p:txBody>
      </p:sp>
    </p:spTree>
    <p:extLst>
      <p:ext uri="{BB962C8B-B14F-4D97-AF65-F5344CB8AC3E}">
        <p14:creationId xmlns:p14="http://schemas.microsoft.com/office/powerpoint/2010/main" val="3088471580"/>
      </p:ext>
    </p:extLst>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Industrial Designs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26.1 requires Members to grant the owner of a protected industrial design the right to prevent third parties not having the owner's consent from making, selling or importing articles bearing or embodying a design which is a copy, or substantially a copy, of the protected design, when such acts are undertaken for commercial purposes</a:t>
            </a:r>
          </a:p>
          <a:p>
            <a:pPr>
              <a:lnSpc>
                <a:spcPct val="120000"/>
              </a:lnSpc>
            </a:pPr>
            <a:r>
              <a:rPr lang="en-US" sz="2000" dirty="0"/>
              <a:t>Article 26.2 allows Members to provide limited exceptions to the protection of industrial designs, provided that such exceptions do not unreasonably conflict with the normal exploitation of protected industrial designs and do not unreasonably prejudice the legitimate interests of the owner of the protected design, taking account of the legitimate interests of third parties.</a:t>
            </a:r>
          </a:p>
          <a:p>
            <a:pPr>
              <a:lnSpc>
                <a:spcPct val="120000"/>
              </a:lnSpc>
            </a:pPr>
            <a:endParaRPr lang="en-US" sz="1600" dirty="0"/>
          </a:p>
        </p:txBody>
      </p:sp>
    </p:spTree>
    <p:extLst>
      <p:ext uri="{BB962C8B-B14F-4D97-AF65-F5344CB8AC3E}">
        <p14:creationId xmlns:p14="http://schemas.microsoft.com/office/powerpoint/2010/main" val="1785174781"/>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Patents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The TRIPS Agreement requires Member countries to make patents available for any inventions, whether products or processes, in all fields of technology without discrimination, subject to the normal tests of novelty, inventiveness and industrial applicability. It is also required that patents be available and patent rights enjoyable without discrimination as to the place of invention and whether products are imported or locally produced (Article 27.1)</a:t>
            </a:r>
          </a:p>
          <a:p>
            <a:pPr>
              <a:lnSpc>
                <a:spcPct val="120000"/>
              </a:lnSpc>
            </a:pPr>
            <a:r>
              <a:rPr lang="en-US" sz="2000" dirty="0"/>
              <a:t>The commercial exploitation of the invention must also be prevented and this prevention must be necessary for the protection of </a:t>
            </a:r>
            <a:r>
              <a:rPr lang="en-US" sz="2000" dirty="0" err="1"/>
              <a:t>ordre</a:t>
            </a:r>
            <a:r>
              <a:rPr lang="en-US" sz="2000" dirty="0"/>
              <a:t> public/public policy  or morality (Article 27.2)</a:t>
            </a:r>
          </a:p>
          <a:p>
            <a:pPr>
              <a:lnSpc>
                <a:spcPct val="120000"/>
              </a:lnSpc>
            </a:pPr>
            <a:r>
              <a:rPr lang="en-US" sz="2000" dirty="0"/>
              <a:t>Members may exclude from patentability diagnostic, therapeutic and surgical methods for the treatment of humans or animals (Article 27.3(a)).</a:t>
            </a:r>
          </a:p>
          <a:p>
            <a:pPr>
              <a:lnSpc>
                <a:spcPct val="120000"/>
              </a:lnSpc>
            </a:pPr>
            <a:endParaRPr lang="en-US" sz="2000" dirty="0"/>
          </a:p>
        </p:txBody>
      </p:sp>
    </p:spTree>
    <p:extLst>
      <p:ext uri="{BB962C8B-B14F-4D97-AF65-F5344CB8AC3E}">
        <p14:creationId xmlns:p14="http://schemas.microsoft.com/office/powerpoint/2010/main" val="2949520864"/>
      </p:ext>
    </p:extLst>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Patents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Any country excluding plant varieties from patent protection must provide an effective sui generis/unique system of protection. Moreover, the whole provision is subject to review four years after entry into force of the Agreement (Article 27.3(b)).</a:t>
            </a:r>
          </a:p>
          <a:p>
            <a:pPr>
              <a:lnSpc>
                <a:spcPct val="120000"/>
              </a:lnSpc>
            </a:pPr>
            <a:r>
              <a:rPr lang="en-US" sz="2000" dirty="0"/>
              <a:t>Process patent protection must give rights not only over use of the process but also over products obtained directly by the process. Patent owners shall also have the right to assign, or transfer by succession, the patent and to conclude licensing contracts (Article 28)</a:t>
            </a:r>
          </a:p>
          <a:p>
            <a:pPr>
              <a:lnSpc>
                <a:spcPct val="120000"/>
              </a:lnSpc>
            </a:pPr>
            <a:r>
              <a:rPr lang="en-US" sz="2000" dirty="0"/>
              <a:t>The term of protection available shall not end before the expiration of a period of 20 years counted from the filing date (Article 33).</a:t>
            </a:r>
          </a:p>
        </p:txBody>
      </p:sp>
    </p:spTree>
    <p:extLst>
      <p:ext uri="{BB962C8B-B14F-4D97-AF65-F5344CB8AC3E}">
        <p14:creationId xmlns:p14="http://schemas.microsoft.com/office/powerpoint/2010/main" val="570222534"/>
      </p:ext>
    </p:extLst>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Patents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If the subject-matter of a patent is a process for obtaining a product, the judicial authorities shall have the authority to order the defendant to prove that the process to obtain an identical product is different from the patented process, where certain conditions indicating a likelihood that the protected process was used are met (Article 34).</a:t>
            </a:r>
          </a:p>
          <a:p>
            <a:pPr>
              <a:lnSpc>
                <a:spcPct val="120000"/>
              </a:lnSpc>
            </a:pPr>
            <a:r>
              <a:rPr lang="en-US" sz="2000" dirty="0"/>
              <a:t>Compulsory licensing and government use without the authorization of the right holder are allowed, but are made subject to conditions aimed at protecting the legitimate interests of the right holder. The conditions are mainly contained in Article 31.</a:t>
            </a:r>
          </a:p>
          <a:p>
            <a:pPr>
              <a:lnSpc>
                <a:spcPct val="120000"/>
              </a:lnSpc>
            </a:pPr>
            <a:endParaRPr lang="en-US" sz="2000" dirty="0"/>
          </a:p>
        </p:txBody>
      </p:sp>
    </p:spTree>
    <p:extLst>
      <p:ext uri="{BB962C8B-B14F-4D97-AF65-F5344CB8AC3E}">
        <p14:creationId xmlns:p14="http://schemas.microsoft.com/office/powerpoint/2010/main" val="41643708"/>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Roman Developments</a:t>
            </a:r>
          </a:p>
          <a:p>
            <a:pPr>
              <a:lnSpc>
                <a:spcPct val="150000"/>
              </a:lnSpc>
            </a:pPr>
            <a:r>
              <a:rPr lang="en-US" sz="2000" dirty="0"/>
              <a:t>In the industrial arts, Roman use of craftsman’s marks continued earlier Greek practice. </a:t>
            </a:r>
          </a:p>
          <a:p>
            <a:pPr>
              <a:lnSpc>
                <a:spcPct val="150000"/>
              </a:lnSpc>
            </a:pPr>
            <a:r>
              <a:rPr lang="en-US" sz="2000" dirty="0"/>
              <a:t>The mark at that time represented the honesty and integrity of the manufacturers as it has no legal status. The marks’ originator had no recourse against an infringement of a mark. </a:t>
            </a:r>
          </a:p>
          <a:p>
            <a:pPr>
              <a:lnSpc>
                <a:spcPct val="150000"/>
              </a:lnSpc>
            </a:pPr>
            <a:r>
              <a:rPr lang="en-US" sz="2000" dirty="0"/>
              <a:t>The roman publishing industry, or more accurately the </a:t>
            </a:r>
            <a:r>
              <a:rPr lang="en-US" sz="2000" dirty="0" err="1"/>
              <a:t>organised</a:t>
            </a:r>
            <a:r>
              <a:rPr lang="en-US" sz="2000" dirty="0"/>
              <a:t> production of multiple copied scribal texts, emerged and expanded in the first century B.C. </a:t>
            </a:r>
          </a:p>
          <a:p>
            <a:pPr>
              <a:lnSpc>
                <a:spcPct val="150000"/>
              </a:lnSpc>
            </a:pPr>
            <a:r>
              <a:rPr lang="en-US" sz="2000" dirty="0"/>
              <a:t>Originally in Alexandria, then moving to Rome in the fifty years before A.D. 100. </a:t>
            </a:r>
          </a:p>
          <a:p>
            <a:endParaRPr lang="en-US" sz="2000" dirty="0"/>
          </a:p>
        </p:txBody>
      </p:sp>
    </p:spTree>
    <p:extLst>
      <p:ext uri="{BB962C8B-B14F-4D97-AF65-F5344CB8AC3E}">
        <p14:creationId xmlns:p14="http://schemas.microsoft.com/office/powerpoint/2010/main" val="2068943823"/>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Layout-designs of Integrated Circuits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Article 35 of the TRIPS Agreement requires Member countries to protect the layout-designs of integrated circuits in accordance with the provisions of the IPIC Treaty (the Treaty on Intellectual Property in Respect of Integrated Circuits), negotiated under the auspices of WIPO in 1989. </a:t>
            </a:r>
          </a:p>
          <a:p>
            <a:pPr>
              <a:lnSpc>
                <a:spcPct val="120000"/>
              </a:lnSpc>
            </a:pPr>
            <a:r>
              <a:rPr lang="en-US" sz="2000" dirty="0"/>
              <a:t>These provisions deal with, inter alia, the definitions of "integrated circuit" and "layout-design (topography)", requirements for protection, exclusive rights, and limitations, as well as exploitation, registration and disclosure.</a:t>
            </a:r>
          </a:p>
          <a:p>
            <a:pPr>
              <a:lnSpc>
                <a:spcPct val="120000"/>
              </a:lnSpc>
            </a:pPr>
            <a:r>
              <a:rPr lang="en-US" sz="2000" dirty="0"/>
              <a:t>An "integrated circuit" means a product, in its final form or an intermediate form, in which the elements, at least one of which is an active element, and some or all of the interconnections are integrally formed in and/or on a piece of material and which is intended to perform an electronic function. </a:t>
            </a:r>
          </a:p>
        </p:txBody>
      </p:sp>
    </p:spTree>
    <p:extLst>
      <p:ext uri="{BB962C8B-B14F-4D97-AF65-F5344CB8AC3E}">
        <p14:creationId xmlns:p14="http://schemas.microsoft.com/office/powerpoint/2010/main" val="1438197896"/>
      </p:ext>
    </p:extLst>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Layout-designs of Integrated Circuits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A "layout-design (topography)" is defined as the three-dimensional disposition, however expressed, of the elements, at least one of which is an active element, and of some or all of the interconnections of an integrated circuit, or such a three dimensional disposition prepared for an integrated circuit intended for manufacture. </a:t>
            </a:r>
          </a:p>
          <a:p>
            <a:pPr>
              <a:lnSpc>
                <a:spcPct val="120000"/>
              </a:lnSpc>
            </a:pPr>
            <a:r>
              <a:rPr lang="en-US" sz="2000" dirty="0"/>
              <a:t>Four points relate to:</a:t>
            </a:r>
          </a:p>
          <a:p>
            <a:pPr lvl="1">
              <a:lnSpc>
                <a:spcPct val="120000"/>
              </a:lnSpc>
            </a:pPr>
            <a:r>
              <a:rPr lang="en-US" sz="1600" dirty="0"/>
              <a:t>The term of protection (ten years instead of eight, Article 38),</a:t>
            </a:r>
          </a:p>
          <a:p>
            <a:pPr lvl="1">
              <a:lnSpc>
                <a:spcPct val="120000"/>
              </a:lnSpc>
            </a:pPr>
            <a:r>
              <a:rPr lang="en-US" sz="1600" dirty="0"/>
              <a:t>The applicability of the protection to articles containing infringing integrated circuits (last sub clause of Article 36) and the treatment of innocent infringers (Article 37.1). </a:t>
            </a:r>
          </a:p>
          <a:p>
            <a:pPr lvl="1">
              <a:lnSpc>
                <a:spcPct val="120000"/>
              </a:lnSpc>
            </a:pPr>
            <a:r>
              <a:rPr lang="en-US" sz="1600" dirty="0"/>
              <a:t>The conditions in Article 31 of the TRIPS Agreement apply mutatis mutandis to compulsory or non-voluntary licensing of a layout-design or </a:t>
            </a:r>
          </a:p>
          <a:p>
            <a:pPr lvl="1">
              <a:lnSpc>
                <a:spcPct val="120000"/>
              </a:lnSpc>
            </a:pPr>
            <a:r>
              <a:rPr lang="en-US" sz="1600" dirty="0"/>
              <a:t>to its use by or for the government without the authorization of the right holder, instead of the provisions of the IPIC Treaty on compulsory licensing (Article 37.2)</a:t>
            </a:r>
          </a:p>
        </p:txBody>
      </p:sp>
    </p:spTree>
    <p:extLst>
      <p:ext uri="{BB962C8B-B14F-4D97-AF65-F5344CB8AC3E}">
        <p14:creationId xmlns:p14="http://schemas.microsoft.com/office/powerpoint/2010/main" val="1424298550"/>
      </p:ext>
    </p:extLst>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Protection of Undisclosed Information</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The TRIPS Agreement requires undisclosed information -- trade secrets or know-how – to benefit from protection. </a:t>
            </a:r>
          </a:p>
          <a:p>
            <a:pPr>
              <a:lnSpc>
                <a:spcPct val="120000"/>
              </a:lnSpc>
            </a:pPr>
            <a:r>
              <a:rPr lang="en-US" sz="2000" dirty="0"/>
              <a:t>According to Article 39.2, the protection must apply to information that is secret, that has commercial value because it is secret and that has been subject to reasonable steps to keep it secret. </a:t>
            </a:r>
          </a:p>
          <a:p>
            <a:pPr>
              <a:lnSpc>
                <a:spcPct val="120000"/>
              </a:lnSpc>
            </a:pPr>
            <a:r>
              <a:rPr lang="en-US" sz="2000" dirty="0"/>
              <a:t>The Agreement does not require undisclosed information to be treated as a form of property, but it does require that a person lawfully in control of such information must have the possibility of preventing it from being disclosed to, acquired by, or used by others without his or her consent in a manner contrary to honest commercial practices. </a:t>
            </a:r>
          </a:p>
        </p:txBody>
      </p:sp>
    </p:spTree>
    <p:extLst>
      <p:ext uri="{BB962C8B-B14F-4D97-AF65-F5344CB8AC3E}">
        <p14:creationId xmlns:p14="http://schemas.microsoft.com/office/powerpoint/2010/main" val="2835553036"/>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TRIPS Standards of Protection - Protection of Undisclosed Information</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t>"Manner contrary to honest commercial practices" includes breach of contract, breach of confidence and inducement to breach, as well as the acquisition of undisclosed information by third parties who knew, or were grossly negligent in failing to know, that such practices were involved in the acquisition</a:t>
            </a:r>
          </a:p>
          <a:p>
            <a:pPr>
              <a:lnSpc>
                <a:spcPct val="120000"/>
              </a:lnSpc>
            </a:pPr>
            <a:r>
              <a:rPr lang="en-US" sz="2000" dirty="0"/>
              <a:t>The Agreement also contains provisions on undisclosed test data and other data whose submission is required by governments as a condition of approving the marketing of pharmaceutical or agricultural chemical products which use new chemical entities. </a:t>
            </a:r>
          </a:p>
          <a:p>
            <a:pPr>
              <a:lnSpc>
                <a:spcPct val="120000"/>
              </a:lnSpc>
            </a:pPr>
            <a:r>
              <a:rPr lang="en-US" sz="2000" dirty="0"/>
              <a:t>Members must protect such data against disclosure, except where necessary to protect the public, or unless steps are taken to ensure that the data are protected against unfair commercial use.</a:t>
            </a:r>
          </a:p>
        </p:txBody>
      </p:sp>
    </p:spTree>
    <p:extLst>
      <p:ext uri="{BB962C8B-B14F-4D97-AF65-F5344CB8AC3E}">
        <p14:creationId xmlns:p14="http://schemas.microsoft.com/office/powerpoint/2010/main" val="3428662932"/>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Introduction of PCT</a:t>
            </a:r>
          </a:p>
          <a:p>
            <a:pPr>
              <a:lnSpc>
                <a:spcPct val="150000"/>
              </a:lnSpc>
            </a:pPr>
            <a:r>
              <a:rPr lang="en-US" sz="2000" dirty="0"/>
              <a:t>The Patent Cooperation Treaty (PCT) provides us with an overview of an international treaty which is duly administered by the World Intellectual Property Organization (WIPO). </a:t>
            </a:r>
          </a:p>
          <a:p>
            <a:pPr>
              <a:lnSpc>
                <a:spcPct val="150000"/>
              </a:lnSpc>
            </a:pPr>
            <a:r>
              <a:rPr lang="en-US" sz="2000" dirty="0"/>
              <a:t>The Patent Cooperation Treaty (PCT) is an international treaty with more than 148 Contracting States. It is administered by the World Intellectual Property Organization.(WIPO).</a:t>
            </a:r>
          </a:p>
          <a:p>
            <a:pPr>
              <a:lnSpc>
                <a:spcPct val="150000"/>
              </a:lnSpc>
            </a:pPr>
            <a:r>
              <a:rPr lang="en-US" sz="2000" dirty="0"/>
              <a:t>The PCT is an international treaty which provides a system for filing a patent application and allow us to obtain patents in multiple countries around the world on the basis of a single patent application. </a:t>
            </a:r>
          </a:p>
          <a:p>
            <a:endParaRPr lang="en-US" sz="2000" dirty="0"/>
          </a:p>
        </p:txBody>
      </p:sp>
    </p:spTree>
    <p:extLst>
      <p:ext uri="{BB962C8B-B14F-4D97-AF65-F5344CB8AC3E}">
        <p14:creationId xmlns:p14="http://schemas.microsoft.com/office/powerpoint/2010/main" val="868068071"/>
      </p:ext>
    </p:extLst>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Introduction of PCT</a:t>
            </a:r>
          </a:p>
          <a:p>
            <a:pPr>
              <a:lnSpc>
                <a:spcPct val="140000"/>
              </a:lnSpc>
            </a:pPr>
            <a:r>
              <a:rPr lang="en-US" sz="2000" dirty="0"/>
              <a:t>As PCT simplifies the procedure for obtaining Patent protection in many countries, making it more efficient and economical for: a) Users of the patent system </a:t>
            </a:r>
            <a:r>
              <a:rPr lang="en-US" sz="2000" dirty="0" err="1"/>
              <a:t>i.e</a:t>
            </a:r>
            <a:r>
              <a:rPr lang="en-US" sz="2000" dirty="0"/>
              <a:t> an applicant/(s) and inventors b) National Offices.</a:t>
            </a:r>
          </a:p>
          <a:p>
            <a:pPr>
              <a:lnSpc>
                <a:spcPct val="140000"/>
              </a:lnSpc>
            </a:pPr>
            <a:r>
              <a:rPr lang="en-US" sz="2000" dirty="0"/>
              <a:t>The PCT simplifies the patent filing process for applicant and the ultimate decision to grant a patent vests exclusively with each national or regional Patent Office. </a:t>
            </a:r>
          </a:p>
          <a:p>
            <a:pPr>
              <a:lnSpc>
                <a:spcPct val="140000"/>
              </a:lnSpc>
            </a:pPr>
            <a:r>
              <a:rPr lang="en-US" sz="2000" dirty="0"/>
              <a:t>A single PCT application has the same legal effect as a national Patent application in each of the PCT Contracting States.</a:t>
            </a:r>
          </a:p>
          <a:p>
            <a:pPr>
              <a:lnSpc>
                <a:spcPct val="140000"/>
              </a:lnSpc>
            </a:pPr>
            <a:r>
              <a:rPr lang="en-US" sz="2000" dirty="0">
                <a:solidFill>
                  <a:srgbClr val="FF0000"/>
                </a:solidFill>
              </a:rPr>
              <a:t>Without the PCT, we would have to file a separate patent application in each country separately and independently. </a:t>
            </a:r>
          </a:p>
        </p:txBody>
      </p:sp>
    </p:spTree>
    <p:extLst>
      <p:ext uri="{BB962C8B-B14F-4D97-AF65-F5344CB8AC3E}">
        <p14:creationId xmlns:p14="http://schemas.microsoft.com/office/powerpoint/2010/main" val="3646507003"/>
      </p:ext>
    </p:extLst>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Introduction of PCT</a:t>
            </a:r>
          </a:p>
          <a:p>
            <a:pPr>
              <a:lnSpc>
                <a:spcPct val="150000"/>
              </a:lnSpc>
            </a:pPr>
            <a:r>
              <a:rPr lang="en-US" sz="2000" dirty="0"/>
              <a:t>PCT save applicant time, effort and expense of preparing separate applications in various languages and file it in different signatories' states. </a:t>
            </a:r>
          </a:p>
          <a:p>
            <a:pPr>
              <a:lnSpc>
                <a:spcPct val="150000"/>
              </a:lnSpc>
            </a:pPr>
            <a:r>
              <a:rPr lang="en-US" sz="2000" dirty="0"/>
              <a:t>Patent Cooperation Treaty- file an application under the PCT, directly or within the 12-month period as provided for by the Paris Convention from the filing date of a first application, which is valid in all Contracting States of the PCT.</a:t>
            </a:r>
          </a:p>
        </p:txBody>
      </p:sp>
    </p:spTree>
    <p:extLst>
      <p:ext uri="{BB962C8B-B14F-4D97-AF65-F5344CB8AC3E}">
        <p14:creationId xmlns:p14="http://schemas.microsoft.com/office/powerpoint/2010/main" val="2464249548"/>
      </p:ext>
    </p:extLst>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Need for Introducing PCT</a:t>
            </a:r>
          </a:p>
          <a:p>
            <a:pPr>
              <a:lnSpc>
                <a:spcPct val="150000"/>
              </a:lnSpc>
            </a:pPr>
            <a:r>
              <a:rPr lang="en-US" sz="2000" dirty="0"/>
              <a:t>To bring the world within reach.</a:t>
            </a:r>
          </a:p>
          <a:p>
            <a:pPr>
              <a:lnSpc>
                <a:spcPct val="150000"/>
              </a:lnSpc>
            </a:pPr>
            <a:r>
              <a:rPr lang="en-US" sz="2000" dirty="0"/>
              <a:t>Removes major costs and provides users with additional time to consider their various Patent granting options.</a:t>
            </a:r>
          </a:p>
          <a:p>
            <a:pPr>
              <a:lnSpc>
                <a:spcPct val="150000"/>
              </a:lnSpc>
            </a:pPr>
            <a:r>
              <a:rPr lang="en-US" sz="2000" dirty="0"/>
              <a:t>Provides a strong basis to the user for Patenting decisions.</a:t>
            </a:r>
          </a:p>
          <a:p>
            <a:pPr>
              <a:lnSpc>
                <a:spcPct val="150000"/>
              </a:lnSpc>
            </a:pPr>
            <a:r>
              <a:rPr lang="en-US" sz="2000" dirty="0"/>
              <a:t>Is effectively used by the world's major corporations, universities and research institutions when they seek international patent protection</a:t>
            </a:r>
          </a:p>
        </p:txBody>
      </p:sp>
    </p:spTree>
    <p:extLst>
      <p:ext uri="{BB962C8B-B14F-4D97-AF65-F5344CB8AC3E}">
        <p14:creationId xmlns:p14="http://schemas.microsoft.com/office/powerpoint/2010/main" val="1325870829"/>
      </p:ext>
    </p:extLst>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Agreement or the Patent Cooperation Treaty (PCT)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t>PCT Advantages</a:t>
            </a:r>
          </a:p>
          <a:p>
            <a:pPr>
              <a:lnSpc>
                <a:spcPct val="130000"/>
              </a:lnSpc>
            </a:pPr>
            <a:r>
              <a:rPr lang="en-US" sz="2000" dirty="0"/>
              <a:t>A single application in single language filed in a single country called the international application.</a:t>
            </a:r>
          </a:p>
          <a:p>
            <a:pPr>
              <a:lnSpc>
                <a:spcPct val="130000"/>
              </a:lnSpc>
            </a:pPr>
            <a:r>
              <a:rPr lang="en-US" sz="2000" dirty="0"/>
              <a:t>Provides a strong basis for patenting decisions to the users.</a:t>
            </a:r>
          </a:p>
          <a:p>
            <a:pPr>
              <a:lnSpc>
                <a:spcPct val="130000"/>
              </a:lnSpc>
            </a:pPr>
            <a:r>
              <a:rPr lang="en-US" sz="2000" dirty="0"/>
              <a:t>Harmonizes formal requirements.</a:t>
            </a:r>
          </a:p>
          <a:p>
            <a:pPr>
              <a:lnSpc>
                <a:spcPct val="130000"/>
              </a:lnSpc>
            </a:pPr>
            <a:r>
              <a:rPr lang="en-US" sz="2000" dirty="0"/>
              <a:t>Used by the world's major corporations, universities and research institutions when they seek international patent protection.</a:t>
            </a:r>
          </a:p>
          <a:p>
            <a:pPr>
              <a:lnSpc>
                <a:spcPct val="130000"/>
              </a:lnSpc>
            </a:pPr>
            <a:r>
              <a:rPr lang="en-US" sz="2000" dirty="0"/>
              <a:t>This single application has the effect of filing simultaneously in different countries (designated countries).</a:t>
            </a:r>
          </a:p>
          <a:p>
            <a:pPr>
              <a:lnSpc>
                <a:spcPct val="130000"/>
              </a:lnSpc>
            </a:pPr>
            <a:r>
              <a:rPr lang="en-US" sz="2000" dirty="0"/>
              <a:t>Protects applicant from certain inadvertent errors.</a:t>
            </a:r>
          </a:p>
          <a:p>
            <a:pPr>
              <a:lnSpc>
                <a:spcPct val="130000"/>
              </a:lnSpc>
            </a:pPr>
            <a:r>
              <a:rPr lang="en-US" sz="2000" dirty="0"/>
              <a:t>Evolves to meet user needs.</a:t>
            </a:r>
          </a:p>
        </p:txBody>
      </p:sp>
    </p:spTree>
    <p:extLst>
      <p:ext uri="{BB962C8B-B14F-4D97-AF65-F5344CB8AC3E}">
        <p14:creationId xmlns:p14="http://schemas.microsoft.com/office/powerpoint/2010/main" val="2524379158"/>
      </p:ext>
    </p:extLst>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Filing Process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solidFill>
                  <a:srgbClr val="FF0000"/>
                </a:solidFill>
              </a:rPr>
              <a:t>Step 1 Filing of local application : </a:t>
            </a:r>
            <a:r>
              <a:rPr lang="en-US" sz="2000" dirty="0"/>
              <a:t>First applicant need to file patent application in home country.</a:t>
            </a:r>
          </a:p>
          <a:p>
            <a:pPr>
              <a:lnSpc>
                <a:spcPct val="120000"/>
              </a:lnSpc>
            </a:pPr>
            <a:r>
              <a:rPr lang="en-US" sz="2000" dirty="0">
                <a:solidFill>
                  <a:srgbClr val="FF0000"/>
                </a:solidFill>
              </a:rPr>
              <a:t>Step 2 Filing of PCT application </a:t>
            </a:r>
            <a:r>
              <a:rPr lang="en-US" sz="2000" dirty="0"/>
              <a:t>: Applicant need to file a national application along with international application in one language and need to pay single set of fee. PCT application is to be filed within 12 months after filing a national application. Priority date is given by the national office. PCT application can also be directly filed to RO (receiving office) office of WIPO.</a:t>
            </a:r>
          </a:p>
          <a:p>
            <a:pPr>
              <a:lnSpc>
                <a:spcPct val="120000"/>
              </a:lnSpc>
            </a:pPr>
            <a:r>
              <a:rPr lang="en-US" sz="2000" dirty="0">
                <a:solidFill>
                  <a:srgbClr val="FF0000"/>
                </a:solidFill>
              </a:rPr>
              <a:t>Step 3 Checking for Defects: </a:t>
            </a:r>
            <a:r>
              <a:rPr lang="en-US" sz="2000" dirty="0"/>
              <a:t>The check is conducted by the receiving office, it is divided into two parts. The first part concerns the requirements of according an international filing date as set out in Article 11(1) of PCT. The second part concerns the formal and physical requirements under Article 14 </a:t>
            </a:r>
          </a:p>
        </p:txBody>
      </p:sp>
    </p:spTree>
    <p:extLst>
      <p:ext uri="{BB962C8B-B14F-4D97-AF65-F5344CB8AC3E}">
        <p14:creationId xmlns:p14="http://schemas.microsoft.com/office/powerpoint/2010/main" val="56671030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buNone/>
            </a:pPr>
            <a:r>
              <a:rPr lang="en-US" sz="2400" dirty="0"/>
              <a:t>Roman Developments</a:t>
            </a:r>
          </a:p>
          <a:p>
            <a:r>
              <a:rPr lang="en-US" sz="2000" dirty="0"/>
              <a:t>As it had happened previously in Greece, authors were frequently supported by patrons and did not directly receive money from the publication of their works. </a:t>
            </a:r>
          </a:p>
          <a:p>
            <a:r>
              <a:rPr lang="en-US" sz="2000" dirty="0"/>
              <a:t>A new model of authorship slowly developed, with a direct link between author and sale of specific works, and a concept of literary property developed. </a:t>
            </a:r>
          </a:p>
          <a:p>
            <a:r>
              <a:rPr lang="en-US" sz="2000" dirty="0"/>
              <a:t>After the decline of the Roman Empire these early (and essentially unformalized) ideas of ownership rights in knowledge or intellectual creations did not entirely disappear. </a:t>
            </a:r>
          </a:p>
          <a:p>
            <a:r>
              <a:rPr lang="en-US" sz="2000" dirty="0"/>
              <a:t>One dispute in the sixth –century Ireland has sometimes been identified as the first relatively formal copyright dispute, as no such thing as copyright existed at this time such claims are exaggerated, it concerns</a:t>
            </a:r>
          </a:p>
        </p:txBody>
      </p:sp>
    </p:spTree>
    <p:extLst>
      <p:ext uri="{BB962C8B-B14F-4D97-AF65-F5344CB8AC3E}">
        <p14:creationId xmlns:p14="http://schemas.microsoft.com/office/powerpoint/2010/main" val="1817290769"/>
      </p:ext>
    </p:extLst>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Filing Process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20000"/>
              </a:lnSpc>
            </a:pPr>
            <a:r>
              <a:rPr lang="en-US" sz="2000" dirty="0">
                <a:solidFill>
                  <a:srgbClr val="FF0000"/>
                </a:solidFill>
              </a:rPr>
              <a:t>Step 4 International Search Report </a:t>
            </a:r>
            <a:r>
              <a:rPr lang="en-US" sz="2000" dirty="0"/>
              <a:t>: Application is transmitted to an International searching authority. An International Searching Authority search an application and check for a prior art and state of art. Within 16 months from the date of filing, ISR (International Search Report) will give search report with written opinion. </a:t>
            </a:r>
          </a:p>
          <a:p>
            <a:pPr>
              <a:lnSpc>
                <a:spcPct val="120000"/>
              </a:lnSpc>
            </a:pPr>
            <a:r>
              <a:rPr lang="en-US" sz="2000" dirty="0">
                <a:solidFill>
                  <a:srgbClr val="FF0000"/>
                </a:solidFill>
              </a:rPr>
              <a:t>Step 5 International Publication </a:t>
            </a:r>
            <a:r>
              <a:rPr lang="en-US" sz="2000" dirty="0"/>
              <a:t>: After submitting the necessary document user application is published, after the completion of 18 months. Before that an application is kept secret. International Bureau (IB) of WIPO publishes the PCT application. Content of application is disclosed to the general public.</a:t>
            </a:r>
          </a:p>
          <a:p>
            <a:pPr>
              <a:lnSpc>
                <a:spcPct val="120000"/>
              </a:lnSpc>
            </a:pPr>
            <a:r>
              <a:rPr lang="en-US" sz="2000" dirty="0">
                <a:solidFill>
                  <a:srgbClr val="FF0000"/>
                </a:solidFill>
              </a:rPr>
              <a:t>Step 6 International Search </a:t>
            </a:r>
            <a:r>
              <a:rPr lang="en-US" sz="2000" dirty="0"/>
              <a:t>: Request for supplementary search is filed by the application before completion of 19 months from the priority date. Under this applicant demand for international preliminary examination.</a:t>
            </a:r>
          </a:p>
        </p:txBody>
      </p:sp>
    </p:spTree>
    <p:extLst>
      <p:ext uri="{BB962C8B-B14F-4D97-AF65-F5344CB8AC3E}">
        <p14:creationId xmlns:p14="http://schemas.microsoft.com/office/powerpoint/2010/main" val="2983009691"/>
      </p:ext>
    </p:extLst>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 PCT Filing Process</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a:lnSpc>
                <a:spcPct val="150000"/>
              </a:lnSpc>
            </a:pPr>
            <a:r>
              <a:rPr lang="en-US" sz="2000" dirty="0">
                <a:solidFill>
                  <a:srgbClr val="FF0000"/>
                </a:solidFill>
              </a:rPr>
              <a:t>Step 7 International Preliminary Report : </a:t>
            </a:r>
            <a:r>
              <a:rPr lang="en-US" sz="2000" dirty="0"/>
              <a:t>Search authority will give report on patentability, whether or not patent is to be granted. This is to be given within 28 months by the competent authority</a:t>
            </a:r>
          </a:p>
          <a:p>
            <a:pPr>
              <a:lnSpc>
                <a:spcPct val="150000"/>
              </a:lnSpc>
            </a:pPr>
            <a:r>
              <a:rPr lang="en-US" sz="2000" dirty="0">
                <a:solidFill>
                  <a:srgbClr val="FF0000"/>
                </a:solidFill>
              </a:rPr>
              <a:t>Step 8 Enter in National Phase : </a:t>
            </a:r>
            <a:r>
              <a:rPr lang="en-US" sz="2000" dirty="0"/>
              <a:t>After completion of all necessary requirements patent is granted by national office and likewise patent is granted in all other contracting states. Patent is granted to the applicant before the completion of 30 months. After this applicant can seek protection</a:t>
            </a:r>
          </a:p>
        </p:txBody>
      </p:sp>
    </p:spTree>
    <p:extLst>
      <p:ext uri="{BB962C8B-B14F-4D97-AF65-F5344CB8AC3E}">
        <p14:creationId xmlns:p14="http://schemas.microsoft.com/office/powerpoint/2010/main" val="1108280465"/>
      </p:ext>
    </p:extLst>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4757527"/>
          </a:xfrm>
        </p:spPr>
        <p:txBody>
          <a:bodyPr/>
          <a:lstStyle/>
          <a:p>
            <a:pPr marL="0" indent="0">
              <a:buNone/>
            </a:pPr>
            <a:r>
              <a:rPr lang="en-US" sz="2000" dirty="0">
                <a:solidFill>
                  <a:srgbClr val="FF0000"/>
                </a:solidFill>
              </a:rPr>
              <a:t>The Main Features of the Original Indian Patents Act, 1970</a:t>
            </a:r>
          </a:p>
          <a:p>
            <a:r>
              <a:rPr lang="en-US" sz="2000" dirty="0"/>
              <a:t>The Act tries to strike a balance between the rights of the patent holder and his obligation to the society that grants him such rights.</a:t>
            </a:r>
          </a:p>
          <a:p>
            <a:r>
              <a:rPr lang="en-US" sz="2000" dirty="0"/>
              <a:t>The basic philosophy of the Act, as laid down in Section 83, is that patents are granted to encourage inventions to accelerate indigenous industrial growth by securing their working in India on a commercial scale. And, those patents are not granted merely to enable patentees to enjoy a monopoly for the importation of the patented article.</a:t>
            </a:r>
          </a:p>
          <a:p>
            <a:r>
              <a:rPr lang="en-US" sz="2000" dirty="0"/>
              <a:t>The Act totally excludes atomic energy and methods of agriculture from patentability. One cannot obtain any sort of patent whatsoever in these fields(Section 3).</a:t>
            </a:r>
          </a:p>
          <a:p>
            <a:endParaRPr lang="en-US" sz="2000" dirty="0"/>
          </a:p>
        </p:txBody>
      </p:sp>
    </p:spTree>
    <p:extLst>
      <p:ext uri="{BB962C8B-B14F-4D97-AF65-F5344CB8AC3E}">
        <p14:creationId xmlns:p14="http://schemas.microsoft.com/office/powerpoint/2010/main" val="2459973503"/>
      </p:ext>
    </p:extLst>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r>
              <a:rPr lang="en-US" sz="2000" dirty="0"/>
              <a:t>The Act permits product patents for all inventions except food, medicines, drugs and Substances produced by chemical processes; in these fields only process patent is available because food and health are crucial for the well-being of the people. Process patents in these areas enable the other competitors to find new, improved and economical processes for producing the same product.</a:t>
            </a:r>
          </a:p>
          <a:p>
            <a:r>
              <a:rPr lang="en-US" sz="2000" dirty="0"/>
              <a:t>Section 53 provides patent protection for a period of 14 years from the date of filing. </a:t>
            </a:r>
          </a:p>
          <a:p>
            <a:pPr lvl="1"/>
            <a:r>
              <a:rPr lang="en-US" sz="1600" dirty="0"/>
              <a:t>In case of food and medical drugs the period of protection is limited to seven years from the date of filing the patent or five years from the date of sealing, whichever is earlier. </a:t>
            </a:r>
          </a:p>
          <a:p>
            <a:pPr lvl="1"/>
            <a:r>
              <a:rPr lang="en-US" sz="1600" dirty="0"/>
              <a:t>This shorter period of protection in case of food and medicines is believed to be necessary to prevent the patentee from exploiting the needs of society by charging exorbitant prices for the patented article. </a:t>
            </a:r>
          </a:p>
          <a:p>
            <a:pPr lvl="1"/>
            <a:r>
              <a:rPr lang="en-US" sz="1600" dirty="0"/>
              <a:t>Further, in the field of medicine, the rate of obsolescence is high as new and improved molecules keep replacing the existing ones.</a:t>
            </a:r>
          </a:p>
          <a:p>
            <a:endParaRPr lang="en-US" sz="2000" dirty="0"/>
          </a:p>
        </p:txBody>
      </p:sp>
    </p:spTree>
    <p:extLst>
      <p:ext uri="{BB962C8B-B14F-4D97-AF65-F5344CB8AC3E}">
        <p14:creationId xmlns:p14="http://schemas.microsoft.com/office/powerpoint/2010/main" val="2273587309"/>
      </p:ext>
    </p:extLst>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r>
              <a:rPr lang="en-US" sz="2000" dirty="0"/>
              <a:t>The Act contains provisions for compulsory working of a patent. The Working of a patent means manufacturing the product in India. The patentee cannot hold the patent in India and import the product from another country, thereby compelling the Indian consumer to pay an excessive price.</a:t>
            </a:r>
          </a:p>
          <a:p>
            <a:r>
              <a:rPr lang="en-US" sz="2000" dirty="0"/>
              <a:t>In public interest, patents are subject to strict and extensive governmental control and use. The provision on Compulsory Licensing under Section 84 of the Act ensures the working of the patent after three years from the date of sealing. If the patent holder ignores this provision, any person may apply for compulsory license and he shall be licensed to manufacture the product. </a:t>
            </a:r>
          </a:p>
          <a:p>
            <a:pPr lvl="1"/>
            <a:r>
              <a:rPr lang="en-US" sz="1600" dirty="0"/>
              <a:t>The rationale of compulsory license is that the state undertakes to protect IPRs only to ensure that new products are available cheaply and in abundance. Hence compulsory license is issued if it is in public interest or if the manufacturer does not work the patent</a:t>
            </a:r>
          </a:p>
        </p:txBody>
      </p:sp>
    </p:spTree>
    <p:extLst>
      <p:ext uri="{BB962C8B-B14F-4D97-AF65-F5344CB8AC3E}">
        <p14:creationId xmlns:p14="http://schemas.microsoft.com/office/powerpoint/2010/main" val="2566820675"/>
      </p:ext>
    </p:extLst>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pPr>
              <a:lnSpc>
                <a:spcPct val="120000"/>
              </a:lnSpc>
            </a:pPr>
            <a:r>
              <a:rPr lang="en-US" sz="2000" dirty="0"/>
              <a:t>Every patent for an invention relating to a method or process for manufacture of Substances intended for use, or capable of being used, as food, medicines, or drugs, or relating to substances prepared or produced by chemical process (including alloys, optical glass, semi-conductors and inter-metallic compounds) shall be deemed to be endorsed "Licenses of Right" from the date of expiry of three years after the sealing of the patent. </a:t>
            </a:r>
          </a:p>
          <a:p>
            <a:pPr lvl="1">
              <a:lnSpc>
                <a:spcPct val="120000"/>
              </a:lnSpc>
            </a:pPr>
            <a:r>
              <a:rPr lang="en-US" sz="1600" dirty="0"/>
              <a:t>This patent law which was a model for other developing countries like Argentina, Mexico, Egypt, Brazil and Chile, has been replaced by the Indian Patent Act, 1999, which is modeled on the basis of the TRIPs (Trade-Related Aspects of Intellectual Property Rights) Agreement. </a:t>
            </a:r>
          </a:p>
          <a:p>
            <a:pPr lvl="1">
              <a:lnSpc>
                <a:spcPct val="120000"/>
              </a:lnSpc>
            </a:pPr>
            <a:r>
              <a:rPr lang="en-US" sz="1600" dirty="0"/>
              <a:t>This amendment seeks to implement the obligations that India has taken in the field of patents by signing the TRIPs Agreement. The bill generally aims at making the 1970 Patents Act as TRIPs compliant as possible. </a:t>
            </a:r>
            <a:endParaRPr lang="en-US" sz="1200" dirty="0"/>
          </a:p>
        </p:txBody>
      </p:sp>
    </p:spTree>
    <p:extLst>
      <p:ext uri="{BB962C8B-B14F-4D97-AF65-F5344CB8AC3E}">
        <p14:creationId xmlns:p14="http://schemas.microsoft.com/office/powerpoint/2010/main" val="1377311217"/>
      </p:ext>
    </p:extLst>
  </p:cSld>
  <p:clrMapOvr>
    <a:masterClrMapping/>
  </p:clrMapOvr>
  <p:transition>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Act of India</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Main Features of the Original Indian Patents Act, 1970</a:t>
            </a:r>
          </a:p>
          <a:p>
            <a:pPr lvl="1"/>
            <a:r>
              <a:rPr lang="en-US" sz="2000" dirty="0"/>
              <a:t>Besides TRIPs, India is also a member of the following international treaties related to intellectual property rights :</a:t>
            </a:r>
          </a:p>
          <a:p>
            <a:pPr lvl="2"/>
            <a:r>
              <a:rPr lang="en-US" sz="1800" dirty="0"/>
              <a:t>a) Convention establishing World Intellectual Property Organization (WIPO) b) Paris Convention for the protection of Industrial Property with effect from December 7, 1998 c) Patent Cooperation Treaty (PCT) with effective from December 7, 1998</a:t>
            </a:r>
            <a:r>
              <a:rPr lang="en-US" sz="1050" dirty="0"/>
              <a:t>. </a:t>
            </a:r>
            <a:endParaRPr lang="en-US" sz="700" dirty="0"/>
          </a:p>
        </p:txBody>
      </p:sp>
    </p:spTree>
    <p:extLst>
      <p:ext uri="{BB962C8B-B14F-4D97-AF65-F5344CB8AC3E}">
        <p14:creationId xmlns:p14="http://schemas.microsoft.com/office/powerpoint/2010/main" val="3065542438"/>
      </p:ext>
    </p:extLst>
  </p:cSld>
  <p:clrMapOvr>
    <a:masterClrMapping/>
  </p:clrMapOvr>
  <p:transition>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2002</a:t>
            </a:r>
          </a:p>
          <a:p>
            <a:r>
              <a:rPr lang="en-US" sz="2000" dirty="0"/>
              <a:t>Although the 2002 amendment brought into force numerous changes, the most significant was the extension of the patent term to twenty years. </a:t>
            </a:r>
          </a:p>
          <a:p>
            <a:r>
              <a:rPr lang="en-US" sz="2000" dirty="0"/>
              <a:t>The 2002 Act amended the 1970 law to ensure that the terms of all patents granted in India would expire twenty years after their application filing date. Before this amendment, Indian process patents granted in the field of pharmaceuticals lasted for only five years from sealing, or seven years from the date of the patent, whichever was less, while the term of all other types of patents was fourteen years from the date of the patent. </a:t>
            </a:r>
          </a:p>
          <a:p>
            <a:r>
              <a:rPr lang="en-US" sz="2000" dirty="0"/>
              <a:t>The 2002 amendment cemented India's accession to the Paris Convention and Patent Co-operation Treaty.</a:t>
            </a:r>
          </a:p>
          <a:p>
            <a:endParaRPr lang="en-US" sz="1600" dirty="0"/>
          </a:p>
        </p:txBody>
      </p:sp>
    </p:spTree>
    <p:extLst>
      <p:ext uri="{BB962C8B-B14F-4D97-AF65-F5344CB8AC3E}">
        <p14:creationId xmlns:p14="http://schemas.microsoft.com/office/powerpoint/2010/main" val="1310250868"/>
      </p:ext>
    </p:extLst>
  </p:cSld>
  <p:clrMapOvr>
    <a:masterClrMapping/>
  </p:clrMapOvr>
  <p:transition>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2002</a:t>
            </a:r>
          </a:p>
          <a:p>
            <a:pPr>
              <a:lnSpc>
                <a:spcPct val="150000"/>
              </a:lnSpc>
            </a:pPr>
            <a:r>
              <a:rPr lang="en-US" sz="2000" dirty="0"/>
              <a:t>The two treaties are administered by WIPO, and India signed both in 1998. This meant that India had to make its laws consistent with the Paris Convention's national treatment principle, which prohibits discriminatory treatment of foreign applicants as well as its right of priority; which permits foreigners who have previously filed a patent application in their home countries a twelve-month priority period within which they can file an application for the same invention in India, while still retaining the benefit of their earlier home country filing date. </a:t>
            </a:r>
          </a:p>
          <a:p>
            <a:endParaRPr lang="en-US" sz="1600" dirty="0"/>
          </a:p>
        </p:txBody>
      </p:sp>
    </p:spTree>
    <p:extLst>
      <p:ext uri="{BB962C8B-B14F-4D97-AF65-F5344CB8AC3E}">
        <p14:creationId xmlns:p14="http://schemas.microsoft.com/office/powerpoint/2010/main" val="1687748030"/>
      </p:ext>
    </p:extLst>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2002</a:t>
            </a:r>
          </a:p>
          <a:p>
            <a:r>
              <a:rPr lang="en-US" sz="2000" dirty="0"/>
              <a:t>The 2002 amendment brought into force other changes aimed at bringing India's patents law in tune with the TRIPs Agreement, including</a:t>
            </a:r>
          </a:p>
          <a:p>
            <a:pPr lvl="1"/>
            <a:r>
              <a:rPr lang="en-US" sz="1800" dirty="0"/>
              <a:t>New definitions of invention and inventive step,</a:t>
            </a:r>
          </a:p>
          <a:p>
            <a:pPr lvl="1"/>
            <a:r>
              <a:rPr lang="en-US" sz="1800" dirty="0"/>
              <a:t>And new exclusions from patentable subject matter like business methods, algorithms, and traditional knowledge.</a:t>
            </a:r>
          </a:p>
          <a:p>
            <a:pPr lvl="1"/>
            <a:r>
              <a:rPr lang="en-US" sz="1800" dirty="0"/>
              <a:t>The amendment also reversed the burden of proof provision involving cases of process patent infringement and streamlined the compulsory licensing framework.</a:t>
            </a:r>
          </a:p>
          <a:p>
            <a:pPr lvl="1"/>
            <a:r>
              <a:rPr lang="en-US" sz="1800" dirty="0"/>
              <a:t>This also paved the way for patentability of microorganisms</a:t>
            </a:r>
          </a:p>
          <a:p>
            <a:r>
              <a:rPr lang="en-US" sz="2000" dirty="0"/>
              <a:t>The amendment abolished the concept of Licenses of Right. Under this concept, process patents pertaining to medicines and food "were automatically deemed to be endorsed with the words 'licenses of right'," which would make them available for compulsory licensing by all applicants three years after the patent grant.</a:t>
            </a:r>
          </a:p>
        </p:txBody>
      </p:sp>
    </p:spTree>
    <p:extLst>
      <p:ext uri="{BB962C8B-B14F-4D97-AF65-F5344CB8AC3E}">
        <p14:creationId xmlns:p14="http://schemas.microsoft.com/office/powerpoint/2010/main" val="338750319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p:txBody>
          <a:bodyPr/>
          <a:lstStyle/>
          <a:p>
            <a:pPr marL="0" indent="0">
              <a:lnSpc>
                <a:spcPct val="150000"/>
              </a:lnSpc>
              <a:buNone/>
            </a:pPr>
            <a:r>
              <a:rPr lang="en-US" sz="2400" dirty="0"/>
              <a:t>Venetian Moment and Intellectual Property</a:t>
            </a:r>
          </a:p>
          <a:p>
            <a:pPr>
              <a:lnSpc>
                <a:spcPct val="150000"/>
              </a:lnSpc>
            </a:pPr>
            <a:r>
              <a:rPr lang="en-US" sz="2000" dirty="0"/>
              <a:t>Despite the widespread development of ideas about owning knowledge, the first formalized patent system was only developed in the fifteenth century in Venice. </a:t>
            </a:r>
          </a:p>
          <a:p>
            <a:pPr>
              <a:lnSpc>
                <a:spcPct val="150000"/>
              </a:lnSpc>
            </a:pPr>
            <a:r>
              <a:rPr lang="en-US" sz="2000" dirty="0"/>
              <a:t>For the first time the legal and institutional form of intellectual property rights established the ownership of knowledge and was explicitly </a:t>
            </a:r>
            <a:r>
              <a:rPr lang="en-US" sz="2000" dirty="0" err="1"/>
              <a:t>utilised</a:t>
            </a:r>
            <a:r>
              <a:rPr lang="en-US" sz="2000" dirty="0"/>
              <a:t> to promote innovation. </a:t>
            </a:r>
          </a:p>
          <a:p>
            <a:pPr>
              <a:lnSpc>
                <a:spcPct val="150000"/>
              </a:lnSpc>
            </a:pPr>
            <a:r>
              <a:rPr lang="en-US" sz="2000" dirty="0"/>
              <a:t>At that time there was no formal constitution and no clear separation of authority among legislative, administrative and judicial bodies. Instead, custom and precedent guided government </a:t>
            </a:r>
            <a:r>
              <a:rPr lang="en-US" sz="2000" dirty="0" err="1"/>
              <a:t>behaviour</a:t>
            </a:r>
            <a:r>
              <a:rPr lang="en-US" sz="2000" dirty="0"/>
              <a:t> with overlapping authorities. </a:t>
            </a:r>
          </a:p>
        </p:txBody>
      </p:sp>
    </p:spTree>
    <p:extLst>
      <p:ext uri="{BB962C8B-B14F-4D97-AF65-F5344CB8AC3E}">
        <p14:creationId xmlns:p14="http://schemas.microsoft.com/office/powerpoint/2010/main" val="1496790154"/>
      </p:ext>
    </p:extLst>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1800" dirty="0">
                <a:solidFill>
                  <a:srgbClr val="FF0000"/>
                </a:solidFill>
              </a:rPr>
              <a:t>Salient features of the Patents (Amendment) Act, 2002 were :</a:t>
            </a:r>
          </a:p>
          <a:p>
            <a:r>
              <a:rPr lang="en-US" sz="1800" dirty="0"/>
              <a:t>Further codification of non patentable inventions.</a:t>
            </a:r>
          </a:p>
          <a:p>
            <a:r>
              <a:rPr lang="en-US" sz="1800" dirty="0"/>
              <a:t>20 years term of patent for all technology.</a:t>
            </a:r>
          </a:p>
          <a:p>
            <a:r>
              <a:rPr lang="en-US" sz="1800" dirty="0"/>
              <a:t>Provision for reversal of burden of proof in case of process patents.</a:t>
            </a:r>
          </a:p>
          <a:p>
            <a:r>
              <a:rPr lang="en-US" sz="1800" dirty="0"/>
              <a:t>Provisions of compulsory licenses to meet public health concerns.</a:t>
            </a:r>
          </a:p>
          <a:p>
            <a:r>
              <a:rPr lang="en-US" sz="1800" dirty="0"/>
              <a:t>Deletion of provision of license of right.</a:t>
            </a:r>
          </a:p>
          <a:p>
            <a:r>
              <a:rPr lang="en-US" sz="1800" dirty="0"/>
              <a:t>Introduction of system of deferred examination.</a:t>
            </a:r>
          </a:p>
          <a:p>
            <a:r>
              <a:rPr lang="en-US" sz="1800" dirty="0"/>
              <a:t>Mandatory publication of applications after 18 months from date of filing.</a:t>
            </a:r>
          </a:p>
          <a:p>
            <a:r>
              <a:rPr lang="en-US" sz="1800" dirty="0"/>
              <a:t>Provision for process patent for micro organisms.</a:t>
            </a:r>
          </a:p>
          <a:p>
            <a:r>
              <a:rPr lang="en-US" sz="1800" dirty="0"/>
              <a:t>Establishment of Appellate Board.</a:t>
            </a:r>
          </a:p>
          <a:p>
            <a:r>
              <a:rPr lang="en-US" sz="1800" dirty="0"/>
              <a:t>Provision for parallel imports.</a:t>
            </a:r>
          </a:p>
          <a:p>
            <a:r>
              <a:rPr lang="en-US" sz="1800" dirty="0"/>
              <a:t>Provision for exemption from infringement proceedings for use of a patented invention for obtaining regulatory approval for product based on that patented invention.</a:t>
            </a:r>
          </a:p>
          <a:p>
            <a:r>
              <a:rPr lang="en-US" sz="1800" dirty="0"/>
              <a:t>Provision to protect biodiversity and traditional knowledge</a:t>
            </a:r>
          </a:p>
        </p:txBody>
      </p:sp>
    </p:spTree>
    <p:extLst>
      <p:ext uri="{BB962C8B-B14F-4D97-AF65-F5344CB8AC3E}">
        <p14:creationId xmlns:p14="http://schemas.microsoft.com/office/powerpoint/2010/main" val="1440786700"/>
      </p:ext>
    </p:extLst>
  </p:cSld>
  <p:clrMapOvr>
    <a:masterClrMapping/>
  </p:clrMapOvr>
  <p:transition>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2005 :</a:t>
            </a:r>
          </a:p>
          <a:p>
            <a:r>
              <a:rPr lang="en-US" sz="2000" dirty="0"/>
              <a:t>The last step in India's implementation of the changes required to make its patent law TRIPs compliant happened by way of the 2005 amendment.</a:t>
            </a:r>
          </a:p>
          <a:p>
            <a:r>
              <a:rPr lang="en-US" sz="2000" dirty="0"/>
              <a:t>Through this amendment, Indian law, for the first time since 1970, allowed patent protection to substances capable of being used as pharmaceuticals, food, and agrochemicals. </a:t>
            </a:r>
          </a:p>
          <a:p>
            <a:r>
              <a:rPr lang="en-US" sz="2000" dirty="0"/>
              <a:t>The 2005 amendment was preceded by a presidential ordinance in 2004. After its promulgation, there were intense debates about the scope of various provisions, but the Indian Parliament enacted the 2005 amendment after making changes in the ordinance. </a:t>
            </a:r>
          </a:p>
          <a:p>
            <a:r>
              <a:rPr lang="en-US" sz="2000" dirty="0"/>
              <a:t>The 2005 amendments contain many controversial features that have caused many disputes. They include elaborate provisions concerning what is and is not considered patentable subject matter, </a:t>
            </a:r>
          </a:p>
        </p:txBody>
      </p:sp>
    </p:spTree>
    <p:extLst>
      <p:ext uri="{BB962C8B-B14F-4D97-AF65-F5344CB8AC3E}">
        <p14:creationId xmlns:p14="http://schemas.microsoft.com/office/powerpoint/2010/main" val="307136437"/>
      </p:ext>
    </p:extLst>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247859"/>
          </a:xfrm>
        </p:spPr>
        <p:txBody>
          <a:bodyPr/>
          <a:lstStyle/>
          <a:p>
            <a:pPr marL="0" indent="0">
              <a:buNone/>
            </a:pPr>
            <a:r>
              <a:rPr lang="en-US" sz="2000" dirty="0">
                <a:solidFill>
                  <a:srgbClr val="FF0000"/>
                </a:solidFill>
              </a:rPr>
              <a:t>The Patents (Amendment) Act, 2005 :</a:t>
            </a:r>
          </a:p>
          <a:p>
            <a:pPr>
              <a:lnSpc>
                <a:spcPct val="150000"/>
              </a:lnSpc>
            </a:pPr>
            <a:r>
              <a:rPr lang="en-US" sz="2000" dirty="0"/>
              <a:t>A new definition of the "inventive step" criterion of patentability, procedures governing both pre- and post-grant opposition, and a more liberal framework for compulsory licensing. </a:t>
            </a:r>
          </a:p>
          <a:p>
            <a:pPr>
              <a:lnSpc>
                <a:spcPct val="150000"/>
              </a:lnSpc>
            </a:pPr>
            <a:r>
              <a:rPr lang="en-US" sz="2000" dirty="0"/>
              <a:t>The Patents (Amendment) Act, 2005, ("Patents Act, 2005") was signed into law by the President of India on April 4, 2005, published in the Gazette of India, and brought India's patent laws fully into compliance with TRIPs.</a:t>
            </a:r>
          </a:p>
          <a:p>
            <a:pPr>
              <a:lnSpc>
                <a:spcPct val="150000"/>
              </a:lnSpc>
            </a:pPr>
            <a:r>
              <a:rPr lang="en-US" sz="2000" dirty="0"/>
              <a:t>This bill amends India's previous Patents Act to incorporate stricter patent laws, while simultaneously continuing to protect India's domestic pharmaceutical sector and the public health of her citizens</a:t>
            </a:r>
          </a:p>
        </p:txBody>
      </p:sp>
    </p:spTree>
    <p:extLst>
      <p:ext uri="{BB962C8B-B14F-4D97-AF65-F5344CB8AC3E}">
        <p14:creationId xmlns:p14="http://schemas.microsoft.com/office/powerpoint/2010/main" val="3488613710"/>
      </p:ext>
    </p:extLst>
  </p:cSld>
  <p:clrMapOvr>
    <a:masterClrMapping/>
  </p:clrMapOvr>
  <p:transition>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Patent Amendment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456924"/>
          </a:xfrm>
        </p:spPr>
        <p:txBody>
          <a:bodyPr/>
          <a:lstStyle/>
          <a:p>
            <a:pPr marL="0" indent="0">
              <a:buNone/>
            </a:pPr>
            <a:r>
              <a:rPr lang="en-US" sz="2000" dirty="0">
                <a:solidFill>
                  <a:srgbClr val="FF0000"/>
                </a:solidFill>
              </a:rPr>
              <a:t>The salient features of The Patents (Amendment) Act, 2005 :</a:t>
            </a:r>
          </a:p>
          <a:p>
            <a:r>
              <a:rPr lang="en-US" sz="2000" dirty="0"/>
              <a:t>Extension of product patents to all fields of technology including food, drugs, chemicals and micro-organisms.</a:t>
            </a:r>
          </a:p>
          <a:p>
            <a:r>
              <a:rPr lang="en-US" sz="2000" dirty="0"/>
              <a:t>Deletion of the provisions relating to Exclusive Marketing Rights (EMRs).</a:t>
            </a:r>
          </a:p>
          <a:p>
            <a:r>
              <a:rPr lang="en-US" sz="2000" dirty="0"/>
              <a:t>Introduction of a provision for enabling grant of compulsory license for export of medicines to Countries which have insufficient or no manufacturing capacity to meet emergent public health Situations.</a:t>
            </a:r>
          </a:p>
          <a:p>
            <a:r>
              <a:rPr lang="en-US" sz="2000" dirty="0"/>
              <a:t>Modification in the provisions relating to opposition procedures with a view to streamlining the system by having both pre-grant and post grant opposition in the Patent Office.</a:t>
            </a:r>
          </a:p>
          <a:p>
            <a:r>
              <a:rPr lang="en-US" sz="2000" dirty="0"/>
              <a:t>Strengthening the provisions relating to national security to guard against patenting abroad of dual use technologies.</a:t>
            </a:r>
          </a:p>
          <a:p>
            <a:r>
              <a:rPr lang="en-US" sz="2000" dirty="0"/>
              <a:t>Rationalization of provisions relating to time-lines with a view to introducing flexibility and reducing the processing time for patent application</a:t>
            </a:r>
          </a:p>
        </p:txBody>
      </p:sp>
    </p:spTree>
    <p:extLst>
      <p:ext uri="{BB962C8B-B14F-4D97-AF65-F5344CB8AC3E}">
        <p14:creationId xmlns:p14="http://schemas.microsoft.com/office/powerpoint/2010/main" val="771165542"/>
      </p:ext>
    </p:extLst>
  </p:cSld>
  <p:clrMapOvr>
    <a:masterClrMapping/>
  </p:clrMapOvr>
  <p:transition>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126438"/>
            <a:ext cx="8229600" cy="5456924"/>
          </a:xfrm>
        </p:spPr>
        <p:txBody>
          <a:bodyPr/>
          <a:lstStyle/>
          <a:p>
            <a:pPr>
              <a:lnSpc>
                <a:spcPct val="120000"/>
              </a:lnSpc>
            </a:pPr>
            <a:r>
              <a:rPr lang="en-US" sz="2000" dirty="0"/>
              <a:t>The Designs Act, 2000 ("the Act"), is a complete code in itself and protection under it is totally statutory in nature. It protects the visual design of objects that are not purely utilitarian.</a:t>
            </a:r>
          </a:p>
          <a:p>
            <a:pPr>
              <a:lnSpc>
                <a:spcPct val="120000"/>
              </a:lnSpc>
            </a:pPr>
            <a:r>
              <a:rPr lang="en-US" sz="2000" dirty="0"/>
              <a:t>Section 2(d) of the Act, defines a Design as: "design" means only the features of shape, configuration, pattern, ornament or composition of lines or </a:t>
            </a:r>
            <a:r>
              <a:rPr lang="en-US" sz="2000" dirty="0" err="1"/>
              <a:t>colours</a:t>
            </a:r>
            <a:r>
              <a:rPr lang="en-US" sz="2000" dirty="0"/>
              <a:t> applied to any article whether in two dimensional or three dimensional or in both forms, by any industrial process or means, whether manual, mechanical or chemical, separate or combined, which in the finished article appeal to and are judged solely by the eye; </a:t>
            </a:r>
          </a:p>
          <a:p>
            <a:pPr>
              <a:lnSpc>
                <a:spcPct val="120000"/>
              </a:lnSpc>
            </a:pPr>
            <a:r>
              <a:rPr lang="en-US" sz="2000" dirty="0"/>
              <a:t>but does not include any mode or principle of construction or anything which is in substance a mere mechanical device, and does not include any trade mark as defined in clause (v) of sub-section (1) of section 2 of the Trade and Merchandise Marks Act, 1958</a:t>
            </a:r>
          </a:p>
        </p:txBody>
      </p:sp>
    </p:spTree>
    <p:extLst>
      <p:ext uri="{BB962C8B-B14F-4D97-AF65-F5344CB8AC3E}">
        <p14:creationId xmlns:p14="http://schemas.microsoft.com/office/powerpoint/2010/main" val="1782211338"/>
      </p:ext>
    </p:extLst>
  </p:cSld>
  <p:clrMapOvr>
    <a:masterClrMapping/>
  </p:clrMapOvr>
  <p:transition>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861394"/>
            <a:ext cx="8229600" cy="5721967"/>
          </a:xfrm>
        </p:spPr>
        <p:txBody>
          <a:bodyPr/>
          <a:lstStyle/>
          <a:p>
            <a:pPr>
              <a:lnSpc>
                <a:spcPct val="120000"/>
              </a:lnSpc>
            </a:pPr>
            <a:r>
              <a:rPr lang="en-US" sz="2000" dirty="0"/>
              <a:t>Designs are registered in different classes as per the Locarno Agreement. It is used to classify goods for the purposes of the registration of industrial designs which further helps in design searches. These classes are mainly function oriented. </a:t>
            </a:r>
          </a:p>
          <a:p>
            <a:pPr>
              <a:lnSpc>
                <a:spcPct val="120000"/>
              </a:lnSpc>
            </a:pPr>
            <a:r>
              <a:rPr lang="en-US" sz="2000" dirty="0"/>
              <a:t>The copyright on a registered design is in total for 15 years. Initially the Copyright in Design is registered for 10 years, which can further be extended by 5 years on making an application for renewal.</a:t>
            </a:r>
          </a:p>
          <a:p>
            <a:pPr>
              <a:lnSpc>
                <a:spcPct val="120000"/>
              </a:lnSpc>
            </a:pPr>
            <a:r>
              <a:rPr lang="en-US" sz="2000" dirty="0"/>
              <a:t>In addition to the above, the design sought for protection must be new or original, i.e., not disclosed to the public in India or elsewhere in the world by prior publication or by prior use or in any other way.</a:t>
            </a:r>
          </a:p>
          <a:p>
            <a:pPr>
              <a:lnSpc>
                <a:spcPct val="120000"/>
              </a:lnSpc>
            </a:pPr>
            <a:r>
              <a:rPr lang="en-US" sz="2000" dirty="0"/>
              <a:t>The design should be significantly distinguishable from designs or combination of designs that are already registered or pre-existing or disclosed to the public. Furthermore, the design shall not include any scandalous or obscene matter or any feature that is purely functional in nature</a:t>
            </a:r>
          </a:p>
        </p:txBody>
      </p:sp>
    </p:spTree>
    <p:extLst>
      <p:ext uri="{BB962C8B-B14F-4D97-AF65-F5344CB8AC3E}">
        <p14:creationId xmlns:p14="http://schemas.microsoft.com/office/powerpoint/2010/main" val="2873963800"/>
      </p:ext>
    </p:extLst>
  </p:cSld>
  <p:clrMapOvr>
    <a:masterClrMapping/>
  </p:clrMapOvr>
  <p:transition>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marL="0" indent="0">
              <a:lnSpc>
                <a:spcPct val="120000"/>
              </a:lnSpc>
              <a:buNone/>
            </a:pPr>
            <a:r>
              <a:rPr lang="en-US" sz="2000" dirty="0">
                <a:solidFill>
                  <a:srgbClr val="FF0000"/>
                </a:solidFill>
              </a:rPr>
              <a:t>The Pros and Cons of the Indian Design System</a:t>
            </a:r>
          </a:p>
          <a:p>
            <a:pPr>
              <a:lnSpc>
                <a:spcPct val="120000"/>
              </a:lnSpc>
            </a:pPr>
            <a:r>
              <a:rPr lang="en-US" sz="2000" dirty="0">
                <a:solidFill>
                  <a:srgbClr val="FF0000"/>
                </a:solidFill>
              </a:rPr>
              <a:t>Pros</a:t>
            </a:r>
            <a:r>
              <a:rPr lang="en-US" sz="2000" dirty="0"/>
              <a:t> : India has a definite governing and established structure for the protection of industrial designs. Essential criteria for protection have been prescribed and are in line with international standards.</a:t>
            </a:r>
          </a:p>
          <a:p>
            <a:pPr>
              <a:lnSpc>
                <a:spcPct val="120000"/>
              </a:lnSpc>
            </a:pPr>
            <a:r>
              <a:rPr lang="en-US" sz="2000" dirty="0"/>
              <a:t>The procedural formalities for filing design applications are simple and time constrained. </a:t>
            </a:r>
          </a:p>
          <a:p>
            <a:pPr>
              <a:lnSpc>
                <a:spcPct val="120000"/>
              </a:lnSpc>
            </a:pPr>
            <a:r>
              <a:rPr lang="en-US" sz="2000" dirty="0"/>
              <a:t>It is important that the applicants ensure the procedural requirements carefully, as bulk of Indian design applications are rejected on procedural issues, while very few rejections are due to lack of fulfillment of substantive criteria. </a:t>
            </a:r>
          </a:p>
          <a:p>
            <a:pPr>
              <a:lnSpc>
                <a:spcPct val="120000"/>
              </a:lnSpc>
            </a:pPr>
            <a:r>
              <a:rPr lang="en-US" sz="2000" dirty="0"/>
              <a:t>Thus, it is important to ensure that both the application form and the representation sheet comply with the guidelines so that design applications are processed speedily and efficiently.</a:t>
            </a:r>
          </a:p>
        </p:txBody>
      </p:sp>
    </p:spTree>
    <p:extLst>
      <p:ext uri="{BB962C8B-B14F-4D97-AF65-F5344CB8AC3E}">
        <p14:creationId xmlns:p14="http://schemas.microsoft.com/office/powerpoint/2010/main" val="393901981"/>
      </p:ext>
    </p:extLst>
  </p:cSld>
  <p:clrMapOvr>
    <a:masterClrMapping/>
  </p:clrMapOvr>
  <p:transition>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Design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marL="0" indent="0">
              <a:lnSpc>
                <a:spcPct val="120000"/>
              </a:lnSpc>
              <a:buNone/>
            </a:pPr>
            <a:r>
              <a:rPr lang="en-US" sz="2000" dirty="0">
                <a:solidFill>
                  <a:srgbClr val="FF0000"/>
                </a:solidFill>
              </a:rPr>
              <a:t>The Pros and Cons of the Indian Design System</a:t>
            </a:r>
          </a:p>
          <a:p>
            <a:pPr>
              <a:lnSpc>
                <a:spcPct val="120000"/>
              </a:lnSpc>
            </a:pPr>
            <a:r>
              <a:rPr lang="en-US" sz="2000" dirty="0">
                <a:solidFill>
                  <a:srgbClr val="FF0000"/>
                </a:solidFill>
              </a:rPr>
              <a:t>Cons </a:t>
            </a:r>
            <a:r>
              <a:rPr lang="en-US" sz="2000" dirty="0"/>
              <a:t>: One of the reasons why design is so infrequently protected is because in many industries such as jewelry and shoes, the designs change rapidly to keep up with consumer trends. The requirement, that prior to registration a design cannot be in public domain, thus cannot be met by most of these industries. </a:t>
            </a:r>
          </a:p>
          <a:p>
            <a:pPr>
              <a:lnSpc>
                <a:spcPct val="120000"/>
              </a:lnSpc>
            </a:pPr>
            <a:r>
              <a:rPr lang="en-US" sz="2000" dirty="0"/>
              <a:t>Another problem that the design protection regime faces is the term of protection. 15 years is too short a time. </a:t>
            </a:r>
          </a:p>
          <a:p>
            <a:pPr>
              <a:lnSpc>
                <a:spcPct val="120000"/>
              </a:lnSpc>
            </a:pPr>
            <a:r>
              <a:rPr lang="en-US" sz="2000" dirty="0"/>
              <a:t>A company/individual would rather resort to trademark or copyright protection depending on the article in question, to get a longer term of protection.</a:t>
            </a:r>
          </a:p>
        </p:txBody>
      </p:sp>
    </p:spTree>
    <p:extLst>
      <p:ext uri="{BB962C8B-B14F-4D97-AF65-F5344CB8AC3E}">
        <p14:creationId xmlns:p14="http://schemas.microsoft.com/office/powerpoint/2010/main" val="3516100253"/>
      </p:ext>
    </p:extLst>
  </p:cSld>
  <p:clrMapOvr>
    <a:masterClrMapping/>
  </p:clrMapOvr>
  <p:transition>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Trademark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2000" dirty="0"/>
              <a:t>Trademark defined under Section 2 (</a:t>
            </a:r>
            <a:r>
              <a:rPr lang="en-US" sz="2000" dirty="0" err="1"/>
              <a:t>zb</a:t>
            </a:r>
            <a:r>
              <a:rPr lang="en-US" sz="2000" dirty="0"/>
              <a:t>) of the Trade Marks Act, 1999 as, "trade mark means a mark capable of being represented graphically and which is capable of distinguishing the goods or services of one person from those of others and may include shape of goods, their packaging and combination of </a:t>
            </a:r>
            <a:r>
              <a:rPr lang="en-US" sz="2000" dirty="0" err="1"/>
              <a:t>colours</a:t>
            </a:r>
            <a:r>
              <a:rPr lang="en-US" sz="2000" dirty="0"/>
              <a:t>." </a:t>
            </a:r>
          </a:p>
          <a:p>
            <a:pPr>
              <a:lnSpc>
                <a:spcPct val="120000"/>
              </a:lnSpc>
            </a:pPr>
            <a:r>
              <a:rPr lang="en-US" sz="2000" dirty="0"/>
              <a:t>A mark can include a device, brand, heading, label, ticket, name, signature, word, letter, numeral, shape of goods, packaging or combination of colors or any such combinations.</a:t>
            </a:r>
          </a:p>
          <a:p>
            <a:pPr>
              <a:lnSpc>
                <a:spcPct val="120000"/>
              </a:lnSpc>
            </a:pPr>
            <a:r>
              <a:rPr lang="en-US" sz="2000" dirty="0"/>
              <a:t>With effect from 6 March 2017, the new trademark rules came into existence. The intention is to simplify the whole trademark registration process and make it hassle-free and quick.</a:t>
            </a:r>
          </a:p>
          <a:p>
            <a:pPr>
              <a:lnSpc>
                <a:spcPct val="120000"/>
              </a:lnSpc>
            </a:pPr>
            <a:endParaRPr lang="en-US" sz="2000" dirty="0"/>
          </a:p>
        </p:txBody>
      </p:sp>
    </p:spTree>
    <p:extLst>
      <p:ext uri="{BB962C8B-B14F-4D97-AF65-F5344CB8AC3E}">
        <p14:creationId xmlns:p14="http://schemas.microsoft.com/office/powerpoint/2010/main" val="83564953"/>
      </p:ext>
    </p:extLst>
  </p:cSld>
  <p:clrMapOvr>
    <a:masterClrMapping/>
  </p:clrMapOvr>
  <p:transition>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Trademark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2000" dirty="0"/>
              <a:t> Some of the features of the new rules are :</a:t>
            </a:r>
          </a:p>
          <a:p>
            <a:pPr lvl="1">
              <a:lnSpc>
                <a:spcPct val="120000"/>
              </a:lnSpc>
            </a:pPr>
            <a:r>
              <a:rPr lang="en-US" sz="1800" dirty="0"/>
              <a:t>sound marks are made registrable;</a:t>
            </a:r>
          </a:p>
          <a:p>
            <a:pPr lvl="1">
              <a:lnSpc>
                <a:spcPct val="120000"/>
              </a:lnSpc>
            </a:pPr>
            <a:r>
              <a:rPr lang="en-US" sz="1800" dirty="0"/>
              <a:t> 3D marks are made registrable;</a:t>
            </a:r>
          </a:p>
          <a:p>
            <a:pPr lvl="1">
              <a:lnSpc>
                <a:spcPct val="120000"/>
              </a:lnSpc>
            </a:pPr>
            <a:r>
              <a:rPr lang="en-US" sz="1800" dirty="0"/>
              <a:t>e-filing is promoted;</a:t>
            </a:r>
          </a:p>
          <a:p>
            <a:pPr lvl="1">
              <a:lnSpc>
                <a:spcPct val="120000"/>
              </a:lnSpc>
            </a:pPr>
            <a:r>
              <a:rPr lang="en-US" sz="1800" dirty="0"/>
              <a:t>provisions pertaining to well-known mark;</a:t>
            </a:r>
          </a:p>
          <a:p>
            <a:pPr lvl="1">
              <a:lnSpc>
                <a:spcPct val="120000"/>
              </a:lnSpc>
            </a:pPr>
            <a:r>
              <a:rPr lang="en-US" sz="1800" dirty="0"/>
              <a:t> separate fees structure for an individual/startup/small enterprise and for others;</a:t>
            </a:r>
          </a:p>
          <a:p>
            <a:pPr lvl="1">
              <a:lnSpc>
                <a:spcPct val="120000"/>
              </a:lnSpc>
            </a:pPr>
            <a:r>
              <a:rPr lang="en-US" sz="1800" dirty="0"/>
              <a:t>expedited processing of application;</a:t>
            </a:r>
          </a:p>
          <a:p>
            <a:pPr lvl="1">
              <a:lnSpc>
                <a:spcPct val="120000"/>
              </a:lnSpc>
            </a:pPr>
            <a:r>
              <a:rPr lang="en-US" sz="1800" dirty="0"/>
              <a:t>hearing via video conferencing;</a:t>
            </a:r>
          </a:p>
          <a:p>
            <a:pPr lvl="1">
              <a:lnSpc>
                <a:spcPct val="120000"/>
              </a:lnSpc>
            </a:pPr>
            <a:r>
              <a:rPr lang="en-US" sz="1800" dirty="0"/>
              <a:t>and the number of forms has been cut down to 8 from the existing around 75 forms</a:t>
            </a:r>
          </a:p>
        </p:txBody>
      </p:sp>
    </p:spTree>
    <p:extLst>
      <p:ext uri="{BB962C8B-B14F-4D97-AF65-F5344CB8AC3E}">
        <p14:creationId xmlns:p14="http://schemas.microsoft.com/office/powerpoint/2010/main" val="343542986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066800"/>
            <a:ext cx="8229600" cy="4906963"/>
          </a:xfrm>
        </p:spPr>
        <p:txBody>
          <a:bodyPr/>
          <a:lstStyle/>
          <a:p>
            <a:pPr marL="0" indent="0">
              <a:lnSpc>
                <a:spcPct val="150000"/>
              </a:lnSpc>
              <a:buNone/>
            </a:pPr>
            <a:r>
              <a:rPr lang="en-US" sz="2400" dirty="0"/>
              <a:t>Venetian Moment and Intellectual Property</a:t>
            </a:r>
          </a:p>
          <a:p>
            <a:pPr>
              <a:lnSpc>
                <a:spcPct val="150000"/>
              </a:lnSpc>
            </a:pPr>
            <a:r>
              <a:rPr lang="en-US" sz="2000" dirty="0"/>
              <a:t>Venice enacted its first patent statue in 1474.  </a:t>
            </a:r>
          </a:p>
          <a:p>
            <a:pPr>
              <a:lnSpc>
                <a:spcPct val="150000"/>
              </a:lnSpc>
            </a:pPr>
            <a:r>
              <a:rPr lang="en-US" sz="2000" dirty="0"/>
              <a:t>The law passed by Venetian Senate stated: “</a:t>
            </a:r>
            <a:r>
              <a:rPr lang="en-US" sz="2000" dirty="0">
                <a:solidFill>
                  <a:srgbClr val="FB05D8"/>
                </a:solidFill>
              </a:rPr>
              <a:t>We have among us men of great genius, apt to invent and discover indigenous devices…now, if provisions were made for work and devices discovered by such persons, so that others who may see them could not build them and take the inventors </a:t>
            </a:r>
            <a:r>
              <a:rPr lang="en-US" sz="2000" dirty="0" err="1">
                <a:solidFill>
                  <a:srgbClr val="FB05D8"/>
                </a:solidFill>
              </a:rPr>
              <a:t>honour</a:t>
            </a:r>
            <a:r>
              <a:rPr lang="en-US" sz="2000" dirty="0">
                <a:solidFill>
                  <a:srgbClr val="FB05D8"/>
                </a:solidFill>
              </a:rPr>
              <a:t> away, more men would then apply their genius, would discover and would build devices of great utility for our common wealth”.</a:t>
            </a:r>
          </a:p>
        </p:txBody>
      </p:sp>
    </p:spTree>
    <p:extLst>
      <p:ext uri="{BB962C8B-B14F-4D97-AF65-F5344CB8AC3E}">
        <p14:creationId xmlns:p14="http://schemas.microsoft.com/office/powerpoint/2010/main" val="749509270"/>
      </p:ext>
    </p:extLst>
  </p:cSld>
  <p:clrMapOvr>
    <a:masterClrMapping/>
  </p:clrMapOvr>
  <p:transition>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Geographical Indication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2000" dirty="0"/>
              <a:t>Geographical Indications are indications which identify a good as originating in a place where a given quality, reputation or other characteristic of the good is essentially attributable to its geographical origin. </a:t>
            </a:r>
          </a:p>
          <a:p>
            <a:pPr>
              <a:lnSpc>
                <a:spcPct val="120000"/>
              </a:lnSpc>
            </a:pPr>
            <a:r>
              <a:rPr lang="en-US" sz="2000" dirty="0"/>
              <a:t>Some more well known examples of geographical indications are "Champagne", "Bordeaux" and "Chianti", the first two being regions in France and the third, a region in Italy, all famous for their wines.</a:t>
            </a:r>
          </a:p>
          <a:p>
            <a:pPr>
              <a:lnSpc>
                <a:spcPct val="120000"/>
              </a:lnSpc>
            </a:pPr>
            <a:r>
              <a:rPr lang="en-US" sz="2000" dirty="0"/>
              <a:t> The Geographical Indications of Goods (Registration and Protection) Act, 1999 has been passed by the Government of India. </a:t>
            </a:r>
          </a:p>
          <a:p>
            <a:pPr>
              <a:lnSpc>
                <a:spcPct val="120000"/>
              </a:lnSpc>
            </a:pPr>
            <a:r>
              <a:rPr lang="en-US" sz="2000" dirty="0"/>
              <a:t>The said Act was passed with the object of providing protection, as a Geographical Indication, to any agricultural goods, natural goods or manufactured goods or any goods of handicraft or good</a:t>
            </a:r>
            <a:endParaRPr lang="en-US" sz="1800" dirty="0"/>
          </a:p>
        </p:txBody>
      </p:sp>
    </p:spTree>
    <p:extLst>
      <p:ext uri="{BB962C8B-B14F-4D97-AF65-F5344CB8AC3E}">
        <p14:creationId xmlns:p14="http://schemas.microsoft.com/office/powerpoint/2010/main" val="1975922611"/>
      </p:ext>
    </p:extLst>
  </p:cSld>
  <p:clrMapOvr>
    <a:masterClrMapping/>
  </p:clrMapOvr>
  <p:transition>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Geographical Indication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20000"/>
              </a:lnSpc>
            </a:pPr>
            <a:r>
              <a:rPr lang="en-US" sz="1800" dirty="0"/>
              <a:t>The Geographical Indications of Goods (Registration and Protection) Act, 1999 (GI Act) is a sui generis Act of the Parliament of India for protection of geographical indications in India. </a:t>
            </a:r>
          </a:p>
          <a:p>
            <a:pPr>
              <a:lnSpc>
                <a:spcPct val="120000"/>
              </a:lnSpc>
            </a:pPr>
            <a:r>
              <a:rPr lang="en-US" sz="1800" dirty="0"/>
              <a:t>India, as a member of the World Trade Organization (WTO), enacted the Act to comply with the Agreement on Trade-Related Aspects of Intellectual Property Rights. </a:t>
            </a:r>
          </a:p>
          <a:p>
            <a:pPr>
              <a:lnSpc>
                <a:spcPct val="120000"/>
              </a:lnSpc>
            </a:pPr>
            <a:r>
              <a:rPr lang="en-US" sz="1800" dirty="0"/>
              <a:t>India, has taken legislative measures by enacting the Geographical Indications of Goods (Registration and Protection) Act, 1999, which came into effect on 15th September, 2003 and the Geographical Indications of Goods (Registration and Protection) Rules, 2002. </a:t>
            </a:r>
          </a:p>
          <a:p>
            <a:pPr>
              <a:lnSpc>
                <a:spcPct val="120000"/>
              </a:lnSpc>
            </a:pPr>
            <a:r>
              <a:rPr lang="en-US" sz="1800" dirty="0"/>
              <a:t>The GI tag ensures that none other than those registered as </a:t>
            </a:r>
            <a:r>
              <a:rPr lang="en-US" sz="1800" dirty="0" err="1"/>
              <a:t>authorised</a:t>
            </a:r>
            <a:r>
              <a:rPr lang="en-US" sz="1800" dirty="0"/>
              <a:t> users (or at least those residing inside the geographic territory) are allowed to use the popular product name. Darjeeling tea became the first GI tagged product in India, in 2004-05, since then 323 goods had been added to the list as of August 2018</a:t>
            </a:r>
            <a:endParaRPr lang="en-US" sz="1600" dirty="0"/>
          </a:p>
        </p:txBody>
      </p:sp>
    </p:spTree>
    <p:extLst>
      <p:ext uri="{BB962C8B-B14F-4D97-AF65-F5344CB8AC3E}">
        <p14:creationId xmlns:p14="http://schemas.microsoft.com/office/powerpoint/2010/main" val="2383841259"/>
      </p:ext>
    </p:extLst>
  </p:cSld>
  <p:clrMapOvr>
    <a:masterClrMapping/>
  </p:clrMapOvr>
  <p:transition>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842-D03B-4192-B9F0-5A1D29AA9356}"/>
              </a:ext>
            </a:extLst>
          </p:cNvPr>
          <p:cNvSpPr>
            <a:spLocks noGrp="1"/>
          </p:cNvSpPr>
          <p:nvPr>
            <p:ph type="title"/>
          </p:nvPr>
        </p:nvSpPr>
        <p:spPr>
          <a:xfrm>
            <a:off x="457200" y="274638"/>
            <a:ext cx="8229600" cy="553623"/>
          </a:xfrm>
        </p:spPr>
        <p:txBody>
          <a:bodyPr/>
          <a:lstStyle/>
          <a:p>
            <a:r>
              <a:rPr lang="en-US" sz="2400" b="1" dirty="0"/>
              <a:t>Geographical Indication Act</a:t>
            </a:r>
          </a:p>
        </p:txBody>
      </p:sp>
      <p:sp>
        <p:nvSpPr>
          <p:cNvPr id="3" name="Content Placeholder 2">
            <a:extLst>
              <a:ext uri="{FF2B5EF4-FFF2-40B4-BE49-F238E27FC236}">
                <a16:creationId xmlns:a16="http://schemas.microsoft.com/office/drawing/2014/main" id="{D8BA1DF7-44B7-4837-9B0C-A086F6653F65}"/>
              </a:ext>
            </a:extLst>
          </p:cNvPr>
          <p:cNvSpPr>
            <a:spLocks noGrp="1"/>
          </p:cNvSpPr>
          <p:nvPr>
            <p:ph idx="1"/>
          </p:nvPr>
        </p:nvSpPr>
        <p:spPr>
          <a:xfrm>
            <a:off x="457200" y="1076398"/>
            <a:ext cx="8229600" cy="5721967"/>
          </a:xfrm>
        </p:spPr>
        <p:txBody>
          <a:bodyPr/>
          <a:lstStyle/>
          <a:p>
            <a:pPr>
              <a:lnSpc>
                <a:spcPct val="150000"/>
              </a:lnSpc>
            </a:pPr>
            <a:r>
              <a:rPr lang="en-US" sz="2000" dirty="0"/>
              <a:t>According to section 2 (1)(e) of the Act, Geographical indication has been defined as "an indication which identifies such goods as agricultural goods, natural goods or manufactured goods as originating, or manufactured in the territory of a country, or a region or locality in that territory, where a given quality, reputation or other characteristic of such goods is essentially attributable to its geographical origin and in case where such goods are manufactured goods one of the activities of either the production or of processing or preparation of the goods concerned takes place in such territory, region or locality, as the case may be."</a:t>
            </a:r>
            <a:endParaRPr lang="en-US" sz="1800" dirty="0"/>
          </a:p>
        </p:txBody>
      </p:sp>
    </p:spTree>
    <p:extLst>
      <p:ext uri="{BB962C8B-B14F-4D97-AF65-F5344CB8AC3E}">
        <p14:creationId xmlns:p14="http://schemas.microsoft.com/office/powerpoint/2010/main" val="3320397721"/>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C209-D349-4F51-B0CF-F27D44ED20DB}"/>
              </a:ext>
            </a:extLst>
          </p:cNvPr>
          <p:cNvSpPr>
            <a:spLocks noGrp="1"/>
          </p:cNvSpPr>
          <p:nvPr>
            <p:ph type="title"/>
          </p:nvPr>
        </p:nvSpPr>
        <p:spPr>
          <a:xfrm>
            <a:off x="457200" y="274638"/>
            <a:ext cx="8514522" cy="792162"/>
          </a:xfrm>
        </p:spPr>
        <p:txBody>
          <a:bodyPr/>
          <a:lstStyle/>
          <a:p>
            <a:r>
              <a:rPr lang="en-US" sz="2400" b="1" dirty="0"/>
              <a:t>Development of Intellectual Property Rights in Abroad</a:t>
            </a:r>
          </a:p>
        </p:txBody>
      </p:sp>
      <p:sp>
        <p:nvSpPr>
          <p:cNvPr id="3" name="Content Placeholder 2">
            <a:extLst>
              <a:ext uri="{FF2B5EF4-FFF2-40B4-BE49-F238E27FC236}">
                <a16:creationId xmlns:a16="http://schemas.microsoft.com/office/drawing/2014/main" id="{BC471A61-733A-47C1-8101-3920A3DDC1FA}"/>
              </a:ext>
            </a:extLst>
          </p:cNvPr>
          <p:cNvSpPr>
            <a:spLocks noGrp="1"/>
          </p:cNvSpPr>
          <p:nvPr>
            <p:ph idx="1"/>
          </p:nvPr>
        </p:nvSpPr>
        <p:spPr>
          <a:xfrm>
            <a:off x="457200" y="1066800"/>
            <a:ext cx="8229600" cy="4906963"/>
          </a:xfrm>
        </p:spPr>
        <p:txBody>
          <a:bodyPr/>
          <a:lstStyle/>
          <a:p>
            <a:pPr marL="0" indent="0">
              <a:buNone/>
            </a:pPr>
            <a:r>
              <a:rPr lang="en-US" sz="2400" dirty="0"/>
              <a:t>Venetian Moment and Intellectual Property</a:t>
            </a:r>
          </a:p>
          <a:p>
            <a:r>
              <a:rPr lang="en-US" sz="2000" dirty="0"/>
              <a:t>The Venetian moment produced the skeleton of a system that has been remarkably robust in its central elements. </a:t>
            </a:r>
          </a:p>
          <a:p>
            <a:r>
              <a:rPr lang="en-US" sz="2000" dirty="0"/>
              <a:t>In Venice the invention of something akin to modern intellectual property was in part a response to a new revolutionary information Technology. </a:t>
            </a:r>
          </a:p>
          <a:p>
            <a:r>
              <a:rPr lang="en-US" sz="2000" dirty="0"/>
              <a:t>Printing changed the environment in which knowledge and information could be deployed. </a:t>
            </a:r>
          </a:p>
          <a:p>
            <a:r>
              <a:rPr lang="en-US" sz="2000" dirty="0"/>
              <a:t>It changed the rules of the game for those who sought to profit from their control of ownership of secret process and techniques of privileged information or merely access to important scholarship.</a:t>
            </a:r>
          </a:p>
          <a:p>
            <a:r>
              <a:rPr lang="en-US" sz="2000" dirty="0">
                <a:solidFill>
                  <a:srgbClr val="FB05D8"/>
                </a:solidFill>
              </a:rPr>
              <a:t>During the fifteenth century the institutionalization of the intellectual property not only was directly related to the previous customary practice but remained only one method of providing protection</a:t>
            </a:r>
          </a:p>
        </p:txBody>
      </p:sp>
    </p:spTree>
    <p:extLst>
      <p:ext uri="{BB962C8B-B14F-4D97-AF65-F5344CB8AC3E}">
        <p14:creationId xmlns:p14="http://schemas.microsoft.com/office/powerpoint/2010/main" val="180461027"/>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2831</TotalTime>
  <Words>10532</Words>
  <Application>Microsoft Office PowerPoint</Application>
  <PresentationFormat>On-screen Show (4:3)</PresentationFormat>
  <Paragraphs>453</Paragraphs>
  <Slides>82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Comic Sans MS</vt:lpstr>
      <vt:lpstr>Tahoma</vt:lpstr>
      <vt:lpstr>Wingdings</vt:lpstr>
      <vt:lpstr>SASEPresentation</vt:lpstr>
      <vt:lpstr>PowerPoint Presentation</vt:lpstr>
      <vt:lpstr>Unit-3 Syllabus </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Abroad</vt:lpstr>
      <vt:lpstr>Development of Intellectual Property Rights in India</vt:lpstr>
      <vt:lpstr>Development of Intellectual Property Rights in India</vt:lpstr>
      <vt:lpstr>Genesis and Development - The Way from WTO to WIPO</vt:lpstr>
      <vt:lpstr>Genesis and Development - The Way from WTO to WIPO</vt:lpstr>
      <vt:lpstr>Genesis and Development - The Way from WTO to WIPO</vt:lpstr>
      <vt:lpstr>Genesis and Development - The Way from WTO to WIPO</vt:lpstr>
      <vt:lpstr>Genesis and Development - The Way from WTO to WIPO</vt:lpstr>
      <vt:lpstr>Trade-Related Aspects of Intellectual Property Rights (TRIPS)</vt:lpstr>
      <vt:lpstr>Trade-Related Aspects of Intellectual Property Rights (TRIPS)</vt:lpstr>
      <vt:lpstr>Trade-Related Aspects of Intellectual Property Rights (TRIPS)</vt:lpstr>
      <vt:lpstr>The Requirements of TRIPS</vt:lpstr>
      <vt:lpstr>Controversial Cases which led to a Revision of TRIPS</vt:lpstr>
      <vt:lpstr>Controversial Cases which led to a Revision of TRIPS</vt:lpstr>
      <vt:lpstr>International Treaties and Conventions on IPRs</vt:lpstr>
      <vt:lpstr>International Treaties and Conventions on IPRs</vt:lpstr>
      <vt:lpstr>Important International Treaties of which India is a Member</vt:lpstr>
      <vt:lpstr>Important International Treaties of which India is a Member</vt:lpstr>
      <vt:lpstr>Important International Treaties of which India is a Member</vt:lpstr>
      <vt:lpstr>Important International Treaties of which India is a Member</vt:lpstr>
      <vt:lpstr>TRIPS Agreement</vt:lpstr>
      <vt:lpstr>TRIPS Agreement</vt:lpstr>
      <vt:lpstr>TRIPS Agreement - Standards</vt:lpstr>
      <vt:lpstr>TRIPS Agreement - Standards</vt:lpstr>
      <vt:lpstr>TRIPS Agreement - Enforcement </vt:lpstr>
      <vt:lpstr>TRIPS Agreement - Dispute settlement  </vt:lpstr>
      <vt:lpstr>TRIPS Standards of Protection - Copyright</vt:lpstr>
      <vt:lpstr>TRIPS Standards of Protection - Copyright</vt:lpstr>
      <vt:lpstr>TRIPS Standards of Protection - Copyright</vt:lpstr>
      <vt:lpstr>TRIPS Standards of Protection - Copyright</vt:lpstr>
      <vt:lpstr>TRIPS Standards of Protection - Copyright</vt:lpstr>
      <vt:lpstr>TRIPS Standards of Protection - Trademark</vt:lpstr>
      <vt:lpstr>TRIPS Standards of Protection - Trademark</vt:lpstr>
      <vt:lpstr>TRIPS Standards of Protection - Geographical Indications</vt:lpstr>
      <vt:lpstr>TRIPS Standards of Protection - Geographical Indications</vt:lpstr>
      <vt:lpstr>TRIPS Standards of Protection - Industrial Designs</vt:lpstr>
      <vt:lpstr>TRIPS Standards of Protection - Industrial Designs</vt:lpstr>
      <vt:lpstr>TRIPS Standards of Protection - Patents</vt:lpstr>
      <vt:lpstr>TRIPS Standards of Protection - Patents</vt:lpstr>
      <vt:lpstr>TRIPS Standards of Protection - Patents</vt:lpstr>
      <vt:lpstr>TRIPS Standards of Protection - Layout-designs of Integrated Circuits</vt:lpstr>
      <vt:lpstr>TRIPS Standards of Protection - Layout-designs of Integrated Circuits</vt:lpstr>
      <vt:lpstr>TRIPS Standards of Protection - Protection of Undisclosed Information</vt:lpstr>
      <vt:lpstr>TRIPS Standards of Protection - Protection of Undisclosed Information</vt:lpstr>
      <vt:lpstr> PCT Agreement or the Patent Cooperation Treaty (PCT)</vt:lpstr>
      <vt:lpstr> PCT Agreement or the Patent Cooperation Treaty (PCT)</vt:lpstr>
      <vt:lpstr> PCT Agreement or the Patent Cooperation Treaty (PCT)</vt:lpstr>
      <vt:lpstr> PCT Agreement or the Patent Cooperation Treaty (PCT)</vt:lpstr>
      <vt:lpstr> PCT Agreement or the Patent Cooperation Treaty (PCT)</vt:lpstr>
      <vt:lpstr> PCT Filing Process</vt:lpstr>
      <vt:lpstr> PCT Filing Process</vt:lpstr>
      <vt:lpstr> PCT Filing Process</vt:lpstr>
      <vt:lpstr>Patent Act of India</vt:lpstr>
      <vt:lpstr>Patent Act of India</vt:lpstr>
      <vt:lpstr>Patent Act of India</vt:lpstr>
      <vt:lpstr>Patent Act of India</vt:lpstr>
      <vt:lpstr>Patent Act of India</vt:lpstr>
      <vt:lpstr>Patent Amendment Act</vt:lpstr>
      <vt:lpstr>Patent Amendment Act</vt:lpstr>
      <vt:lpstr>Patent Amendment Act</vt:lpstr>
      <vt:lpstr>Patent Amendment Act</vt:lpstr>
      <vt:lpstr>Patent Amendment Act</vt:lpstr>
      <vt:lpstr>Patent Amendment Act</vt:lpstr>
      <vt:lpstr>Patent Amendment Act</vt:lpstr>
      <vt:lpstr>Design Act</vt:lpstr>
      <vt:lpstr>Design Act</vt:lpstr>
      <vt:lpstr>Design Act</vt:lpstr>
      <vt:lpstr>Design Act</vt:lpstr>
      <vt:lpstr>Trademark Act</vt:lpstr>
      <vt:lpstr>Trademark Act</vt:lpstr>
      <vt:lpstr>Geographical Indication Act</vt:lpstr>
      <vt:lpstr>Geographical Indication Act</vt:lpstr>
      <vt:lpstr>Geographical Indication 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K S Jayakumar</cp:lastModifiedBy>
  <cp:revision>396</cp:revision>
  <dcterms:created xsi:type="dcterms:W3CDTF">2016-10-24T07:34:31Z</dcterms:created>
  <dcterms:modified xsi:type="dcterms:W3CDTF">2022-04-25T03:41:33Z</dcterms:modified>
</cp:coreProperties>
</file>