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77"/>
  </p:notesMasterIdLst>
  <p:sldIdLst>
    <p:sldId id="260" r:id="rId2"/>
    <p:sldId id="287" r:id="rId3"/>
    <p:sldId id="288" r:id="rId4"/>
    <p:sldId id="289" r:id="rId5"/>
    <p:sldId id="291" r:id="rId6"/>
    <p:sldId id="290"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9" r:id="rId44"/>
    <p:sldId id="330" r:id="rId45"/>
    <p:sldId id="331" r:id="rId46"/>
    <p:sldId id="332"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B05D8"/>
    <a:srgbClr val="FA04DD"/>
    <a:srgbClr val="219C0C"/>
    <a:srgbClr val="EE10CE"/>
    <a:srgbClr val="9900CC"/>
    <a:srgbClr val="28A028"/>
    <a:srgbClr val="C903B1"/>
    <a:srgbClr val="20E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65" d="100"/>
          <a:sy n="65" d="100"/>
        </p:scale>
        <p:origin x="156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25-05-2022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val="3353680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148358190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28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2"/>
            <a:ext cx="8229600" cy="4906963"/>
          </a:xfrm>
        </p:spPr>
        <p:txBody>
          <a:bodyPr/>
          <a:lstStyle>
            <a:lvl1pPr>
              <a:buSzPct val="105000"/>
              <a:buFont typeface="Wingdings" panose="05000000000000000000" pitchFamily="2" charset="2"/>
              <a:buChar char="Ø"/>
              <a:defRPr sz="2000">
                <a:latin typeface="Arial" panose="020B0604020202020204" pitchFamily="34" charset="0"/>
                <a:cs typeface="Arial" panose="020B0604020202020204" pitchFamily="34" charset="0"/>
              </a:defRPr>
            </a:lvl1pPr>
            <a:lvl2pPr>
              <a:buFont typeface="Wingdings" panose="05000000000000000000" pitchFamily="2" charset="2"/>
              <a:buChar char="q"/>
              <a:defRPr sz="1800">
                <a:solidFill>
                  <a:srgbClr val="FA04DD"/>
                </a:solidFill>
                <a:latin typeface="Arial" panose="020B0604020202020204" pitchFamily="34" charset="0"/>
                <a:cs typeface="Arial" panose="020B0604020202020204" pitchFamily="34" charset="0"/>
              </a:defRPr>
            </a:lvl2pPr>
            <a:lvl3pPr>
              <a:buFont typeface="Wingdings" panose="05000000000000000000" pitchFamily="2" charset="2"/>
              <a:buChar char="v"/>
              <a:defRPr sz="1600">
                <a:solidFill>
                  <a:srgbClr val="002060"/>
                </a:solidFill>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 Third level</a:t>
            </a:r>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a:t>v 1.0</a:t>
            </a:r>
            <a:endParaRPr lang="en-US" sz="1050" i="1" dirty="0"/>
          </a:p>
        </p:txBody>
      </p:sp>
    </p:spTree>
    <p:extLst>
      <p:ext uri="{BB962C8B-B14F-4D97-AF65-F5344CB8AC3E}">
        <p14:creationId xmlns:p14="http://schemas.microsoft.com/office/powerpoint/2010/main" val="1214876225"/>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308659851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sldNum="0"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5431A7A-5129-492E-9F2D-CA665474A351}"/>
              </a:ext>
            </a:extLst>
          </p:cNvPr>
          <p:cNvSpPr txBox="1">
            <a:spLocks/>
          </p:cNvSpPr>
          <p:nvPr/>
        </p:nvSpPr>
        <p:spPr bwMode="auto">
          <a:xfrm>
            <a:off x="345064" y="1649895"/>
            <a:ext cx="845387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pPr algn="l"/>
            <a:r>
              <a:rPr lang="en-US" b="1" kern="0" dirty="0"/>
              <a:t>UGE1577: Intellectual Property Rights</a:t>
            </a:r>
            <a:endParaRPr lang="en-IN" kern="0" dirty="0"/>
          </a:p>
        </p:txBody>
      </p:sp>
      <p:sp>
        <p:nvSpPr>
          <p:cNvPr id="8" name="Title 3">
            <a:extLst>
              <a:ext uri="{FF2B5EF4-FFF2-40B4-BE49-F238E27FC236}">
                <a16:creationId xmlns:a16="http://schemas.microsoft.com/office/drawing/2014/main" id="{7FE58152-9E93-42F8-B940-C656551700DC}"/>
              </a:ext>
            </a:extLst>
          </p:cNvPr>
          <p:cNvSpPr txBox="1">
            <a:spLocks/>
          </p:cNvSpPr>
          <p:nvPr/>
        </p:nvSpPr>
        <p:spPr bwMode="auto">
          <a:xfrm>
            <a:off x="345065" y="3429000"/>
            <a:ext cx="845387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r>
              <a:rPr lang="en-US" sz="2800" b="1" kern="0" dirty="0">
                <a:solidFill>
                  <a:srgbClr val="7030A0"/>
                </a:solidFill>
              </a:rPr>
              <a:t>UNIT IV - Digital Products and Law </a:t>
            </a:r>
            <a:endParaRPr lang="en-IN" sz="2800" kern="0" dirty="0">
              <a:solidFill>
                <a:srgbClr val="7030A0"/>
              </a:solidFill>
            </a:endParaRPr>
          </a:p>
        </p:txBody>
      </p:sp>
    </p:spTree>
    <p:extLst>
      <p:ext uri="{BB962C8B-B14F-4D97-AF65-F5344CB8AC3E}">
        <p14:creationId xmlns:p14="http://schemas.microsoft.com/office/powerpoint/2010/main" val="39485377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Challenges to Protect 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799"/>
            <a:ext cx="8229600" cy="5227983"/>
          </a:xfrm>
        </p:spPr>
        <p:txBody>
          <a:bodyPr/>
          <a:lstStyle/>
          <a:p>
            <a:pPr>
              <a:lnSpc>
                <a:spcPct val="120000"/>
              </a:lnSpc>
            </a:pPr>
            <a:r>
              <a:rPr lang="en-US" dirty="0">
                <a:solidFill>
                  <a:srgbClr val="3333FF"/>
                </a:solidFill>
              </a:rPr>
              <a:t>None of the above is new or in any way wrong theoretically. That said, there are times when groupings around dangerous or harmful ideologies have changed the course of history for the worse. </a:t>
            </a:r>
          </a:p>
          <a:p>
            <a:pPr>
              <a:lnSpc>
                <a:spcPct val="120000"/>
              </a:lnSpc>
            </a:pPr>
            <a:r>
              <a:rPr lang="en-US" dirty="0">
                <a:solidFill>
                  <a:srgbClr val="3333FF"/>
                </a:solidFill>
              </a:rPr>
              <a:t>Mass movements in business, culture, religion, science and politics can and has had a great impact on our species and the world we live in. </a:t>
            </a:r>
          </a:p>
          <a:p>
            <a:pPr>
              <a:lnSpc>
                <a:spcPct val="120000"/>
              </a:lnSpc>
            </a:pPr>
            <a:r>
              <a:rPr lang="en-US" dirty="0">
                <a:solidFill>
                  <a:srgbClr val="3333FF"/>
                </a:solidFill>
              </a:rPr>
              <a:t>Society is defined as the aggregate of people living together in an ordered community.</a:t>
            </a:r>
          </a:p>
          <a:p>
            <a:pPr>
              <a:lnSpc>
                <a:spcPct val="120000"/>
              </a:lnSpc>
            </a:pPr>
            <a:r>
              <a:rPr lang="en-US" sz="1900" dirty="0">
                <a:solidFill>
                  <a:srgbClr val="FF0000"/>
                </a:solidFill>
              </a:rPr>
              <a:t>Innovation :</a:t>
            </a:r>
            <a:r>
              <a:rPr lang="en-US" sz="1900" dirty="0">
                <a:solidFill>
                  <a:srgbClr val="3333FF"/>
                </a:solidFill>
              </a:rPr>
              <a:t> Considering the above definition of society, progress should be determined on a fair and balanced playing field, so that the best ideas float to the top and everyone benefits. With this format in place, the ability for those who innovate successfully and receive rewards and incentive to continue doing so and those who have problems in need of solutions both benefit.</a:t>
            </a:r>
          </a:p>
          <a:p>
            <a:pPr marL="0" indent="0">
              <a:lnSpc>
                <a:spcPct val="120000"/>
              </a:lnSpc>
              <a:buNone/>
            </a:pPr>
            <a:endParaRPr lang="en-US" dirty="0">
              <a:solidFill>
                <a:srgbClr val="3333FF"/>
              </a:solidFill>
            </a:endParaRPr>
          </a:p>
        </p:txBody>
      </p:sp>
    </p:spTree>
    <p:extLst>
      <p:ext uri="{BB962C8B-B14F-4D97-AF65-F5344CB8AC3E}">
        <p14:creationId xmlns:p14="http://schemas.microsoft.com/office/powerpoint/2010/main" val="2597565444"/>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Challenges to Protect 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799"/>
            <a:ext cx="8229600" cy="5227983"/>
          </a:xfrm>
        </p:spPr>
        <p:txBody>
          <a:bodyPr/>
          <a:lstStyle/>
          <a:p>
            <a:pPr>
              <a:lnSpc>
                <a:spcPct val="120000"/>
              </a:lnSpc>
            </a:pPr>
            <a:r>
              <a:rPr lang="en-US" dirty="0">
                <a:solidFill>
                  <a:srgbClr val="FF0000"/>
                </a:solidFill>
              </a:rPr>
              <a:t>Products </a:t>
            </a:r>
            <a:r>
              <a:rPr lang="en-US" dirty="0">
                <a:solidFill>
                  <a:srgbClr val="3333FF"/>
                </a:solidFill>
              </a:rPr>
              <a:t>: One form of micro imitation is seen in product offerings. A good idea can be added to and improved upon and, as in science, retested by the market or end-user thus providing a better tool for all to use</a:t>
            </a:r>
          </a:p>
          <a:p>
            <a:pPr>
              <a:lnSpc>
                <a:spcPct val="120000"/>
              </a:lnSpc>
            </a:pPr>
            <a:r>
              <a:rPr lang="en-US" dirty="0">
                <a:solidFill>
                  <a:srgbClr val="FF0000"/>
                </a:solidFill>
              </a:rPr>
              <a:t>Today’s Challenges of Protecting Intellectual Property : </a:t>
            </a:r>
            <a:r>
              <a:rPr lang="en-US" dirty="0">
                <a:solidFill>
                  <a:srgbClr val="3333FF"/>
                </a:solidFill>
              </a:rPr>
              <a:t>Unfortunately, many do not add to an initial idea and simply copy it for their own benefit and to the detriment of those who have spent their time innovating, ideating and bringing useful products to market.</a:t>
            </a:r>
          </a:p>
          <a:p>
            <a:pPr lvl="1">
              <a:lnSpc>
                <a:spcPct val="120000"/>
              </a:lnSpc>
            </a:pPr>
            <a:r>
              <a:rPr lang="en-US" dirty="0"/>
              <a:t>Regrettably, this exact form of imitation harms the ability of those who initiated the ideas, brought them to market first and thus spent time and money in doing so. Damaging the ability to recoup value for one’s efforts creates a problem both for the original inventor and for the society as well.</a:t>
            </a:r>
          </a:p>
        </p:txBody>
      </p:sp>
    </p:spTree>
    <p:extLst>
      <p:ext uri="{BB962C8B-B14F-4D97-AF65-F5344CB8AC3E}">
        <p14:creationId xmlns:p14="http://schemas.microsoft.com/office/powerpoint/2010/main" val="1800499158"/>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Challenges to Protect 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799"/>
            <a:ext cx="8229600" cy="5227983"/>
          </a:xfrm>
        </p:spPr>
        <p:txBody>
          <a:bodyPr/>
          <a:lstStyle/>
          <a:p>
            <a:pPr>
              <a:lnSpc>
                <a:spcPct val="120000"/>
              </a:lnSpc>
            </a:pPr>
            <a:r>
              <a:rPr lang="en-US" dirty="0">
                <a:solidFill>
                  <a:srgbClr val="FF0000"/>
                </a:solidFill>
              </a:rPr>
              <a:t>Global Online Marketplaces and Intellectual Property : </a:t>
            </a:r>
            <a:r>
              <a:rPr lang="en-US" dirty="0">
                <a:solidFill>
                  <a:srgbClr val="3333FF"/>
                </a:solidFill>
              </a:rPr>
              <a:t>More specifically, in 2020, it is even easier to not only copy ideas and products but to market them and sell them globally through digital open market places.</a:t>
            </a:r>
          </a:p>
          <a:p>
            <a:pPr lvl="1">
              <a:lnSpc>
                <a:spcPct val="120000"/>
              </a:lnSpc>
            </a:pPr>
            <a:r>
              <a:rPr lang="en-US" sz="1900" dirty="0"/>
              <a:t>In the past, IP protection has been a valued and effective tool to discourage those who would do this, especially in western developed countries like the United States. </a:t>
            </a:r>
          </a:p>
          <a:p>
            <a:pPr lvl="1">
              <a:lnSpc>
                <a:spcPct val="120000"/>
              </a:lnSpc>
            </a:pPr>
            <a:r>
              <a:rPr lang="en-US" sz="1900" dirty="0"/>
              <a:t>Now that distribution has become digitally interconnected and global at a rapid pace, IP protection is of even more significance to overall progress that we, as a species, are capable of. </a:t>
            </a:r>
          </a:p>
          <a:p>
            <a:pPr lvl="1">
              <a:lnSpc>
                <a:spcPct val="120000"/>
              </a:lnSpc>
            </a:pPr>
            <a:r>
              <a:rPr lang="en-US" sz="1900" dirty="0"/>
              <a:t>Harmfully, regulation has not kept pace with technology, thus allowing for immoral actors to simply profit on others’ work.</a:t>
            </a:r>
          </a:p>
        </p:txBody>
      </p:sp>
    </p:spTree>
    <p:extLst>
      <p:ext uri="{BB962C8B-B14F-4D97-AF65-F5344CB8AC3E}">
        <p14:creationId xmlns:p14="http://schemas.microsoft.com/office/powerpoint/2010/main" val="3207065551"/>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Challenges to Protect 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799"/>
            <a:ext cx="8229600" cy="5227983"/>
          </a:xfrm>
        </p:spPr>
        <p:txBody>
          <a:bodyPr/>
          <a:lstStyle/>
          <a:p>
            <a:pPr>
              <a:lnSpc>
                <a:spcPct val="120000"/>
              </a:lnSpc>
            </a:pPr>
            <a:r>
              <a:rPr lang="en-US" dirty="0">
                <a:solidFill>
                  <a:srgbClr val="FF0000"/>
                </a:solidFill>
              </a:rPr>
              <a:t>Regulation of Online Marketplaces </a:t>
            </a:r>
            <a:r>
              <a:rPr lang="en-US" dirty="0">
                <a:solidFill>
                  <a:srgbClr val="3333FF"/>
                </a:solidFill>
              </a:rPr>
              <a:t>: Governments are dissimilar, and thus inconsistent on setting the rules around intellectual property protection’s allowing many businesses, who play in the global marketplace, to choose not to get involved and simply allow fraudulent products to be offered </a:t>
            </a:r>
            <a:r>
              <a:rPr lang="en-US" dirty="0" err="1">
                <a:solidFill>
                  <a:srgbClr val="3333FF"/>
                </a:solidFill>
              </a:rPr>
              <a:t>en</a:t>
            </a:r>
            <a:r>
              <a:rPr lang="en-US" dirty="0">
                <a:solidFill>
                  <a:srgbClr val="3333FF"/>
                </a:solidFill>
              </a:rPr>
              <a:t> masse. </a:t>
            </a:r>
          </a:p>
          <a:p>
            <a:pPr lvl="1">
              <a:lnSpc>
                <a:spcPct val="120000"/>
              </a:lnSpc>
            </a:pPr>
            <a:r>
              <a:rPr lang="en-US" sz="1900" dirty="0"/>
              <a:t>Governments are, by nature, very large and bureaucratic, but also imbalanced and skewed to the largest businesses in a society today. These large marketplaces disproportionately impact economies and have the power to influence policy-making.</a:t>
            </a:r>
          </a:p>
          <a:p>
            <a:pPr>
              <a:lnSpc>
                <a:spcPct val="120000"/>
              </a:lnSpc>
            </a:pPr>
            <a:r>
              <a:rPr lang="en-US" sz="1900" dirty="0">
                <a:solidFill>
                  <a:srgbClr val="FF0000"/>
                </a:solidFill>
              </a:rPr>
              <a:t>Patents and Enforcement : </a:t>
            </a:r>
            <a:r>
              <a:rPr lang="en-US" sz="1900" dirty="0"/>
              <a:t>Once granted, and unless challenged, those rights should be respected by all resellers and if not, there should be regulations in the form of built-in penalties and / or fines imposed by government. The system we see today is anti-growth and innovation in nature and does not move innovation forward.  </a:t>
            </a:r>
          </a:p>
        </p:txBody>
      </p:sp>
    </p:spTree>
    <p:extLst>
      <p:ext uri="{BB962C8B-B14F-4D97-AF65-F5344CB8AC3E}">
        <p14:creationId xmlns:p14="http://schemas.microsoft.com/office/powerpoint/2010/main" val="1199334796"/>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IP Laws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74034"/>
            <a:ext cx="8229600" cy="5227983"/>
          </a:xfrm>
        </p:spPr>
        <p:txBody>
          <a:bodyPr/>
          <a:lstStyle/>
          <a:p>
            <a:pPr>
              <a:lnSpc>
                <a:spcPct val="120000"/>
              </a:lnSpc>
            </a:pPr>
            <a:r>
              <a:rPr lang="en-US" dirty="0">
                <a:solidFill>
                  <a:srgbClr val="3333FF"/>
                </a:solidFill>
              </a:rPr>
              <a:t>We live in an age where companies hold prime of their assets in the digital space. </a:t>
            </a:r>
          </a:p>
          <a:p>
            <a:pPr>
              <a:lnSpc>
                <a:spcPct val="120000"/>
              </a:lnSpc>
            </a:pPr>
            <a:r>
              <a:rPr lang="en-US" dirty="0">
                <a:solidFill>
                  <a:srgbClr val="3333FF"/>
                </a:solidFill>
              </a:rPr>
              <a:t>Being well exposed to the term intellectual property, a question still boggles our mind; what actually it is, for a company and how to protect it ? </a:t>
            </a:r>
          </a:p>
          <a:p>
            <a:pPr>
              <a:lnSpc>
                <a:spcPct val="120000"/>
              </a:lnSpc>
            </a:pPr>
            <a:r>
              <a:rPr lang="en-US" dirty="0">
                <a:solidFill>
                  <a:srgbClr val="3333FF"/>
                </a:solidFill>
              </a:rPr>
              <a:t>To our surprise, not knowingly, every company has intangible assets often referred as intellectual property. </a:t>
            </a:r>
          </a:p>
          <a:p>
            <a:pPr>
              <a:lnSpc>
                <a:spcPct val="120000"/>
              </a:lnSpc>
            </a:pPr>
            <a:r>
              <a:rPr lang="en-US" dirty="0">
                <a:solidFill>
                  <a:srgbClr val="3333FF"/>
                </a:solidFill>
              </a:rPr>
              <a:t>According to researchers, it is said that 87 percent of a company’s assets are intellectual property. With such high reliance on intellectual property comes the need of securing and safeguarding a company’s assets. </a:t>
            </a:r>
          </a:p>
          <a:p>
            <a:pPr>
              <a:lnSpc>
                <a:spcPct val="120000"/>
              </a:lnSpc>
            </a:pPr>
            <a:r>
              <a:rPr lang="en-US" dirty="0">
                <a:solidFill>
                  <a:srgbClr val="3333FF"/>
                </a:solidFill>
              </a:rPr>
              <a:t>Prior to making the product live, tech companies often seek out for legal protection such as patents and secured trademarks.</a:t>
            </a:r>
          </a:p>
        </p:txBody>
      </p:sp>
    </p:spTree>
    <p:extLst>
      <p:ext uri="{BB962C8B-B14F-4D97-AF65-F5344CB8AC3E}">
        <p14:creationId xmlns:p14="http://schemas.microsoft.com/office/powerpoint/2010/main" val="1898407710"/>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IP Laws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74034"/>
            <a:ext cx="8229600" cy="5227983"/>
          </a:xfrm>
        </p:spPr>
        <p:txBody>
          <a:bodyPr/>
          <a:lstStyle/>
          <a:p>
            <a:pPr>
              <a:lnSpc>
                <a:spcPct val="120000"/>
              </a:lnSpc>
            </a:pPr>
            <a:r>
              <a:rPr lang="en-US" dirty="0">
                <a:solidFill>
                  <a:srgbClr val="3333FF"/>
                </a:solidFill>
              </a:rPr>
              <a:t>For tech companies, there are numerous forms of Intellectual property : like; Copyrights, Trademarks, Trade secrets and Patents.</a:t>
            </a:r>
          </a:p>
          <a:p>
            <a:pPr>
              <a:lnSpc>
                <a:spcPct val="120000"/>
              </a:lnSpc>
            </a:pPr>
            <a:r>
              <a:rPr lang="en-US" dirty="0">
                <a:solidFill>
                  <a:srgbClr val="3333FF"/>
                </a:solidFill>
              </a:rPr>
              <a:t>For a software product, intellectual property can be found in databases or embedded in the code. </a:t>
            </a:r>
          </a:p>
          <a:p>
            <a:pPr>
              <a:lnSpc>
                <a:spcPct val="120000"/>
              </a:lnSpc>
            </a:pPr>
            <a:r>
              <a:rPr lang="en-US" dirty="0">
                <a:solidFill>
                  <a:srgbClr val="3333FF"/>
                </a:solidFill>
              </a:rPr>
              <a:t>To safeguard the database most efficiently, you should identify two variables :</a:t>
            </a:r>
          </a:p>
          <a:p>
            <a:pPr lvl="1">
              <a:lnSpc>
                <a:spcPct val="120000"/>
              </a:lnSpc>
            </a:pPr>
            <a:r>
              <a:rPr lang="en-US" dirty="0"/>
              <a:t>What does your IP consist of ?</a:t>
            </a:r>
          </a:p>
          <a:p>
            <a:pPr lvl="1">
              <a:lnSpc>
                <a:spcPct val="120000"/>
              </a:lnSpc>
            </a:pPr>
            <a:r>
              <a:rPr lang="en-US" dirty="0"/>
              <a:t>How is your IP protected legally ?</a:t>
            </a:r>
          </a:p>
          <a:p>
            <a:pPr>
              <a:lnSpc>
                <a:spcPct val="120000"/>
              </a:lnSpc>
            </a:pPr>
            <a:r>
              <a:rPr lang="en-US" dirty="0">
                <a:solidFill>
                  <a:srgbClr val="219C0C"/>
                </a:solidFill>
              </a:rPr>
              <a:t>Commonly practiced in the space of software development, three types of intellectual properties are widely talked about : </a:t>
            </a:r>
            <a:r>
              <a:rPr lang="en-US" dirty="0">
                <a:solidFill>
                  <a:srgbClr val="FF0000"/>
                </a:solidFill>
              </a:rPr>
              <a:t>copyrights, trade secrets and patents</a:t>
            </a:r>
          </a:p>
          <a:p>
            <a:pPr marL="0" indent="0">
              <a:lnSpc>
                <a:spcPct val="120000"/>
              </a:lnSpc>
              <a:buNone/>
            </a:pPr>
            <a:endParaRPr lang="en-US" dirty="0">
              <a:solidFill>
                <a:srgbClr val="FF0000"/>
              </a:solidFill>
            </a:endParaRPr>
          </a:p>
        </p:txBody>
      </p:sp>
    </p:spTree>
    <p:extLst>
      <p:ext uri="{BB962C8B-B14F-4D97-AF65-F5344CB8AC3E}">
        <p14:creationId xmlns:p14="http://schemas.microsoft.com/office/powerpoint/2010/main" val="3043467749"/>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IP Laws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74034"/>
            <a:ext cx="8229600" cy="5227983"/>
          </a:xfrm>
        </p:spPr>
        <p:txBody>
          <a:bodyPr/>
          <a:lstStyle/>
          <a:p>
            <a:pPr>
              <a:lnSpc>
                <a:spcPct val="114000"/>
              </a:lnSpc>
            </a:pPr>
            <a:r>
              <a:rPr lang="en-US" dirty="0">
                <a:solidFill>
                  <a:srgbClr val="3333FF"/>
                </a:solidFill>
              </a:rPr>
              <a:t>A copyright is known to protect the solution or how an app serves the purpose, but there’s a limitation involved. Copyright can only protect the solution but not the idea behind it. It is best used when protecting source code, object code and user interfaces</a:t>
            </a:r>
          </a:p>
          <a:p>
            <a:pPr>
              <a:lnSpc>
                <a:spcPct val="114000"/>
              </a:lnSpc>
            </a:pPr>
            <a:r>
              <a:rPr lang="en-US" dirty="0">
                <a:solidFill>
                  <a:srgbClr val="3333FF"/>
                </a:solidFill>
              </a:rPr>
              <a:t>A patent, whereas, protects the idea behind a particular solution or an app. Patents are commonly used to protect software architecture and proprietary algorithms. </a:t>
            </a:r>
          </a:p>
          <a:p>
            <a:pPr lvl="1">
              <a:lnSpc>
                <a:spcPct val="114000"/>
              </a:lnSpc>
            </a:pPr>
            <a:r>
              <a:rPr lang="en-US" dirty="0"/>
              <a:t>Getting patented is a painstaking process, complex as well costly to undergo. Therefore, being an option not possible for small scaled tech companies. Not only is costly, it does not secure that execution of the idea. In order to secure this, another form of protection is to be used</a:t>
            </a:r>
          </a:p>
          <a:p>
            <a:pPr>
              <a:lnSpc>
                <a:spcPct val="114000"/>
              </a:lnSpc>
            </a:pPr>
            <a:r>
              <a:rPr lang="en-US" dirty="0"/>
              <a:t>Trade secrets hold proprietary information that a software development company discovers and works with. The pros of trade secrets allow a company to keep intact its processes for an indefinite time period until discovered by other company. </a:t>
            </a:r>
          </a:p>
          <a:p>
            <a:pPr lvl="1"/>
            <a:endParaRPr lang="en-US" sz="1600" dirty="0"/>
          </a:p>
          <a:p>
            <a:endParaRPr lang="en-US" dirty="0">
              <a:solidFill>
                <a:srgbClr val="FF0000"/>
              </a:solidFill>
            </a:endParaRPr>
          </a:p>
        </p:txBody>
      </p:sp>
    </p:spTree>
    <p:extLst>
      <p:ext uri="{BB962C8B-B14F-4D97-AF65-F5344CB8AC3E}">
        <p14:creationId xmlns:p14="http://schemas.microsoft.com/office/powerpoint/2010/main" val="3411163247"/>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IPR and Digital Rights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74034"/>
            <a:ext cx="8229600" cy="5227983"/>
          </a:xfrm>
        </p:spPr>
        <p:txBody>
          <a:bodyPr/>
          <a:lstStyle/>
          <a:p>
            <a:pPr marL="0" indent="0">
              <a:lnSpc>
                <a:spcPct val="114000"/>
              </a:lnSpc>
              <a:buNone/>
            </a:pPr>
            <a:r>
              <a:rPr lang="en-US" dirty="0">
                <a:solidFill>
                  <a:srgbClr val="3333FF"/>
                </a:solidFill>
              </a:rPr>
              <a:t>In the digital age the issue of privacy is an important subject where unauthorized data sharing, data integration, unethical data utilization and unauthorized public disclosure are the major areas of concern. </a:t>
            </a:r>
            <a:r>
              <a:rPr lang="en-US" dirty="0">
                <a:solidFill>
                  <a:srgbClr val="FF0000"/>
                </a:solidFill>
              </a:rPr>
              <a:t>The major issues are to be considered as follows :</a:t>
            </a:r>
          </a:p>
          <a:p>
            <a:pPr>
              <a:lnSpc>
                <a:spcPct val="114000"/>
              </a:lnSpc>
            </a:pPr>
            <a:r>
              <a:rPr lang="en-US" sz="1600" b="1" dirty="0">
                <a:solidFill>
                  <a:srgbClr val="9900CC"/>
                </a:solidFill>
              </a:rPr>
              <a:t>1. Is digitization to be considered as similar to reproduction, for example using Xerox machine ?</a:t>
            </a:r>
          </a:p>
          <a:p>
            <a:pPr>
              <a:lnSpc>
                <a:spcPct val="114000"/>
              </a:lnSpc>
            </a:pPr>
            <a:r>
              <a:rPr lang="en-US" sz="1600" b="1" dirty="0">
                <a:solidFill>
                  <a:srgbClr val="9900CC"/>
                </a:solidFill>
              </a:rPr>
              <a:t>2. Is digitization a creative activity such as translation from one language to another ?</a:t>
            </a:r>
          </a:p>
          <a:p>
            <a:pPr>
              <a:lnSpc>
                <a:spcPct val="114000"/>
              </a:lnSpc>
            </a:pPr>
            <a:r>
              <a:rPr lang="en-US" sz="1600" b="1" dirty="0">
                <a:solidFill>
                  <a:srgbClr val="9900CC"/>
                </a:solidFill>
              </a:rPr>
              <a:t>3. Can transmission of digitized documents through Internet be considered as commercial distribution or public communication similar to broadcasting ?</a:t>
            </a:r>
          </a:p>
          <a:p>
            <a:pPr>
              <a:lnSpc>
                <a:spcPct val="114000"/>
              </a:lnSpc>
            </a:pPr>
            <a:r>
              <a:rPr lang="en-US" sz="1600" b="1" dirty="0">
                <a:solidFill>
                  <a:srgbClr val="9900CC"/>
                </a:solidFill>
              </a:rPr>
              <a:t>4. Can we consider database as a special collected work that should be protected by the copyright law ?</a:t>
            </a:r>
          </a:p>
          <a:p>
            <a:pPr>
              <a:lnSpc>
                <a:spcPct val="114000"/>
              </a:lnSpc>
            </a:pPr>
            <a:r>
              <a:rPr lang="en-US" sz="1600" b="1" dirty="0">
                <a:solidFill>
                  <a:srgbClr val="9900CC"/>
                </a:solidFill>
              </a:rPr>
              <a:t>5. What can be considered as fair use in the Internet environment ?</a:t>
            </a:r>
          </a:p>
          <a:p>
            <a:pPr>
              <a:lnSpc>
                <a:spcPct val="114000"/>
              </a:lnSpc>
            </a:pPr>
            <a:r>
              <a:rPr lang="en-US" sz="1600" b="1" dirty="0">
                <a:solidFill>
                  <a:srgbClr val="9900CC"/>
                </a:solidFill>
              </a:rPr>
              <a:t>6. What are the concerns of the library community ?</a:t>
            </a:r>
          </a:p>
          <a:p>
            <a:pPr>
              <a:lnSpc>
                <a:spcPct val="114000"/>
              </a:lnSpc>
            </a:pPr>
            <a:r>
              <a:rPr lang="en-US" sz="1600" b="1" dirty="0">
                <a:solidFill>
                  <a:srgbClr val="9900CC"/>
                </a:solidFill>
              </a:rPr>
              <a:t>7. In the digital context if access restricted by the copyright owner, how could the public exercise fair use with those work ?</a:t>
            </a:r>
          </a:p>
          <a:p>
            <a:pPr marL="0" indent="0">
              <a:lnSpc>
                <a:spcPct val="114000"/>
              </a:lnSpc>
              <a:buNone/>
            </a:pPr>
            <a:endParaRPr lang="en-US" sz="1600" dirty="0">
              <a:solidFill>
                <a:srgbClr val="219C0C"/>
              </a:solidFill>
            </a:endParaRPr>
          </a:p>
          <a:p>
            <a:endParaRPr lang="en-US" dirty="0">
              <a:solidFill>
                <a:srgbClr val="FF0000"/>
              </a:solidFill>
            </a:endParaRPr>
          </a:p>
        </p:txBody>
      </p:sp>
    </p:spTree>
    <p:extLst>
      <p:ext uri="{BB962C8B-B14F-4D97-AF65-F5344CB8AC3E}">
        <p14:creationId xmlns:p14="http://schemas.microsoft.com/office/powerpoint/2010/main" val="403467313"/>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dirty="0"/>
              <a:t>IPR and Digital Rights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80051"/>
            <a:ext cx="8229600" cy="5227983"/>
          </a:xfrm>
        </p:spPr>
        <p:txBody>
          <a:bodyPr/>
          <a:lstStyle/>
          <a:p>
            <a:pPr>
              <a:lnSpc>
                <a:spcPct val="114000"/>
              </a:lnSpc>
            </a:pPr>
            <a:r>
              <a:rPr lang="en-US" dirty="0">
                <a:solidFill>
                  <a:srgbClr val="3333FF"/>
                </a:solidFill>
              </a:rPr>
              <a:t>Whether all these activities will continue in the digital age ?</a:t>
            </a:r>
          </a:p>
          <a:p>
            <a:pPr>
              <a:lnSpc>
                <a:spcPct val="114000"/>
              </a:lnSpc>
            </a:pPr>
            <a:r>
              <a:rPr lang="en-US" dirty="0">
                <a:solidFill>
                  <a:srgbClr val="3333FF"/>
                </a:solidFill>
              </a:rPr>
              <a:t>If digitization is considered as reproduction work, it is quite clear that in digitization the initial work is merely changed into the digital form and the process of changing is accomplished by a machine, without any creativity. </a:t>
            </a:r>
          </a:p>
          <a:p>
            <a:pPr>
              <a:lnSpc>
                <a:spcPct val="114000"/>
              </a:lnSpc>
            </a:pPr>
            <a:r>
              <a:rPr lang="en-US" dirty="0">
                <a:solidFill>
                  <a:srgbClr val="3333FF"/>
                </a:solidFill>
              </a:rPr>
              <a:t>If it is considered as a translation from one language to another, the digitization is also a change from natural human language into machine language. </a:t>
            </a:r>
          </a:p>
          <a:p>
            <a:pPr>
              <a:lnSpc>
                <a:spcPct val="114000"/>
              </a:lnSpc>
            </a:pPr>
            <a:r>
              <a:rPr lang="en-US" dirty="0">
                <a:solidFill>
                  <a:srgbClr val="3333FF"/>
                </a:solidFill>
              </a:rPr>
              <a:t>However in digitization, there is no creativity involved and it could be considered as a similar activity to reprography. </a:t>
            </a:r>
          </a:p>
          <a:p>
            <a:pPr>
              <a:lnSpc>
                <a:spcPct val="114000"/>
              </a:lnSpc>
            </a:pPr>
            <a:r>
              <a:rPr lang="en-US" sz="1800" dirty="0">
                <a:solidFill>
                  <a:srgbClr val="3333FF"/>
                </a:solidFill>
              </a:rPr>
              <a:t>The copyright protects only creative works. Simply transformation into the digital form of an original document cannot be considered as creative work.  The transmission of information on Internet can be considered similar to broadcasting; hence copyright law cannot be applied</a:t>
            </a:r>
            <a:endParaRPr lang="en-US" sz="1800" dirty="0">
              <a:solidFill>
                <a:srgbClr val="FF0000"/>
              </a:solidFill>
            </a:endParaRPr>
          </a:p>
        </p:txBody>
      </p:sp>
    </p:spTree>
    <p:extLst>
      <p:ext uri="{BB962C8B-B14F-4D97-AF65-F5344CB8AC3E}">
        <p14:creationId xmlns:p14="http://schemas.microsoft.com/office/powerpoint/2010/main" val="2533022414"/>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Ways for Protection of Digital / Intellectual Property</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815008"/>
            <a:ext cx="8229600" cy="5539411"/>
          </a:xfrm>
        </p:spPr>
        <p:txBody>
          <a:bodyPr/>
          <a:lstStyle/>
          <a:p>
            <a:pPr>
              <a:lnSpc>
                <a:spcPct val="114000"/>
              </a:lnSpc>
            </a:pPr>
            <a:r>
              <a:rPr lang="en-US" dirty="0">
                <a:solidFill>
                  <a:srgbClr val="3333FF"/>
                </a:solidFill>
              </a:rPr>
              <a:t>Digital Rights Management (DRM) technologies (also known as Electronic Rights Management Systems) ensure copyright through identifying and protecting the content, controlling access of the work, protecting the integrity of the work and ensuring payment for the access.</a:t>
            </a:r>
          </a:p>
          <a:p>
            <a:pPr>
              <a:lnSpc>
                <a:spcPct val="114000"/>
              </a:lnSpc>
            </a:pPr>
            <a:r>
              <a:rPr lang="en-US" dirty="0">
                <a:solidFill>
                  <a:srgbClr val="3333FF"/>
                </a:solidFill>
              </a:rPr>
              <a:t>DRM technologies prevent illegal users in accessing the content. Access is protected through user ID and password, licensing agreements. Another way to protect digital content is through Technical Protection Measures (TPM). </a:t>
            </a:r>
          </a:p>
          <a:p>
            <a:pPr>
              <a:lnSpc>
                <a:spcPct val="114000"/>
              </a:lnSpc>
            </a:pPr>
            <a:r>
              <a:rPr lang="en-US" dirty="0">
                <a:solidFill>
                  <a:srgbClr val="3333FF"/>
                </a:solidFill>
              </a:rPr>
              <a:t>These technologies allow publishing companies in securing and protecting content such as music, text and video from unauthorized use. If an author wishes to collect fee for use of his or her work, then DRM technology can be used. </a:t>
            </a:r>
          </a:p>
          <a:p>
            <a:pPr>
              <a:lnSpc>
                <a:spcPct val="114000"/>
              </a:lnSpc>
            </a:pPr>
            <a:r>
              <a:rPr lang="en-US" dirty="0">
                <a:solidFill>
                  <a:srgbClr val="3333FF"/>
                </a:solidFill>
              </a:rPr>
              <a:t>The TPM and DRM technologies are increasingly employed to sell and distribute content over the Internet.</a:t>
            </a:r>
            <a:endParaRPr lang="en-US" sz="1800" dirty="0">
              <a:solidFill>
                <a:srgbClr val="FF0000"/>
              </a:solidFill>
            </a:endParaRPr>
          </a:p>
        </p:txBody>
      </p:sp>
    </p:spTree>
    <p:extLst>
      <p:ext uri="{BB962C8B-B14F-4D97-AF65-F5344CB8AC3E}">
        <p14:creationId xmlns:p14="http://schemas.microsoft.com/office/powerpoint/2010/main" val="2582346752"/>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676C-0D48-4CA9-B936-6EAB9EC7256F}"/>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E905D851-E304-4C4D-A87E-A84CBF1C6137}"/>
              </a:ext>
            </a:extLst>
          </p:cNvPr>
          <p:cNvSpPr>
            <a:spLocks noGrp="1"/>
          </p:cNvSpPr>
          <p:nvPr>
            <p:ph idx="1"/>
          </p:nvPr>
        </p:nvSpPr>
        <p:spPr/>
        <p:txBody>
          <a:bodyPr/>
          <a:lstStyle/>
          <a:p>
            <a:pPr>
              <a:lnSpc>
                <a:spcPct val="150000"/>
              </a:lnSpc>
            </a:pPr>
            <a:r>
              <a:rPr lang="en-US" sz="2400" dirty="0"/>
              <a:t>Digital Innovations and Developments as Knowledge Assets</a:t>
            </a:r>
          </a:p>
          <a:p>
            <a:pPr>
              <a:lnSpc>
                <a:spcPct val="150000"/>
              </a:lnSpc>
            </a:pPr>
            <a:r>
              <a:rPr lang="en-US" sz="2400" dirty="0"/>
              <a:t>IP Laws</a:t>
            </a:r>
          </a:p>
          <a:p>
            <a:pPr>
              <a:lnSpc>
                <a:spcPct val="150000"/>
              </a:lnSpc>
            </a:pPr>
            <a:r>
              <a:rPr lang="en-US" sz="2400" dirty="0"/>
              <a:t>Cyber Law </a:t>
            </a:r>
          </a:p>
          <a:p>
            <a:pPr>
              <a:lnSpc>
                <a:spcPct val="150000"/>
              </a:lnSpc>
            </a:pPr>
            <a:r>
              <a:rPr lang="en-US" sz="2400" dirty="0"/>
              <a:t>Digital Content Protection</a:t>
            </a:r>
          </a:p>
          <a:p>
            <a:pPr>
              <a:lnSpc>
                <a:spcPct val="150000"/>
              </a:lnSpc>
            </a:pPr>
            <a:r>
              <a:rPr lang="en-US" sz="2400" dirty="0"/>
              <a:t>Unfair Competition – Meaning and Relationship between Unfair Competition </a:t>
            </a:r>
          </a:p>
          <a:p>
            <a:pPr>
              <a:lnSpc>
                <a:spcPct val="150000"/>
              </a:lnSpc>
            </a:pPr>
            <a:r>
              <a:rPr lang="en-US" sz="2400" dirty="0"/>
              <a:t>IP Laws – Case Studies.</a:t>
            </a:r>
          </a:p>
          <a:p>
            <a:pPr>
              <a:lnSpc>
                <a:spcPct val="150000"/>
              </a:lnSpc>
            </a:pPr>
            <a:endParaRPr lang="en-US" sz="2400" dirty="0"/>
          </a:p>
        </p:txBody>
      </p:sp>
    </p:spTree>
    <p:extLst>
      <p:ext uri="{BB962C8B-B14F-4D97-AF65-F5344CB8AC3E}">
        <p14:creationId xmlns:p14="http://schemas.microsoft.com/office/powerpoint/2010/main" val="3212825170"/>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Ways for Protection of Digital / Intellectual Property</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34277"/>
            <a:ext cx="8229600" cy="5539411"/>
          </a:xfrm>
        </p:spPr>
        <p:txBody>
          <a:bodyPr/>
          <a:lstStyle/>
          <a:p>
            <a:pPr marL="0" indent="0">
              <a:lnSpc>
                <a:spcPct val="114000"/>
              </a:lnSpc>
              <a:buNone/>
            </a:pPr>
            <a:r>
              <a:rPr lang="en-US" dirty="0">
                <a:solidFill>
                  <a:srgbClr val="FF0000"/>
                </a:solidFill>
              </a:rPr>
              <a:t>Cryptography: </a:t>
            </a:r>
          </a:p>
          <a:p>
            <a:pPr>
              <a:lnSpc>
                <a:spcPct val="114000"/>
              </a:lnSpc>
            </a:pPr>
            <a:r>
              <a:rPr lang="en-US" dirty="0">
                <a:solidFill>
                  <a:srgbClr val="3333FF"/>
                </a:solidFill>
              </a:rPr>
              <a:t>Cryptography is the oldest mechanism employed to ensure security and privacy of information over networks. </a:t>
            </a:r>
          </a:p>
          <a:p>
            <a:pPr>
              <a:lnSpc>
                <a:spcPct val="114000"/>
              </a:lnSpc>
            </a:pPr>
            <a:r>
              <a:rPr lang="en-US" dirty="0">
                <a:solidFill>
                  <a:srgbClr val="3333FF"/>
                </a:solidFill>
              </a:rPr>
              <a:t>This involves scrambling (or encryption) of the information to render it unreadable or not understandable language, which only the legitimate user can unscramble (or decrypt). </a:t>
            </a:r>
          </a:p>
          <a:p>
            <a:pPr>
              <a:lnSpc>
                <a:spcPct val="114000"/>
              </a:lnSpc>
            </a:pPr>
            <a:r>
              <a:rPr lang="en-US" dirty="0">
                <a:solidFill>
                  <a:srgbClr val="3333FF"/>
                </a:solidFill>
              </a:rPr>
              <a:t>However, cryptography protects the work during transmission or distribution only. After the work is decrypted, it does not provide any protection</a:t>
            </a:r>
          </a:p>
          <a:p>
            <a:pPr marL="0" indent="0">
              <a:lnSpc>
                <a:spcPct val="114000"/>
              </a:lnSpc>
              <a:buNone/>
            </a:pPr>
            <a:r>
              <a:rPr lang="en-US" dirty="0">
                <a:solidFill>
                  <a:srgbClr val="FF0000"/>
                </a:solidFill>
              </a:rPr>
              <a:t>Digital Watermark Technology :</a:t>
            </a:r>
          </a:p>
          <a:p>
            <a:pPr>
              <a:lnSpc>
                <a:spcPct val="114000"/>
              </a:lnSpc>
            </a:pPr>
            <a:r>
              <a:rPr lang="en-US" dirty="0">
                <a:solidFill>
                  <a:srgbClr val="3333FF"/>
                </a:solidFill>
              </a:rPr>
              <a:t>A digital watermark is a digital signal or pattern inserted into a digital document. It is similar to the electronic on-screen logo used by TV channels. </a:t>
            </a:r>
          </a:p>
          <a:p>
            <a:pPr marL="0" indent="0">
              <a:lnSpc>
                <a:spcPct val="114000"/>
              </a:lnSpc>
              <a:buNone/>
            </a:pPr>
            <a:endParaRPr lang="en-US" sz="1800" dirty="0">
              <a:solidFill>
                <a:srgbClr val="FF0000"/>
              </a:solidFill>
            </a:endParaRPr>
          </a:p>
        </p:txBody>
      </p:sp>
    </p:spTree>
    <p:extLst>
      <p:ext uri="{BB962C8B-B14F-4D97-AF65-F5344CB8AC3E}">
        <p14:creationId xmlns:p14="http://schemas.microsoft.com/office/powerpoint/2010/main" val="4211816653"/>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Ways for Protection of Digital / Intellectual Property</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748747"/>
            <a:ext cx="8229600" cy="5625549"/>
          </a:xfrm>
        </p:spPr>
        <p:txBody>
          <a:bodyPr/>
          <a:lstStyle/>
          <a:p>
            <a:pPr>
              <a:lnSpc>
                <a:spcPct val="114000"/>
              </a:lnSpc>
            </a:pPr>
            <a:r>
              <a:rPr lang="en-US" dirty="0">
                <a:solidFill>
                  <a:srgbClr val="3333FF"/>
                </a:solidFill>
              </a:rPr>
              <a:t>A unique identifier is used to identify the work. The message might contain information regarding ownership, sender, recipient </a:t>
            </a:r>
            <a:r>
              <a:rPr lang="en-US" dirty="0" err="1">
                <a:solidFill>
                  <a:srgbClr val="3333FF"/>
                </a:solidFill>
              </a:rPr>
              <a:t>etc</a:t>
            </a:r>
            <a:r>
              <a:rPr lang="en-US" dirty="0">
                <a:solidFill>
                  <a:srgbClr val="3333FF"/>
                </a:solidFill>
              </a:rPr>
              <a:t> or information about copyright permission. </a:t>
            </a:r>
          </a:p>
          <a:p>
            <a:pPr>
              <a:lnSpc>
                <a:spcPct val="114000"/>
              </a:lnSpc>
            </a:pPr>
            <a:r>
              <a:rPr lang="en-US" dirty="0">
                <a:solidFill>
                  <a:srgbClr val="3333FF"/>
                </a:solidFill>
              </a:rPr>
              <a:t>The system consists of a watermark generator, embedding and a watermark detector decoder. </a:t>
            </a:r>
          </a:p>
          <a:p>
            <a:pPr>
              <a:lnSpc>
                <a:spcPct val="114000"/>
              </a:lnSpc>
            </a:pPr>
            <a:r>
              <a:rPr lang="en-US" dirty="0">
                <a:solidFill>
                  <a:srgbClr val="3333FF"/>
                </a:solidFill>
              </a:rPr>
              <a:t>The legal user can remove these watermarks with a predetermined algorithm. The watermarking technology is extensively used in protecting multimedia works</a:t>
            </a:r>
          </a:p>
          <a:p>
            <a:pPr marL="0" indent="0">
              <a:lnSpc>
                <a:spcPct val="114000"/>
              </a:lnSpc>
              <a:buNone/>
            </a:pPr>
            <a:r>
              <a:rPr lang="en-US" dirty="0">
                <a:solidFill>
                  <a:srgbClr val="FF0000"/>
                </a:solidFill>
              </a:rPr>
              <a:t>Digital Signature Technology : </a:t>
            </a:r>
          </a:p>
          <a:p>
            <a:pPr>
              <a:lnSpc>
                <a:spcPct val="114000"/>
              </a:lnSpc>
            </a:pPr>
            <a:r>
              <a:rPr lang="en-US" dirty="0">
                <a:solidFill>
                  <a:srgbClr val="3333FF"/>
                </a:solidFill>
              </a:rPr>
              <a:t>Digital signature includes identity of the sender and/or receiver date, time, any unique code etc. This information can be added to digital products. </a:t>
            </a:r>
          </a:p>
          <a:p>
            <a:pPr>
              <a:lnSpc>
                <a:spcPct val="114000"/>
              </a:lnSpc>
            </a:pPr>
            <a:r>
              <a:rPr lang="en-US" dirty="0">
                <a:solidFill>
                  <a:srgbClr val="3333FF"/>
                </a:solidFill>
              </a:rPr>
              <a:t>This digitally marks and binds a software product for transferring to a specified customer. Digitally signed fingerprints guarantee document authenticity and prevent illegal copying.</a:t>
            </a:r>
          </a:p>
          <a:p>
            <a:pPr>
              <a:lnSpc>
                <a:spcPct val="114000"/>
              </a:lnSpc>
            </a:pPr>
            <a:endParaRPr lang="en-US" dirty="0">
              <a:solidFill>
                <a:srgbClr val="3333FF"/>
              </a:solidFill>
            </a:endParaRPr>
          </a:p>
        </p:txBody>
      </p:sp>
    </p:spTree>
    <p:extLst>
      <p:ext uri="{BB962C8B-B14F-4D97-AF65-F5344CB8AC3E}">
        <p14:creationId xmlns:p14="http://schemas.microsoft.com/office/powerpoint/2010/main" val="527127061"/>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Ways for Protection of Digital / Intellectual Property</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126649"/>
            <a:ext cx="8229600" cy="5625549"/>
          </a:xfrm>
        </p:spPr>
        <p:txBody>
          <a:bodyPr/>
          <a:lstStyle/>
          <a:p>
            <a:pPr marL="0" indent="0">
              <a:lnSpc>
                <a:spcPct val="114000"/>
              </a:lnSpc>
              <a:buNone/>
            </a:pPr>
            <a:r>
              <a:rPr lang="en-US" dirty="0">
                <a:solidFill>
                  <a:srgbClr val="FF0000"/>
                </a:solidFill>
              </a:rPr>
              <a:t>Electronic Marking : </a:t>
            </a:r>
          </a:p>
          <a:p>
            <a:pPr>
              <a:lnSpc>
                <a:spcPct val="114000"/>
              </a:lnSpc>
            </a:pPr>
            <a:r>
              <a:rPr lang="en-US" dirty="0">
                <a:solidFill>
                  <a:srgbClr val="3333FF"/>
                </a:solidFill>
              </a:rPr>
              <a:t>In this technique, the system automatically generates a unique mark that is tagged to each of the document copies. </a:t>
            </a:r>
          </a:p>
          <a:p>
            <a:pPr>
              <a:lnSpc>
                <a:spcPct val="114000"/>
              </a:lnSpc>
            </a:pPr>
            <a:r>
              <a:rPr lang="en-US" dirty="0">
                <a:solidFill>
                  <a:srgbClr val="3333FF"/>
                </a:solidFill>
              </a:rPr>
              <a:t>This technique is used to protect copyright as well as in electronic publishing where documents are printed, copied or faxed.</a:t>
            </a:r>
          </a:p>
          <a:p>
            <a:pPr marL="0" indent="0">
              <a:lnSpc>
                <a:spcPct val="114000"/>
              </a:lnSpc>
              <a:buNone/>
            </a:pPr>
            <a:r>
              <a:rPr lang="en-US" dirty="0">
                <a:solidFill>
                  <a:srgbClr val="FF0000"/>
                </a:solidFill>
              </a:rPr>
              <a:t>Security Features of Operating System : </a:t>
            </a:r>
          </a:p>
          <a:p>
            <a:pPr>
              <a:lnSpc>
                <a:spcPct val="114000"/>
              </a:lnSpc>
            </a:pPr>
            <a:r>
              <a:rPr lang="en-US" dirty="0">
                <a:solidFill>
                  <a:srgbClr val="3333FF"/>
                </a:solidFill>
              </a:rPr>
              <a:t>For protection of files, data etc. the operating system of computer such as Windows 2000 Professional, Windows 2000 Server, MS-SQL Server has some unique special security and integrity features.</a:t>
            </a:r>
          </a:p>
          <a:p>
            <a:pPr marL="0" indent="0">
              <a:lnSpc>
                <a:spcPct val="114000"/>
              </a:lnSpc>
              <a:buNone/>
            </a:pPr>
            <a:r>
              <a:rPr lang="en-US" dirty="0">
                <a:solidFill>
                  <a:srgbClr val="FF0000"/>
                </a:solidFill>
              </a:rPr>
              <a:t>Protection of Source Code through Copyright </a:t>
            </a:r>
            <a:r>
              <a:rPr lang="en-US" dirty="0">
                <a:solidFill>
                  <a:srgbClr val="3333FF"/>
                </a:solidFill>
              </a:rPr>
              <a:t>: There are two major aspects of protecting source code :</a:t>
            </a:r>
          </a:p>
          <a:p>
            <a:pPr>
              <a:lnSpc>
                <a:spcPct val="114000"/>
              </a:lnSpc>
            </a:pPr>
            <a:r>
              <a:rPr lang="en-US" dirty="0">
                <a:solidFill>
                  <a:srgbClr val="219C0C"/>
                </a:solidFill>
              </a:rPr>
              <a:t>Source Code Ownership </a:t>
            </a:r>
          </a:p>
          <a:p>
            <a:pPr>
              <a:lnSpc>
                <a:spcPct val="114000"/>
              </a:lnSpc>
            </a:pPr>
            <a:r>
              <a:rPr lang="en-US" dirty="0">
                <a:solidFill>
                  <a:srgbClr val="219C0C"/>
                </a:solidFill>
              </a:rPr>
              <a:t>Ensure Confidentiality </a:t>
            </a:r>
          </a:p>
        </p:txBody>
      </p:sp>
    </p:spTree>
    <p:extLst>
      <p:ext uri="{BB962C8B-B14F-4D97-AF65-F5344CB8AC3E}">
        <p14:creationId xmlns:p14="http://schemas.microsoft.com/office/powerpoint/2010/main" val="3348993409"/>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Ways for Protection of Digital / Intellectual Property</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797"/>
            <a:ext cx="8229600" cy="5625549"/>
          </a:xfrm>
        </p:spPr>
        <p:txBody>
          <a:bodyPr/>
          <a:lstStyle/>
          <a:p>
            <a:pPr marL="0" indent="0">
              <a:lnSpc>
                <a:spcPct val="114000"/>
              </a:lnSpc>
              <a:buNone/>
            </a:pPr>
            <a:r>
              <a:rPr lang="en-US" dirty="0">
                <a:solidFill>
                  <a:srgbClr val="FF0000"/>
                </a:solidFill>
              </a:rPr>
              <a:t>Source Code Ownership </a:t>
            </a:r>
            <a:r>
              <a:rPr lang="en-US" dirty="0">
                <a:solidFill>
                  <a:srgbClr val="3333FF"/>
                </a:solidFill>
              </a:rPr>
              <a:t>: Product owners have to make sure that source code is their intellectual property and not a developer’s.</a:t>
            </a:r>
          </a:p>
          <a:p>
            <a:pPr marL="0" indent="0">
              <a:lnSpc>
                <a:spcPct val="114000"/>
              </a:lnSpc>
              <a:buNone/>
            </a:pPr>
            <a:r>
              <a:rPr lang="en-US" dirty="0">
                <a:solidFill>
                  <a:srgbClr val="FF0000"/>
                </a:solidFill>
              </a:rPr>
              <a:t>Ensure Confidentiality </a:t>
            </a:r>
            <a:r>
              <a:rPr lang="en-US" dirty="0">
                <a:solidFill>
                  <a:srgbClr val="3333FF"/>
                </a:solidFill>
              </a:rPr>
              <a:t>: Product owners have to make sure that all the details about the technical side of their product are considered confidential.</a:t>
            </a:r>
          </a:p>
          <a:p>
            <a:pPr>
              <a:lnSpc>
                <a:spcPct val="114000"/>
              </a:lnSpc>
            </a:pPr>
            <a:r>
              <a:rPr lang="en-US" dirty="0">
                <a:solidFill>
                  <a:srgbClr val="3333FF"/>
                </a:solidFill>
              </a:rPr>
              <a:t>Creating source code is a creative process and has a unique identity, which means that the result of such work can be protected by copyright law. </a:t>
            </a:r>
          </a:p>
          <a:p>
            <a:pPr>
              <a:lnSpc>
                <a:spcPct val="114000"/>
              </a:lnSpc>
            </a:pPr>
            <a:r>
              <a:rPr lang="en-US" dirty="0">
                <a:solidFill>
                  <a:srgbClr val="3333FF"/>
                </a:solidFill>
              </a:rPr>
              <a:t>While it is agreeable by many that creating a source code includes series of smaller tasks and thus smaller tasks are not protected by copyright.</a:t>
            </a:r>
          </a:p>
          <a:p>
            <a:pPr>
              <a:lnSpc>
                <a:spcPct val="114000"/>
              </a:lnSpc>
            </a:pPr>
            <a:r>
              <a:rPr lang="en-US" dirty="0">
                <a:solidFill>
                  <a:srgbClr val="3333FF"/>
                </a:solidFill>
              </a:rPr>
              <a:t>Being the first to market with an app or software program has never been more important. </a:t>
            </a:r>
          </a:p>
        </p:txBody>
      </p:sp>
    </p:spTree>
    <p:extLst>
      <p:ext uri="{BB962C8B-B14F-4D97-AF65-F5344CB8AC3E}">
        <p14:creationId xmlns:p14="http://schemas.microsoft.com/office/powerpoint/2010/main" val="2419496643"/>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Ways for Protection of Digital / Intellectual Property</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797"/>
            <a:ext cx="8229600" cy="5625549"/>
          </a:xfrm>
        </p:spPr>
        <p:txBody>
          <a:bodyPr/>
          <a:lstStyle/>
          <a:p>
            <a:pPr>
              <a:lnSpc>
                <a:spcPct val="114000"/>
              </a:lnSpc>
            </a:pPr>
            <a:r>
              <a:rPr lang="en-US" dirty="0">
                <a:solidFill>
                  <a:srgbClr val="3333FF"/>
                </a:solidFill>
              </a:rPr>
              <a:t>You alone should be allowed to make money from the software you created from scratch. </a:t>
            </a:r>
          </a:p>
          <a:p>
            <a:pPr>
              <a:lnSpc>
                <a:spcPct val="114000"/>
              </a:lnSpc>
            </a:pPr>
            <a:r>
              <a:rPr lang="en-US" dirty="0">
                <a:solidFill>
                  <a:srgbClr val="3333FF"/>
                </a:solidFill>
              </a:rPr>
              <a:t>Copyright is protected by the Constitution for a reason; it is the key to protecting creative works of all kinds, including things the Founders couldn’t have imagined that long ago.</a:t>
            </a:r>
          </a:p>
          <a:p>
            <a:pPr>
              <a:lnSpc>
                <a:spcPct val="114000"/>
              </a:lnSpc>
            </a:pPr>
            <a:r>
              <a:rPr lang="en-US" dirty="0">
                <a:solidFill>
                  <a:srgbClr val="3333FF"/>
                </a:solidFill>
              </a:rPr>
              <a:t>Copyright is the only sure way to protect your software creation. Technically speaking, under current copyright law, you automatically obtain a copyright when you write a piece of software</a:t>
            </a:r>
          </a:p>
          <a:p>
            <a:pPr>
              <a:lnSpc>
                <a:spcPct val="114000"/>
              </a:lnSpc>
            </a:pPr>
            <a:r>
              <a:rPr lang="en-US" dirty="0">
                <a:solidFill>
                  <a:srgbClr val="3333FF"/>
                </a:solidFill>
              </a:rPr>
              <a:t>If you go to court to protect yourself, you will have to be able to prove that you own it and also that you were the first one to write it. </a:t>
            </a:r>
          </a:p>
          <a:p>
            <a:pPr>
              <a:lnSpc>
                <a:spcPct val="114000"/>
              </a:lnSpc>
            </a:pPr>
            <a:r>
              <a:rPr lang="en-US" dirty="0">
                <a:solidFill>
                  <a:srgbClr val="3333FF"/>
                </a:solidFill>
              </a:rPr>
              <a:t>In the United States, copyright law protects your software and every aspect of its creation, including all images and design elements. Copyright protection is valid for life. </a:t>
            </a:r>
          </a:p>
        </p:txBody>
      </p:sp>
    </p:spTree>
    <p:extLst>
      <p:ext uri="{BB962C8B-B14F-4D97-AF65-F5344CB8AC3E}">
        <p14:creationId xmlns:p14="http://schemas.microsoft.com/office/powerpoint/2010/main" val="2559215801"/>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Cyber Law</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797"/>
            <a:ext cx="8229600" cy="5625549"/>
          </a:xfrm>
        </p:spPr>
        <p:txBody>
          <a:bodyPr/>
          <a:lstStyle/>
          <a:p>
            <a:pPr>
              <a:lnSpc>
                <a:spcPct val="114000"/>
              </a:lnSpc>
            </a:pPr>
            <a:r>
              <a:rPr lang="en-US" dirty="0">
                <a:solidFill>
                  <a:srgbClr val="3333FF"/>
                </a:solidFill>
              </a:rPr>
              <a:t>Cyber law also called IT law is the law regarding Information-technology including computers and internet. It is related to legal informatics and supervises the digital circulation of information, software, information security and e-commerce.</a:t>
            </a:r>
          </a:p>
          <a:p>
            <a:pPr>
              <a:lnSpc>
                <a:spcPct val="114000"/>
              </a:lnSpc>
            </a:pPr>
            <a:r>
              <a:rPr lang="en-US" dirty="0">
                <a:solidFill>
                  <a:srgbClr val="3333FF"/>
                </a:solidFill>
              </a:rPr>
              <a:t>IT law does not constitute a separate area of law rather it encloses different aspects of contract, intellectual property, privacy and data protection laws. </a:t>
            </a:r>
          </a:p>
          <a:p>
            <a:pPr>
              <a:lnSpc>
                <a:spcPct val="114000"/>
              </a:lnSpc>
            </a:pPr>
            <a:r>
              <a:rPr lang="en-US" dirty="0">
                <a:solidFill>
                  <a:srgbClr val="3333FF"/>
                </a:solidFill>
              </a:rPr>
              <a:t>Intellectual property is a key element of IT law. The area of software </a:t>
            </a:r>
            <a:r>
              <a:rPr lang="en-US" dirty="0" err="1">
                <a:solidFill>
                  <a:srgbClr val="3333FF"/>
                </a:solidFill>
              </a:rPr>
              <a:t>licence</a:t>
            </a:r>
            <a:r>
              <a:rPr lang="en-US" dirty="0">
                <a:solidFill>
                  <a:srgbClr val="3333FF"/>
                </a:solidFill>
              </a:rPr>
              <a:t> is controversial and still evolving in Europe and elsewhere.</a:t>
            </a:r>
          </a:p>
          <a:p>
            <a:pPr>
              <a:lnSpc>
                <a:spcPct val="114000"/>
              </a:lnSpc>
            </a:pPr>
            <a:r>
              <a:rPr lang="en-US" dirty="0">
                <a:solidFill>
                  <a:srgbClr val="FA04DD"/>
                </a:solidFill>
              </a:rPr>
              <a:t>According to Ministry of Electronic and Information Technology, Government of India : “Cyber laws yields legal recognition to electronic documents and a structure to support e-filing and e-commerce transactions and also provides a legal structure to reduce, check cyber crimes.”</a:t>
            </a:r>
          </a:p>
        </p:txBody>
      </p:sp>
    </p:spTree>
    <p:extLst>
      <p:ext uri="{BB962C8B-B14F-4D97-AF65-F5344CB8AC3E}">
        <p14:creationId xmlns:p14="http://schemas.microsoft.com/office/powerpoint/2010/main" val="1746271824"/>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Importance of Cyber Law</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797"/>
            <a:ext cx="8229600" cy="5625549"/>
          </a:xfrm>
        </p:spPr>
        <p:txBody>
          <a:bodyPr/>
          <a:lstStyle/>
          <a:p>
            <a:pPr>
              <a:lnSpc>
                <a:spcPct val="200000"/>
              </a:lnSpc>
            </a:pPr>
            <a:r>
              <a:rPr lang="en-US" sz="2400" dirty="0">
                <a:solidFill>
                  <a:srgbClr val="3333FF"/>
                </a:solidFill>
              </a:rPr>
              <a:t>It covers all transaction over internet.</a:t>
            </a:r>
          </a:p>
          <a:p>
            <a:pPr>
              <a:lnSpc>
                <a:spcPct val="200000"/>
              </a:lnSpc>
            </a:pPr>
            <a:r>
              <a:rPr lang="en-US" sz="2400" dirty="0">
                <a:solidFill>
                  <a:srgbClr val="3333FF"/>
                </a:solidFill>
              </a:rPr>
              <a:t>It keeps eyes on all activities over internet.</a:t>
            </a:r>
          </a:p>
          <a:p>
            <a:pPr>
              <a:lnSpc>
                <a:spcPct val="200000"/>
              </a:lnSpc>
            </a:pPr>
            <a:r>
              <a:rPr lang="en-US" sz="2400" dirty="0">
                <a:solidFill>
                  <a:srgbClr val="3333FF"/>
                </a:solidFill>
              </a:rPr>
              <a:t>It touches every action and every reaction in cyberspace</a:t>
            </a:r>
            <a:endParaRPr lang="en-US" sz="2400" dirty="0">
              <a:solidFill>
                <a:srgbClr val="FA04DD"/>
              </a:solidFill>
            </a:endParaRPr>
          </a:p>
        </p:txBody>
      </p:sp>
    </p:spTree>
    <p:extLst>
      <p:ext uri="{BB962C8B-B14F-4D97-AF65-F5344CB8AC3E}">
        <p14:creationId xmlns:p14="http://schemas.microsoft.com/office/powerpoint/2010/main" val="430918646"/>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Area of Cyber Law</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797"/>
            <a:ext cx="8229600" cy="5625549"/>
          </a:xfrm>
        </p:spPr>
        <p:txBody>
          <a:bodyPr/>
          <a:lstStyle/>
          <a:p>
            <a:pPr>
              <a:lnSpc>
                <a:spcPct val="120000"/>
              </a:lnSpc>
            </a:pPr>
            <a:r>
              <a:rPr lang="en-US" dirty="0">
                <a:solidFill>
                  <a:srgbClr val="3333FF"/>
                </a:solidFill>
              </a:rPr>
              <a:t>Cyber laws contain different types of purposes. Some laws create rules for how individuals and companies may use computers and the internet while some laws protect people from becoming the victims of crime through immoral activities on the internet. </a:t>
            </a:r>
          </a:p>
          <a:p>
            <a:pPr marL="0" indent="0">
              <a:lnSpc>
                <a:spcPct val="120000"/>
              </a:lnSpc>
              <a:buNone/>
            </a:pPr>
            <a:r>
              <a:rPr lang="en-US" dirty="0">
                <a:solidFill>
                  <a:srgbClr val="FF0000"/>
                </a:solidFill>
              </a:rPr>
              <a:t>The major areas of cyber law include :</a:t>
            </a:r>
          </a:p>
          <a:p>
            <a:pPr marL="0" indent="0">
              <a:lnSpc>
                <a:spcPct val="120000"/>
              </a:lnSpc>
              <a:buNone/>
            </a:pPr>
            <a:r>
              <a:rPr lang="en-US" dirty="0">
                <a:solidFill>
                  <a:srgbClr val="FF0000"/>
                </a:solidFill>
              </a:rPr>
              <a:t>Fraud : </a:t>
            </a:r>
          </a:p>
          <a:p>
            <a:pPr>
              <a:lnSpc>
                <a:spcPct val="120000"/>
              </a:lnSpc>
            </a:pPr>
            <a:r>
              <a:rPr lang="en-US" dirty="0">
                <a:solidFill>
                  <a:srgbClr val="3333FF"/>
                </a:solidFill>
              </a:rPr>
              <a:t>Consumers depend on cyber laws to protect them from online fraud. Laws are made to prevent identity theft, credit card theft and other financial crimes that happen online. </a:t>
            </a:r>
          </a:p>
          <a:p>
            <a:pPr>
              <a:lnSpc>
                <a:spcPct val="120000"/>
              </a:lnSpc>
            </a:pPr>
            <a:r>
              <a:rPr lang="en-US" dirty="0"/>
              <a:t>A person who commits identity theft may face confederate or state criminal charges. They might also encounter a civil action brought by a victim. Cyber lawyers work to both defend and prosecute against allegations of fraud using the internet</a:t>
            </a:r>
          </a:p>
        </p:txBody>
      </p:sp>
    </p:spTree>
    <p:extLst>
      <p:ext uri="{BB962C8B-B14F-4D97-AF65-F5344CB8AC3E}">
        <p14:creationId xmlns:p14="http://schemas.microsoft.com/office/powerpoint/2010/main" val="942357507"/>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Area of Cyber Law</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marL="0" indent="0">
              <a:lnSpc>
                <a:spcPct val="114000"/>
              </a:lnSpc>
              <a:buNone/>
            </a:pPr>
            <a:r>
              <a:rPr lang="en-US" dirty="0">
                <a:solidFill>
                  <a:srgbClr val="FF0000"/>
                </a:solidFill>
              </a:rPr>
              <a:t>Copyright : </a:t>
            </a:r>
          </a:p>
          <a:p>
            <a:pPr>
              <a:lnSpc>
                <a:spcPct val="114000"/>
              </a:lnSpc>
            </a:pPr>
            <a:r>
              <a:rPr lang="en-US" dirty="0">
                <a:solidFill>
                  <a:srgbClr val="3333FF"/>
                </a:solidFill>
              </a:rPr>
              <a:t>The internet has made copyright violations easier. In early days of online communication, copyright violations were too easy. </a:t>
            </a:r>
          </a:p>
          <a:p>
            <a:pPr>
              <a:lnSpc>
                <a:spcPct val="114000"/>
              </a:lnSpc>
            </a:pPr>
            <a:r>
              <a:rPr lang="en-US" dirty="0">
                <a:solidFill>
                  <a:srgbClr val="3333FF"/>
                </a:solidFill>
              </a:rPr>
              <a:t>Both companies and individuals need lawyers to bring actions to impose copyright protections. </a:t>
            </a:r>
          </a:p>
          <a:p>
            <a:pPr>
              <a:lnSpc>
                <a:spcPct val="114000"/>
              </a:lnSpc>
            </a:pPr>
            <a:r>
              <a:rPr lang="en-US" dirty="0">
                <a:solidFill>
                  <a:srgbClr val="3333FF"/>
                </a:solidFill>
              </a:rPr>
              <a:t>Copyright violation is an area of cyber law that protects the rights of individuals and companies to profit from their own creative works.</a:t>
            </a:r>
          </a:p>
          <a:p>
            <a:pPr marL="0" indent="0">
              <a:lnSpc>
                <a:spcPct val="114000"/>
              </a:lnSpc>
              <a:buNone/>
            </a:pPr>
            <a:r>
              <a:rPr lang="en-US" dirty="0">
                <a:solidFill>
                  <a:srgbClr val="FF0000"/>
                </a:solidFill>
              </a:rPr>
              <a:t>Defamation </a:t>
            </a:r>
            <a:r>
              <a:rPr lang="en-US" dirty="0"/>
              <a:t>: </a:t>
            </a:r>
          </a:p>
          <a:p>
            <a:pPr>
              <a:lnSpc>
                <a:spcPct val="114000"/>
              </a:lnSpc>
            </a:pPr>
            <a:r>
              <a:rPr lang="en-US" dirty="0"/>
              <a:t>Several personnel use the internet to speak their mind. When people use the internet to say things that are not true, it can cross the line into defamation. </a:t>
            </a:r>
          </a:p>
          <a:p>
            <a:pPr>
              <a:lnSpc>
                <a:spcPct val="114000"/>
              </a:lnSpc>
            </a:pPr>
            <a:r>
              <a:rPr lang="en-US" dirty="0"/>
              <a:t>Defamation laws are civil laws that save individuals from fake public statements that can harm a business or someone’s personal reputation. When people use the internet to make statements that violate civil laws, it is called defamation law.</a:t>
            </a:r>
          </a:p>
        </p:txBody>
      </p:sp>
    </p:spTree>
    <p:extLst>
      <p:ext uri="{BB962C8B-B14F-4D97-AF65-F5344CB8AC3E}">
        <p14:creationId xmlns:p14="http://schemas.microsoft.com/office/powerpoint/2010/main" val="1488814442"/>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Area of Cyber Law</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14401"/>
            <a:ext cx="8229600" cy="5625549"/>
          </a:xfrm>
        </p:spPr>
        <p:txBody>
          <a:bodyPr/>
          <a:lstStyle/>
          <a:p>
            <a:pPr marL="0" indent="0">
              <a:lnSpc>
                <a:spcPct val="114000"/>
              </a:lnSpc>
              <a:buNone/>
            </a:pPr>
            <a:r>
              <a:rPr lang="en-US" dirty="0">
                <a:solidFill>
                  <a:srgbClr val="FF0000"/>
                </a:solidFill>
              </a:rPr>
              <a:t>Harassment and Stalking : </a:t>
            </a:r>
          </a:p>
          <a:p>
            <a:pPr>
              <a:lnSpc>
                <a:spcPct val="114000"/>
              </a:lnSpc>
            </a:pPr>
            <a:r>
              <a:rPr lang="en-US" dirty="0">
                <a:solidFill>
                  <a:srgbClr val="3333FF"/>
                </a:solidFill>
              </a:rPr>
              <a:t>Sometimes online statements can violate criminal laws that forbid harassment and stalking. When a person makes threatening statements again and again about someone else online, </a:t>
            </a:r>
          </a:p>
          <a:p>
            <a:pPr>
              <a:lnSpc>
                <a:spcPct val="114000"/>
              </a:lnSpc>
            </a:pPr>
            <a:r>
              <a:rPr lang="en-US" dirty="0">
                <a:solidFill>
                  <a:srgbClr val="3333FF"/>
                </a:solidFill>
              </a:rPr>
              <a:t>There is violation of both civil and criminal laws. Cyber lawyers both prosecute and defend people when stalking occurs using the internet and other forms of electronic communication.</a:t>
            </a:r>
          </a:p>
          <a:p>
            <a:pPr marL="0" indent="0">
              <a:lnSpc>
                <a:spcPct val="114000"/>
              </a:lnSpc>
              <a:buNone/>
            </a:pPr>
            <a:r>
              <a:rPr lang="en-US" dirty="0">
                <a:solidFill>
                  <a:srgbClr val="FF0000"/>
                </a:solidFill>
              </a:rPr>
              <a:t>Freedom of Speech :</a:t>
            </a:r>
          </a:p>
          <a:p>
            <a:pPr>
              <a:lnSpc>
                <a:spcPct val="114000"/>
              </a:lnSpc>
            </a:pPr>
            <a:r>
              <a:rPr lang="en-US" dirty="0"/>
              <a:t>Freedom of speech is an important area of cyber law. Even though cyber laws forbid certain behaviors online, freedom of speech laws also allow people to speak their minds. </a:t>
            </a:r>
          </a:p>
          <a:p>
            <a:pPr>
              <a:lnSpc>
                <a:spcPct val="114000"/>
              </a:lnSpc>
            </a:pPr>
            <a:r>
              <a:rPr lang="en-US" dirty="0"/>
              <a:t>Cyber lawyers must advise their clients on the limits of free speech including laws that prohibit rudeness. Cyber lawyers may also defend their clients when there is a debate about whether their actions consist of permissible free speech.</a:t>
            </a:r>
          </a:p>
        </p:txBody>
      </p:sp>
    </p:spTree>
    <p:extLst>
      <p:ext uri="{BB962C8B-B14F-4D97-AF65-F5344CB8AC3E}">
        <p14:creationId xmlns:p14="http://schemas.microsoft.com/office/powerpoint/2010/main" val="2992378513"/>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p:txBody>
          <a:bodyPr/>
          <a:lstStyle/>
          <a:p>
            <a:pPr>
              <a:lnSpc>
                <a:spcPct val="150000"/>
              </a:lnSpc>
            </a:pPr>
            <a:r>
              <a:rPr lang="en-US" dirty="0"/>
              <a:t>Today, digital innovation is at the heart of every organization. You need to digitize internal operations to do things better, faster, and cheaper; find new ways to engage users; and bring new products and services to market. </a:t>
            </a:r>
          </a:p>
          <a:p>
            <a:pPr>
              <a:lnSpc>
                <a:spcPct val="150000"/>
              </a:lnSpc>
            </a:pPr>
            <a:r>
              <a:rPr lang="en-US" dirty="0"/>
              <a:t>But driving digital innovation is hard work. Changing market conditions mean that you’re planning around a moving target, and with disruptive startups popping up all over, competition is mounting.</a:t>
            </a:r>
          </a:p>
          <a:p>
            <a:pPr>
              <a:lnSpc>
                <a:spcPct val="150000"/>
              </a:lnSpc>
            </a:pPr>
            <a:r>
              <a:rPr lang="en-US" dirty="0"/>
              <a:t>You need a faster path to transform your innovative new ideas into winning applications. That’s where digital innovation platforms come in.</a:t>
            </a:r>
          </a:p>
        </p:txBody>
      </p:sp>
    </p:spTree>
    <p:extLst>
      <p:ext uri="{BB962C8B-B14F-4D97-AF65-F5344CB8AC3E}">
        <p14:creationId xmlns:p14="http://schemas.microsoft.com/office/powerpoint/2010/main" val="642937520"/>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Area of Cyber Law</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14401"/>
            <a:ext cx="8229600" cy="5625549"/>
          </a:xfrm>
        </p:spPr>
        <p:txBody>
          <a:bodyPr/>
          <a:lstStyle/>
          <a:p>
            <a:pPr marL="0" indent="0">
              <a:lnSpc>
                <a:spcPct val="114000"/>
              </a:lnSpc>
              <a:buNone/>
            </a:pPr>
            <a:r>
              <a:rPr lang="en-US" dirty="0">
                <a:solidFill>
                  <a:srgbClr val="FF0000"/>
                </a:solidFill>
              </a:rPr>
              <a:t>Trade Secrets : </a:t>
            </a:r>
          </a:p>
          <a:p>
            <a:pPr>
              <a:lnSpc>
                <a:spcPct val="114000"/>
              </a:lnSpc>
            </a:pPr>
            <a:r>
              <a:rPr lang="en-US" dirty="0">
                <a:solidFill>
                  <a:srgbClr val="3333FF"/>
                </a:solidFill>
              </a:rPr>
              <a:t>Companies doing businesses online often depend on cyber laws to protect their trade secrets. For example, Google and other online search engines spend lots of time developing the algorithms that produce search results. </a:t>
            </a:r>
          </a:p>
          <a:p>
            <a:pPr>
              <a:lnSpc>
                <a:spcPct val="114000"/>
              </a:lnSpc>
            </a:pPr>
            <a:r>
              <a:rPr lang="en-US" dirty="0">
                <a:solidFill>
                  <a:srgbClr val="3333FF"/>
                </a:solidFill>
              </a:rPr>
              <a:t>They also spend a great deal of time developing other features like maps, intelligent assistance and flight search services to name a few. Cyber laws help these companies to take legal action as necessary in order to protect their trade secrets.</a:t>
            </a:r>
          </a:p>
          <a:p>
            <a:pPr>
              <a:lnSpc>
                <a:spcPct val="114000"/>
              </a:lnSpc>
            </a:pPr>
            <a:r>
              <a:rPr lang="en-US" dirty="0">
                <a:solidFill>
                  <a:srgbClr val="FF0000"/>
                </a:solidFill>
              </a:rPr>
              <a:t>Contracts and Employment Law </a:t>
            </a:r>
            <a:r>
              <a:rPr lang="en-US" dirty="0">
                <a:solidFill>
                  <a:srgbClr val="3333FF"/>
                </a:solidFill>
              </a:rPr>
              <a:t>: Every time you click a button that says you agree to the terms and conditions of using a website, you have used cyber law. There are terms and conditions for every website that are somehow related to privacy concerns.</a:t>
            </a:r>
            <a:endParaRPr lang="en-US" dirty="0"/>
          </a:p>
        </p:txBody>
      </p:sp>
    </p:spTree>
    <p:extLst>
      <p:ext uri="{BB962C8B-B14F-4D97-AF65-F5344CB8AC3E}">
        <p14:creationId xmlns:p14="http://schemas.microsoft.com/office/powerpoint/2010/main" val="2807370577"/>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Advantages of Cyber Law</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14401"/>
            <a:ext cx="8229600" cy="5625549"/>
          </a:xfrm>
        </p:spPr>
        <p:txBody>
          <a:bodyPr/>
          <a:lstStyle/>
          <a:p>
            <a:pPr>
              <a:lnSpc>
                <a:spcPct val="114000"/>
              </a:lnSpc>
            </a:pPr>
            <a:r>
              <a:rPr lang="en-US" dirty="0">
                <a:solidFill>
                  <a:srgbClr val="3333FF"/>
                </a:solidFill>
              </a:rPr>
              <a:t>Organizations are now able to carry out e-commerce using the legal infrastructure provided by the Act.</a:t>
            </a:r>
          </a:p>
          <a:p>
            <a:pPr>
              <a:lnSpc>
                <a:spcPct val="114000"/>
              </a:lnSpc>
            </a:pPr>
            <a:r>
              <a:rPr lang="en-US" dirty="0">
                <a:solidFill>
                  <a:srgbClr val="3333FF"/>
                </a:solidFill>
              </a:rPr>
              <a:t>Digital signatures have been given legal validity and sanction in the Act.</a:t>
            </a:r>
          </a:p>
          <a:p>
            <a:pPr>
              <a:lnSpc>
                <a:spcPct val="114000"/>
              </a:lnSpc>
            </a:pPr>
            <a:r>
              <a:rPr lang="en-US" dirty="0">
                <a:solidFill>
                  <a:srgbClr val="3333FF"/>
                </a:solidFill>
              </a:rPr>
              <a:t>It has opened the doors for the entry of corporate companies for issuing Digital Signatures Certificates in the business of being Certifying Authorities.</a:t>
            </a:r>
          </a:p>
          <a:p>
            <a:pPr>
              <a:lnSpc>
                <a:spcPct val="114000"/>
              </a:lnSpc>
            </a:pPr>
            <a:r>
              <a:rPr lang="en-US" dirty="0">
                <a:solidFill>
                  <a:srgbClr val="3333FF"/>
                </a:solidFill>
              </a:rPr>
              <a:t>It allows Government to issue notification on the web thus indicating e-governance.</a:t>
            </a:r>
          </a:p>
          <a:p>
            <a:pPr>
              <a:lnSpc>
                <a:spcPct val="114000"/>
              </a:lnSpc>
            </a:pPr>
            <a:r>
              <a:rPr lang="en-US" dirty="0">
                <a:solidFill>
                  <a:srgbClr val="3333FF"/>
                </a:solidFill>
              </a:rPr>
              <a:t>It gives authority to the companies or organizations to file any form, application or any other document with any office, authority, body or agency owned or controlled by the suitable Government in e-form</a:t>
            </a:r>
            <a:endParaRPr lang="en-US" dirty="0"/>
          </a:p>
        </p:txBody>
      </p:sp>
    </p:spTree>
    <p:extLst>
      <p:ext uri="{BB962C8B-B14F-4D97-AF65-F5344CB8AC3E}">
        <p14:creationId xmlns:p14="http://schemas.microsoft.com/office/powerpoint/2010/main" val="631539948"/>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Protection Against Cyber Attacks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marL="0" indent="0">
              <a:lnSpc>
                <a:spcPct val="114000"/>
              </a:lnSpc>
              <a:buNone/>
            </a:pPr>
            <a:r>
              <a:rPr lang="en-US" dirty="0">
                <a:solidFill>
                  <a:srgbClr val="FF0000"/>
                </a:solidFill>
              </a:rPr>
              <a:t>Use an internet security suite :</a:t>
            </a:r>
          </a:p>
          <a:p>
            <a:pPr>
              <a:lnSpc>
                <a:spcPct val="114000"/>
              </a:lnSpc>
            </a:pPr>
            <a:r>
              <a:rPr lang="en-US" dirty="0">
                <a:solidFill>
                  <a:srgbClr val="3333FF"/>
                </a:solidFill>
              </a:rPr>
              <a:t>If you know anything at all about a computer and the internet, the chances are very high that you might be using an antivirus already (And if not then do not take the risk unless you are seasoned cyber security professional with data backups in place). </a:t>
            </a:r>
          </a:p>
          <a:p>
            <a:pPr>
              <a:lnSpc>
                <a:spcPct val="114000"/>
              </a:lnSpc>
            </a:pPr>
            <a:r>
              <a:rPr lang="en-US" dirty="0">
                <a:solidFill>
                  <a:srgbClr val="3333FF"/>
                </a:solidFill>
              </a:rPr>
              <a:t>An antivirus program combined with an internet security program set helps you in :</a:t>
            </a:r>
          </a:p>
          <a:p>
            <a:pPr lvl="1">
              <a:lnSpc>
                <a:spcPct val="114000"/>
              </a:lnSpc>
            </a:pPr>
            <a:r>
              <a:rPr lang="en-US" dirty="0">
                <a:solidFill>
                  <a:srgbClr val="FB05D8"/>
                </a:solidFill>
              </a:rPr>
              <a:t>Avoiding malicious downloads done by mistake.</a:t>
            </a:r>
          </a:p>
          <a:p>
            <a:pPr lvl="1">
              <a:lnSpc>
                <a:spcPct val="114000"/>
              </a:lnSpc>
            </a:pPr>
            <a:r>
              <a:rPr lang="en-US" dirty="0">
                <a:solidFill>
                  <a:srgbClr val="FB05D8"/>
                </a:solidFill>
              </a:rPr>
              <a:t>Avoiding malicious installs done by mistake.</a:t>
            </a:r>
          </a:p>
          <a:p>
            <a:pPr lvl="1">
              <a:lnSpc>
                <a:spcPct val="114000"/>
              </a:lnSpc>
            </a:pPr>
            <a:r>
              <a:rPr lang="en-US" dirty="0">
                <a:solidFill>
                  <a:srgbClr val="FB05D8"/>
                </a:solidFill>
              </a:rPr>
              <a:t>Preventing from being a victim to Man In The Middle Attack (MITM)</a:t>
            </a:r>
          </a:p>
          <a:p>
            <a:pPr lvl="1">
              <a:lnSpc>
                <a:spcPct val="114000"/>
              </a:lnSpc>
            </a:pPr>
            <a:r>
              <a:rPr lang="en-US" dirty="0">
                <a:solidFill>
                  <a:srgbClr val="FB05D8"/>
                </a:solidFill>
              </a:rPr>
              <a:t>Protection from phishing.</a:t>
            </a:r>
          </a:p>
          <a:p>
            <a:pPr lvl="1">
              <a:lnSpc>
                <a:spcPct val="114000"/>
              </a:lnSpc>
            </a:pPr>
            <a:r>
              <a:rPr lang="en-US" dirty="0">
                <a:solidFill>
                  <a:srgbClr val="FB05D8"/>
                </a:solidFill>
              </a:rPr>
              <a:t>Protection from damage that trojan horses may cause. Some trojan horses are built in a way that the majority of the code is for doing useful and seemingly innocent things while a small portion does something nasty like acting as a backdoor or escalating privileges</a:t>
            </a:r>
          </a:p>
        </p:txBody>
      </p:sp>
    </p:spTree>
    <p:extLst>
      <p:ext uri="{BB962C8B-B14F-4D97-AF65-F5344CB8AC3E}">
        <p14:creationId xmlns:p14="http://schemas.microsoft.com/office/powerpoint/2010/main" val="3674094815"/>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Protection Against Cyber Attacks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marL="0" indent="0">
              <a:lnSpc>
                <a:spcPct val="114000"/>
              </a:lnSpc>
              <a:buNone/>
            </a:pPr>
            <a:r>
              <a:rPr lang="en-US" dirty="0">
                <a:solidFill>
                  <a:srgbClr val="FF0000"/>
                </a:solidFill>
              </a:rPr>
              <a:t>Use strong passwords :</a:t>
            </a:r>
          </a:p>
          <a:p>
            <a:pPr>
              <a:lnSpc>
                <a:spcPct val="114000"/>
              </a:lnSpc>
            </a:pPr>
            <a:r>
              <a:rPr lang="en-US" dirty="0">
                <a:solidFill>
                  <a:srgbClr val="3333FF"/>
                </a:solidFill>
              </a:rPr>
              <a:t>This can’t be emphasized enough. If you have “qwerty123” as your bank’s password and a lot of money in the account, you must be ready for a surprise transaction.</a:t>
            </a:r>
          </a:p>
          <a:p>
            <a:pPr>
              <a:lnSpc>
                <a:spcPct val="114000"/>
              </a:lnSpc>
            </a:pPr>
            <a:r>
              <a:rPr lang="en-US" dirty="0">
                <a:solidFill>
                  <a:srgbClr val="3333FF"/>
                </a:solidFill>
              </a:rPr>
              <a:t>You should not fully rely on the rate-limiting measures used by websites that you visit. Your password should be strong enough to be practically unbreakable. </a:t>
            </a:r>
          </a:p>
          <a:p>
            <a:pPr>
              <a:lnSpc>
                <a:spcPct val="114000"/>
              </a:lnSpc>
            </a:pPr>
            <a:r>
              <a:rPr lang="en-US" dirty="0">
                <a:solidFill>
                  <a:srgbClr val="3333FF"/>
                </a:solidFill>
              </a:rPr>
              <a:t>A strong password is one that is 12+ characters long and contains a diverse use of alphabets (both cases), numbers and symbols (and spaces). Setting a really unbreakable password should not be difficult specially when there are help available as random password generators. You can use this one or this one</a:t>
            </a:r>
            <a:endParaRPr lang="en-US" dirty="0">
              <a:solidFill>
                <a:srgbClr val="FB05D8"/>
              </a:solidFill>
            </a:endParaRPr>
          </a:p>
        </p:txBody>
      </p:sp>
    </p:spTree>
    <p:extLst>
      <p:ext uri="{BB962C8B-B14F-4D97-AF65-F5344CB8AC3E}">
        <p14:creationId xmlns:p14="http://schemas.microsoft.com/office/powerpoint/2010/main" val="381031999"/>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Protection Against Cyber Attacks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marL="0" indent="0">
              <a:lnSpc>
                <a:spcPct val="114000"/>
              </a:lnSpc>
              <a:buNone/>
            </a:pPr>
            <a:r>
              <a:rPr lang="en-US" dirty="0">
                <a:solidFill>
                  <a:srgbClr val="FF0000"/>
                </a:solidFill>
              </a:rPr>
              <a:t>Keep your software up-to-date :</a:t>
            </a:r>
          </a:p>
          <a:p>
            <a:pPr>
              <a:lnSpc>
                <a:spcPct val="114000"/>
              </a:lnSpc>
            </a:pPr>
            <a:r>
              <a:rPr lang="en-US" dirty="0">
                <a:solidFill>
                  <a:srgbClr val="3333FF"/>
                </a:solidFill>
              </a:rPr>
              <a:t>Despite the developer’s best intention to create secure software and thorough reviews from the security teams, there are unfortunately many zero-days that are revealed once the software is being used by a large user base. </a:t>
            </a:r>
          </a:p>
          <a:p>
            <a:pPr>
              <a:lnSpc>
                <a:spcPct val="114000"/>
              </a:lnSpc>
            </a:pPr>
            <a:r>
              <a:rPr lang="en-US" dirty="0">
                <a:solidFill>
                  <a:srgbClr val="3333FF"/>
                </a:solidFill>
              </a:rPr>
              <a:t>Companies are well aware of this fact and that is why they release frequent updates to patch these vulnerabilities. </a:t>
            </a:r>
          </a:p>
          <a:p>
            <a:pPr>
              <a:lnSpc>
                <a:spcPct val="114000"/>
              </a:lnSpc>
            </a:pPr>
            <a:r>
              <a:rPr lang="en-US" dirty="0">
                <a:solidFill>
                  <a:srgbClr val="3333FF"/>
                </a:solidFill>
              </a:rPr>
              <a:t>This is the reason why those updates, however annoying they may be, are important. </a:t>
            </a:r>
          </a:p>
          <a:p>
            <a:pPr>
              <a:lnSpc>
                <a:spcPct val="114000"/>
              </a:lnSpc>
            </a:pPr>
            <a:r>
              <a:rPr lang="en-US" dirty="0">
                <a:solidFill>
                  <a:srgbClr val="3333FF"/>
                </a:solidFill>
              </a:rPr>
              <a:t>They help in preventing attacks that can easily skip the radar of the antivirus programs on your computer.</a:t>
            </a:r>
            <a:endParaRPr lang="en-US" dirty="0">
              <a:solidFill>
                <a:srgbClr val="FB05D8"/>
              </a:solidFill>
            </a:endParaRPr>
          </a:p>
        </p:txBody>
      </p:sp>
    </p:spTree>
    <p:extLst>
      <p:ext uri="{BB962C8B-B14F-4D97-AF65-F5344CB8AC3E}">
        <p14:creationId xmlns:p14="http://schemas.microsoft.com/office/powerpoint/2010/main" val="3105672133"/>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Protection Against Cyber Attacks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marL="0" indent="0">
              <a:buNone/>
            </a:pPr>
            <a:r>
              <a:rPr lang="en-US" dirty="0">
                <a:solidFill>
                  <a:srgbClr val="FF0000"/>
                </a:solidFill>
              </a:rPr>
              <a:t>Avoid identity theft:</a:t>
            </a:r>
          </a:p>
          <a:p>
            <a:r>
              <a:rPr lang="en-US" sz="1800" dirty="0">
                <a:solidFill>
                  <a:srgbClr val="3333FF"/>
                </a:solidFill>
              </a:rPr>
              <a:t>Identity theft is when someone else uses your personal information to impersonate you on any platform to gain benefits in your name while the bills are addressed for you. </a:t>
            </a:r>
          </a:p>
          <a:p>
            <a:r>
              <a:rPr lang="en-US" sz="1800" dirty="0">
                <a:solidFill>
                  <a:srgbClr val="3333FF"/>
                </a:solidFill>
              </a:rPr>
              <a:t>It’s just an example, identity theft can cause you to damage more serious than financial losses. The most common reason for identity theft is improper management of sensitive personal data.</a:t>
            </a:r>
          </a:p>
          <a:p>
            <a:r>
              <a:rPr lang="en-US" sz="1800" dirty="0">
                <a:solidFill>
                  <a:srgbClr val="3333FF"/>
                </a:solidFill>
              </a:rPr>
              <a:t>There are some things to be avoided when dealing with personally identifiable data :</a:t>
            </a:r>
          </a:p>
          <a:p>
            <a:pPr lvl="1"/>
            <a:r>
              <a:rPr lang="en-US" sz="1600" dirty="0"/>
              <a:t>Never share your Aadhar/PAN number (In India) with anyone whom you do not know/trust.</a:t>
            </a:r>
          </a:p>
          <a:p>
            <a:pPr lvl="1"/>
            <a:r>
              <a:rPr lang="en-US" sz="1600" dirty="0"/>
              <a:t>Never share your SSN (In US) with anyone whom you do not know/trust.</a:t>
            </a:r>
          </a:p>
          <a:p>
            <a:pPr lvl="1"/>
            <a:r>
              <a:rPr lang="en-US" sz="1600" dirty="0"/>
              <a:t>Do not post sensitive data on social networking sites.</a:t>
            </a:r>
          </a:p>
          <a:p>
            <a:pPr lvl="1"/>
            <a:r>
              <a:rPr lang="en-US" sz="1600" dirty="0"/>
              <a:t>Do not make all the personal information on your social media accounts public.</a:t>
            </a:r>
          </a:p>
          <a:p>
            <a:pPr lvl="1"/>
            <a:r>
              <a:rPr lang="en-US" sz="1600" dirty="0"/>
              <a:t>Please never share an Aadhar OTP received on your phone with someone over a call.</a:t>
            </a:r>
          </a:p>
          <a:p>
            <a:pPr lvl="1"/>
            <a:r>
              <a:rPr lang="en-US" sz="1600" dirty="0"/>
              <a:t>Make sure that you do not receive unnecessary OTP SMS about Aadhar (if you do, your Aadhar number is already in the wrong hands)</a:t>
            </a:r>
          </a:p>
          <a:p>
            <a:pPr lvl="1"/>
            <a:r>
              <a:rPr lang="en-US" sz="1600" dirty="0"/>
              <a:t>Do not fill personal data on the website that claim to offer benefits in return</a:t>
            </a:r>
          </a:p>
        </p:txBody>
      </p:sp>
    </p:spTree>
    <p:extLst>
      <p:ext uri="{BB962C8B-B14F-4D97-AF65-F5344CB8AC3E}">
        <p14:creationId xmlns:p14="http://schemas.microsoft.com/office/powerpoint/2010/main" val="1032652707"/>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Protection Against Cyber Attacks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marL="0" indent="0">
              <a:lnSpc>
                <a:spcPct val="120000"/>
              </a:lnSpc>
              <a:buNone/>
            </a:pPr>
            <a:r>
              <a:rPr lang="en-US" sz="2000" dirty="0">
                <a:solidFill>
                  <a:srgbClr val="FF0000"/>
                </a:solidFill>
              </a:rPr>
              <a:t>Take appropriate actions if you have been a victim </a:t>
            </a:r>
          </a:p>
          <a:p>
            <a:pPr>
              <a:lnSpc>
                <a:spcPct val="120000"/>
              </a:lnSpc>
            </a:pPr>
            <a:r>
              <a:rPr lang="en-US" dirty="0">
                <a:solidFill>
                  <a:srgbClr val="3333FF"/>
                </a:solidFill>
              </a:rPr>
              <a:t>Take appropriate actions if you have been a victim : There are few things that should be done as soon as you realize you have been hacked :</a:t>
            </a:r>
          </a:p>
          <a:p>
            <a:pPr lvl="1">
              <a:lnSpc>
                <a:spcPct val="120000"/>
              </a:lnSpc>
            </a:pPr>
            <a:r>
              <a:rPr lang="en-US" dirty="0">
                <a:solidFill>
                  <a:srgbClr val="FB05D8"/>
                </a:solidFill>
              </a:rPr>
              <a:t>File a formal complaint with the police and inform the other relevant authorities.</a:t>
            </a:r>
          </a:p>
          <a:p>
            <a:pPr lvl="1">
              <a:lnSpc>
                <a:spcPct val="120000"/>
              </a:lnSpc>
            </a:pPr>
            <a:r>
              <a:rPr lang="en-US" dirty="0">
                <a:solidFill>
                  <a:srgbClr val="FB05D8"/>
                </a:solidFill>
              </a:rPr>
              <a:t>Try regaining access to your compromised accounts by utilizing secondary contacts.</a:t>
            </a:r>
          </a:p>
          <a:p>
            <a:pPr lvl="1">
              <a:lnSpc>
                <a:spcPct val="120000"/>
              </a:lnSpc>
            </a:pPr>
            <a:r>
              <a:rPr lang="en-US" dirty="0">
                <a:solidFill>
                  <a:srgbClr val="FB05D8"/>
                </a:solidFill>
              </a:rPr>
              <a:t>Reset the password for other accounts and websites that were using the same password as the account that was compromised.</a:t>
            </a:r>
          </a:p>
          <a:p>
            <a:pPr lvl="1">
              <a:lnSpc>
                <a:spcPct val="120000"/>
              </a:lnSpc>
            </a:pPr>
            <a:r>
              <a:rPr lang="en-US" dirty="0">
                <a:solidFill>
                  <a:srgbClr val="FB05D8"/>
                </a:solidFill>
              </a:rPr>
              <a:t>Perform a factory reset and proper formatting of your devices that are affected (assuming you have your data backed up already).</a:t>
            </a:r>
          </a:p>
          <a:p>
            <a:pPr lvl="1">
              <a:lnSpc>
                <a:spcPct val="120000"/>
              </a:lnSpc>
            </a:pPr>
            <a:r>
              <a:rPr lang="en-US" dirty="0">
                <a:solidFill>
                  <a:srgbClr val="FB05D8"/>
                </a:solidFill>
              </a:rPr>
              <a:t>Stay aware of the current data breaches and other incidents of the cyber world to prevent such incidents from happening again and staying safe online</a:t>
            </a:r>
            <a:endParaRPr lang="en-US" sz="1600" dirty="0">
              <a:solidFill>
                <a:srgbClr val="FB05D8"/>
              </a:solidFill>
            </a:endParaRPr>
          </a:p>
        </p:txBody>
      </p:sp>
    </p:spTree>
    <p:extLst>
      <p:ext uri="{BB962C8B-B14F-4D97-AF65-F5344CB8AC3E}">
        <p14:creationId xmlns:p14="http://schemas.microsoft.com/office/powerpoint/2010/main" val="992659887"/>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Cyber crime </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a:lnSpc>
                <a:spcPct val="120000"/>
              </a:lnSpc>
            </a:pPr>
            <a:r>
              <a:rPr lang="en-US" dirty="0">
                <a:solidFill>
                  <a:srgbClr val="3333FF"/>
                </a:solidFill>
              </a:rPr>
              <a:t>In simple way we can say that cyber crime is unlawful acts wherein the computer is either a tool or a target or both. </a:t>
            </a:r>
          </a:p>
          <a:p>
            <a:pPr>
              <a:lnSpc>
                <a:spcPct val="120000"/>
              </a:lnSpc>
            </a:pPr>
            <a:r>
              <a:rPr lang="en-US" dirty="0">
                <a:solidFill>
                  <a:srgbClr val="3333FF"/>
                </a:solidFill>
              </a:rPr>
              <a:t>Cyber crimes can involve criminal activities that are traditional in nature, such as theft, fraud, forgery, defamation and mischief, all of which are subject to the Indian Penal Code. </a:t>
            </a:r>
          </a:p>
          <a:p>
            <a:pPr>
              <a:lnSpc>
                <a:spcPct val="120000"/>
              </a:lnSpc>
            </a:pPr>
            <a:r>
              <a:rPr lang="en-US" dirty="0">
                <a:solidFill>
                  <a:srgbClr val="3333FF"/>
                </a:solidFill>
              </a:rPr>
              <a:t>The abuse of computers has also given birth to a range of new age crimes that are addressed by the Information Technology Act, 2000.</a:t>
            </a:r>
          </a:p>
          <a:p>
            <a:pPr>
              <a:lnSpc>
                <a:spcPct val="120000"/>
              </a:lnSpc>
            </a:pPr>
            <a:r>
              <a:rPr lang="en-US" dirty="0">
                <a:solidFill>
                  <a:srgbClr val="3333FF"/>
                </a:solidFill>
              </a:rPr>
              <a:t>We can categorize cyber crimes in two ways;</a:t>
            </a:r>
          </a:p>
          <a:p>
            <a:pPr lvl="1">
              <a:lnSpc>
                <a:spcPct val="120000"/>
              </a:lnSpc>
            </a:pPr>
            <a:r>
              <a:rPr lang="en-US" dirty="0">
                <a:solidFill>
                  <a:srgbClr val="FB05D8"/>
                </a:solidFill>
              </a:rPr>
              <a:t>The computer as a target : Using a computer to attack other computers. e.g. Hacking, Virus/Worm attacks, DOS attack etc.</a:t>
            </a:r>
          </a:p>
          <a:p>
            <a:pPr lvl="1">
              <a:lnSpc>
                <a:spcPct val="120000"/>
              </a:lnSpc>
            </a:pPr>
            <a:r>
              <a:rPr lang="en-US" dirty="0">
                <a:solidFill>
                  <a:srgbClr val="FB05D8"/>
                </a:solidFill>
              </a:rPr>
              <a:t>The computer as a weapon : Using a computer to commit real world crimes. e.g. Cyber Terrorism, IPR violations, Credit card frauds, EFT frauds, etc.</a:t>
            </a:r>
            <a:endParaRPr lang="en-US" sz="1600" dirty="0">
              <a:solidFill>
                <a:srgbClr val="FB05D8"/>
              </a:solidFill>
            </a:endParaRPr>
          </a:p>
        </p:txBody>
      </p:sp>
    </p:spTree>
    <p:extLst>
      <p:ext uri="{BB962C8B-B14F-4D97-AF65-F5344CB8AC3E}">
        <p14:creationId xmlns:p14="http://schemas.microsoft.com/office/powerpoint/2010/main" val="116095824"/>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E-mail and IRC related crimes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r>
              <a:rPr lang="en-US" sz="1900" dirty="0">
                <a:solidFill>
                  <a:srgbClr val="FF0000"/>
                </a:solidFill>
              </a:rPr>
              <a:t>Email spoofing : </a:t>
            </a:r>
            <a:r>
              <a:rPr lang="en-US" sz="1900" dirty="0">
                <a:solidFill>
                  <a:srgbClr val="3333FF"/>
                </a:solidFill>
              </a:rPr>
              <a:t>Email spoofing refers to email that appears to have been originated from one source when it was actually sent from another source.</a:t>
            </a:r>
          </a:p>
          <a:p>
            <a:r>
              <a:rPr lang="en-US" sz="1900" dirty="0">
                <a:solidFill>
                  <a:srgbClr val="FF0000"/>
                </a:solidFill>
              </a:rPr>
              <a:t>Email spamming </a:t>
            </a:r>
            <a:r>
              <a:rPr lang="en-US" sz="1900" dirty="0">
                <a:solidFill>
                  <a:srgbClr val="3333FF"/>
                </a:solidFill>
              </a:rPr>
              <a:t>: Email "spamming" refers to sending email to thousands and thousands of users , similar to a chain letter.</a:t>
            </a:r>
          </a:p>
          <a:p>
            <a:r>
              <a:rPr lang="en-US" sz="1900" dirty="0">
                <a:solidFill>
                  <a:srgbClr val="FF0000"/>
                </a:solidFill>
              </a:rPr>
              <a:t>Sending malicious codes through email </a:t>
            </a:r>
            <a:r>
              <a:rPr lang="en-US" sz="1900" dirty="0">
                <a:solidFill>
                  <a:srgbClr val="3333FF"/>
                </a:solidFill>
              </a:rPr>
              <a:t>: E-mails are used to send viruses, Trojans etc. through emails as an attachment or by sending a link of website which on visiting downloads malicious code.</a:t>
            </a:r>
          </a:p>
          <a:p>
            <a:r>
              <a:rPr lang="en-US" sz="1900" dirty="0">
                <a:solidFill>
                  <a:srgbClr val="FF0000"/>
                </a:solidFill>
              </a:rPr>
              <a:t>Email bombing </a:t>
            </a:r>
            <a:r>
              <a:rPr lang="en-US" sz="1900" dirty="0">
                <a:solidFill>
                  <a:srgbClr val="3333FF"/>
                </a:solidFill>
              </a:rPr>
              <a:t>: E-mail "bombing" is characterized by abusers repeatedly sending an identical email message to a particular address.</a:t>
            </a:r>
          </a:p>
          <a:p>
            <a:r>
              <a:rPr lang="en-US" sz="1900" dirty="0">
                <a:solidFill>
                  <a:srgbClr val="FF0000"/>
                </a:solidFill>
              </a:rPr>
              <a:t>Sending threatening emails</a:t>
            </a:r>
          </a:p>
          <a:p>
            <a:r>
              <a:rPr lang="en-US" sz="1900" dirty="0">
                <a:solidFill>
                  <a:srgbClr val="FF0000"/>
                </a:solidFill>
              </a:rPr>
              <a:t>Defamatory emails</a:t>
            </a:r>
          </a:p>
          <a:p>
            <a:r>
              <a:rPr lang="en-US" sz="1900" dirty="0">
                <a:solidFill>
                  <a:srgbClr val="FF0000"/>
                </a:solidFill>
              </a:rPr>
              <a:t>Email frauds</a:t>
            </a:r>
          </a:p>
          <a:p>
            <a:r>
              <a:rPr lang="en-US" sz="1900" dirty="0">
                <a:solidFill>
                  <a:srgbClr val="FF0000"/>
                </a:solidFill>
              </a:rPr>
              <a:t>IRC related </a:t>
            </a:r>
            <a:r>
              <a:rPr lang="en-US" sz="1900" dirty="0">
                <a:solidFill>
                  <a:srgbClr val="3333FF"/>
                </a:solidFill>
              </a:rPr>
              <a:t>: Three main ways to attack IRC are : "verbal attacks, clone attacks and flood attacks</a:t>
            </a:r>
            <a:endParaRPr lang="en-US" sz="1900" dirty="0">
              <a:solidFill>
                <a:srgbClr val="FB05D8"/>
              </a:solidFill>
            </a:endParaRPr>
          </a:p>
        </p:txBody>
      </p:sp>
    </p:spTree>
    <p:extLst>
      <p:ext uri="{BB962C8B-B14F-4D97-AF65-F5344CB8AC3E}">
        <p14:creationId xmlns:p14="http://schemas.microsoft.com/office/powerpoint/2010/main" val="1306005110"/>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Denial of service attacks (DOS)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a:lnSpc>
                <a:spcPct val="130000"/>
              </a:lnSpc>
            </a:pPr>
            <a:r>
              <a:rPr lang="en-US" sz="1900" dirty="0">
                <a:solidFill>
                  <a:srgbClr val="3333FF"/>
                </a:solidFill>
              </a:rPr>
              <a:t>Flooding a computer resource with more requests than it can handle. This causes the resource to crash thereby denying access of service to authorized users.</a:t>
            </a:r>
          </a:p>
          <a:p>
            <a:pPr>
              <a:lnSpc>
                <a:spcPct val="130000"/>
              </a:lnSpc>
            </a:pPr>
            <a:r>
              <a:rPr lang="en-US" sz="1900" dirty="0">
                <a:solidFill>
                  <a:srgbClr val="3333FF"/>
                </a:solidFill>
              </a:rPr>
              <a:t>Examples include: attempts to "flood" a network, thereby preventing legitimate network traffic attempts to disrupt connections between two machines, thereby preventing access to a service attempts to prevent a particular individual from accessing a service attempts to disrupt service to a specific system or person</a:t>
            </a:r>
          </a:p>
          <a:p>
            <a:pPr>
              <a:lnSpc>
                <a:spcPct val="130000"/>
              </a:lnSpc>
            </a:pPr>
            <a:r>
              <a:rPr lang="en-US" sz="1900" dirty="0">
                <a:solidFill>
                  <a:srgbClr val="FB05D8"/>
                </a:solidFill>
              </a:rPr>
              <a:t>Distributed DOS : </a:t>
            </a:r>
            <a:r>
              <a:rPr lang="en-US" sz="1900" dirty="0">
                <a:solidFill>
                  <a:srgbClr val="3333FF"/>
                </a:solidFill>
              </a:rPr>
              <a:t>A distributed denial of service (DoS) attack , is accomplished by using the Internet to break into computers and using them to attack a network. Hundreds or thousands of computer systems across the Internet can be turned into “zombies” and used to attack another system or website</a:t>
            </a:r>
          </a:p>
        </p:txBody>
      </p:sp>
    </p:spTree>
    <p:extLst>
      <p:ext uri="{BB962C8B-B14F-4D97-AF65-F5344CB8AC3E}">
        <p14:creationId xmlns:p14="http://schemas.microsoft.com/office/powerpoint/2010/main" val="2503423083"/>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p:txBody>
          <a:bodyPr/>
          <a:lstStyle/>
          <a:p>
            <a:r>
              <a:rPr lang="en-US" dirty="0"/>
              <a:t>Create a Faster Path : More and more organizations are creating innovation labs, or fast-track teams, that act as incubators within their enterprises. </a:t>
            </a:r>
          </a:p>
          <a:p>
            <a:r>
              <a:rPr lang="en-US" dirty="0"/>
              <a:t>These groups provide a fast lane through the business to speed discussions and delivery of applications that tie into digital innovation initiatives.</a:t>
            </a:r>
          </a:p>
          <a:p>
            <a:r>
              <a:rPr lang="en-US" dirty="0">
                <a:solidFill>
                  <a:srgbClr val="FF0000"/>
                </a:solidFill>
              </a:rPr>
              <a:t>But speeding end-to-end results requires the right people, process, and platform. Here are a few tips to get you started;</a:t>
            </a:r>
          </a:p>
          <a:p>
            <a:r>
              <a:rPr lang="en-US" dirty="0">
                <a:solidFill>
                  <a:srgbClr val="FF0000"/>
                </a:solidFill>
              </a:rPr>
              <a:t>People : </a:t>
            </a:r>
            <a:r>
              <a:rPr lang="en-US" dirty="0">
                <a:solidFill>
                  <a:srgbClr val="3333FF"/>
                </a:solidFill>
              </a:rPr>
              <a:t>Select two to three people from across business and IT teams who are passionate about delivering business value. No more large-scale teams, just a small group of highly focused people who can collaborate to find digital solutions to complex business challenges.</a:t>
            </a:r>
          </a:p>
        </p:txBody>
      </p:sp>
    </p:spTree>
    <p:extLst>
      <p:ext uri="{BB962C8B-B14F-4D97-AF65-F5344CB8AC3E}">
        <p14:creationId xmlns:p14="http://schemas.microsoft.com/office/powerpoint/2010/main" val="3602919154"/>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Types of Denial of service attacks (DOS)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r>
              <a:rPr lang="en-US" sz="1900" dirty="0">
                <a:solidFill>
                  <a:srgbClr val="3333FF"/>
                </a:solidFill>
              </a:rPr>
              <a:t>Application-layer Flood </a:t>
            </a:r>
          </a:p>
          <a:p>
            <a:pPr lvl="1"/>
            <a:r>
              <a:rPr lang="en-US" sz="1700" dirty="0">
                <a:solidFill>
                  <a:srgbClr val="EE10CE"/>
                </a:solidFill>
              </a:rPr>
              <a:t>In this attack type, an attacker simply floods the service with requests from a deceived IP address in an attempt to slow or crash the service. This could take the form of millions of requests per second or a few thousand requests to a particularly resource-intensive service that eat up resources until the service is unable to continue processing the requests.</a:t>
            </a:r>
          </a:p>
          <a:p>
            <a:pPr lvl="1"/>
            <a:r>
              <a:rPr lang="en-US" sz="1700" dirty="0">
                <a:solidFill>
                  <a:srgbClr val="EE10CE"/>
                </a:solidFill>
              </a:rPr>
              <a:t>Preventing application-layer DoS attacks can be tricky. The best way to help mitigate these types of attacks is to outsource pattern detection and IP filtering to a third party </a:t>
            </a:r>
          </a:p>
          <a:p>
            <a:r>
              <a:rPr lang="en-US" sz="1900" dirty="0">
                <a:solidFill>
                  <a:srgbClr val="3333FF"/>
                </a:solidFill>
              </a:rPr>
              <a:t>Distributed Denial of Service Attacks (DDoS)</a:t>
            </a:r>
          </a:p>
          <a:p>
            <a:pPr lvl="1"/>
            <a:r>
              <a:rPr lang="en-US" sz="1700" dirty="0">
                <a:solidFill>
                  <a:srgbClr val="219C0C"/>
                </a:solidFill>
              </a:rPr>
              <a:t>Distributed Denial of Service (DDoS) attacks occur in much the same way as DoS attacks except that requests are sent from many clients as opposed to just one, illustrated in . DDoS attacks often involve many "zombie" machines (machines that have been previously compromised and are being controlled by attackers). These "zombie" machines then send massive amounts of requests to a service to disable it.</a:t>
            </a:r>
          </a:p>
          <a:p>
            <a:pPr lvl="1"/>
            <a:r>
              <a:rPr lang="en-US" sz="1700" dirty="0">
                <a:solidFill>
                  <a:srgbClr val="219C0C"/>
                </a:solidFill>
              </a:rPr>
              <a:t>DDoS attacks are famously hard to mitigate, which is why outsourcing network filtering to a third party is the recommended approach.</a:t>
            </a:r>
          </a:p>
        </p:txBody>
      </p:sp>
    </p:spTree>
    <p:extLst>
      <p:ext uri="{BB962C8B-B14F-4D97-AF65-F5344CB8AC3E}">
        <p14:creationId xmlns:p14="http://schemas.microsoft.com/office/powerpoint/2010/main" val="3126108832"/>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Types of Denial of service attacks (DOS)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r>
              <a:rPr lang="en-US" dirty="0">
                <a:solidFill>
                  <a:srgbClr val="3333FF"/>
                </a:solidFill>
              </a:rPr>
              <a:t>Unintended Denial of Service Attacks</a:t>
            </a:r>
          </a:p>
          <a:p>
            <a:pPr lvl="1"/>
            <a:r>
              <a:rPr lang="en-US" dirty="0">
                <a:solidFill>
                  <a:srgbClr val="FB05D8"/>
                </a:solidFill>
              </a:rPr>
              <a:t>Not all DoS attacks are immoral. The third attack type is the "unintended" Denial of Service attack. The canonical example of an unintended DDoS is called "The Slashdot Effect (opens new window)". </a:t>
            </a:r>
          </a:p>
          <a:p>
            <a:pPr lvl="1"/>
            <a:r>
              <a:rPr lang="en-US" dirty="0">
                <a:solidFill>
                  <a:srgbClr val="FB05D8"/>
                </a:solidFill>
              </a:rPr>
              <a:t>Slashdot is an internet news site where anyone can post news stories and link to other sites. If a linked story becomes popular, it can cause millions of users to visit the site overloading the site with requests. If the site isn't built to handle that kind of load, the increased traffic can slow or even crash the linked site. Reddit and "The Reddit Hug of Death (opens new window)" is another excellent example of an unintentional DoS..</a:t>
            </a:r>
          </a:p>
          <a:p>
            <a:pPr lvl="1"/>
            <a:r>
              <a:rPr lang="en-US" dirty="0">
                <a:solidFill>
                  <a:srgbClr val="FB05D8"/>
                </a:solidFill>
              </a:rPr>
              <a:t>The only way to prevent these types of unintended DoS attacks is to architect your application for scale. Use patterns like edge-caching with CDNs, HTTP caching headers, auto-scaling groups, and other methods to ensure that even when you receive a large amount of burst-traffic, your site will not go down.</a:t>
            </a:r>
          </a:p>
        </p:txBody>
      </p:sp>
    </p:spTree>
    <p:extLst>
      <p:ext uri="{BB962C8B-B14F-4D97-AF65-F5344CB8AC3E}">
        <p14:creationId xmlns:p14="http://schemas.microsoft.com/office/powerpoint/2010/main" val="546773098"/>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Other Cyber Crimes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a:lnSpc>
                <a:spcPct val="120000"/>
              </a:lnSpc>
            </a:pPr>
            <a:r>
              <a:rPr lang="en-US" dirty="0">
                <a:solidFill>
                  <a:srgbClr val="FB05D8"/>
                </a:solidFill>
              </a:rPr>
              <a:t>Cyber squatting : </a:t>
            </a:r>
            <a:r>
              <a:rPr lang="en-US" dirty="0">
                <a:solidFill>
                  <a:srgbClr val="3333FF"/>
                </a:solidFill>
              </a:rPr>
              <a:t>Domain names are also trademarks and protected by ICANN’s domain dispute resolution policy and also under trademark laws. Cyber squatters registers domain name identical to popular service provider’s domain so as to attract their users and get benefit from it</a:t>
            </a:r>
          </a:p>
          <a:p>
            <a:pPr>
              <a:lnSpc>
                <a:spcPct val="120000"/>
              </a:lnSpc>
            </a:pPr>
            <a:r>
              <a:rPr lang="en-US" dirty="0">
                <a:solidFill>
                  <a:srgbClr val="FA04DD"/>
                </a:solidFill>
              </a:rPr>
              <a:t>Cyber terrorism : </a:t>
            </a:r>
            <a:r>
              <a:rPr lang="en-US" dirty="0">
                <a:solidFill>
                  <a:srgbClr val="3333FF"/>
                </a:solidFill>
              </a:rPr>
              <a:t>Targeted attacks on military installations, power plants, air traffic control, banks, trail traffic control, telecommunication networks are the most likely targets. Others like police, medical, fire and rescue systems etc. Cyber terrorism is an attractive option for modern terrorists for several reasons. </a:t>
            </a:r>
          </a:p>
          <a:p>
            <a:pPr lvl="1">
              <a:lnSpc>
                <a:spcPct val="120000"/>
              </a:lnSpc>
            </a:pPr>
            <a:r>
              <a:rPr lang="en-US" dirty="0">
                <a:solidFill>
                  <a:srgbClr val="219C0C"/>
                </a:solidFill>
              </a:rPr>
              <a:t>Like; it is cheaper than traditional terrorist methods, cyber terrorism is more anonymous than traditional terrorist methods, the variety and number of targets are enormous, cyber terrorism can be conducted remotely, a feature that is especially appealing to terrorists, cyber terrorism has the potential to affect directly a larger number of people.</a:t>
            </a:r>
          </a:p>
        </p:txBody>
      </p:sp>
    </p:spTree>
    <p:extLst>
      <p:ext uri="{BB962C8B-B14F-4D97-AF65-F5344CB8AC3E}">
        <p14:creationId xmlns:p14="http://schemas.microsoft.com/office/powerpoint/2010/main" val="1143561790"/>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Other Cyber Crimes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a:lnSpc>
                <a:spcPct val="120000"/>
              </a:lnSpc>
            </a:pPr>
            <a:r>
              <a:rPr lang="en-US" dirty="0">
                <a:solidFill>
                  <a:srgbClr val="FB05D8"/>
                </a:solidFill>
              </a:rPr>
              <a:t>Banking/credit card related crimes : </a:t>
            </a:r>
            <a:r>
              <a:rPr lang="en-US" dirty="0">
                <a:solidFill>
                  <a:srgbClr val="3333FF"/>
                </a:solidFill>
              </a:rPr>
              <a:t>In the corporate world, Internet hackers are continually looking for opportunities to compromise a company’s security in order to gain access to confidential banking and financial information. Use of; stolen card information or fake credit/debit cards are common. Bank employee can grab money using programs to deduce small amount of money from all customer accounts and adding it to own account also called as salami.</a:t>
            </a:r>
          </a:p>
          <a:p>
            <a:pPr>
              <a:lnSpc>
                <a:spcPct val="120000"/>
              </a:lnSpc>
            </a:pPr>
            <a:r>
              <a:rPr lang="en-US" dirty="0">
                <a:solidFill>
                  <a:srgbClr val="FB05D8"/>
                </a:solidFill>
              </a:rPr>
              <a:t>E-commerce/investment frauds : </a:t>
            </a:r>
            <a:r>
              <a:rPr lang="en-US" dirty="0">
                <a:solidFill>
                  <a:srgbClr val="3333FF"/>
                </a:solidFill>
              </a:rPr>
              <a:t>Sales and Investment frauds. An offering that uses false or fraudulent claims to solicit investments or loans, or that provides for the purchase, use or trade of forged or counterfeit securities. Merchandise or services that were purchased or contracted by individuals online are never delivered.</a:t>
            </a:r>
          </a:p>
        </p:txBody>
      </p:sp>
    </p:spTree>
    <p:extLst>
      <p:ext uri="{BB962C8B-B14F-4D97-AF65-F5344CB8AC3E}">
        <p14:creationId xmlns:p14="http://schemas.microsoft.com/office/powerpoint/2010/main" val="2237821518"/>
      </p:ext>
    </p:extLst>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Other Cyber Crimes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a:lnSpc>
                <a:spcPct val="120000"/>
              </a:lnSpc>
            </a:pPr>
            <a:r>
              <a:rPr lang="en-US" dirty="0">
                <a:solidFill>
                  <a:srgbClr val="FB05D8"/>
                </a:solidFill>
              </a:rPr>
              <a:t>Sale of illegal articles : </a:t>
            </a:r>
            <a:r>
              <a:rPr lang="en-US" dirty="0">
                <a:solidFill>
                  <a:srgbClr val="3333FF"/>
                </a:solidFill>
              </a:rPr>
              <a:t>This would include trade of narcotics, weapons and wildlife etc., by posting information on websites, auction websites, and bulletin boards or simply by using email communication. Research shows that number of people employed in this criminal area. Daily peoples receiving so many emails with offer of banned or illegal products for sale.</a:t>
            </a:r>
          </a:p>
          <a:p>
            <a:pPr>
              <a:lnSpc>
                <a:spcPct val="120000"/>
              </a:lnSpc>
            </a:pPr>
            <a:r>
              <a:rPr lang="en-US" dirty="0">
                <a:solidFill>
                  <a:srgbClr val="FB05D8"/>
                </a:solidFill>
              </a:rPr>
              <a:t>Online gambling : </a:t>
            </a:r>
            <a:r>
              <a:rPr lang="en-US" dirty="0">
                <a:solidFill>
                  <a:srgbClr val="3333FF"/>
                </a:solidFill>
              </a:rPr>
              <a:t>There are millions of websites hosted on servers abroad, offer online gambling. In fact, it is believed that many of these websites are actually fronts for money laundering</a:t>
            </a:r>
          </a:p>
          <a:p>
            <a:pPr>
              <a:lnSpc>
                <a:spcPct val="120000"/>
              </a:lnSpc>
            </a:pPr>
            <a:r>
              <a:rPr lang="en-US" dirty="0">
                <a:solidFill>
                  <a:srgbClr val="FB05D8"/>
                </a:solidFill>
              </a:rPr>
              <a:t>Defamation : </a:t>
            </a:r>
            <a:r>
              <a:rPr lang="en-US" dirty="0">
                <a:solidFill>
                  <a:srgbClr val="3333FF"/>
                </a:solidFill>
              </a:rPr>
              <a:t>Defamation can be understood as the intentional infringement of another person’s right to his good name.</a:t>
            </a:r>
          </a:p>
          <a:p>
            <a:pPr>
              <a:lnSpc>
                <a:spcPct val="120000"/>
              </a:lnSpc>
            </a:pPr>
            <a:endParaRPr lang="en-US" dirty="0">
              <a:solidFill>
                <a:srgbClr val="3333FF"/>
              </a:solidFill>
            </a:endParaRPr>
          </a:p>
        </p:txBody>
      </p:sp>
    </p:spTree>
    <p:extLst>
      <p:ext uri="{BB962C8B-B14F-4D97-AF65-F5344CB8AC3E}">
        <p14:creationId xmlns:p14="http://schemas.microsoft.com/office/powerpoint/2010/main" val="2665435046"/>
      </p:ext>
    </p:extLst>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Other Cyber Crimes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a:lnSpc>
                <a:spcPct val="120000"/>
              </a:lnSpc>
            </a:pPr>
            <a:r>
              <a:rPr lang="en-US" dirty="0">
                <a:solidFill>
                  <a:srgbClr val="FA04DD"/>
                </a:solidFill>
              </a:rPr>
              <a:t>Cyber stacking : </a:t>
            </a:r>
            <a:r>
              <a:rPr lang="en-US" dirty="0">
                <a:solidFill>
                  <a:srgbClr val="3333FF"/>
                </a:solidFill>
              </a:rPr>
              <a:t>Cyber stalking involves following a person’s movements across the Internet by posting messages (sometimes threatening) on the bulletin boards frequented by the victim, entering the chat-rooms frequented by the victim, constantly bombarding the victim with emails etc. In general, the harasser intends to cause emotional distress and has no legitimate purpose to his communications.</a:t>
            </a:r>
          </a:p>
          <a:p>
            <a:pPr>
              <a:lnSpc>
                <a:spcPct val="120000"/>
              </a:lnSpc>
            </a:pPr>
            <a:r>
              <a:rPr lang="en-US" dirty="0">
                <a:solidFill>
                  <a:srgbClr val="FA04DD"/>
                </a:solidFill>
              </a:rPr>
              <a:t>Identity theft : </a:t>
            </a:r>
            <a:r>
              <a:rPr lang="en-US" dirty="0">
                <a:solidFill>
                  <a:srgbClr val="3333FF"/>
                </a:solidFill>
              </a:rPr>
              <a:t>Identity theft is the fastest growing crime in countries like America. Identity theft occurs when someone appropriates another's personal information without their knowledge to commit theft or fraud. Identity theft is a vehicle for perpetrating other types of fraud schemes.</a:t>
            </a:r>
          </a:p>
        </p:txBody>
      </p:sp>
    </p:spTree>
    <p:extLst>
      <p:ext uri="{BB962C8B-B14F-4D97-AF65-F5344CB8AC3E}">
        <p14:creationId xmlns:p14="http://schemas.microsoft.com/office/powerpoint/2010/main" val="590041979"/>
      </p:ext>
    </p:extLst>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Other Cyber Crimes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a:lnSpc>
                <a:spcPct val="120000"/>
              </a:lnSpc>
            </a:pPr>
            <a:r>
              <a:rPr lang="en-US" dirty="0">
                <a:solidFill>
                  <a:srgbClr val="FA04DD"/>
                </a:solidFill>
              </a:rPr>
              <a:t>Data diddling : </a:t>
            </a:r>
            <a:r>
              <a:rPr lang="en-US" dirty="0">
                <a:solidFill>
                  <a:srgbClr val="3333FF"/>
                </a:solidFill>
              </a:rPr>
              <a:t>Data diddling involves changing data prior or during input into a computer. In other words, information is changed from the way it should be entered by a person typing in the data, a virus that changes data, the programmer of the database or application, or anyone else involved in the process of having information stored in a computer file. It also includes automatic changing the financial information for some time before processing and then restoring original information.</a:t>
            </a:r>
          </a:p>
          <a:p>
            <a:pPr>
              <a:lnSpc>
                <a:spcPct val="120000"/>
              </a:lnSpc>
            </a:pPr>
            <a:r>
              <a:rPr lang="en-US" dirty="0">
                <a:solidFill>
                  <a:srgbClr val="FA04DD"/>
                </a:solidFill>
              </a:rPr>
              <a:t>Theft of internet hours : </a:t>
            </a:r>
            <a:r>
              <a:rPr lang="en-US" dirty="0">
                <a:solidFill>
                  <a:srgbClr val="3333FF"/>
                </a:solidFill>
              </a:rPr>
              <a:t>Unauthorized use of Internet hours paid for by another person. By gaining access to an organization's telephone switchboard (PBX) individuals or criminal organizations can obtain access to dial-in/dial-out circuits and then make their own calls or sell call time to third parties</a:t>
            </a:r>
          </a:p>
        </p:txBody>
      </p:sp>
    </p:spTree>
    <p:extLst>
      <p:ext uri="{BB962C8B-B14F-4D97-AF65-F5344CB8AC3E}">
        <p14:creationId xmlns:p14="http://schemas.microsoft.com/office/powerpoint/2010/main" val="1974811496"/>
      </p:ext>
    </p:extLst>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ctrTitle"/>
          </p:nvPr>
        </p:nvSpPr>
        <p:spPr>
          <a:xfrm>
            <a:off x="685799" y="2285999"/>
            <a:ext cx="8087139" cy="2060713"/>
          </a:xfrm>
        </p:spPr>
        <p:txBody>
          <a:bodyPr/>
          <a:lstStyle/>
          <a:p>
            <a:r>
              <a:rPr lang="en-US" sz="2800" b="1" dirty="0"/>
              <a:t>Unfair Competition, Meaning and Relationship between Unfair Competition and IP Laws</a:t>
            </a:r>
          </a:p>
        </p:txBody>
      </p:sp>
    </p:spTree>
    <p:extLst>
      <p:ext uri="{BB962C8B-B14F-4D97-AF65-F5344CB8AC3E}">
        <p14:creationId xmlns:p14="http://schemas.microsoft.com/office/powerpoint/2010/main" val="3313219526"/>
      </p:ext>
    </p:extLst>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History of Competition Act</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a:lnSpc>
                <a:spcPct val="120000"/>
              </a:lnSpc>
            </a:pPr>
            <a:r>
              <a:rPr lang="en-US" dirty="0">
                <a:solidFill>
                  <a:srgbClr val="3333FF"/>
                </a:solidFill>
              </a:rPr>
              <a:t>The Government of India in April 1964 appointed the Monopolies Inquiry Commission under the Chairmanship of Justice K. C. Das Gupta, a judge of the Supreme Court, to inquire into the extent and effect of concentration of economic power in private hands and prevalence of monopolistic and restrictive trade practices in important sectors of economic activity other than agriculture. </a:t>
            </a:r>
          </a:p>
          <a:p>
            <a:pPr>
              <a:lnSpc>
                <a:spcPct val="120000"/>
              </a:lnSpc>
            </a:pPr>
            <a:r>
              <a:rPr lang="en-US" dirty="0">
                <a:solidFill>
                  <a:srgbClr val="3333FF"/>
                </a:solidFill>
              </a:rPr>
              <a:t>To regulate advertising, in 1984, Parliament inserted a chapter on unfair trade practices in the Monopolies and Restrictive Trade Practices Act, 1969. </a:t>
            </a:r>
          </a:p>
          <a:p>
            <a:pPr>
              <a:lnSpc>
                <a:spcPct val="120000"/>
              </a:lnSpc>
            </a:pPr>
            <a:r>
              <a:rPr lang="en-US" dirty="0">
                <a:solidFill>
                  <a:srgbClr val="3333FF"/>
                </a:solidFill>
              </a:rPr>
              <a:t>The Monopolies and Restrictive Trade Practices Commission was constituted in the year 1970. The Monopolies and Restrictive Trade Practices Act, 1969 had its genesis in the Directive Principles of State Policy embodied in the Constitution of India. </a:t>
            </a:r>
          </a:p>
        </p:txBody>
      </p:sp>
    </p:spTree>
    <p:extLst>
      <p:ext uri="{BB962C8B-B14F-4D97-AF65-F5344CB8AC3E}">
        <p14:creationId xmlns:p14="http://schemas.microsoft.com/office/powerpoint/2010/main" val="1673497792"/>
      </p:ext>
    </p:extLst>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History of Competition Act</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625549"/>
          </a:xfrm>
        </p:spPr>
        <p:txBody>
          <a:bodyPr/>
          <a:lstStyle/>
          <a:p>
            <a:pPr>
              <a:lnSpc>
                <a:spcPct val="120000"/>
              </a:lnSpc>
            </a:pPr>
            <a:r>
              <a:rPr lang="en-US" dirty="0">
                <a:solidFill>
                  <a:srgbClr val="3333FF"/>
                </a:solidFill>
              </a:rPr>
              <a:t>It received the assent of the President of India on 27 December, 1969.</a:t>
            </a:r>
          </a:p>
          <a:p>
            <a:pPr>
              <a:lnSpc>
                <a:spcPct val="120000"/>
              </a:lnSpc>
            </a:pPr>
            <a:r>
              <a:rPr lang="en-US" dirty="0">
                <a:solidFill>
                  <a:srgbClr val="3333FF"/>
                </a:solidFill>
              </a:rPr>
              <a:t>The Monopolies and Restrictive Trade Practices Act was intended to curb the rise of concentration of wealth in a few hands and of monopolistic practices. </a:t>
            </a:r>
          </a:p>
          <a:p>
            <a:pPr>
              <a:lnSpc>
                <a:spcPct val="120000"/>
              </a:lnSpc>
            </a:pPr>
            <a:r>
              <a:rPr lang="en-US" dirty="0">
                <a:solidFill>
                  <a:srgbClr val="3333FF"/>
                </a:solidFill>
              </a:rPr>
              <a:t>It was repealed on September 2009. The Act has been succeeded by The Competition Act, 2002. </a:t>
            </a:r>
          </a:p>
          <a:p>
            <a:pPr>
              <a:lnSpc>
                <a:spcPct val="120000"/>
              </a:lnSpc>
            </a:pPr>
            <a:r>
              <a:rPr lang="en-US" dirty="0">
                <a:solidFill>
                  <a:srgbClr val="3333FF"/>
                </a:solidFill>
              </a:rPr>
              <a:t>The Competition Bill, 2001 was introduced in Lok Sabha by Finance Minister Arun Jaitley on 6 August 2001</a:t>
            </a:r>
          </a:p>
        </p:txBody>
      </p:sp>
    </p:spTree>
    <p:extLst>
      <p:ext uri="{BB962C8B-B14F-4D97-AF65-F5344CB8AC3E}">
        <p14:creationId xmlns:p14="http://schemas.microsoft.com/office/powerpoint/2010/main" val="3184934587"/>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p:txBody>
          <a:bodyPr/>
          <a:lstStyle/>
          <a:p>
            <a:pPr>
              <a:lnSpc>
                <a:spcPct val="150000"/>
              </a:lnSpc>
            </a:pPr>
            <a:r>
              <a:rPr lang="en-US" dirty="0">
                <a:solidFill>
                  <a:srgbClr val="FF0000"/>
                </a:solidFill>
              </a:rPr>
              <a:t>Process : </a:t>
            </a:r>
            <a:r>
              <a:rPr lang="en-US" dirty="0">
                <a:solidFill>
                  <a:srgbClr val="3333FF"/>
                </a:solidFill>
              </a:rPr>
              <a:t>Leverage an agile, iterative process to drive innovation without disrupting existing operations or development efforts. By continuously iterating toward the perfect solution, you can release new digital functionality more frequently, show progress, and collect more market feedback (which then can be auctioned more quickly through additional development sprints)</a:t>
            </a:r>
          </a:p>
          <a:p>
            <a:pPr>
              <a:lnSpc>
                <a:spcPct val="150000"/>
              </a:lnSpc>
            </a:pPr>
            <a:r>
              <a:rPr lang="en-US" dirty="0">
                <a:solidFill>
                  <a:srgbClr val="FF0000"/>
                </a:solidFill>
              </a:rPr>
              <a:t>Platform : </a:t>
            </a:r>
            <a:r>
              <a:rPr lang="en-US" dirty="0">
                <a:solidFill>
                  <a:srgbClr val="3333FF"/>
                </a:solidFill>
              </a:rPr>
              <a:t>Find the right technology to empower your people and reinforce your process. Look for a unified platform that manages the entire application lifecycle, including program management, team collaboration, rapid application development, instant cloud deployment, and application management.</a:t>
            </a:r>
          </a:p>
        </p:txBody>
      </p:sp>
    </p:spTree>
    <p:extLst>
      <p:ext uri="{BB962C8B-B14F-4D97-AF65-F5344CB8AC3E}">
        <p14:creationId xmlns:p14="http://schemas.microsoft.com/office/powerpoint/2010/main" val="1555259142"/>
      </p:ext>
    </p:extLst>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Introduction to Competition Act</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287617"/>
          </a:xfrm>
        </p:spPr>
        <p:txBody>
          <a:bodyPr/>
          <a:lstStyle/>
          <a:p>
            <a:pPr>
              <a:lnSpc>
                <a:spcPct val="120000"/>
              </a:lnSpc>
            </a:pPr>
            <a:r>
              <a:rPr lang="en-US" dirty="0">
                <a:solidFill>
                  <a:srgbClr val="3333FF"/>
                </a:solidFill>
              </a:rPr>
              <a:t>The Competition Act, 2002 was enacted by the Parliament of India and governs Indian competition law. It replaced the archaic, The Monopolies and Restrictive Trade Practices Act, 1969. </a:t>
            </a:r>
          </a:p>
          <a:p>
            <a:pPr>
              <a:lnSpc>
                <a:spcPct val="120000"/>
              </a:lnSpc>
            </a:pPr>
            <a:r>
              <a:rPr lang="en-US" dirty="0">
                <a:solidFill>
                  <a:srgbClr val="3333FF"/>
                </a:solidFill>
              </a:rPr>
              <a:t>Under this legislation, the Competition Commission of India was established to prevent the activities that have an adverse effect on competition in India. </a:t>
            </a:r>
          </a:p>
          <a:p>
            <a:pPr>
              <a:lnSpc>
                <a:spcPct val="120000"/>
              </a:lnSpc>
            </a:pPr>
            <a:r>
              <a:rPr lang="en-US" dirty="0">
                <a:solidFill>
                  <a:srgbClr val="3333FF"/>
                </a:solidFill>
              </a:rPr>
              <a:t>This act extends to whole of India except the State of Jammu and Kashmir.</a:t>
            </a:r>
          </a:p>
          <a:p>
            <a:pPr>
              <a:lnSpc>
                <a:spcPct val="120000"/>
              </a:lnSpc>
            </a:pPr>
            <a:r>
              <a:rPr lang="en-US" dirty="0">
                <a:solidFill>
                  <a:srgbClr val="3333FF"/>
                </a:solidFill>
              </a:rPr>
              <a:t>It is a tool to implement and enforce competition policy and to prevent and punish anticompetitive business practices by firms and unnecessary government interference in the market.</a:t>
            </a:r>
          </a:p>
          <a:p>
            <a:pPr>
              <a:lnSpc>
                <a:spcPct val="120000"/>
              </a:lnSpc>
            </a:pPr>
            <a:r>
              <a:rPr lang="en-US" dirty="0">
                <a:solidFill>
                  <a:srgbClr val="3333FF"/>
                </a:solidFill>
              </a:rPr>
              <a:t>Competition laws is equally applicable on written as well as oral agreement, arrangements between the enterprises or persons. </a:t>
            </a:r>
          </a:p>
        </p:txBody>
      </p:sp>
    </p:spTree>
    <p:extLst>
      <p:ext uri="{BB962C8B-B14F-4D97-AF65-F5344CB8AC3E}">
        <p14:creationId xmlns:p14="http://schemas.microsoft.com/office/powerpoint/2010/main" val="3005344177"/>
      </p:ext>
    </p:extLst>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Introduction to Competition Act</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287617"/>
          </a:xfrm>
        </p:spPr>
        <p:txBody>
          <a:bodyPr/>
          <a:lstStyle/>
          <a:p>
            <a:pPr>
              <a:lnSpc>
                <a:spcPct val="120000"/>
              </a:lnSpc>
            </a:pPr>
            <a:r>
              <a:rPr lang="en-US" dirty="0">
                <a:solidFill>
                  <a:srgbClr val="3333FF"/>
                </a:solidFill>
              </a:rPr>
              <a:t>The Competition Act, 2002 was amended by the Competition (Amendment) Act, 2007 and again by the Competition (Amendment) Act, 2009. </a:t>
            </a:r>
          </a:p>
          <a:p>
            <a:pPr>
              <a:lnSpc>
                <a:spcPct val="120000"/>
              </a:lnSpc>
            </a:pPr>
            <a:r>
              <a:rPr lang="en-US" dirty="0">
                <a:solidFill>
                  <a:srgbClr val="3333FF"/>
                </a:solidFill>
              </a:rPr>
              <a:t>The Act establishes a Commission which is duty bound to protect the interests of free and fair competition (including the process of competition), and as a consequence, protect the interests of consumers. Broadly, the Commission's duty is :</a:t>
            </a:r>
          </a:p>
          <a:p>
            <a:pPr lvl="1">
              <a:lnSpc>
                <a:spcPct val="120000"/>
              </a:lnSpc>
            </a:pPr>
            <a:r>
              <a:rPr lang="en-US" dirty="0"/>
              <a:t>To prohibit the agreements or practices that have or are likely to have an appreciable adverse effect on competition in a market in India, (horizontal and vertical agreements / conduct);</a:t>
            </a:r>
          </a:p>
          <a:p>
            <a:pPr lvl="1">
              <a:lnSpc>
                <a:spcPct val="120000"/>
              </a:lnSpc>
            </a:pPr>
            <a:r>
              <a:rPr lang="en-US" dirty="0"/>
              <a:t>To prohibit the abuse of dominance in a market;</a:t>
            </a:r>
          </a:p>
          <a:p>
            <a:pPr lvl="1">
              <a:lnSpc>
                <a:spcPct val="120000"/>
              </a:lnSpc>
            </a:pPr>
            <a:r>
              <a:rPr lang="en-US" dirty="0"/>
              <a:t>To prohibit acquisitions, mergers, amalgamations etc. between enterprises which have or are likely to have an appreciable adverse effect on competition in market(s) in India.</a:t>
            </a:r>
          </a:p>
        </p:txBody>
      </p:sp>
    </p:spTree>
    <p:extLst>
      <p:ext uri="{BB962C8B-B14F-4D97-AF65-F5344CB8AC3E}">
        <p14:creationId xmlns:p14="http://schemas.microsoft.com/office/powerpoint/2010/main" val="1581030609"/>
      </p:ext>
    </p:extLst>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Definitions of different terms used in the Act</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73426"/>
            <a:ext cx="8229600" cy="5300870"/>
          </a:xfrm>
        </p:spPr>
        <p:txBody>
          <a:bodyPr/>
          <a:lstStyle/>
          <a:p>
            <a:pPr>
              <a:lnSpc>
                <a:spcPct val="120000"/>
              </a:lnSpc>
            </a:pPr>
            <a:r>
              <a:rPr lang="en-US" sz="1550" b="1" dirty="0">
                <a:solidFill>
                  <a:srgbClr val="FA04DD"/>
                </a:solidFill>
              </a:rPr>
              <a:t>Acquisition : </a:t>
            </a:r>
            <a:r>
              <a:rPr lang="en-US" sz="1550" b="1" dirty="0">
                <a:solidFill>
                  <a:srgbClr val="3333FF"/>
                </a:solidFill>
              </a:rPr>
              <a:t>Acquisition means, directly or indirectly, acquiring or agreeing to acquire shares, voting rights or assets of any enterprise or control over management or assets of any enterprise.</a:t>
            </a:r>
          </a:p>
          <a:p>
            <a:pPr>
              <a:lnSpc>
                <a:spcPct val="120000"/>
              </a:lnSpc>
            </a:pPr>
            <a:r>
              <a:rPr lang="en-US" sz="1550" b="1" dirty="0">
                <a:solidFill>
                  <a:srgbClr val="FA04DD"/>
                </a:solidFill>
              </a:rPr>
              <a:t>Cartel : </a:t>
            </a:r>
            <a:r>
              <a:rPr lang="en-US" sz="1550" b="1" dirty="0">
                <a:solidFill>
                  <a:srgbClr val="3333FF"/>
                </a:solidFill>
              </a:rPr>
              <a:t>Cartel includes an association of producers, sellers, distributors, traders or service providers who, by agreement among themselves, limit control or attempt to control the production, distribution, sale or price of goods or provision of services.</a:t>
            </a:r>
          </a:p>
          <a:p>
            <a:pPr>
              <a:lnSpc>
                <a:spcPct val="120000"/>
              </a:lnSpc>
            </a:pPr>
            <a:r>
              <a:rPr lang="en-US" sz="1550" b="1" dirty="0">
                <a:solidFill>
                  <a:srgbClr val="FA04DD"/>
                </a:solidFill>
              </a:rPr>
              <a:t>Dominant position : </a:t>
            </a:r>
            <a:r>
              <a:rPr lang="en-US" sz="1550" b="1" dirty="0">
                <a:solidFill>
                  <a:srgbClr val="3333FF"/>
                </a:solidFill>
              </a:rPr>
              <a:t>It means a position of strength, enjoyed by an enterprise, in the relevant market which enables it to operate independently of competitive forces prevailing in the market or affect its competitors or consumers in its </a:t>
            </a:r>
            <a:r>
              <a:rPr lang="en-US" sz="1550" b="1" dirty="0" err="1">
                <a:solidFill>
                  <a:srgbClr val="3333FF"/>
                </a:solidFill>
              </a:rPr>
              <a:t>favour</a:t>
            </a:r>
            <a:r>
              <a:rPr lang="en-US" sz="1550" b="1" dirty="0">
                <a:solidFill>
                  <a:srgbClr val="3333FF"/>
                </a:solidFill>
              </a:rPr>
              <a:t>.</a:t>
            </a:r>
          </a:p>
          <a:p>
            <a:pPr>
              <a:lnSpc>
                <a:spcPct val="120000"/>
              </a:lnSpc>
            </a:pPr>
            <a:r>
              <a:rPr lang="en-US" sz="1550" b="1" dirty="0">
                <a:solidFill>
                  <a:srgbClr val="FA04DD"/>
                </a:solidFill>
              </a:rPr>
              <a:t>Predatory pricing : </a:t>
            </a:r>
            <a:r>
              <a:rPr lang="en-US" sz="1550" b="1" dirty="0">
                <a:solidFill>
                  <a:srgbClr val="3333FF"/>
                </a:solidFill>
              </a:rPr>
              <a:t>Predatory pricing means the sale of goods or provision of services, at a price which is below the cost of production of the goods or provision of services, with a view to reduce competition or eliminate the competitors.</a:t>
            </a:r>
          </a:p>
          <a:p>
            <a:pPr>
              <a:lnSpc>
                <a:spcPct val="120000"/>
              </a:lnSpc>
            </a:pPr>
            <a:r>
              <a:rPr lang="en-US" sz="1550" b="1" dirty="0">
                <a:solidFill>
                  <a:srgbClr val="FA04DD"/>
                </a:solidFill>
              </a:rPr>
              <a:t>Rule of reason : </a:t>
            </a:r>
            <a:r>
              <a:rPr lang="en-US" sz="1550" b="1" dirty="0"/>
              <a:t>It is the analysis of any activity under the challenge on the basis of business justification, competitive intent, market impact, impact on competition and on consumer. It is the logic behind the conclusion for any order</a:t>
            </a:r>
          </a:p>
        </p:txBody>
      </p:sp>
    </p:spTree>
    <p:extLst>
      <p:ext uri="{BB962C8B-B14F-4D97-AF65-F5344CB8AC3E}">
        <p14:creationId xmlns:p14="http://schemas.microsoft.com/office/powerpoint/2010/main" val="56113886"/>
      </p:ext>
    </p:extLst>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Salient Features of the Competition Act 2002</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287617"/>
          </a:xfrm>
        </p:spPr>
        <p:txBody>
          <a:bodyPr/>
          <a:lstStyle/>
          <a:p>
            <a:r>
              <a:rPr lang="en-US" dirty="0">
                <a:solidFill>
                  <a:srgbClr val="FA04DD"/>
                </a:solidFill>
              </a:rPr>
              <a:t>Anti Agreements </a:t>
            </a:r>
            <a:r>
              <a:rPr lang="en-US" dirty="0">
                <a:solidFill>
                  <a:srgbClr val="3333FF"/>
                </a:solidFill>
              </a:rPr>
              <a:t>: Enterprises, persons or associations of enterprises or persons, including cartels, shall not enter into agreements in respect of production, supply, distribution, storage, acquisition or control of goods or provision of services, which cause or are likely to cause an "appreciable adverse impact" on competition in India. Such agreements would consequently be considered void. </a:t>
            </a:r>
          </a:p>
          <a:p>
            <a:r>
              <a:rPr lang="en-US" dirty="0">
                <a:solidFill>
                  <a:srgbClr val="3333FF"/>
                </a:solidFill>
              </a:rPr>
              <a:t>Agreements which would be considered to have an appreciable adverse impact would be those agreements which;</a:t>
            </a:r>
          </a:p>
          <a:p>
            <a:pPr lvl="1"/>
            <a:r>
              <a:rPr lang="en-US" dirty="0"/>
              <a:t>Directly or indirectly determine sale or purchase prices,</a:t>
            </a:r>
          </a:p>
          <a:p>
            <a:pPr lvl="1"/>
            <a:r>
              <a:rPr lang="en-US" dirty="0"/>
              <a:t>Limit or control production, supply, markets, technical development, investment or provision of services,</a:t>
            </a:r>
          </a:p>
          <a:p>
            <a:pPr lvl="1"/>
            <a:r>
              <a:rPr lang="en-US" dirty="0"/>
              <a:t>Share the market or source of production or provision of services by allocation of inter alia geographical area of market, nature of goods or number of customers or any other similar way,</a:t>
            </a:r>
          </a:p>
          <a:p>
            <a:pPr lvl="1"/>
            <a:r>
              <a:rPr lang="en-US" dirty="0"/>
              <a:t>Directly or indirectly result in bid rigging or collusive bidding</a:t>
            </a:r>
          </a:p>
        </p:txBody>
      </p:sp>
    </p:spTree>
    <p:extLst>
      <p:ext uri="{BB962C8B-B14F-4D97-AF65-F5344CB8AC3E}">
        <p14:creationId xmlns:p14="http://schemas.microsoft.com/office/powerpoint/2010/main" val="3508788709"/>
      </p:ext>
    </p:extLst>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Salient Features of the Competition Act 2002</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287617"/>
          </a:xfrm>
        </p:spPr>
        <p:txBody>
          <a:bodyPr/>
          <a:lstStyle/>
          <a:p>
            <a:pPr marL="0" indent="0">
              <a:buNone/>
            </a:pPr>
            <a:r>
              <a:rPr lang="en-US" dirty="0">
                <a:solidFill>
                  <a:srgbClr val="FA04DD"/>
                </a:solidFill>
              </a:rPr>
              <a:t>Types of agreement : </a:t>
            </a:r>
          </a:p>
          <a:p>
            <a:r>
              <a:rPr lang="en-US" dirty="0">
                <a:solidFill>
                  <a:srgbClr val="3333FF"/>
                </a:solidFill>
              </a:rPr>
              <a:t>A 'horizontal agreement' is an agreement for co-operation between two or more competing businesses operating at the same level in the market. </a:t>
            </a:r>
          </a:p>
          <a:p>
            <a:r>
              <a:rPr lang="en-US" dirty="0">
                <a:solidFill>
                  <a:srgbClr val="3333FF"/>
                </a:solidFill>
              </a:rPr>
              <a:t>A vertical agreement is an agreement between firms at different levels of the supply chain. </a:t>
            </a:r>
          </a:p>
          <a:p>
            <a:r>
              <a:rPr lang="en-US" dirty="0">
                <a:solidFill>
                  <a:srgbClr val="3333FF"/>
                </a:solidFill>
              </a:rPr>
              <a:t>For instance, a manufacturer of consumer electronics might have a vertical agreement with a retailer according to which the latter would promote their products in return for lower prices.</a:t>
            </a:r>
          </a:p>
          <a:p>
            <a:pPr marL="0" indent="0">
              <a:buNone/>
            </a:pPr>
            <a:r>
              <a:rPr lang="en-US" dirty="0">
                <a:solidFill>
                  <a:srgbClr val="FA04DD"/>
                </a:solidFill>
              </a:rPr>
              <a:t>Abuse of dominant position : </a:t>
            </a:r>
          </a:p>
          <a:p>
            <a:r>
              <a:rPr lang="en-US" dirty="0">
                <a:solidFill>
                  <a:srgbClr val="3333FF"/>
                </a:solidFill>
              </a:rPr>
              <a:t>There shall be an abuse of dominant position if an enterprise imposes directly or indirectly unfair or discriminatory conditions in purchase or sale of goods or services or restricts production or technical development or create hindrance in entry of new operators to the prejudice of consumers. </a:t>
            </a:r>
          </a:p>
        </p:txBody>
      </p:sp>
    </p:spTree>
    <p:extLst>
      <p:ext uri="{BB962C8B-B14F-4D97-AF65-F5344CB8AC3E}">
        <p14:creationId xmlns:p14="http://schemas.microsoft.com/office/powerpoint/2010/main" val="1894572403"/>
      </p:ext>
    </p:extLst>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Salient Features of the Competition Act 2002</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287617"/>
          </a:xfrm>
        </p:spPr>
        <p:txBody>
          <a:bodyPr/>
          <a:lstStyle/>
          <a:p>
            <a:r>
              <a:rPr lang="en-US" dirty="0">
                <a:solidFill>
                  <a:srgbClr val="3333FF"/>
                </a:solidFill>
              </a:rPr>
              <a:t>The provisions relating to abuse of dominant position require determination of dominance in the relevant market. Dominant position enables an enterprise to operate independently or effect competitors by action</a:t>
            </a:r>
          </a:p>
          <a:p>
            <a:pPr marL="0" indent="0">
              <a:buNone/>
            </a:pPr>
            <a:r>
              <a:rPr lang="en-US" dirty="0">
                <a:solidFill>
                  <a:srgbClr val="FA04DD"/>
                </a:solidFill>
              </a:rPr>
              <a:t>Combinations :</a:t>
            </a:r>
          </a:p>
          <a:p>
            <a:r>
              <a:rPr lang="en-US" dirty="0">
                <a:solidFill>
                  <a:srgbClr val="3333FF"/>
                </a:solidFill>
              </a:rPr>
              <a:t>The Act is designed to regulate the operation and activities of combinations, a term, which contemplates acquisition, mergers or amalgamations. </a:t>
            </a:r>
          </a:p>
          <a:p>
            <a:r>
              <a:rPr lang="en-US" dirty="0">
                <a:solidFill>
                  <a:srgbClr val="3333FF"/>
                </a:solidFill>
              </a:rPr>
              <a:t>Combination that exceeds the threshold limits specified in the Act in terms of assets or turnover, which causes or is likely to cause adverse impact on competition within the relevant market in India, can be scrutinized by the Commission.</a:t>
            </a:r>
          </a:p>
          <a:p>
            <a:r>
              <a:rPr lang="en-US" dirty="0">
                <a:solidFill>
                  <a:srgbClr val="3333FF"/>
                </a:solidFill>
              </a:rPr>
              <a:t>Principal features of the Competition Act, 2003 : The Competition Act, 2003 provides for the setting up of a Competition Commission of India (CCI) with a view to :</a:t>
            </a:r>
          </a:p>
        </p:txBody>
      </p:sp>
    </p:spTree>
    <p:extLst>
      <p:ext uri="{BB962C8B-B14F-4D97-AF65-F5344CB8AC3E}">
        <p14:creationId xmlns:p14="http://schemas.microsoft.com/office/powerpoint/2010/main" val="3333800257"/>
      </p:ext>
    </p:extLst>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Salient Features of the Competition Act 2002</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r>
              <a:rPr lang="en-US" dirty="0">
                <a:solidFill>
                  <a:srgbClr val="3333FF"/>
                </a:solidFill>
              </a:rPr>
              <a:t>Prevent practices having adverse effects on competition,</a:t>
            </a:r>
          </a:p>
          <a:p>
            <a:r>
              <a:rPr lang="en-US" dirty="0">
                <a:solidFill>
                  <a:srgbClr val="3333FF"/>
                </a:solidFill>
              </a:rPr>
              <a:t>Curtail abuse of dominance,</a:t>
            </a:r>
          </a:p>
          <a:p>
            <a:r>
              <a:rPr lang="en-US" dirty="0">
                <a:solidFill>
                  <a:srgbClr val="3333FF"/>
                </a:solidFill>
              </a:rPr>
              <a:t>promote and sustain competition in market,</a:t>
            </a:r>
          </a:p>
          <a:p>
            <a:r>
              <a:rPr lang="en-US" dirty="0">
                <a:solidFill>
                  <a:srgbClr val="3333FF"/>
                </a:solidFill>
              </a:rPr>
              <a:t>Ensure quality of products and services,</a:t>
            </a:r>
          </a:p>
          <a:p>
            <a:r>
              <a:rPr lang="en-US" dirty="0">
                <a:solidFill>
                  <a:srgbClr val="3333FF"/>
                </a:solidFill>
              </a:rPr>
              <a:t>Protect the interest of consumers and</a:t>
            </a:r>
          </a:p>
          <a:p>
            <a:r>
              <a:rPr lang="en-US" dirty="0">
                <a:solidFill>
                  <a:srgbClr val="3333FF"/>
                </a:solidFill>
              </a:rPr>
              <a:t>Ensure freedom of trade carried on by other participants in domestic markets.</a:t>
            </a:r>
          </a:p>
          <a:p>
            <a:r>
              <a:rPr lang="en-US" dirty="0">
                <a:solidFill>
                  <a:srgbClr val="3333FF"/>
                </a:solidFill>
              </a:rPr>
              <a:t>A subsequent Competition Amendment Bill (2007) seeks to make the CCI function as a regulator and give impetus to factors like :</a:t>
            </a:r>
          </a:p>
          <a:p>
            <a:pPr lvl="1"/>
            <a:r>
              <a:rPr lang="en-US" dirty="0"/>
              <a:t>Quality of products and services,</a:t>
            </a:r>
          </a:p>
          <a:p>
            <a:pPr lvl="1"/>
            <a:r>
              <a:rPr lang="en-US" dirty="0"/>
              <a:t>Healthy competition,</a:t>
            </a:r>
          </a:p>
          <a:p>
            <a:pPr lvl="1"/>
            <a:r>
              <a:rPr lang="en-US" dirty="0"/>
              <a:t>Faster mergers and acquisitions of companies,</a:t>
            </a:r>
          </a:p>
          <a:p>
            <a:pPr lvl="1"/>
            <a:r>
              <a:rPr lang="en-US" dirty="0"/>
              <a:t>Regulation of acquisitions and mergers coming within the threshold limits,</a:t>
            </a:r>
          </a:p>
          <a:p>
            <a:pPr lvl="1"/>
            <a:r>
              <a:rPr lang="en-US" dirty="0"/>
              <a:t>Allowing dominance with prevention of its abuse to give effect to the second generation</a:t>
            </a:r>
          </a:p>
        </p:txBody>
      </p:sp>
    </p:spTree>
    <p:extLst>
      <p:ext uri="{BB962C8B-B14F-4D97-AF65-F5344CB8AC3E}">
        <p14:creationId xmlns:p14="http://schemas.microsoft.com/office/powerpoint/2010/main" val="1546711382"/>
      </p:ext>
    </p:extLst>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CCI (Competition Commission of India)</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Competition Commission of India is a body corporate and independent entity possessing a common seal with the power to enter into contracts and to sue in its name. </a:t>
            </a:r>
          </a:p>
          <a:p>
            <a:pPr>
              <a:lnSpc>
                <a:spcPct val="120000"/>
              </a:lnSpc>
            </a:pPr>
            <a:r>
              <a:rPr lang="en-US" dirty="0">
                <a:solidFill>
                  <a:srgbClr val="3333FF"/>
                </a:solidFill>
              </a:rPr>
              <a:t>It is to consist of a chairperson, who is to be assisted by a minimum of two, and a maximum of six, other members.</a:t>
            </a:r>
          </a:p>
          <a:p>
            <a:pPr>
              <a:lnSpc>
                <a:spcPct val="120000"/>
              </a:lnSpc>
            </a:pPr>
            <a:r>
              <a:rPr lang="en-US" dirty="0">
                <a:solidFill>
                  <a:srgbClr val="3333FF"/>
                </a:solidFill>
              </a:rPr>
              <a:t>It is the duty of the Commission to eliminate practices having adverse effect on competition, promote and sustain competition, protect the interests of consumers and ensure freedom of trade in the markets of India. </a:t>
            </a:r>
          </a:p>
          <a:p>
            <a:pPr>
              <a:lnSpc>
                <a:spcPct val="120000"/>
              </a:lnSpc>
            </a:pPr>
            <a:r>
              <a:rPr lang="en-US" dirty="0">
                <a:solidFill>
                  <a:srgbClr val="3333FF"/>
                </a:solidFill>
              </a:rPr>
              <a:t>The commission is also required to give opinion on competition issues on a reference received from a statutory authority established under any law and to undertake competition advocacy, create public awareness and impart training on competition issues.</a:t>
            </a:r>
          </a:p>
        </p:txBody>
      </p:sp>
    </p:spTree>
    <p:extLst>
      <p:ext uri="{BB962C8B-B14F-4D97-AF65-F5344CB8AC3E}">
        <p14:creationId xmlns:p14="http://schemas.microsoft.com/office/powerpoint/2010/main" val="970838420"/>
      </p:ext>
    </p:extLst>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CCI (Competition Commission of India)</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marL="0" indent="0">
              <a:lnSpc>
                <a:spcPct val="120000"/>
              </a:lnSpc>
              <a:buNone/>
            </a:pPr>
            <a:r>
              <a:rPr lang="en-US" dirty="0">
                <a:solidFill>
                  <a:srgbClr val="3333FF"/>
                </a:solidFill>
              </a:rPr>
              <a:t>Objectives of CCI are;</a:t>
            </a:r>
          </a:p>
          <a:p>
            <a:pPr>
              <a:lnSpc>
                <a:spcPct val="120000"/>
              </a:lnSpc>
            </a:pPr>
            <a:r>
              <a:rPr lang="en-US" dirty="0">
                <a:solidFill>
                  <a:srgbClr val="FA04DD"/>
                </a:solidFill>
              </a:rPr>
              <a:t>Anti-competitive agreements </a:t>
            </a:r>
            <a:r>
              <a:rPr lang="en-US" dirty="0">
                <a:solidFill>
                  <a:srgbClr val="3333FF"/>
                </a:solidFill>
              </a:rPr>
              <a:t>: This covers both the horizontal and vertical agreements. It states that four types of horizontal agreements between enterprises involved in the same industry would be applied. </a:t>
            </a:r>
          </a:p>
          <a:p>
            <a:pPr>
              <a:lnSpc>
                <a:spcPct val="120000"/>
              </a:lnSpc>
            </a:pPr>
            <a:r>
              <a:rPr lang="en-US" dirty="0">
                <a:solidFill>
                  <a:srgbClr val="3333FF"/>
                </a:solidFill>
              </a:rPr>
              <a:t>These agreements are those that : Lead to price fixing; limit or control quantities; share or divide markets; and result in bid rigging. It also identifies a number of vertical agreements subject to review under rule of reach test.</a:t>
            </a:r>
          </a:p>
          <a:p>
            <a:pPr>
              <a:lnSpc>
                <a:spcPct val="120000"/>
              </a:lnSpc>
            </a:pPr>
            <a:r>
              <a:rPr lang="en-US" dirty="0">
                <a:solidFill>
                  <a:srgbClr val="FA04DD"/>
                </a:solidFill>
              </a:rPr>
              <a:t>Abuse of dominance </a:t>
            </a:r>
            <a:r>
              <a:rPr lang="en-US" dirty="0">
                <a:solidFill>
                  <a:srgbClr val="3333FF"/>
                </a:solidFill>
              </a:rPr>
              <a:t>: The Act lists five categories of abuse :</a:t>
            </a:r>
          </a:p>
          <a:p>
            <a:pPr lvl="1">
              <a:lnSpc>
                <a:spcPct val="120000"/>
              </a:lnSpc>
            </a:pPr>
            <a:r>
              <a:rPr lang="en-US" dirty="0">
                <a:solidFill>
                  <a:srgbClr val="3333FF"/>
                </a:solidFill>
              </a:rPr>
              <a:t>Imposing unfair/discriminatory conditions in purchase of sale of goods or services (including predatory pricing)</a:t>
            </a:r>
          </a:p>
        </p:txBody>
      </p:sp>
    </p:spTree>
    <p:extLst>
      <p:ext uri="{BB962C8B-B14F-4D97-AF65-F5344CB8AC3E}">
        <p14:creationId xmlns:p14="http://schemas.microsoft.com/office/powerpoint/2010/main" val="69871202"/>
      </p:ext>
    </p:extLst>
  </p:cSld>
  <p:clrMapOvr>
    <a:masterClrMapping/>
  </p:clrMapOvr>
  <p:transition>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CCI (Competition Commission of India)</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lvl="1">
              <a:lnSpc>
                <a:spcPct val="120000"/>
              </a:lnSpc>
            </a:pPr>
            <a:r>
              <a:rPr lang="en-US" dirty="0">
                <a:solidFill>
                  <a:srgbClr val="3333FF"/>
                </a:solidFill>
              </a:rPr>
              <a:t>Limiting or restricting production, or technical or scientific development;</a:t>
            </a:r>
          </a:p>
          <a:p>
            <a:pPr lvl="1">
              <a:lnSpc>
                <a:spcPct val="120000"/>
              </a:lnSpc>
            </a:pPr>
            <a:r>
              <a:rPr lang="en-US" dirty="0">
                <a:solidFill>
                  <a:srgbClr val="3333FF"/>
                </a:solidFill>
              </a:rPr>
              <a:t>Denial of market access;</a:t>
            </a:r>
          </a:p>
          <a:p>
            <a:pPr lvl="1">
              <a:lnSpc>
                <a:spcPct val="120000"/>
              </a:lnSpc>
            </a:pPr>
            <a:r>
              <a:rPr lang="en-US" dirty="0">
                <a:solidFill>
                  <a:srgbClr val="3333FF"/>
                </a:solidFill>
              </a:rPr>
              <a:t>Making any contract subject to obligations unrelated to the subject of the contract; and</a:t>
            </a:r>
          </a:p>
          <a:p>
            <a:pPr lvl="1">
              <a:lnSpc>
                <a:spcPct val="120000"/>
              </a:lnSpc>
            </a:pPr>
            <a:r>
              <a:rPr lang="en-US" dirty="0">
                <a:solidFill>
                  <a:srgbClr val="3333FF"/>
                </a:solidFill>
              </a:rPr>
              <a:t>Using a dominant position in one market to enter or protect another.</a:t>
            </a:r>
          </a:p>
          <a:p>
            <a:pPr>
              <a:lnSpc>
                <a:spcPct val="120000"/>
              </a:lnSpc>
            </a:pPr>
            <a:r>
              <a:rPr lang="en-US" dirty="0">
                <a:solidFill>
                  <a:srgbClr val="FA04DD"/>
                </a:solidFill>
              </a:rPr>
              <a:t>Combinations Regulation (Merger and Amalgamation) : </a:t>
            </a:r>
            <a:r>
              <a:rPr lang="en-US" dirty="0">
                <a:solidFill>
                  <a:srgbClr val="3333FF"/>
                </a:solidFill>
              </a:rPr>
              <a:t>The Act states that any combination that exceeds the threshold limits in terms of value of assets or turnover can be scrutinized by the CCI to determine whether it will cause or is likely to cause an appreciable adverse effect on competition within the relevant market in India.</a:t>
            </a:r>
          </a:p>
        </p:txBody>
      </p:sp>
    </p:spTree>
    <p:extLst>
      <p:ext uri="{BB962C8B-B14F-4D97-AF65-F5344CB8AC3E}">
        <p14:creationId xmlns:p14="http://schemas.microsoft.com/office/powerpoint/2010/main" val="532262375"/>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p:txBody>
          <a:bodyPr/>
          <a:lstStyle/>
          <a:p>
            <a:pPr>
              <a:lnSpc>
                <a:spcPct val="150000"/>
              </a:lnSpc>
            </a:pPr>
            <a:r>
              <a:rPr lang="en-US" dirty="0">
                <a:solidFill>
                  <a:srgbClr val="FF0000"/>
                </a:solidFill>
              </a:rPr>
              <a:t>Portfolio : </a:t>
            </a:r>
            <a:r>
              <a:rPr lang="en-US" dirty="0">
                <a:solidFill>
                  <a:srgbClr val="3333FF"/>
                </a:solidFill>
              </a:rPr>
              <a:t>Creating a project portfolio of quick wins and high-value initiatives allow you to realize immediate success and create a wow factor, while high-value initiatives justify broader organizational change, especially when the applications are tied to relevant strategic initiatives.</a:t>
            </a:r>
          </a:p>
          <a:p>
            <a:pPr>
              <a:lnSpc>
                <a:spcPct val="150000"/>
              </a:lnSpc>
            </a:pPr>
            <a:endParaRPr lang="en-US" dirty="0">
              <a:solidFill>
                <a:srgbClr val="3333FF"/>
              </a:solidFill>
            </a:endParaRPr>
          </a:p>
        </p:txBody>
      </p:sp>
    </p:spTree>
    <p:extLst>
      <p:ext uri="{BB962C8B-B14F-4D97-AF65-F5344CB8AC3E}">
        <p14:creationId xmlns:p14="http://schemas.microsoft.com/office/powerpoint/2010/main" val="2564864932"/>
      </p:ext>
    </p:extLst>
  </p:cSld>
  <p:clrMapOvr>
    <a:masterClrMapping/>
  </p:clrMapOvr>
  <p:transition>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CCI (Competition Commission of India)</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FA04DD"/>
                </a:solidFill>
              </a:rPr>
              <a:t>Enforcement : </a:t>
            </a:r>
            <a:r>
              <a:rPr lang="en-US" dirty="0">
                <a:solidFill>
                  <a:srgbClr val="3333FF"/>
                </a:solidFill>
              </a:rPr>
              <a:t>The CCI, the authority entrusted with the power to enforce the provisions of the Act, can enquire into possibly anti-competitive agreements or abuse of dominance either on its own initiative or on receipt of a complaint or information from any person, consumer, consumer’s association, a trade association or on a reference by any statutory authority. It can issue ‘cease and desist’ orders and impose penalties. The CCI can also order the break-up of a dominant firm.</a:t>
            </a:r>
          </a:p>
          <a:p>
            <a:pPr>
              <a:lnSpc>
                <a:spcPct val="120000"/>
              </a:lnSpc>
            </a:pPr>
            <a:r>
              <a:rPr lang="en-US" dirty="0">
                <a:solidFill>
                  <a:srgbClr val="3333FF"/>
                </a:solidFill>
              </a:rPr>
              <a:t>The new competition law in India, despite some concerns expressed in certain quarters, is much more consistent with the current anti-trust thinking than the outgoing MRTP Act. Although the success of the new Indian model will now turn on its implementation, India would appear to have taken a very substantial step towards the adoption of a modem competition policy</a:t>
            </a:r>
          </a:p>
        </p:txBody>
      </p:sp>
    </p:spTree>
    <p:extLst>
      <p:ext uri="{BB962C8B-B14F-4D97-AF65-F5344CB8AC3E}">
        <p14:creationId xmlns:p14="http://schemas.microsoft.com/office/powerpoint/2010/main" val="1149355531"/>
      </p:ext>
    </p:extLst>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CCI (Competition Commission of India)</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Commission has the power to inquire into unfair agreements or abuse of dominant position or combinations taking place outside India but having adverse effect on competition in India, if any of the circumstances exists :</a:t>
            </a:r>
          </a:p>
          <a:p>
            <a:pPr lvl="1">
              <a:lnSpc>
                <a:spcPct val="120000"/>
              </a:lnSpc>
            </a:pPr>
            <a:r>
              <a:rPr lang="en-US" dirty="0"/>
              <a:t>An agreement has been executed outside India.</a:t>
            </a:r>
          </a:p>
          <a:p>
            <a:pPr lvl="1">
              <a:lnSpc>
                <a:spcPct val="120000"/>
              </a:lnSpc>
            </a:pPr>
            <a:r>
              <a:rPr lang="en-US" dirty="0"/>
              <a:t>Any contracting party resides outside India.</a:t>
            </a:r>
          </a:p>
          <a:p>
            <a:pPr lvl="1">
              <a:lnSpc>
                <a:spcPct val="120000"/>
              </a:lnSpc>
            </a:pPr>
            <a:r>
              <a:rPr lang="en-US" dirty="0"/>
              <a:t>Any enterprise abusing dominant position is outside India.</a:t>
            </a:r>
          </a:p>
          <a:p>
            <a:pPr lvl="1">
              <a:lnSpc>
                <a:spcPct val="120000"/>
              </a:lnSpc>
            </a:pPr>
            <a:r>
              <a:rPr lang="en-US" dirty="0"/>
              <a:t>A combination has been established outside India.</a:t>
            </a:r>
          </a:p>
          <a:p>
            <a:pPr lvl="1">
              <a:lnSpc>
                <a:spcPct val="120000"/>
              </a:lnSpc>
            </a:pPr>
            <a:r>
              <a:rPr lang="en-US" dirty="0"/>
              <a:t>A party to a combination is located abroad.</a:t>
            </a:r>
          </a:p>
          <a:p>
            <a:pPr lvl="1">
              <a:lnSpc>
                <a:spcPct val="120000"/>
              </a:lnSpc>
            </a:pPr>
            <a:r>
              <a:rPr lang="en-US" dirty="0"/>
              <a:t>Any other matter or practice or action arising out of such agreement or dominant position or combination is outside India.</a:t>
            </a:r>
          </a:p>
          <a:p>
            <a:pPr>
              <a:lnSpc>
                <a:spcPct val="120000"/>
              </a:lnSpc>
            </a:pPr>
            <a:r>
              <a:rPr lang="en-US" dirty="0"/>
              <a:t>To deal with cross border issues, commission is empowered to enter into any memorandum of understanding or arrangement with any foreign agency of any foreign country with the prior approval of central Government</a:t>
            </a:r>
          </a:p>
        </p:txBody>
      </p:sp>
    </p:spTree>
    <p:extLst>
      <p:ext uri="{BB962C8B-B14F-4D97-AF65-F5344CB8AC3E}">
        <p14:creationId xmlns:p14="http://schemas.microsoft.com/office/powerpoint/2010/main" val="3946099573"/>
      </p:ext>
    </p:extLst>
  </p:cSld>
  <p:clrMapOvr>
    <a:masterClrMapping/>
  </p:clrMapOvr>
  <p:transition>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CCI (Competition Commission of India)</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FA04DD"/>
                </a:solidFill>
              </a:rPr>
              <a:t>Review of orders of Commission : </a:t>
            </a:r>
            <a:r>
              <a:rPr lang="en-US" dirty="0">
                <a:solidFill>
                  <a:srgbClr val="3333FF"/>
                </a:solidFill>
              </a:rPr>
              <a:t>Any person hurt by an order of the Commission can apply to the Commission for review of its order within thirty days from the date of the order. Commission may entertain a review application after the expiry of thirty days, if it is satisfied that the applicant was prevented by sufficient cause from preferring the application in time. </a:t>
            </a:r>
          </a:p>
          <a:p>
            <a:pPr>
              <a:lnSpc>
                <a:spcPct val="120000"/>
              </a:lnSpc>
            </a:pPr>
            <a:r>
              <a:rPr lang="en-US" dirty="0">
                <a:solidFill>
                  <a:srgbClr val="3333FF"/>
                </a:solidFill>
              </a:rPr>
              <a:t>No order shall be modified or set aside without giving an opportunity of being heard to the person in whose </a:t>
            </a:r>
            <a:r>
              <a:rPr lang="en-US" dirty="0" err="1">
                <a:solidFill>
                  <a:srgbClr val="3333FF"/>
                </a:solidFill>
              </a:rPr>
              <a:t>favour</a:t>
            </a:r>
            <a:r>
              <a:rPr lang="en-US" dirty="0">
                <a:solidFill>
                  <a:srgbClr val="3333FF"/>
                </a:solidFill>
              </a:rPr>
              <a:t> the order is given and the Director General where he was a party to the proceedings.</a:t>
            </a:r>
          </a:p>
          <a:p>
            <a:pPr>
              <a:lnSpc>
                <a:spcPct val="120000"/>
              </a:lnSpc>
            </a:pPr>
            <a:r>
              <a:rPr lang="en-US" dirty="0">
                <a:solidFill>
                  <a:srgbClr val="FA04DD"/>
                </a:solidFill>
              </a:rPr>
              <a:t>Appeal : </a:t>
            </a:r>
            <a:r>
              <a:rPr lang="en-US" dirty="0"/>
              <a:t>Any person hurt by any decision or order of the Commission may file an appeal to the Supreme Court within sixty days from the date of communication of the decision or order of the Commission. No appeal shall lie against any decision or order of the Commission made with the consent of the parties.</a:t>
            </a:r>
          </a:p>
        </p:txBody>
      </p:sp>
    </p:spTree>
    <p:extLst>
      <p:ext uri="{BB962C8B-B14F-4D97-AF65-F5344CB8AC3E}">
        <p14:creationId xmlns:p14="http://schemas.microsoft.com/office/powerpoint/2010/main" val="3426087673"/>
      </p:ext>
    </p:extLst>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CCI (Competition Commission of India)</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FA04DD"/>
                </a:solidFill>
              </a:rPr>
              <a:t>Penalty : </a:t>
            </a:r>
            <a:r>
              <a:rPr lang="en-US" dirty="0">
                <a:solidFill>
                  <a:srgbClr val="3333FF"/>
                </a:solidFill>
              </a:rPr>
              <a:t>If any person fails to comply with the orders or directions of the Commission shall be punishable with fine which may extend to 1 lakh for each day during which such noncompliance occurs, subject to a maximum of 10 crore.</a:t>
            </a:r>
          </a:p>
          <a:p>
            <a:pPr>
              <a:lnSpc>
                <a:spcPct val="120000"/>
              </a:lnSpc>
            </a:pPr>
            <a:r>
              <a:rPr lang="en-US" dirty="0">
                <a:solidFill>
                  <a:srgbClr val="219C0C"/>
                </a:solidFill>
              </a:rPr>
              <a:t>If any person does not comply with the orders or directions issued, or fails to pay the fine imposed under this section, he shall be punishable with imprisonment for a term which will extend to three years, or with fine which may extend to 25 crores or with both.</a:t>
            </a:r>
          </a:p>
          <a:p>
            <a:pPr>
              <a:lnSpc>
                <a:spcPct val="120000"/>
              </a:lnSpc>
            </a:pPr>
            <a:r>
              <a:rPr lang="en-US" dirty="0">
                <a:solidFill>
                  <a:srgbClr val="3333FF"/>
                </a:solidFill>
              </a:rPr>
              <a:t>Section 44 provides that if any person, being a party to a combination makes a statement which is false in any material particular or knowing it to be false or omits to state any material particular knowing it to be material, such person shall be liable to a penalty which shall not be less than 50 lakhs but which may extend to 1 crore</a:t>
            </a:r>
          </a:p>
        </p:txBody>
      </p:sp>
    </p:spTree>
    <p:extLst>
      <p:ext uri="{BB962C8B-B14F-4D97-AF65-F5344CB8AC3E}">
        <p14:creationId xmlns:p14="http://schemas.microsoft.com/office/powerpoint/2010/main" val="488524843"/>
      </p:ext>
    </p:extLst>
  </p:cSld>
  <p:clrMapOvr>
    <a:masterClrMapping/>
  </p:clrMapOvr>
  <p:transition>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Case Studies on Unfair Use of Competition Act</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Fair trade watchdog CCI is dealing with as many as seven cases of alleged abuse of dominant position by state-owned Coal India.</a:t>
            </a:r>
          </a:p>
          <a:p>
            <a:pPr>
              <a:lnSpc>
                <a:spcPct val="120000"/>
              </a:lnSpc>
            </a:pPr>
            <a:r>
              <a:rPr lang="en-US" dirty="0">
                <a:solidFill>
                  <a:srgbClr val="3333FF"/>
                </a:solidFill>
              </a:rPr>
              <a:t> Competition Commission of India (CCI), which keeps a tab on unfair trade practices at market place, has investigated these cases. </a:t>
            </a:r>
          </a:p>
          <a:p>
            <a:pPr>
              <a:lnSpc>
                <a:spcPct val="120000"/>
              </a:lnSpc>
            </a:pPr>
            <a:r>
              <a:rPr lang="en-US" dirty="0">
                <a:solidFill>
                  <a:srgbClr val="3333FF"/>
                </a:solidFill>
              </a:rPr>
              <a:t>Out of seven cases, the latest case relates to complaint by </a:t>
            </a:r>
            <a:r>
              <a:rPr lang="en-US" dirty="0">
                <a:solidFill>
                  <a:srgbClr val="FA04DD"/>
                </a:solidFill>
              </a:rPr>
              <a:t>Sponge Iron Manufacturers Association against Coal India </a:t>
            </a:r>
            <a:r>
              <a:rPr lang="en-US" dirty="0">
                <a:solidFill>
                  <a:srgbClr val="3333FF"/>
                </a:solidFill>
              </a:rPr>
              <a:t>and its six subsidiaries. </a:t>
            </a:r>
          </a:p>
          <a:p>
            <a:pPr>
              <a:lnSpc>
                <a:spcPct val="120000"/>
              </a:lnSpc>
            </a:pPr>
            <a:r>
              <a:rPr lang="en-US" dirty="0">
                <a:solidFill>
                  <a:srgbClr val="3333FF"/>
                </a:solidFill>
              </a:rPr>
              <a:t>The association has alleged that CIL indulged in various unfair ways such as one-sided Fuel Supply Agreement and supplying less amount of the dry fuel despite an assured quantity under FSA. </a:t>
            </a:r>
          </a:p>
          <a:p>
            <a:pPr>
              <a:lnSpc>
                <a:spcPct val="120000"/>
              </a:lnSpc>
            </a:pPr>
            <a:r>
              <a:rPr lang="en-US" dirty="0">
                <a:solidFill>
                  <a:srgbClr val="3333FF"/>
                </a:solidFill>
              </a:rPr>
              <a:t>While ordering probe in this particular case in July, Commission had asked the DG to club it with three other matters of similar nature that were already under investigation related to CIL.</a:t>
            </a:r>
          </a:p>
        </p:txBody>
      </p:sp>
    </p:spTree>
    <p:extLst>
      <p:ext uri="{BB962C8B-B14F-4D97-AF65-F5344CB8AC3E}">
        <p14:creationId xmlns:p14="http://schemas.microsoft.com/office/powerpoint/2010/main" val="67851165"/>
      </p:ext>
    </p:extLst>
  </p:cSld>
  <p:clrMapOvr>
    <a:masterClrMapping/>
  </p:clrMapOvr>
  <p:transition>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Case Studies on Unfair Use of Competition Act</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"It is pertinent to note that several cases against CIL are already under investigation for alleged abuse of dominance," the regulator has said in its July-September newsletter.</a:t>
            </a:r>
          </a:p>
          <a:p>
            <a:pPr>
              <a:lnSpc>
                <a:spcPct val="120000"/>
              </a:lnSpc>
            </a:pPr>
            <a:r>
              <a:rPr lang="en-US" dirty="0">
                <a:solidFill>
                  <a:srgbClr val="3333FF"/>
                </a:solidFill>
              </a:rPr>
              <a:t>Besides Coal India, world's largest coal producer, the complaint has been filed against its subsidiaries : Central Coalfields, Eastern Coalfield, Western Coalfields, South Eastern Coalfields, Northern Coalfields and Mahanadi Coalfields.</a:t>
            </a:r>
          </a:p>
          <a:p>
            <a:pPr>
              <a:lnSpc>
                <a:spcPct val="120000"/>
              </a:lnSpc>
            </a:pPr>
            <a:r>
              <a:rPr lang="en-US" dirty="0">
                <a:solidFill>
                  <a:srgbClr val="3333FF"/>
                </a:solidFill>
              </a:rPr>
              <a:t>As per the association, all these entities enjoy a virtual monopoly over production and supply of coal. They produce over 80% of the dry fuel in the country.</a:t>
            </a:r>
          </a:p>
          <a:p>
            <a:pPr>
              <a:lnSpc>
                <a:spcPct val="120000"/>
              </a:lnSpc>
            </a:pPr>
            <a:r>
              <a:rPr lang="en-US" dirty="0">
                <a:solidFill>
                  <a:srgbClr val="3333FF"/>
                </a:solidFill>
              </a:rPr>
              <a:t>The miner has drawn flak from various quarters, especially from power sector players, for inadequate supply of dry fuel. Shortage of coal is a major factor hurting power generation in the country.</a:t>
            </a:r>
          </a:p>
        </p:txBody>
      </p:sp>
    </p:spTree>
    <p:extLst>
      <p:ext uri="{BB962C8B-B14F-4D97-AF65-F5344CB8AC3E}">
        <p14:creationId xmlns:p14="http://schemas.microsoft.com/office/powerpoint/2010/main" val="2753400442"/>
      </p:ext>
    </p:extLst>
  </p:cSld>
  <p:clrMapOvr>
    <a:masterClrMapping/>
  </p:clrMapOvr>
  <p:transition>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Case Studies on Unfair Use of Competition Act</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Abuse of dominance by an enterprise is a violation under the Competition Act and the Commission has vast powers to curb such practices. </a:t>
            </a:r>
          </a:p>
          <a:p>
            <a:pPr>
              <a:lnSpc>
                <a:spcPct val="120000"/>
              </a:lnSpc>
            </a:pPr>
            <a:r>
              <a:rPr lang="en-US" dirty="0">
                <a:solidFill>
                  <a:srgbClr val="3333FF"/>
                </a:solidFill>
              </a:rPr>
              <a:t>These include slapping huge penalties and even asking the concerned entity to break itself into smaller groups.</a:t>
            </a:r>
          </a:p>
          <a:p>
            <a:pPr>
              <a:lnSpc>
                <a:spcPct val="120000"/>
              </a:lnSpc>
            </a:pPr>
            <a:r>
              <a:rPr lang="en-US" dirty="0">
                <a:solidFill>
                  <a:srgbClr val="3333FF"/>
                </a:solidFill>
              </a:rPr>
              <a:t>A slew of factors, including an enterprise's market share, size and importance of competitors, extent of entry and exit barriers in the market, would be taken into consideration while deciding on cases pertaining to abuse of dominant position.</a:t>
            </a:r>
          </a:p>
        </p:txBody>
      </p:sp>
    </p:spTree>
    <p:extLst>
      <p:ext uri="{BB962C8B-B14F-4D97-AF65-F5344CB8AC3E}">
        <p14:creationId xmlns:p14="http://schemas.microsoft.com/office/powerpoint/2010/main" val="54323823"/>
      </p:ext>
    </p:extLst>
  </p:cSld>
  <p:clrMapOvr>
    <a:masterClrMapping/>
  </p:clrMapOvr>
  <p:transition>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Case Study : Tea Board of India Vs. ITC Ltd.</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FA04DD"/>
                </a:solidFill>
              </a:rPr>
              <a:t>Arguments given by the plaintiff : </a:t>
            </a:r>
            <a:r>
              <a:rPr lang="en-US" dirty="0">
                <a:solidFill>
                  <a:srgbClr val="3333FF"/>
                </a:solidFill>
              </a:rPr>
              <a:t>According to the plaintiff, defendant has infringed the registered geographical indication rights having a fraud and malice intention and the rights of the plaintiff are being hampered in this way ;</a:t>
            </a:r>
          </a:p>
          <a:p>
            <a:pPr>
              <a:lnSpc>
                <a:spcPct val="120000"/>
              </a:lnSpc>
            </a:pPr>
            <a:r>
              <a:rPr lang="en-US" dirty="0">
                <a:solidFill>
                  <a:srgbClr val="3333FF"/>
                </a:solidFill>
              </a:rPr>
              <a:t>a) The defendant has fraudulently used the tag of Geographical Indication (GI) in naming one of its business premises as 'DARJEELING LOUNGE' which is a registered GI.</a:t>
            </a:r>
          </a:p>
          <a:p>
            <a:pPr>
              <a:lnSpc>
                <a:spcPct val="120000"/>
              </a:lnSpc>
            </a:pPr>
            <a:r>
              <a:rPr lang="en-US" dirty="0">
                <a:solidFill>
                  <a:srgbClr val="3333FF"/>
                </a:solidFill>
              </a:rPr>
              <a:t>b) The defendant having malice intention used the name 'DARJEELING' for the presentation and sale of goods which it sells in such lounge.</a:t>
            </a:r>
          </a:p>
          <a:p>
            <a:pPr>
              <a:lnSpc>
                <a:spcPct val="120000"/>
              </a:lnSpc>
            </a:pPr>
            <a:r>
              <a:rPr lang="en-US" dirty="0">
                <a:solidFill>
                  <a:srgbClr val="3333FF"/>
                </a:solidFill>
              </a:rPr>
              <a:t>c) The defendant has disguised its customers by suggesting that the goods which it sells at the said 'DARJEELING LOUNGE' originate in the said geographical area.</a:t>
            </a:r>
          </a:p>
          <a:p>
            <a:pPr>
              <a:lnSpc>
                <a:spcPct val="120000"/>
              </a:lnSpc>
            </a:pPr>
            <a:endParaRPr lang="en-US" dirty="0">
              <a:solidFill>
                <a:srgbClr val="3333FF"/>
              </a:solidFill>
            </a:endParaRPr>
          </a:p>
        </p:txBody>
      </p:sp>
    </p:spTree>
    <p:extLst>
      <p:ext uri="{BB962C8B-B14F-4D97-AF65-F5344CB8AC3E}">
        <p14:creationId xmlns:p14="http://schemas.microsoft.com/office/powerpoint/2010/main" val="78029315"/>
      </p:ext>
    </p:extLst>
  </p:cSld>
  <p:clrMapOvr>
    <a:masterClrMapping/>
  </p:clrMapOvr>
  <p:transition>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Case Study : Tea Board of India Vs. ITC Ltd.</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d) The defendant by using the registered GI has hampered the rights of the plaintiff as the defendant misleads its customers by telling them that the products are originated from the designated place of origin.</a:t>
            </a:r>
          </a:p>
          <a:p>
            <a:pPr>
              <a:lnSpc>
                <a:spcPct val="120000"/>
              </a:lnSpc>
            </a:pPr>
            <a:r>
              <a:rPr lang="en-US" dirty="0">
                <a:solidFill>
                  <a:srgbClr val="3333FF"/>
                </a:solidFill>
              </a:rPr>
              <a:t>e) The use of the name 'DARJEELING' for the purpose of the said lounge and for the purpose of publicity and selling of goods has created an unfair competition and the plaintiff can use his right of passing off and other rights for the matter.</a:t>
            </a:r>
          </a:p>
          <a:p>
            <a:pPr>
              <a:lnSpc>
                <a:spcPct val="120000"/>
              </a:lnSpc>
            </a:pPr>
            <a:r>
              <a:rPr lang="en-US" dirty="0">
                <a:solidFill>
                  <a:srgbClr val="3333FF"/>
                </a:solidFill>
              </a:rPr>
              <a:t>f) The defendant's use of the name 'DARJEELING' for naming the lounge, advertising and selling products against the honest trade practices.</a:t>
            </a:r>
          </a:p>
          <a:p>
            <a:pPr>
              <a:lnSpc>
                <a:spcPct val="120000"/>
              </a:lnSpc>
            </a:pPr>
            <a:r>
              <a:rPr lang="en-US" dirty="0">
                <a:solidFill>
                  <a:srgbClr val="3333FF"/>
                </a:solidFill>
              </a:rPr>
              <a:t>g) The defendant, by using the disputed name 'DARJEELING' for the purpose of the lounge has threated the commercial activities of the persons who are actually in the business of the </a:t>
            </a:r>
            <a:r>
              <a:rPr lang="en-US" dirty="0">
                <a:solidFill>
                  <a:srgbClr val="FFFF00"/>
                </a:solidFill>
              </a:rPr>
              <a:t>Darjeeling Tea</a:t>
            </a:r>
          </a:p>
        </p:txBody>
      </p:sp>
    </p:spTree>
    <p:extLst>
      <p:ext uri="{BB962C8B-B14F-4D97-AF65-F5344CB8AC3E}">
        <p14:creationId xmlns:p14="http://schemas.microsoft.com/office/powerpoint/2010/main" val="3586851355"/>
      </p:ext>
    </p:extLst>
  </p:cSld>
  <p:clrMapOvr>
    <a:masterClrMapping/>
  </p:clrMapOvr>
  <p:transition>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Case Study : Tea Board of India Vs. ITC Ltd.</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FB05D8"/>
                </a:solidFill>
              </a:rPr>
              <a:t>Arguments by the Defendant : </a:t>
            </a:r>
            <a:r>
              <a:rPr lang="en-US" dirty="0">
                <a:solidFill>
                  <a:srgbClr val="3333FF"/>
                </a:solidFill>
              </a:rPr>
              <a:t>According to the defendant, there is no cause of action for filing the suit as the suit was barred by limitation. Since the plaintiff had only certification trademark, no right or cause of action could arise for the plaintiff under such certification trademark against the defendant's using the "DARJEELING LOUNGE" in view with the Trademark Act. As per the defendant the suit is also not maintainable under section 26 of the Geographical Indications Act</a:t>
            </a:r>
          </a:p>
          <a:p>
            <a:pPr>
              <a:lnSpc>
                <a:spcPct val="120000"/>
              </a:lnSpc>
            </a:pPr>
            <a:r>
              <a:rPr lang="en-US" dirty="0">
                <a:solidFill>
                  <a:srgbClr val="FB05D8"/>
                </a:solidFill>
              </a:rPr>
              <a:t>Judgement : </a:t>
            </a:r>
            <a:r>
              <a:rPr lang="en-US" dirty="0">
                <a:solidFill>
                  <a:srgbClr val="3333FF"/>
                </a:solidFill>
              </a:rPr>
              <a:t>The Hon'ble Justice </a:t>
            </a:r>
            <a:r>
              <a:rPr lang="en-US" dirty="0" err="1">
                <a:solidFill>
                  <a:srgbClr val="3333FF"/>
                </a:solidFill>
              </a:rPr>
              <a:t>Sahidullah</a:t>
            </a:r>
            <a:r>
              <a:rPr lang="en-US" dirty="0">
                <a:solidFill>
                  <a:srgbClr val="3333FF"/>
                </a:solidFill>
              </a:rPr>
              <a:t> Munshi of Calcutta High Court, opined that the suit by Tea Board was barred by limitation as the hotel lounge was started in January 2003. </a:t>
            </a:r>
          </a:p>
          <a:p>
            <a:pPr>
              <a:lnSpc>
                <a:spcPct val="120000"/>
              </a:lnSpc>
            </a:pPr>
            <a:r>
              <a:rPr lang="en-US" dirty="0">
                <a:solidFill>
                  <a:srgbClr val="3333FF"/>
                </a:solidFill>
              </a:rPr>
              <a:t>But the suit was filed only in 2010 which is beyond the limitation provided under Section 26(4) of the GI act which is for 5 years.</a:t>
            </a:r>
          </a:p>
        </p:txBody>
      </p:sp>
    </p:spTree>
    <p:extLst>
      <p:ext uri="{BB962C8B-B14F-4D97-AF65-F5344CB8AC3E}">
        <p14:creationId xmlns:p14="http://schemas.microsoft.com/office/powerpoint/2010/main" val="2672007927"/>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p:txBody>
          <a:bodyPr/>
          <a:lstStyle/>
          <a:p>
            <a:pPr marL="0" indent="0">
              <a:buNone/>
            </a:pPr>
            <a:r>
              <a:rPr lang="en-US" dirty="0">
                <a:solidFill>
                  <a:srgbClr val="FF0000"/>
                </a:solidFill>
              </a:rPr>
              <a:t>Driving Digital Innovation for a Competitive Edge : </a:t>
            </a:r>
          </a:p>
          <a:p>
            <a:r>
              <a:rPr lang="en-US" dirty="0">
                <a:solidFill>
                  <a:srgbClr val="3333FF"/>
                </a:solidFill>
              </a:rPr>
              <a:t>We’re now living in the age of digital Darwinism, where you evolve or you become irrelevant. </a:t>
            </a:r>
          </a:p>
          <a:p>
            <a:r>
              <a:rPr lang="en-US" dirty="0">
                <a:solidFill>
                  <a:srgbClr val="3333FF"/>
                </a:solidFill>
              </a:rPr>
              <a:t>In fact, 4 out of 10 companies will be dead in 10 years if they fail to drive digital innovation. In order to stay relevant, you need to deliver the right applications at the right time. While you likely have a host of new ideas, focus first on those ideas that have the greatest bang for your digital buck</a:t>
            </a:r>
            <a:r>
              <a:rPr lang="en-US" dirty="0">
                <a:solidFill>
                  <a:srgbClr val="FF0000"/>
                </a:solidFill>
              </a:rPr>
              <a:t>. The top digital solutions focus on the following three areas :</a:t>
            </a:r>
          </a:p>
          <a:p>
            <a:r>
              <a:rPr lang="en-US" dirty="0">
                <a:solidFill>
                  <a:srgbClr val="219C0C"/>
                </a:solidFill>
              </a:rPr>
              <a:t>Customer, Partner or Supplier Engagement : </a:t>
            </a:r>
            <a:r>
              <a:rPr lang="en-US" dirty="0">
                <a:solidFill>
                  <a:srgbClr val="3333FF"/>
                </a:solidFill>
              </a:rPr>
              <a:t>Simplify the way information is accessed and transactions are processed. Remember, people want to engage wherever and whenever is convenient for them. Applications that support this goal include advisement tools, fact finding assistance for employees, and customer portals</a:t>
            </a:r>
          </a:p>
        </p:txBody>
      </p:sp>
    </p:spTree>
    <p:extLst>
      <p:ext uri="{BB962C8B-B14F-4D97-AF65-F5344CB8AC3E}">
        <p14:creationId xmlns:p14="http://schemas.microsoft.com/office/powerpoint/2010/main" val="253644046"/>
      </p:ext>
    </p:extLst>
  </p:cSld>
  <p:clrMapOvr>
    <a:masterClrMapping/>
  </p:clrMapOvr>
  <p:transition>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Case Study : Tea Board of India Vs. ITC Ltd.</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The court went into the merits of the case and Justice Munshi observed that, "It is also not found that there has been any infringement under the Geographical Indications of Goods Act because the defendant's 'Lounge' is not relating to goods. </a:t>
            </a:r>
          </a:p>
          <a:p>
            <a:pPr>
              <a:lnSpc>
                <a:spcPct val="120000"/>
              </a:lnSpc>
            </a:pPr>
            <a:r>
              <a:rPr lang="en-US" dirty="0">
                <a:solidFill>
                  <a:srgbClr val="3333FF"/>
                </a:solidFill>
              </a:rPr>
              <a:t>Plaintiff's rights conferred by the registration of the word 'Darjeeling' is only in relation to tea. 'Darjeeling' is not a trade mark. It is only used to indicate geographical indication of a place of origin of tea originating from Darjeeling. </a:t>
            </a:r>
          </a:p>
          <a:p>
            <a:pPr>
              <a:lnSpc>
                <a:spcPct val="120000"/>
              </a:lnSpc>
            </a:pPr>
            <a:r>
              <a:rPr lang="en-US" dirty="0">
                <a:solidFill>
                  <a:srgbClr val="3333FF"/>
                </a:solidFill>
              </a:rPr>
              <a:t>The law relates to geographical indication is confined only to goods. The plaintiff does not own any right in the name of 'Darjeeling' for any goods other than tea. </a:t>
            </a:r>
          </a:p>
          <a:p>
            <a:pPr>
              <a:lnSpc>
                <a:spcPct val="120000"/>
              </a:lnSpc>
            </a:pPr>
            <a:r>
              <a:rPr lang="en-US" dirty="0">
                <a:solidFill>
                  <a:srgbClr val="3333FF"/>
                </a:solidFill>
              </a:rPr>
              <a:t>The Geographical Indications Act can only extend to goods and admittedly, the defendant's lounge does not fall within the category of 'goods'".</a:t>
            </a:r>
          </a:p>
        </p:txBody>
      </p:sp>
    </p:spTree>
    <p:extLst>
      <p:ext uri="{BB962C8B-B14F-4D97-AF65-F5344CB8AC3E}">
        <p14:creationId xmlns:p14="http://schemas.microsoft.com/office/powerpoint/2010/main" val="953478796"/>
      </p:ext>
    </p:extLst>
  </p:cSld>
  <p:clrMapOvr>
    <a:masterClrMapping/>
  </p:clrMapOvr>
  <p:transition>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Case Study : Tea Board of India Vs. ITC Ltd.</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FB05D8"/>
                </a:solidFill>
              </a:rPr>
              <a:t>The court stated that there is no relation between the defendants 'DARJEELING LOUNGE' and the plaintiff's rights under Trademark or GI act and the allegations are baseless and the court dismissed the suit for ` 10 lakhs</a:t>
            </a:r>
          </a:p>
          <a:p>
            <a:pPr>
              <a:lnSpc>
                <a:spcPct val="120000"/>
              </a:lnSpc>
            </a:pPr>
            <a:r>
              <a:rPr lang="en-US" dirty="0">
                <a:solidFill>
                  <a:srgbClr val="FF0000"/>
                </a:solidFill>
              </a:rPr>
              <a:t>Conclusion : </a:t>
            </a:r>
            <a:r>
              <a:rPr lang="en-US" dirty="0">
                <a:solidFill>
                  <a:srgbClr val="3333FF"/>
                </a:solidFill>
              </a:rPr>
              <a:t>From the above case we can conclude that a registered GI gives right to the GI tag holder to stop any person or entity from using the registered mark of GI or its name in a product which might be similar or deceptively similar to the registered product or it might not be similar to the registered product but have the registered name in it. </a:t>
            </a:r>
          </a:p>
          <a:p>
            <a:pPr>
              <a:lnSpc>
                <a:spcPct val="120000"/>
              </a:lnSpc>
            </a:pPr>
            <a:endParaRPr lang="en-US" dirty="0">
              <a:solidFill>
                <a:srgbClr val="3333FF"/>
              </a:solidFill>
            </a:endParaRPr>
          </a:p>
        </p:txBody>
      </p:sp>
    </p:spTree>
    <p:extLst>
      <p:ext uri="{BB962C8B-B14F-4D97-AF65-F5344CB8AC3E}">
        <p14:creationId xmlns:p14="http://schemas.microsoft.com/office/powerpoint/2010/main" val="2579522022"/>
      </p:ext>
    </p:extLst>
  </p:cSld>
  <p:clrMapOvr>
    <a:masterClrMapping/>
  </p:clrMapOvr>
  <p:transition>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400" dirty="0"/>
              <a:t>Case Study : Tea Board of India Vs. ITC Ltd.</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But if a person is using the registered name or logo of GI in a service then that will not come under the ambit of The Geographical Indications of Goods (Registration and Protection) Act, 1999 because if we look at the definition of GI itself given in the TRIPS and in the Section 2(e) of the domestic GI act </a:t>
            </a:r>
          </a:p>
          <a:p>
            <a:pPr>
              <a:lnSpc>
                <a:spcPct val="120000"/>
              </a:lnSpc>
            </a:pPr>
            <a:r>
              <a:rPr lang="en-US" dirty="0">
                <a:solidFill>
                  <a:srgbClr val="3333FF"/>
                </a:solidFill>
              </a:rPr>
              <a:t>Then we will find the use of word "good/s" in it and the word service is mentioned nowhere and GI is about the product with special characteristics because of environment, climate and human intervention of a specific region. So, on this merits court dismissed the appeal by the plaintiff.</a:t>
            </a:r>
          </a:p>
        </p:txBody>
      </p:sp>
    </p:spTree>
    <p:extLst>
      <p:ext uri="{BB962C8B-B14F-4D97-AF65-F5344CB8AC3E}">
        <p14:creationId xmlns:p14="http://schemas.microsoft.com/office/powerpoint/2010/main" val="4050813178"/>
      </p:ext>
    </p:extLst>
  </p:cSld>
  <p:clrMapOvr>
    <a:masterClrMapping/>
  </p:clrMapOvr>
  <p:transition>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000" dirty="0"/>
              <a:t>Important Cyber Law Case Studies - Pune Citibank </a:t>
            </a:r>
            <a:r>
              <a:rPr lang="en-US" sz="2000" dirty="0" err="1"/>
              <a:t>MphasiS</a:t>
            </a:r>
            <a:r>
              <a:rPr lang="en-US" sz="2000" dirty="0"/>
              <a:t> Call Center Fraud</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Some ex-employees of BPO arm of </a:t>
            </a:r>
            <a:r>
              <a:rPr lang="en-US" dirty="0" err="1">
                <a:solidFill>
                  <a:srgbClr val="3333FF"/>
                </a:solidFill>
              </a:rPr>
              <a:t>MPhasiS</a:t>
            </a:r>
            <a:r>
              <a:rPr lang="en-US" dirty="0">
                <a:solidFill>
                  <a:srgbClr val="3333FF"/>
                </a:solidFill>
              </a:rPr>
              <a:t> Ltd</a:t>
            </a:r>
            <a:r>
              <a:rPr lang="en-US" dirty="0">
                <a:solidFill>
                  <a:srgbClr val="C00000"/>
                </a:solidFill>
              </a:rPr>
              <a:t>, </a:t>
            </a:r>
            <a:r>
              <a:rPr lang="en-US" dirty="0" err="1">
                <a:solidFill>
                  <a:srgbClr val="C00000"/>
                </a:solidFill>
              </a:rPr>
              <a:t>MsourcE</a:t>
            </a:r>
            <a:r>
              <a:rPr lang="en-US" dirty="0">
                <a:solidFill>
                  <a:srgbClr val="C00000"/>
                </a:solidFill>
              </a:rPr>
              <a:t> </a:t>
            </a:r>
            <a:r>
              <a:rPr lang="en-US" dirty="0">
                <a:solidFill>
                  <a:srgbClr val="3333FF"/>
                </a:solidFill>
              </a:rPr>
              <a:t>defrauded US Customers of Citibank to the tune of ` 1.5 crores.</a:t>
            </a:r>
          </a:p>
          <a:p>
            <a:pPr>
              <a:lnSpc>
                <a:spcPct val="120000"/>
              </a:lnSpc>
            </a:pPr>
            <a:r>
              <a:rPr lang="en-US" dirty="0">
                <a:solidFill>
                  <a:srgbClr val="3333FF"/>
                </a:solidFill>
              </a:rPr>
              <a:t>It was one of those cyber crime cases that raised concerns of many kinds including the role of "Data Protection".</a:t>
            </a:r>
          </a:p>
          <a:p>
            <a:pPr>
              <a:lnSpc>
                <a:spcPct val="120000"/>
              </a:lnSpc>
            </a:pPr>
            <a:r>
              <a:rPr lang="en-US" dirty="0">
                <a:solidFill>
                  <a:srgbClr val="3333FF"/>
                </a:solidFill>
              </a:rPr>
              <a:t>The crime was obviously committed using "Unauthorized Access" to the "Electronic Account Space" of the customers. It is therefore firmly within the domain of "Cyber Crimes".</a:t>
            </a:r>
          </a:p>
          <a:p>
            <a:pPr>
              <a:lnSpc>
                <a:spcPct val="120000"/>
              </a:lnSpc>
            </a:pPr>
            <a:r>
              <a:rPr lang="en-US" dirty="0">
                <a:solidFill>
                  <a:srgbClr val="3333FF"/>
                </a:solidFill>
              </a:rPr>
              <a:t>ITA-2000 is versatile enough to accommodate the aspects of crime not covered by ITA-2000 but covered by other statutes since any IPC offence committed with the use of "Electronic Documents" can be considered as a crime with the use of a "Written Documents". "Cheating", "Conspiracy", "Breach of Trust", etc. are therefore applicable in the above case in addition to the section in ITA-2000.</a:t>
            </a:r>
          </a:p>
        </p:txBody>
      </p:sp>
    </p:spTree>
    <p:extLst>
      <p:ext uri="{BB962C8B-B14F-4D97-AF65-F5344CB8AC3E}">
        <p14:creationId xmlns:p14="http://schemas.microsoft.com/office/powerpoint/2010/main" val="3321200542"/>
      </p:ext>
    </p:extLst>
  </p:cSld>
  <p:clrMapOvr>
    <a:masterClrMapping/>
  </p:clrMapOvr>
  <p:transition>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000" dirty="0"/>
              <a:t>Important Cyber Law Case Studies - Pune Citibank </a:t>
            </a:r>
            <a:r>
              <a:rPr lang="en-US" sz="2000" dirty="0" err="1"/>
              <a:t>MphasiS</a:t>
            </a:r>
            <a:r>
              <a:rPr lang="en-US" sz="2000" dirty="0"/>
              <a:t> Call Center Fraud</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Under ITA-2000 the offence is recognized both under Section 66 and Section 43. Accordingly, the persons involved are liable for imprisonment and fine as well as a liability to pay damages to the victims to the maximum extent of ` 1 crore per victim for which the "Adjudication Process“ can be invoked</a:t>
            </a:r>
          </a:p>
          <a:p>
            <a:pPr>
              <a:lnSpc>
                <a:spcPct val="120000"/>
              </a:lnSpc>
            </a:pPr>
            <a:r>
              <a:rPr lang="en-US" dirty="0">
                <a:solidFill>
                  <a:srgbClr val="C00000"/>
                </a:solidFill>
              </a:rPr>
              <a:t>Cyber Attack on Cosmos Bank </a:t>
            </a:r>
            <a:r>
              <a:rPr lang="en-US" dirty="0">
                <a:solidFill>
                  <a:srgbClr val="3333FF"/>
                </a:solidFill>
              </a:rPr>
              <a:t>: In August 2018, the Pune branch of Cosmos bank was drained of ` 94 crores, in an extremely bold cyber attack. By hacking into the main server, the thieves were able to transfer the money to a bank in Hong Kong. Along with this, the hackers made their way into the ATM server, to gain details of various VISA and </a:t>
            </a:r>
            <a:r>
              <a:rPr lang="en-US" dirty="0" err="1">
                <a:solidFill>
                  <a:srgbClr val="3333FF"/>
                </a:solidFill>
              </a:rPr>
              <a:t>Rupay</a:t>
            </a:r>
            <a:r>
              <a:rPr lang="en-US" dirty="0">
                <a:solidFill>
                  <a:srgbClr val="3333FF"/>
                </a:solidFill>
              </a:rPr>
              <a:t> debit cards.</a:t>
            </a:r>
          </a:p>
        </p:txBody>
      </p:sp>
    </p:spTree>
    <p:extLst>
      <p:ext uri="{BB962C8B-B14F-4D97-AF65-F5344CB8AC3E}">
        <p14:creationId xmlns:p14="http://schemas.microsoft.com/office/powerpoint/2010/main" val="2001077723"/>
      </p:ext>
    </p:extLst>
  </p:cSld>
  <p:clrMapOvr>
    <a:masterClrMapping/>
  </p:clrMapOvr>
  <p:transition>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a:xfrm>
            <a:off x="457200" y="238538"/>
            <a:ext cx="8229600" cy="695739"/>
          </a:xfrm>
        </p:spPr>
        <p:txBody>
          <a:bodyPr/>
          <a:lstStyle/>
          <a:p>
            <a:r>
              <a:rPr lang="en-US" sz="2000" dirty="0"/>
              <a:t>Important Cyber Law Case Studies - Pune Citibank </a:t>
            </a:r>
            <a:r>
              <a:rPr lang="en-US" sz="2000" dirty="0" err="1"/>
              <a:t>MphasiS</a:t>
            </a:r>
            <a:r>
              <a:rPr lang="en-US" sz="2000" dirty="0"/>
              <a:t> Call Center Fraud</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993913"/>
            <a:ext cx="8229600" cy="5420139"/>
          </a:xfrm>
        </p:spPr>
        <p:txBody>
          <a:bodyPr/>
          <a:lstStyle/>
          <a:p>
            <a:pPr>
              <a:lnSpc>
                <a:spcPct val="120000"/>
              </a:lnSpc>
            </a:pPr>
            <a:r>
              <a:rPr lang="en-US" dirty="0">
                <a:solidFill>
                  <a:srgbClr val="3333FF"/>
                </a:solidFill>
              </a:rPr>
              <a:t>The switching system i.e. the link between the centralized system and the payment gateway was attacked, meaning neither the bank nor the account holders caught wind of the money being transferred.</a:t>
            </a:r>
          </a:p>
          <a:p>
            <a:pPr>
              <a:lnSpc>
                <a:spcPct val="120000"/>
              </a:lnSpc>
            </a:pPr>
            <a:r>
              <a:rPr lang="en-US" dirty="0">
                <a:solidFill>
                  <a:srgbClr val="3333FF"/>
                </a:solidFill>
              </a:rPr>
              <a:t>According to the cybercrime case study internationally, a total of 14,000 transactions were carried out, spanning across 28 countries using 450 cards. </a:t>
            </a:r>
          </a:p>
          <a:p>
            <a:pPr>
              <a:lnSpc>
                <a:spcPct val="120000"/>
              </a:lnSpc>
            </a:pPr>
            <a:r>
              <a:rPr lang="en-US" dirty="0">
                <a:solidFill>
                  <a:srgbClr val="3333FF"/>
                </a:solidFill>
              </a:rPr>
              <a:t>Nationally, 2,800 transactions using 400 cards were carried out.</a:t>
            </a:r>
          </a:p>
          <a:p>
            <a:pPr>
              <a:lnSpc>
                <a:spcPct val="120000"/>
              </a:lnSpc>
            </a:pPr>
            <a:r>
              <a:rPr lang="en-US" dirty="0">
                <a:solidFill>
                  <a:srgbClr val="3333FF"/>
                </a:solidFill>
              </a:rPr>
              <a:t>This was one of its kinds, and in fact, the first malware attack that stopped all communication between the bank and the payment gateway.</a:t>
            </a:r>
          </a:p>
          <a:p>
            <a:pPr>
              <a:lnSpc>
                <a:spcPct val="120000"/>
              </a:lnSpc>
            </a:pPr>
            <a:endParaRPr lang="en-US" dirty="0">
              <a:solidFill>
                <a:srgbClr val="3333FF"/>
              </a:solidFill>
            </a:endParaRPr>
          </a:p>
        </p:txBody>
      </p:sp>
    </p:spTree>
    <p:extLst>
      <p:ext uri="{BB962C8B-B14F-4D97-AF65-F5344CB8AC3E}">
        <p14:creationId xmlns:p14="http://schemas.microsoft.com/office/powerpoint/2010/main" val="3794441888"/>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800"/>
            <a:ext cx="8229600" cy="5049076"/>
          </a:xfrm>
        </p:spPr>
        <p:txBody>
          <a:bodyPr/>
          <a:lstStyle/>
          <a:p>
            <a:pPr marL="0" indent="0">
              <a:lnSpc>
                <a:spcPct val="120000"/>
              </a:lnSpc>
              <a:buNone/>
            </a:pPr>
            <a:r>
              <a:rPr lang="en-US" dirty="0">
                <a:solidFill>
                  <a:srgbClr val="FF0000"/>
                </a:solidFill>
              </a:rPr>
              <a:t>Driving Digital Innovation for a Competitive Edge : </a:t>
            </a:r>
          </a:p>
          <a:p>
            <a:pPr>
              <a:lnSpc>
                <a:spcPct val="120000"/>
              </a:lnSpc>
            </a:pPr>
            <a:r>
              <a:rPr lang="en-US" dirty="0">
                <a:solidFill>
                  <a:srgbClr val="219C0C"/>
                </a:solidFill>
              </a:rPr>
              <a:t>Product and Service (Innovation) : </a:t>
            </a:r>
            <a:r>
              <a:rPr lang="en-US" dirty="0">
                <a:solidFill>
                  <a:srgbClr val="3333FF"/>
                </a:solidFill>
              </a:rPr>
              <a:t>Differentiate your business by enhancing existing products and services with digital components or even creating net new products or services. Product and service innovation often involves new applications that enable mobile services, personalized product offerings, and new business models</a:t>
            </a:r>
          </a:p>
          <a:p>
            <a:pPr>
              <a:lnSpc>
                <a:spcPct val="120000"/>
              </a:lnSpc>
            </a:pPr>
            <a:r>
              <a:rPr lang="en-US" dirty="0">
                <a:solidFill>
                  <a:srgbClr val="219C0C"/>
                </a:solidFill>
              </a:rPr>
              <a:t>Internal Systems Processing, Reporting, or Access : </a:t>
            </a:r>
            <a:r>
              <a:rPr lang="en-US" dirty="0">
                <a:solidFill>
                  <a:srgbClr val="3333FF"/>
                </a:solidFill>
              </a:rPr>
              <a:t>Digitize your back-office processes to improve efficiency, ultimately reducing the cost of service and support, while improving response times and customer satisfaction. Consider how you can automate complex internal workflows, enable faster reporting and decision making, and empower your workforce through new applications that enable better access to data and better mobility.</a:t>
            </a:r>
          </a:p>
        </p:txBody>
      </p:sp>
    </p:spTree>
    <p:extLst>
      <p:ext uri="{BB962C8B-B14F-4D97-AF65-F5344CB8AC3E}">
        <p14:creationId xmlns:p14="http://schemas.microsoft.com/office/powerpoint/2010/main" val="3777981367"/>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96E-3553-49E6-9F6D-92E033E36764}"/>
              </a:ext>
            </a:extLst>
          </p:cNvPr>
          <p:cNvSpPr>
            <a:spLocks noGrp="1"/>
          </p:cNvSpPr>
          <p:nvPr>
            <p:ph type="title"/>
          </p:nvPr>
        </p:nvSpPr>
        <p:spPr/>
        <p:txBody>
          <a:bodyPr/>
          <a:lstStyle/>
          <a:p>
            <a:r>
              <a:rPr lang="en-US" dirty="0"/>
              <a:t>Challenges to Protect Digital Innovations</a:t>
            </a:r>
          </a:p>
        </p:txBody>
      </p:sp>
      <p:sp>
        <p:nvSpPr>
          <p:cNvPr id="3" name="Content Placeholder 2">
            <a:extLst>
              <a:ext uri="{FF2B5EF4-FFF2-40B4-BE49-F238E27FC236}">
                <a16:creationId xmlns:a16="http://schemas.microsoft.com/office/drawing/2014/main" id="{75026746-129C-4F84-BD62-3376B3995A1A}"/>
              </a:ext>
            </a:extLst>
          </p:cNvPr>
          <p:cNvSpPr>
            <a:spLocks noGrp="1"/>
          </p:cNvSpPr>
          <p:nvPr>
            <p:ph idx="1"/>
          </p:nvPr>
        </p:nvSpPr>
        <p:spPr>
          <a:xfrm>
            <a:off x="457200" y="1066800"/>
            <a:ext cx="8229600" cy="5049076"/>
          </a:xfrm>
        </p:spPr>
        <p:txBody>
          <a:bodyPr/>
          <a:lstStyle/>
          <a:p>
            <a:pPr>
              <a:lnSpc>
                <a:spcPct val="120000"/>
              </a:lnSpc>
            </a:pPr>
            <a:r>
              <a:rPr lang="en-US" dirty="0">
                <a:solidFill>
                  <a:srgbClr val="3333FF"/>
                </a:solidFill>
              </a:rPr>
              <a:t>Since as long as there have been ideas, there have always been others that emulate them. Human beings are social by nature and mimicking comes naturally to most of us. </a:t>
            </a:r>
          </a:p>
          <a:p>
            <a:pPr>
              <a:lnSpc>
                <a:spcPct val="120000"/>
              </a:lnSpc>
            </a:pPr>
            <a:r>
              <a:rPr lang="en-US" dirty="0">
                <a:solidFill>
                  <a:srgbClr val="3333FF"/>
                </a:solidFill>
              </a:rPr>
              <a:t>Even as young children, we learn to imitate as a form of educating ourselves and as adults, many times, emulate others in many differing forms of culture, language and behavior overall. </a:t>
            </a:r>
          </a:p>
          <a:p>
            <a:pPr>
              <a:lnSpc>
                <a:spcPct val="120000"/>
              </a:lnSpc>
            </a:pPr>
            <a:r>
              <a:rPr lang="en-US" dirty="0">
                <a:solidFill>
                  <a:srgbClr val="3333FF"/>
                </a:solidFill>
              </a:rPr>
              <a:t>As well, there appear to be group tendencies to go along with the masses, as seen, for example in politics or sports. </a:t>
            </a:r>
          </a:p>
          <a:p>
            <a:pPr>
              <a:lnSpc>
                <a:spcPct val="120000"/>
              </a:lnSpc>
            </a:pPr>
            <a:r>
              <a:rPr lang="en-US" dirty="0">
                <a:solidFill>
                  <a:srgbClr val="3333FF"/>
                </a:solidFill>
              </a:rPr>
              <a:t>There is also the perception, if not reality, of strength and safety in numbers, potentially as a form of survival. All of this leads to a natural behavior of doing as others do.</a:t>
            </a:r>
          </a:p>
          <a:p>
            <a:pPr marL="0" indent="0">
              <a:lnSpc>
                <a:spcPct val="120000"/>
              </a:lnSpc>
              <a:buNone/>
            </a:pPr>
            <a:endParaRPr lang="en-US" dirty="0">
              <a:solidFill>
                <a:srgbClr val="3333FF"/>
              </a:solidFill>
            </a:endParaRPr>
          </a:p>
        </p:txBody>
      </p:sp>
    </p:spTree>
    <p:extLst>
      <p:ext uri="{BB962C8B-B14F-4D97-AF65-F5344CB8AC3E}">
        <p14:creationId xmlns:p14="http://schemas.microsoft.com/office/powerpoint/2010/main" val="704685445"/>
      </p:ext>
    </p:extLst>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Courseware-Template</Template>
  <TotalTime>3792</TotalTime>
  <Words>9912</Words>
  <Application>Microsoft Office PowerPoint</Application>
  <PresentationFormat>On-screen Show (4:3)</PresentationFormat>
  <Paragraphs>410</Paragraphs>
  <Slides>75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Comic Sans MS</vt:lpstr>
      <vt:lpstr>Tahoma</vt:lpstr>
      <vt:lpstr>Wingdings</vt:lpstr>
      <vt:lpstr>SASEPresentation</vt:lpstr>
      <vt:lpstr>PowerPoint Presentation</vt:lpstr>
      <vt:lpstr>Syllabus</vt:lpstr>
      <vt:lpstr>Digital Innovations</vt:lpstr>
      <vt:lpstr>Digital Innovations</vt:lpstr>
      <vt:lpstr>Digital Innovations</vt:lpstr>
      <vt:lpstr>Digital Innovations</vt:lpstr>
      <vt:lpstr>Digital Innovations</vt:lpstr>
      <vt:lpstr>Digital Innovations</vt:lpstr>
      <vt:lpstr>Challenges to Protect Digital Innovations</vt:lpstr>
      <vt:lpstr>Challenges to Protect Digital Innovations</vt:lpstr>
      <vt:lpstr>Challenges to Protect Digital Innovations</vt:lpstr>
      <vt:lpstr>Challenges to Protect Digital Innovations</vt:lpstr>
      <vt:lpstr>Challenges to Protect Digital Innovations</vt:lpstr>
      <vt:lpstr>IP Laws</vt:lpstr>
      <vt:lpstr>IP Laws</vt:lpstr>
      <vt:lpstr>IP Laws</vt:lpstr>
      <vt:lpstr>IPR and Digital Rights</vt:lpstr>
      <vt:lpstr>IPR and Digital Rights</vt:lpstr>
      <vt:lpstr>Ways for Protection of Digital / Intellectual Property</vt:lpstr>
      <vt:lpstr>Ways for Protection of Digital / Intellectual Property</vt:lpstr>
      <vt:lpstr>Ways for Protection of Digital / Intellectual Property</vt:lpstr>
      <vt:lpstr>Ways for Protection of Digital / Intellectual Property</vt:lpstr>
      <vt:lpstr>Ways for Protection of Digital / Intellectual Property</vt:lpstr>
      <vt:lpstr>Ways for Protection of Digital / Intellectual Property</vt:lpstr>
      <vt:lpstr>Cyber Law</vt:lpstr>
      <vt:lpstr>Importance of Cyber Law</vt:lpstr>
      <vt:lpstr>Area of Cyber Law</vt:lpstr>
      <vt:lpstr>Area of Cyber Law</vt:lpstr>
      <vt:lpstr>Area of Cyber Law</vt:lpstr>
      <vt:lpstr>Area of Cyber Law</vt:lpstr>
      <vt:lpstr>Advantages of Cyber Law</vt:lpstr>
      <vt:lpstr>Protection Against Cyber Attacks</vt:lpstr>
      <vt:lpstr>Protection Against Cyber Attacks</vt:lpstr>
      <vt:lpstr>Protection Against Cyber Attacks</vt:lpstr>
      <vt:lpstr>Protection Against Cyber Attacks</vt:lpstr>
      <vt:lpstr>Protection Against Cyber Attacks</vt:lpstr>
      <vt:lpstr>Cyber crime </vt:lpstr>
      <vt:lpstr>E-mail and IRC related crimes</vt:lpstr>
      <vt:lpstr>Denial of service attacks (DOS)</vt:lpstr>
      <vt:lpstr>Types of Denial of service attacks (DOS)</vt:lpstr>
      <vt:lpstr>Types of Denial of service attacks (DOS)</vt:lpstr>
      <vt:lpstr>Other Cyber Crimes</vt:lpstr>
      <vt:lpstr>Other Cyber Crimes</vt:lpstr>
      <vt:lpstr>Other Cyber Crimes</vt:lpstr>
      <vt:lpstr>Other Cyber Crimes</vt:lpstr>
      <vt:lpstr>Other Cyber Crimes</vt:lpstr>
      <vt:lpstr>Unfair Competition, Meaning and Relationship between Unfair Competition and IP Laws</vt:lpstr>
      <vt:lpstr>History of Competition Act</vt:lpstr>
      <vt:lpstr>History of Competition Act</vt:lpstr>
      <vt:lpstr>Introduction to Competition Act</vt:lpstr>
      <vt:lpstr>Introduction to Competition Act</vt:lpstr>
      <vt:lpstr>Definitions of different terms used in the Act</vt:lpstr>
      <vt:lpstr>Salient Features of the Competition Act 2002</vt:lpstr>
      <vt:lpstr>Salient Features of the Competition Act 2002</vt:lpstr>
      <vt:lpstr>Salient Features of the Competition Act 2002</vt:lpstr>
      <vt:lpstr>Salient Features of the Competition Act 2002</vt:lpstr>
      <vt:lpstr>CCI (Competition Commission of India)</vt:lpstr>
      <vt:lpstr>CCI (Competition Commission of India)</vt:lpstr>
      <vt:lpstr>CCI (Competition Commission of India)</vt:lpstr>
      <vt:lpstr>CCI (Competition Commission of India)</vt:lpstr>
      <vt:lpstr>CCI (Competition Commission of India)</vt:lpstr>
      <vt:lpstr>CCI (Competition Commission of India)</vt:lpstr>
      <vt:lpstr>CCI (Competition Commission of India)</vt:lpstr>
      <vt:lpstr>Case Studies on Unfair Use of Competition Act</vt:lpstr>
      <vt:lpstr>Case Studies on Unfair Use of Competition Act</vt:lpstr>
      <vt:lpstr>Case Studies on Unfair Use of Competition Act</vt:lpstr>
      <vt:lpstr>Case Study : Tea Board of India Vs. ITC Ltd.</vt:lpstr>
      <vt:lpstr>Case Study : Tea Board of India Vs. ITC Ltd.</vt:lpstr>
      <vt:lpstr>Case Study : Tea Board of India Vs. ITC Ltd.</vt:lpstr>
      <vt:lpstr>Case Study : Tea Board of India Vs. ITC Ltd.</vt:lpstr>
      <vt:lpstr>Case Study : Tea Board of India Vs. ITC Ltd.</vt:lpstr>
      <vt:lpstr>Case Study : Tea Board of India Vs. ITC Ltd.</vt:lpstr>
      <vt:lpstr>Important Cyber Law Case Studies - Pune Citibank MphasiS Call Center Fraud</vt:lpstr>
      <vt:lpstr>Important Cyber Law Case Studies - Pune Citibank MphasiS Call Center Fraud</vt:lpstr>
      <vt:lpstr>Important Cyber Law Case Studies - Pune Citibank MphasiS Call Center Fraud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K S Jayakumar</cp:lastModifiedBy>
  <cp:revision>519</cp:revision>
  <dcterms:created xsi:type="dcterms:W3CDTF">2016-10-24T07:34:31Z</dcterms:created>
  <dcterms:modified xsi:type="dcterms:W3CDTF">2022-05-25T07:18:54Z</dcterms:modified>
</cp:coreProperties>
</file>