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1"/>
  </p:notesMasterIdLst>
  <p:sldIdLst>
    <p:sldId id="260"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5D8"/>
    <a:srgbClr val="EE10CE"/>
    <a:srgbClr val="3333FF"/>
    <a:srgbClr val="FA04DD"/>
    <a:srgbClr val="219C0C"/>
    <a:srgbClr val="9900CC"/>
    <a:srgbClr val="28A028"/>
    <a:srgbClr val="C903B1"/>
    <a:srgbClr val="20E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65" d="100"/>
          <a:sy n="65" d="100"/>
        </p:scale>
        <p:origin x="15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30-05-2022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val="3353680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p:spPr>
        <p:txBody>
          <a:bodyPr/>
          <a:lstStyle>
            <a:lvl1pPr>
              <a:buSzPct val="105000"/>
              <a:buFont typeface="Wingdings" panose="05000000000000000000" pitchFamily="2" charset="2"/>
              <a:buChar char="Ø"/>
              <a:defRPr sz="2000">
                <a:latin typeface="Arial" panose="020B0604020202020204" pitchFamily="34" charset="0"/>
                <a:cs typeface="Arial" panose="020B0604020202020204" pitchFamily="34" charset="0"/>
              </a:defRPr>
            </a:lvl1pPr>
            <a:lvl2pPr>
              <a:buFont typeface="Wingdings" panose="05000000000000000000" pitchFamily="2" charset="2"/>
              <a:buChar char="q"/>
              <a:defRPr sz="1800">
                <a:solidFill>
                  <a:srgbClr val="FA04DD"/>
                </a:solidFill>
                <a:latin typeface="Arial" panose="020B0604020202020204" pitchFamily="34" charset="0"/>
                <a:cs typeface="Arial" panose="020B0604020202020204" pitchFamily="34" charset="0"/>
              </a:defRPr>
            </a:lvl2pPr>
            <a:lvl3pPr>
              <a:buFont typeface="Wingdings" panose="05000000000000000000" pitchFamily="2" charset="2"/>
              <a:buChar char="v"/>
              <a:defRPr sz="1600">
                <a:solidFill>
                  <a:srgbClr val="002060"/>
                </a:solidFill>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 Third level</a:t>
            </a:r>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a:t>v 1.0</a:t>
            </a:r>
            <a:endParaRPr lang="en-US" sz="1050" i="1" dirty="0"/>
          </a:p>
        </p:txBody>
      </p:sp>
    </p:spTree>
    <p:extLst>
      <p:ext uri="{BB962C8B-B14F-4D97-AF65-F5344CB8AC3E}">
        <p14:creationId xmlns:p14="http://schemas.microsoft.com/office/powerpoint/2010/main" val="1214876225"/>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5431A7A-5129-492E-9F2D-CA665474A351}"/>
              </a:ext>
            </a:extLst>
          </p:cNvPr>
          <p:cNvSpPr txBox="1">
            <a:spLocks/>
          </p:cNvSpPr>
          <p:nvPr/>
        </p:nvSpPr>
        <p:spPr bwMode="auto">
          <a:xfrm>
            <a:off x="345064" y="1649895"/>
            <a:ext cx="84538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pPr algn="l"/>
            <a:r>
              <a:rPr lang="en-US" b="1" kern="0" dirty="0"/>
              <a:t>UGE1577: Intellectual Property Rights</a:t>
            </a:r>
            <a:endParaRPr lang="en-IN" kern="0" dirty="0"/>
          </a:p>
        </p:txBody>
      </p:sp>
      <p:sp>
        <p:nvSpPr>
          <p:cNvPr id="8" name="Title 3">
            <a:extLst>
              <a:ext uri="{FF2B5EF4-FFF2-40B4-BE49-F238E27FC236}">
                <a16:creationId xmlns:a16="http://schemas.microsoft.com/office/drawing/2014/main" id="{7FE58152-9E93-42F8-B940-C656551700DC}"/>
              </a:ext>
            </a:extLst>
          </p:cNvPr>
          <p:cNvSpPr txBox="1">
            <a:spLocks/>
          </p:cNvSpPr>
          <p:nvPr/>
        </p:nvSpPr>
        <p:spPr bwMode="auto">
          <a:xfrm>
            <a:off x="345065" y="3429000"/>
            <a:ext cx="845387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sz="2800" b="1" kern="0" dirty="0">
                <a:solidFill>
                  <a:srgbClr val="7030A0"/>
                </a:solidFill>
              </a:rPr>
              <a:t>UNIT V - ENFORCEMENT OF IPRs </a:t>
            </a:r>
            <a:endParaRPr lang="en-IN" sz="2800" kern="0" dirty="0">
              <a:solidFill>
                <a:srgbClr val="7030A0"/>
              </a:solidFill>
            </a:endParaRPr>
          </a:p>
        </p:txBody>
      </p:sp>
    </p:spTree>
    <p:extLst>
      <p:ext uri="{BB962C8B-B14F-4D97-AF65-F5344CB8AC3E}">
        <p14:creationId xmlns:p14="http://schemas.microsoft.com/office/powerpoint/2010/main" val="3948537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Patent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solidFill>
                  <a:srgbClr val="EE10CE"/>
                </a:solidFill>
              </a:rPr>
              <a:t>Prior use : </a:t>
            </a:r>
            <a:r>
              <a:rPr lang="en-US" dirty="0"/>
              <a:t>Section 64 of the Patents Act 1977 gives third parties a right to continue acts which would otherwise infringe a patent, if those acts were begun before the priority date. </a:t>
            </a:r>
          </a:p>
          <a:p>
            <a:pPr>
              <a:lnSpc>
                <a:spcPct val="120000"/>
              </a:lnSpc>
            </a:pPr>
            <a:r>
              <a:rPr lang="en-US" dirty="0"/>
              <a:t>The prior acts (or preparations) must have been done in "good faith". This is a common English legal term and is generally understood to exclude acts done on the basis of information originating from the inventor and performed without consent.</a:t>
            </a:r>
          </a:p>
          <a:p>
            <a:pPr>
              <a:lnSpc>
                <a:spcPct val="120000"/>
              </a:lnSpc>
            </a:pPr>
            <a:r>
              <a:rPr lang="en-US" dirty="0"/>
              <a:t>The burden of proof of establishing the infringement is on the plaintiff. However, in case of patent involving the process for obtaining a product where the plaintiff first establishes that the products obtained are identical, the Court may shift the onus on the defendant.</a:t>
            </a:r>
          </a:p>
        </p:txBody>
      </p:sp>
    </p:spTree>
    <p:extLst>
      <p:ext uri="{BB962C8B-B14F-4D97-AF65-F5344CB8AC3E}">
        <p14:creationId xmlns:p14="http://schemas.microsoft.com/office/powerpoint/2010/main" val="1462677821"/>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 Mark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t>It is a violation of exclusive rights attaching to a trademark without the authorization of the trademark owner or licensees (provided that such sanction was within the scope of the license).</a:t>
            </a:r>
          </a:p>
          <a:p>
            <a:pPr>
              <a:lnSpc>
                <a:spcPct val="120000"/>
              </a:lnSpc>
            </a:pPr>
            <a:r>
              <a:rPr lang="en-US" dirty="0"/>
              <a:t>Infringement may occur when one party, the “infringer”, uses a trademark which is identical or confusingly similar to a trademark owned by other party, in relation to products or services which are identical or similar to the products or services which the registration covers.</a:t>
            </a:r>
          </a:p>
          <a:p>
            <a:pPr>
              <a:lnSpc>
                <a:spcPct val="120000"/>
              </a:lnSpc>
            </a:pPr>
            <a:r>
              <a:rPr lang="en-US" dirty="0"/>
              <a:t>A registered trade mark is a property right whereby the owner is granted exclusive rights in relation the use of the trade mark. If someone uses an identical or similar trade mark for identical or similar goods or services to a trade mark already in use without the owner's consent, that person infringes the trade mark</a:t>
            </a:r>
          </a:p>
        </p:txBody>
      </p:sp>
    </p:spTree>
    <p:extLst>
      <p:ext uri="{BB962C8B-B14F-4D97-AF65-F5344CB8AC3E}">
        <p14:creationId xmlns:p14="http://schemas.microsoft.com/office/powerpoint/2010/main" val="1715832191"/>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Trademark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t>It is a violation of exclusive rights attaching to a trademark without the authorization of the trademark owner or licensees (provided that such sanction was within the scope of the license).</a:t>
            </a:r>
          </a:p>
          <a:p>
            <a:pPr>
              <a:lnSpc>
                <a:spcPct val="120000"/>
              </a:lnSpc>
            </a:pPr>
            <a:r>
              <a:rPr lang="en-US" dirty="0"/>
              <a:t>Infringement may occur when one party, the “infringer”, uses a trademark which is identical or confusingly similar to a trademark owned by other party, in relation to products or services which are identical or similar to the products or services which the registration covers.</a:t>
            </a:r>
          </a:p>
          <a:p>
            <a:pPr>
              <a:lnSpc>
                <a:spcPct val="120000"/>
              </a:lnSpc>
            </a:pPr>
            <a:r>
              <a:rPr lang="en-US" dirty="0"/>
              <a:t>A registered trademark is a property right whereby the owner is granted exclusive rights in relation the use of the trademark. If someone uses an identical or similar trademark for identical or similar goods or services to a trademark already in use without the owner's consent, that person infringes the trademark</a:t>
            </a:r>
          </a:p>
        </p:txBody>
      </p:sp>
    </p:spTree>
    <p:extLst>
      <p:ext uri="{BB962C8B-B14F-4D97-AF65-F5344CB8AC3E}">
        <p14:creationId xmlns:p14="http://schemas.microsoft.com/office/powerpoint/2010/main" val="3326313566"/>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Trademark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solidFill>
                  <a:srgbClr val="EE10CE"/>
                </a:solidFill>
              </a:rPr>
              <a:t>Exceptions: </a:t>
            </a:r>
            <a:r>
              <a:rPr lang="en-US" dirty="0"/>
              <a:t>The TradeMark Act 1994 specifies the following defenses to trademark infringement, all of which must be done in accordance with honest practices in industrial or commercial matters </a:t>
            </a:r>
          </a:p>
          <a:p>
            <a:pPr>
              <a:lnSpc>
                <a:spcPct val="120000"/>
              </a:lnSpc>
            </a:pPr>
            <a:r>
              <a:rPr lang="en-US" dirty="0">
                <a:solidFill>
                  <a:srgbClr val="EE10CE"/>
                </a:solidFill>
              </a:rPr>
              <a:t>Use of another registered trademark</a:t>
            </a:r>
            <a:r>
              <a:rPr lang="en-US" dirty="0"/>
              <a:t>: If someone else has in fact registered another trademark in relation to the same goods and services as an already existing trademark then there will be no trademark infringement</a:t>
            </a:r>
          </a:p>
          <a:p>
            <a:pPr>
              <a:lnSpc>
                <a:spcPct val="120000"/>
              </a:lnSpc>
            </a:pPr>
            <a:r>
              <a:rPr lang="en-US" dirty="0">
                <a:solidFill>
                  <a:srgbClr val="EE10CE"/>
                </a:solidFill>
              </a:rPr>
              <a:t>Use of own name and address: </a:t>
            </a:r>
            <a:r>
              <a:rPr lang="en-US" dirty="0"/>
              <a:t>If a company uses their name and address as a trademark then this will not be seen as trademark infringement.</a:t>
            </a:r>
          </a:p>
          <a:p>
            <a:pPr>
              <a:lnSpc>
                <a:spcPct val="120000"/>
              </a:lnSpc>
            </a:pPr>
            <a:endParaRPr lang="en-US" dirty="0"/>
          </a:p>
        </p:txBody>
      </p:sp>
    </p:spTree>
    <p:extLst>
      <p:ext uri="{BB962C8B-B14F-4D97-AF65-F5344CB8AC3E}">
        <p14:creationId xmlns:p14="http://schemas.microsoft.com/office/powerpoint/2010/main" val="4068258031"/>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Trademark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solidFill>
                  <a:srgbClr val="EE10CE"/>
                </a:solidFill>
              </a:rPr>
              <a:t>Use of certain indications</a:t>
            </a:r>
            <a:r>
              <a:rPr lang="en-US" dirty="0"/>
              <a:t>: If someone else uses certain indications such as the kind of goods or services, the quality and quantity of the goods or services, the value or geographical origin of the goods or services then this will not constitute an infringement of a registered trademark.</a:t>
            </a:r>
          </a:p>
          <a:p>
            <a:pPr>
              <a:lnSpc>
                <a:spcPct val="120000"/>
              </a:lnSpc>
            </a:pPr>
            <a:r>
              <a:rPr lang="en-US" dirty="0">
                <a:solidFill>
                  <a:srgbClr val="EE10CE"/>
                </a:solidFill>
              </a:rPr>
              <a:t>Use of a trademark</a:t>
            </a:r>
            <a:r>
              <a:rPr lang="en-US" dirty="0"/>
              <a:t>: Where it is necessary to indicate the intended purpose of a product or service will mean that there will be no infringement</a:t>
            </a:r>
          </a:p>
          <a:p>
            <a:pPr>
              <a:lnSpc>
                <a:spcPct val="120000"/>
              </a:lnSpc>
            </a:pPr>
            <a:r>
              <a:rPr lang="en-US" dirty="0">
                <a:solidFill>
                  <a:srgbClr val="EE10CE"/>
                </a:solidFill>
              </a:rPr>
              <a:t>The use of an earlier mark: </a:t>
            </a:r>
            <a:r>
              <a:rPr lang="en-US" dirty="0"/>
              <a:t>There will be no infringement where there has been use of an earlier right in the course of trade in a certain area.</a:t>
            </a:r>
          </a:p>
        </p:txBody>
      </p:sp>
    </p:spTree>
    <p:extLst>
      <p:ext uri="{BB962C8B-B14F-4D97-AF65-F5344CB8AC3E}">
        <p14:creationId xmlns:p14="http://schemas.microsoft.com/office/powerpoint/2010/main" val="14548362"/>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Trademark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solidFill>
                  <a:srgbClr val="EE10CE"/>
                </a:solidFill>
              </a:rPr>
              <a:t>Passing off: </a:t>
            </a:r>
            <a:r>
              <a:rPr lang="en-US" dirty="0"/>
              <a:t>If you have not registered your trademark, you may still be able to take action against someone, who uses your mark on his or her goods or services without your permission, using a "passing off" legal action. </a:t>
            </a:r>
          </a:p>
          <a:p>
            <a:pPr>
              <a:lnSpc>
                <a:spcPct val="120000"/>
              </a:lnSpc>
            </a:pPr>
            <a:r>
              <a:rPr lang="en-US" dirty="0"/>
              <a:t>Passing off comprises three elements, goodwill, misrepresentation and damage. </a:t>
            </a:r>
          </a:p>
          <a:p>
            <a:pPr>
              <a:lnSpc>
                <a:spcPct val="120000"/>
              </a:lnSpc>
            </a:pPr>
            <a:r>
              <a:rPr lang="en-US" dirty="0"/>
              <a:t>To be successful you must prove that : The mark is yours; You have built up a reputation in the mark; </a:t>
            </a:r>
          </a:p>
          <a:p>
            <a:pPr>
              <a:lnSpc>
                <a:spcPct val="120000"/>
              </a:lnSpc>
            </a:pPr>
            <a:r>
              <a:rPr lang="en-US" dirty="0"/>
              <a:t>You have been harmed in some way by the other person’s misrepresentation of your mark.</a:t>
            </a:r>
          </a:p>
        </p:txBody>
      </p:sp>
    </p:spTree>
    <p:extLst>
      <p:ext uri="{BB962C8B-B14F-4D97-AF65-F5344CB8AC3E}">
        <p14:creationId xmlns:p14="http://schemas.microsoft.com/office/powerpoint/2010/main" val="2469472001"/>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Copyright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Copyright infringement or copy right violation is the unauthorized use of material that is covered by copyright law, in a manner that violates one of the copy right owner’s exclusive rights, such as the right to reproduce or perform the copyrighted work, or to make derivative works.</a:t>
            </a:r>
          </a:p>
          <a:p>
            <a:pPr>
              <a:lnSpc>
                <a:spcPct val="120000"/>
              </a:lnSpc>
            </a:pPr>
            <a:r>
              <a:rPr lang="en-US" dirty="0"/>
              <a:t>For electronic and audio-visual media, unauthorized reproduction and distribution is occasionally referred to as piracy</a:t>
            </a:r>
          </a:p>
          <a:p>
            <a:pPr>
              <a:lnSpc>
                <a:spcPct val="120000"/>
              </a:lnSpc>
            </a:pPr>
            <a:r>
              <a:rPr lang="en-US" sz="1800" dirty="0"/>
              <a:t>The infringement of copyright takes place by reproducing the work in any material form, issuing copies of the work to the public not being the copies already in circulation including the work in any cinematographic film, making an adaptation of the work, communicating the work to the public, if aware that such act shall amount to infringement of copyright, making, selling, letting on hire, distributing, importing or holding trade exhibits in public of the infringed work</a:t>
            </a:r>
            <a:endParaRPr lang="en-US" dirty="0"/>
          </a:p>
        </p:txBody>
      </p:sp>
    </p:spTree>
    <p:extLst>
      <p:ext uri="{BB962C8B-B14F-4D97-AF65-F5344CB8AC3E}">
        <p14:creationId xmlns:p14="http://schemas.microsoft.com/office/powerpoint/2010/main" val="2280570051"/>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Copyright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The true test to determine infringement is when a trader, spectator or viewer after having read or seen both the works should get an unmistakable impression that the subsequent work appears to be a copy of the first</a:t>
            </a:r>
          </a:p>
          <a:p>
            <a:pPr>
              <a:lnSpc>
                <a:spcPct val="120000"/>
              </a:lnSpc>
            </a:pPr>
            <a:r>
              <a:rPr lang="en-US" dirty="0"/>
              <a:t>Copyright is only infringed if the unauthorized use involves the whole or a 'substantial part' of the copyright work. </a:t>
            </a:r>
          </a:p>
          <a:p>
            <a:pPr>
              <a:lnSpc>
                <a:spcPct val="120000"/>
              </a:lnSpc>
            </a:pPr>
            <a:r>
              <a:rPr lang="en-US" dirty="0"/>
              <a:t>Unauthorized use usually involves copying, issuing copies, renting or lending, performing, showing, playing, communicating or adapting the copyright work.</a:t>
            </a:r>
          </a:p>
          <a:p>
            <a:pPr>
              <a:lnSpc>
                <a:spcPct val="120000"/>
              </a:lnSpc>
            </a:pPr>
            <a:r>
              <a:rPr lang="en-US" dirty="0"/>
              <a:t>In order to succeed with an action for infringement, it is necessary to establish that the alleged infringing party actually copied the work protected rather than arrived at their work by means of independent creative activity</a:t>
            </a:r>
          </a:p>
        </p:txBody>
      </p:sp>
    </p:spTree>
    <p:extLst>
      <p:ext uri="{BB962C8B-B14F-4D97-AF65-F5344CB8AC3E}">
        <p14:creationId xmlns:p14="http://schemas.microsoft.com/office/powerpoint/2010/main" val="1774567781"/>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Copyright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solidFill>
                  <a:srgbClr val="EE10CE"/>
                </a:solidFill>
              </a:rPr>
              <a:t>Copyright crime: </a:t>
            </a:r>
            <a:r>
              <a:rPr lang="en-US" dirty="0"/>
              <a:t>Deliberate infringement of copyright on a commercial scale may be a criminal offence. This activity is usually known as copyright piracy and is often also linked to willful infringement of trademarks known as counterfeiting where criminal offences also exist.</a:t>
            </a:r>
          </a:p>
          <a:p>
            <a:pPr>
              <a:lnSpc>
                <a:spcPct val="120000"/>
              </a:lnSpc>
            </a:pPr>
            <a:r>
              <a:rPr lang="en-US" dirty="0"/>
              <a:t>Piracy and counterfeiting are often also referred to as intellectual property or IP crime.</a:t>
            </a:r>
          </a:p>
          <a:p>
            <a:pPr>
              <a:lnSpc>
                <a:spcPct val="120000"/>
              </a:lnSpc>
            </a:pPr>
            <a:r>
              <a:rPr lang="en-US" dirty="0"/>
              <a:t>So, if the infringement of a copyright work is intentional, is on a large scale and copies of a work are being made for sale, being imported, distributed, sold or put on the internet, then it is worth informing the police or the local trading standards department. </a:t>
            </a:r>
          </a:p>
          <a:p>
            <a:pPr>
              <a:lnSpc>
                <a:spcPct val="120000"/>
              </a:lnSpc>
            </a:pPr>
            <a:r>
              <a:rPr lang="en-US" dirty="0"/>
              <a:t>They can decide whether action by them, including possible prosecution, is justified.</a:t>
            </a:r>
          </a:p>
        </p:txBody>
      </p:sp>
    </p:spTree>
    <p:extLst>
      <p:ext uri="{BB962C8B-B14F-4D97-AF65-F5344CB8AC3E}">
        <p14:creationId xmlns:p14="http://schemas.microsoft.com/office/powerpoint/2010/main" val="834292673"/>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Copyright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Exceptions: For copyright a number of exceptions and defenses apply to schools, universities and other educational establishments when using content that belongs to someone else. </a:t>
            </a:r>
          </a:p>
          <a:p>
            <a:pPr>
              <a:lnSpc>
                <a:spcPct val="120000"/>
              </a:lnSpc>
            </a:pPr>
            <a:r>
              <a:rPr lang="en-US" dirty="0"/>
              <a:t>In general use of a copyright work is not an infringement if it is used fairly and with acknowledgement, for the purpose of non-commercial research, private study, illustration for instruction or criticism or review.</a:t>
            </a:r>
          </a:p>
        </p:txBody>
      </p:sp>
    </p:spTree>
    <p:extLst>
      <p:ext uri="{BB962C8B-B14F-4D97-AF65-F5344CB8AC3E}">
        <p14:creationId xmlns:p14="http://schemas.microsoft.com/office/powerpoint/2010/main" val="2395060556"/>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76C-0D48-4CA9-B936-6EAB9EC7256F}"/>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E905D851-E304-4C4D-A87E-A84CBF1C6137}"/>
              </a:ext>
            </a:extLst>
          </p:cNvPr>
          <p:cNvSpPr>
            <a:spLocks noGrp="1"/>
          </p:cNvSpPr>
          <p:nvPr>
            <p:ph idx="1"/>
          </p:nvPr>
        </p:nvSpPr>
        <p:spPr>
          <a:xfrm>
            <a:off x="457200" y="1219203"/>
            <a:ext cx="8229600" cy="3233528"/>
          </a:xfrm>
        </p:spPr>
        <p:txBody>
          <a:bodyPr/>
          <a:lstStyle/>
          <a:p>
            <a:pPr>
              <a:lnSpc>
                <a:spcPct val="150000"/>
              </a:lnSpc>
            </a:pPr>
            <a:r>
              <a:rPr lang="en-US" sz="2400" dirty="0"/>
              <a:t>Infringement of IPRs, </a:t>
            </a:r>
          </a:p>
          <a:p>
            <a:pPr>
              <a:lnSpc>
                <a:spcPct val="150000"/>
              </a:lnSpc>
            </a:pPr>
            <a:r>
              <a:rPr lang="en-US" sz="2400" dirty="0"/>
              <a:t>Enforcement Measures, </a:t>
            </a:r>
          </a:p>
          <a:p>
            <a:pPr>
              <a:lnSpc>
                <a:spcPct val="150000"/>
              </a:lnSpc>
            </a:pPr>
            <a:r>
              <a:rPr lang="en-US" sz="2400" dirty="0"/>
              <a:t>Emerging issues </a:t>
            </a:r>
          </a:p>
          <a:p>
            <a:pPr>
              <a:lnSpc>
                <a:spcPct val="150000"/>
              </a:lnSpc>
            </a:pPr>
            <a:r>
              <a:rPr lang="en-US" sz="2400" dirty="0"/>
              <a:t>Case Studies</a:t>
            </a:r>
          </a:p>
        </p:txBody>
      </p:sp>
    </p:spTree>
    <p:extLst>
      <p:ext uri="{BB962C8B-B14F-4D97-AF65-F5344CB8AC3E}">
        <p14:creationId xmlns:p14="http://schemas.microsoft.com/office/powerpoint/2010/main" val="3212825170"/>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Designs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A design right protects the design from copying. By registering a design the proprietor obtains the exclusive right for twenty-five years (provided renewal fees are paid every five years) to make, offer, put on the market, import or export the design, or stock the product for the above purposes.</a:t>
            </a:r>
          </a:p>
          <a:p>
            <a:pPr>
              <a:lnSpc>
                <a:spcPct val="120000"/>
              </a:lnSpc>
            </a:pPr>
            <a:r>
              <a:rPr lang="en-US" dirty="0"/>
              <a:t>These rights are infringed by a third party who does any of the above with the design, for commercial gain without the permission of the rights holder.</a:t>
            </a:r>
          </a:p>
          <a:p>
            <a:pPr>
              <a:lnSpc>
                <a:spcPct val="120000"/>
              </a:lnSpc>
            </a:pPr>
            <a:r>
              <a:rPr lang="en-US" dirty="0"/>
              <a:t>For a design protected by design registration however, it is merely a matter of considering the similarities between the designs irrespective of whether the alleged infringing design might have been created quite independently from reference to the alleged infringed design.</a:t>
            </a:r>
          </a:p>
        </p:txBody>
      </p:sp>
    </p:spTree>
    <p:extLst>
      <p:ext uri="{BB962C8B-B14F-4D97-AF65-F5344CB8AC3E}">
        <p14:creationId xmlns:p14="http://schemas.microsoft.com/office/powerpoint/2010/main" val="3924194093"/>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Designs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solidFill>
                  <a:srgbClr val="EE10CE"/>
                </a:solidFill>
              </a:rPr>
              <a:t>Registered design: </a:t>
            </a:r>
            <a:r>
              <a:rPr lang="en-US" dirty="0"/>
              <a:t>A competitor will infringe if they produce a product which uses the same design as the registered design, or which uses any design which does not produce a different overall impression on the informed user. This means that the competitor should not escape being liable for infringement merely by making trivial changes to the registered design.</a:t>
            </a:r>
          </a:p>
          <a:p>
            <a:pPr>
              <a:lnSpc>
                <a:spcPct val="120000"/>
              </a:lnSpc>
            </a:pPr>
            <a:r>
              <a:rPr lang="en-US" dirty="0">
                <a:solidFill>
                  <a:srgbClr val="EE10CE"/>
                </a:solidFill>
              </a:rPr>
              <a:t>Exceptions: </a:t>
            </a:r>
            <a:r>
              <a:rPr lang="en-US" dirty="0"/>
              <a:t>There are exceptions which provide that use of a design will not generally be infringement when, for example, the use was for non- commercial purposes, for experimental purposes or for citations and teaching purposes. The limitations are that the use is fair and does not prejudice the normal exploitation of the design and that the source is acknowledged.</a:t>
            </a:r>
          </a:p>
        </p:txBody>
      </p:sp>
    </p:spTree>
    <p:extLst>
      <p:ext uri="{BB962C8B-B14F-4D97-AF65-F5344CB8AC3E}">
        <p14:creationId xmlns:p14="http://schemas.microsoft.com/office/powerpoint/2010/main" val="1837707732"/>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Techniques to Detect (or Deter) Intellectual Property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Fictitious entry, such as : Fictitious dictionary entry. An example is equivalence included in the New Oxford American Dictionary (NOAD).</a:t>
            </a:r>
          </a:p>
          <a:p>
            <a:pPr>
              <a:lnSpc>
                <a:spcPct val="120000"/>
              </a:lnSpc>
            </a:pPr>
            <a:r>
              <a:rPr lang="en-US" dirty="0"/>
              <a:t>Trap street, a fictitious street included on a map for the purpose of "trapping" potential copyright violators of the map.</a:t>
            </a:r>
          </a:p>
          <a:p>
            <a:pPr>
              <a:lnSpc>
                <a:spcPct val="120000"/>
              </a:lnSpc>
            </a:pPr>
            <a:r>
              <a:rPr lang="en-US" dirty="0"/>
              <a:t>Watermarking : Designing around a patent may in some cases constitute a way to avoid infringing it</a:t>
            </a:r>
          </a:p>
        </p:txBody>
      </p:sp>
    </p:spTree>
    <p:extLst>
      <p:ext uri="{BB962C8B-B14F-4D97-AF65-F5344CB8AC3E}">
        <p14:creationId xmlns:p14="http://schemas.microsoft.com/office/powerpoint/2010/main" val="962240420"/>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Remedies Available for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When there is a violation or an infringement of an intellectual property, it becomes the sole right of the intellectual property holder to obtain a remedy for the infringement of something that he has acquired with a lot of hard work and tremendous efforts. </a:t>
            </a:r>
          </a:p>
          <a:p>
            <a:pPr>
              <a:lnSpc>
                <a:spcPct val="120000"/>
              </a:lnSpc>
            </a:pPr>
            <a:r>
              <a:rPr lang="en-US" dirty="0"/>
              <a:t>Hence it is necessary to grant remedies to the intellectual property holders. The remedies granted to the intellectual property holders are of three types : Criminal, Civil and Administrative Remedies.</a:t>
            </a:r>
          </a:p>
        </p:txBody>
      </p:sp>
    </p:spTree>
    <p:extLst>
      <p:ext uri="{BB962C8B-B14F-4D97-AF65-F5344CB8AC3E}">
        <p14:creationId xmlns:p14="http://schemas.microsoft.com/office/powerpoint/2010/main" val="549214891"/>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Patent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A Suit for infringement of patent has to be filed before the District Court or the High Court (depending on the pecuniary jurisdiction) within whose territorial jurisdiction the cause of action has arisen.</a:t>
            </a:r>
          </a:p>
          <a:p>
            <a:pPr>
              <a:lnSpc>
                <a:spcPct val="120000"/>
              </a:lnSpc>
            </a:pPr>
            <a:r>
              <a:rPr lang="en-US" dirty="0"/>
              <a:t>However if the counter claim for revocation has been filed against the same, only the High Court has the jurisdiction to entertain the matter. </a:t>
            </a:r>
          </a:p>
          <a:p>
            <a:pPr>
              <a:lnSpc>
                <a:spcPct val="120000"/>
              </a:lnSpc>
            </a:pPr>
            <a:r>
              <a:rPr lang="en-US" dirty="0"/>
              <a:t>The right to move the court of law to enforce a patent is vested with any person who holds a valid claim on the subject matter of the patent.</a:t>
            </a:r>
          </a:p>
          <a:p>
            <a:pPr>
              <a:lnSpc>
                <a:spcPct val="120000"/>
              </a:lnSpc>
            </a:pPr>
            <a:r>
              <a:rPr lang="en-US" dirty="0"/>
              <a:t>The reliefs that a court may grant in a patent infringement suit, would include an injunction (subject to such terms, if any, as the court thinks fit) and, at the option of the plaintiff either damages or an account of profits. </a:t>
            </a:r>
          </a:p>
        </p:txBody>
      </p:sp>
    </p:spTree>
    <p:extLst>
      <p:ext uri="{BB962C8B-B14F-4D97-AF65-F5344CB8AC3E}">
        <p14:creationId xmlns:p14="http://schemas.microsoft.com/office/powerpoint/2010/main" val="998011950"/>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Patent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The court may also order that the goods which are found to be infringing and materials and implement, the predominant use of which is in the creation of infringing goods shall be seized, forfeited or destroyed, as the court deems fit under the circumstances of the case without payment of any compensation</a:t>
            </a:r>
          </a:p>
        </p:txBody>
      </p:sp>
    </p:spTree>
    <p:extLst>
      <p:ext uri="{BB962C8B-B14F-4D97-AF65-F5344CB8AC3E}">
        <p14:creationId xmlns:p14="http://schemas.microsoft.com/office/powerpoint/2010/main" val="4082380134"/>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Trademark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049076"/>
          </a:xfrm>
        </p:spPr>
        <p:txBody>
          <a:bodyPr/>
          <a:lstStyle/>
          <a:p>
            <a:pPr>
              <a:lnSpc>
                <a:spcPct val="120000"/>
              </a:lnSpc>
            </a:pPr>
            <a:r>
              <a:rPr lang="en-US" dirty="0"/>
              <a:t>An owner of a trademark may commence legal proceedings against a party which infringes its registration. </a:t>
            </a:r>
          </a:p>
          <a:p>
            <a:pPr>
              <a:lnSpc>
                <a:spcPct val="120000"/>
              </a:lnSpc>
            </a:pPr>
            <a:r>
              <a:rPr lang="en-US" dirty="0"/>
              <a:t>In case of trademark, statutory protection is available to both registered as well as unregistered trademarks. They are given both civil as well as criminal remedies for infringement or passing off.</a:t>
            </a:r>
          </a:p>
          <a:p>
            <a:pPr>
              <a:lnSpc>
                <a:spcPct val="120000"/>
              </a:lnSpc>
            </a:pPr>
            <a:r>
              <a:rPr lang="en-US" dirty="0"/>
              <a:t>A suit for infringement has to be filed before the District Court or the High Court (depending on the pecuniary jurisdiction) within whose territorial jurisdiction the cause of action has arisen.</a:t>
            </a:r>
          </a:p>
          <a:p>
            <a:pPr>
              <a:lnSpc>
                <a:spcPct val="120000"/>
              </a:lnSpc>
            </a:pPr>
            <a:r>
              <a:rPr lang="en-US" dirty="0"/>
              <a:t>The proprietors of the trademark as well as licensed users have the option to initiate criminal prosecution against the infringers. </a:t>
            </a:r>
          </a:p>
        </p:txBody>
      </p:sp>
    </p:spTree>
    <p:extLst>
      <p:ext uri="{BB962C8B-B14F-4D97-AF65-F5344CB8AC3E}">
        <p14:creationId xmlns:p14="http://schemas.microsoft.com/office/powerpoint/2010/main" val="3631709178"/>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Trademark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The acts recognized as offences against which criminal complaints can be filed are falsifying and falsely applying a trademark, making or processing instruments for falsifying a trademark, applying false description, applying false indication of the country of origin, tampering with an indication of origin already applied to goods, selling goods or possessing or exposing for sale of goods falsely marked, falsely representing a trademark as registered, improperly describing a place of business as connected with the trademark office and falsification of entries in the register.</a:t>
            </a:r>
          </a:p>
          <a:p>
            <a:pPr>
              <a:lnSpc>
                <a:spcPct val="120000"/>
              </a:lnSpc>
            </a:pPr>
            <a:r>
              <a:rPr lang="en-US" dirty="0"/>
              <a:t>The criminal remedies available are that a suit for the above offences can be filed before the magistrate within whose territorial jurisdiction the offence is committed, or Police can register an FIR and prosecute directly; (statutory requirement to obtain the Registrar’s approval). </a:t>
            </a:r>
          </a:p>
        </p:txBody>
      </p:sp>
    </p:spTree>
    <p:extLst>
      <p:ext uri="{BB962C8B-B14F-4D97-AF65-F5344CB8AC3E}">
        <p14:creationId xmlns:p14="http://schemas.microsoft.com/office/powerpoint/2010/main" val="4242217188"/>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Trademark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Besides confiscation of goods and machinery, the Code of Criminal Procedure, 1973, also provides for the imprisonment starting from six months which can be extended to three years or fine of Rs. Fifty thousand which can be extended to two lakhs or both.</a:t>
            </a:r>
          </a:p>
        </p:txBody>
      </p:sp>
    </p:spTree>
    <p:extLst>
      <p:ext uri="{BB962C8B-B14F-4D97-AF65-F5344CB8AC3E}">
        <p14:creationId xmlns:p14="http://schemas.microsoft.com/office/powerpoint/2010/main" val="34209714"/>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Copyright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A suit for infringement of copyright has to be filed in a District Court or a High Court (depending on the pecuniary jurisdiction) within whose territorial jurisdiction the cause of action has arisen.</a:t>
            </a:r>
          </a:p>
          <a:p>
            <a:pPr>
              <a:lnSpc>
                <a:spcPct val="120000"/>
              </a:lnSpc>
            </a:pPr>
            <a:r>
              <a:rPr lang="en-US" dirty="0"/>
              <a:t>Copyright infringement is a cognizable (non-bailable) offence punishable with an imprisonment of six months which can be extended to three years or a fine not less than fifty thousand which can be extended to two lakhs.</a:t>
            </a:r>
          </a:p>
          <a:p>
            <a:pPr>
              <a:lnSpc>
                <a:spcPct val="120000"/>
              </a:lnSpc>
            </a:pPr>
            <a:r>
              <a:rPr lang="en-US" dirty="0"/>
              <a:t>For the second and subsequent conviction, the minimum term of imprisonment has increased to one year which may extend to three years and minimum fine has increased to one lakh which may be extended to two lakh rupees. </a:t>
            </a:r>
          </a:p>
          <a:p>
            <a:pPr>
              <a:lnSpc>
                <a:spcPct val="120000"/>
              </a:lnSpc>
            </a:pPr>
            <a:r>
              <a:rPr lang="en-US" dirty="0"/>
              <a:t>(These are the criminal remedies available to the copyright holders for infringement of their copy right).</a:t>
            </a:r>
          </a:p>
        </p:txBody>
      </p:sp>
    </p:spTree>
    <p:extLst>
      <p:ext uri="{BB962C8B-B14F-4D97-AF65-F5344CB8AC3E}">
        <p14:creationId xmlns:p14="http://schemas.microsoft.com/office/powerpoint/2010/main" val="4006598701"/>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Infringement of IPRs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575187" y="1263447"/>
            <a:ext cx="8229600" cy="4906963"/>
          </a:xfrm>
        </p:spPr>
        <p:txBody>
          <a:bodyPr/>
          <a:lstStyle/>
          <a:p>
            <a:pPr marL="0" indent="0">
              <a:lnSpc>
                <a:spcPct val="150000"/>
              </a:lnSpc>
              <a:buNone/>
            </a:pPr>
            <a:r>
              <a:rPr lang="en-US" sz="3200" dirty="0"/>
              <a:t>Infringement </a:t>
            </a:r>
          </a:p>
          <a:p>
            <a:pPr marL="0" indent="0">
              <a:lnSpc>
                <a:spcPct val="150000"/>
              </a:lnSpc>
              <a:buNone/>
            </a:pPr>
            <a:r>
              <a:rPr lang="en-US" sz="3200" dirty="0">
                <a:solidFill>
                  <a:srgbClr val="EE10CE"/>
                </a:solidFill>
              </a:rPr>
              <a:t>Infringement is the violation of the terms of an agreement, encroachment, trespass or disregard of others’ right, such as invasion of an exclusive right of intellectual property rights</a:t>
            </a:r>
          </a:p>
        </p:txBody>
      </p:sp>
    </p:spTree>
    <p:extLst>
      <p:ext uri="{BB962C8B-B14F-4D97-AF65-F5344CB8AC3E}">
        <p14:creationId xmlns:p14="http://schemas.microsoft.com/office/powerpoint/2010/main" val="64293752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Copyright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The copyright act authorizes a police officer, not below the rank of a sub-inspector to seize without a warrant, all copies of work, and all plates used for the purpose of making infringing copies of work and produce them before the magistrate.</a:t>
            </a:r>
          </a:p>
          <a:p>
            <a:pPr>
              <a:lnSpc>
                <a:spcPct val="120000"/>
              </a:lnSpc>
            </a:pPr>
            <a:r>
              <a:rPr lang="en-US" dirty="0"/>
              <a:t>These should be considered as an alternative to civil remedies/actions, since they are conducted by local authorities, thereby causing a great cost saving to the intellectual property owner.</a:t>
            </a:r>
          </a:p>
          <a:p>
            <a:pPr>
              <a:lnSpc>
                <a:spcPct val="120000"/>
              </a:lnSpc>
            </a:pPr>
            <a:r>
              <a:rPr lang="en-US" dirty="0"/>
              <a:t>The civil remedies available to the aggrieved parties are almost the same for all the intellectual properties. </a:t>
            </a:r>
          </a:p>
        </p:txBody>
      </p:sp>
    </p:spTree>
    <p:extLst>
      <p:ext uri="{BB962C8B-B14F-4D97-AF65-F5344CB8AC3E}">
        <p14:creationId xmlns:p14="http://schemas.microsoft.com/office/powerpoint/2010/main" val="1938701081"/>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Copyright Infringement Remedies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They are injunctions against future violations civil raids and seizures, damages or accounts of profits, delivery up/ discovery of infringing material / documents, preservation of assets and interim / interlocutory injunction.</a:t>
            </a:r>
          </a:p>
          <a:p>
            <a:pPr>
              <a:lnSpc>
                <a:spcPct val="120000"/>
              </a:lnSpc>
            </a:pPr>
            <a:r>
              <a:rPr lang="en-US" dirty="0"/>
              <a:t>There are also administrative remedies available to the copyright, trademark and </a:t>
            </a:r>
            <a:r>
              <a:rPr lang="en-US"/>
              <a:t>patent which include </a:t>
            </a:r>
            <a:r>
              <a:rPr lang="en-US" dirty="0"/>
              <a:t>ban of import or export of goods including protection of patents, </a:t>
            </a:r>
            <a:r>
              <a:rPr lang="en-US"/>
              <a:t>trademarks and copyrights </a:t>
            </a:r>
            <a:r>
              <a:rPr lang="en-US" dirty="0"/>
              <a:t>confiscation of infringing material by Excise Authorities and delivery to the </a:t>
            </a:r>
            <a:r>
              <a:rPr lang="en-US"/>
              <a:t>owner and restrictions </a:t>
            </a:r>
            <a:r>
              <a:rPr lang="en-US" dirty="0"/>
              <a:t>against parallel importation of goods</a:t>
            </a:r>
          </a:p>
        </p:txBody>
      </p:sp>
    </p:spTree>
    <p:extLst>
      <p:ext uri="{BB962C8B-B14F-4D97-AF65-F5344CB8AC3E}">
        <p14:creationId xmlns:p14="http://schemas.microsoft.com/office/powerpoint/2010/main" val="3109726670"/>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Enforcement Measures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sz="2800" dirty="0"/>
              <a:t>Enforcement is the process of ensuring compliance with laws, regulations, rules, standards and social norms. Governments attempts to effectuate successful implementation of policies by enforcing laws and regulations.</a:t>
            </a:r>
          </a:p>
          <a:p>
            <a:pPr>
              <a:lnSpc>
                <a:spcPct val="120000"/>
              </a:lnSpc>
            </a:pPr>
            <a:endParaRPr lang="en-US" sz="2800" dirty="0"/>
          </a:p>
        </p:txBody>
      </p:sp>
    </p:spTree>
    <p:extLst>
      <p:ext uri="{BB962C8B-B14F-4D97-AF65-F5344CB8AC3E}">
        <p14:creationId xmlns:p14="http://schemas.microsoft.com/office/powerpoint/2010/main" val="1204717782"/>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Enforcement of Intellectual Property Laws in India</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India has a well-established statutory, administrative and judicial framework to safeguard Intellectual Property Rights (IPRs), however, it is still facing problems with the enforcement of IPR. </a:t>
            </a:r>
          </a:p>
          <a:p>
            <a:pPr>
              <a:lnSpc>
                <a:spcPct val="120000"/>
              </a:lnSpc>
            </a:pPr>
            <a:r>
              <a:rPr lang="en-US" dirty="0"/>
              <a:t>It has always been a concern about slow judicial system involving lengthy and time-consuming procedure of trial in India.</a:t>
            </a:r>
          </a:p>
          <a:p>
            <a:pPr>
              <a:lnSpc>
                <a:spcPct val="120000"/>
              </a:lnSpc>
            </a:pPr>
            <a:r>
              <a:rPr lang="en-US" dirty="0"/>
              <a:t>However, in recent years; Indian Courts have shown dynamism and zeal for effective protection of intellectual property rights. It has been observed that by adopting right policies and strategies, IPR can be effectively protected with the help of law enforcement authorities</a:t>
            </a:r>
          </a:p>
        </p:txBody>
      </p:sp>
    </p:spTree>
    <p:extLst>
      <p:ext uri="{BB962C8B-B14F-4D97-AF65-F5344CB8AC3E}">
        <p14:creationId xmlns:p14="http://schemas.microsoft.com/office/powerpoint/2010/main" val="2813860626"/>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Enforcement Measures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t>IP Enforcement-Remedies:</a:t>
            </a:r>
          </a:p>
          <a:p>
            <a:pPr>
              <a:lnSpc>
                <a:spcPct val="120000"/>
              </a:lnSpc>
            </a:pPr>
            <a:r>
              <a:rPr lang="en-US" dirty="0"/>
              <a:t>Civil </a:t>
            </a:r>
          </a:p>
          <a:p>
            <a:pPr lvl="1">
              <a:lnSpc>
                <a:spcPct val="120000"/>
              </a:lnSpc>
            </a:pPr>
            <a:r>
              <a:rPr lang="en-US" dirty="0"/>
              <a:t>Infringement </a:t>
            </a:r>
          </a:p>
          <a:p>
            <a:pPr lvl="1">
              <a:lnSpc>
                <a:spcPct val="120000"/>
              </a:lnSpc>
            </a:pPr>
            <a:r>
              <a:rPr lang="en-US" dirty="0"/>
              <a:t>Passing off  </a:t>
            </a:r>
          </a:p>
          <a:p>
            <a:pPr>
              <a:lnSpc>
                <a:spcPct val="120000"/>
              </a:lnSpc>
            </a:pPr>
            <a:r>
              <a:rPr lang="en-US" dirty="0"/>
              <a:t>Criminal </a:t>
            </a:r>
          </a:p>
          <a:p>
            <a:pPr>
              <a:lnSpc>
                <a:spcPct val="120000"/>
              </a:lnSpc>
            </a:pPr>
            <a:r>
              <a:rPr lang="en-US" dirty="0"/>
              <a:t>Administrative</a:t>
            </a:r>
          </a:p>
        </p:txBody>
      </p:sp>
    </p:spTree>
    <p:extLst>
      <p:ext uri="{BB962C8B-B14F-4D97-AF65-F5344CB8AC3E}">
        <p14:creationId xmlns:p14="http://schemas.microsoft.com/office/powerpoint/2010/main" val="3683570318"/>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Enforcement Measures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solidFill>
                  <a:srgbClr val="FF0000"/>
                </a:solidFill>
              </a:rPr>
              <a:t>Civil action : Reliefs </a:t>
            </a:r>
          </a:p>
          <a:p>
            <a:pPr>
              <a:lnSpc>
                <a:spcPct val="120000"/>
              </a:lnSpc>
            </a:pPr>
            <a:r>
              <a:rPr lang="en-US" dirty="0"/>
              <a:t>Injunctions against future violations</a:t>
            </a:r>
          </a:p>
          <a:p>
            <a:pPr>
              <a:lnSpc>
                <a:spcPct val="120000"/>
              </a:lnSpc>
            </a:pPr>
            <a:r>
              <a:rPr lang="en-US" dirty="0"/>
              <a:t>Civil raids and Seizures</a:t>
            </a:r>
          </a:p>
          <a:p>
            <a:pPr>
              <a:lnSpc>
                <a:spcPct val="120000"/>
              </a:lnSpc>
            </a:pPr>
            <a:r>
              <a:rPr lang="en-US" dirty="0"/>
              <a:t>Damages OR Accounts of Profits </a:t>
            </a:r>
          </a:p>
          <a:p>
            <a:pPr>
              <a:lnSpc>
                <a:spcPct val="120000"/>
              </a:lnSpc>
            </a:pPr>
            <a:r>
              <a:rPr lang="en-US" dirty="0"/>
              <a:t>Delivery up/ Discovery of infringing material /documents </a:t>
            </a:r>
          </a:p>
          <a:p>
            <a:pPr>
              <a:lnSpc>
                <a:spcPct val="120000"/>
              </a:lnSpc>
            </a:pPr>
            <a:r>
              <a:rPr lang="en-US" dirty="0"/>
              <a:t>Preservation of assets</a:t>
            </a:r>
          </a:p>
        </p:txBody>
      </p:sp>
    </p:spTree>
    <p:extLst>
      <p:ext uri="{BB962C8B-B14F-4D97-AF65-F5344CB8AC3E}">
        <p14:creationId xmlns:p14="http://schemas.microsoft.com/office/powerpoint/2010/main" val="2157812702"/>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Enforcement Measures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solidFill>
                  <a:srgbClr val="FF0000"/>
                </a:solidFill>
              </a:rPr>
              <a:t>Criminal Remedies</a:t>
            </a:r>
          </a:p>
          <a:p>
            <a:pPr>
              <a:lnSpc>
                <a:spcPct val="120000"/>
              </a:lnSpc>
            </a:pPr>
            <a:r>
              <a:rPr lang="en-US" dirty="0"/>
              <a:t>Falsification of trademarks / Infringement of copyright is a cognizable offence</a:t>
            </a:r>
          </a:p>
          <a:p>
            <a:pPr>
              <a:lnSpc>
                <a:spcPct val="120000"/>
              </a:lnSpc>
            </a:pPr>
            <a:r>
              <a:rPr lang="en-US" dirty="0"/>
              <a:t>A complaint may be filed before a Magistrate; OR Police can register an FIR and prosecute directly; (statutory requirement to obtain the Registrar’s approval)</a:t>
            </a:r>
          </a:p>
          <a:p>
            <a:pPr>
              <a:lnSpc>
                <a:spcPct val="120000"/>
              </a:lnSpc>
            </a:pPr>
            <a:r>
              <a:rPr lang="en-US" dirty="0"/>
              <a:t>Registration is not a requirement. </a:t>
            </a:r>
          </a:p>
          <a:p>
            <a:pPr>
              <a:lnSpc>
                <a:spcPct val="120000"/>
              </a:lnSpc>
            </a:pPr>
            <a:r>
              <a:rPr lang="en-US" dirty="0"/>
              <a:t>Imprisonment- 6 months to 3 years </a:t>
            </a:r>
          </a:p>
          <a:p>
            <a:pPr>
              <a:lnSpc>
                <a:spcPct val="120000"/>
              </a:lnSpc>
            </a:pPr>
            <a:r>
              <a:rPr lang="en-US" dirty="0"/>
              <a:t>Fine 50,000 to 2 lakhs</a:t>
            </a:r>
          </a:p>
          <a:p>
            <a:pPr>
              <a:lnSpc>
                <a:spcPct val="120000"/>
              </a:lnSpc>
            </a:pPr>
            <a:r>
              <a:rPr lang="en-US" dirty="0"/>
              <a:t>Enhanced penalty on subsequent convictions.</a:t>
            </a:r>
          </a:p>
          <a:p>
            <a:pPr>
              <a:lnSpc>
                <a:spcPct val="120000"/>
              </a:lnSpc>
            </a:pPr>
            <a:r>
              <a:rPr lang="en-US" dirty="0"/>
              <a:t>Seizure, forfeiture and destruction of infringing goods/ material for placing before the Magistrate</a:t>
            </a:r>
          </a:p>
        </p:txBody>
      </p:sp>
    </p:spTree>
    <p:extLst>
      <p:ext uri="{BB962C8B-B14F-4D97-AF65-F5344CB8AC3E}">
        <p14:creationId xmlns:p14="http://schemas.microsoft.com/office/powerpoint/2010/main" val="3945814819"/>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Authorities involved in the execution of orders of courts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The Government Authorities including police are bound to execute and enforce the orders of court, and as such the courts are empowered to direct any government authority to do or not to do or prevent / compel any person to comply with the orders of the court. There are effective methods for the enforcement of the orders of the Court, including Contempt of Court proceedings, which provides for a fine as well as imprisonment, in case of non-compliance of the order of the Court. </a:t>
            </a:r>
          </a:p>
          <a:p>
            <a:pPr>
              <a:lnSpc>
                <a:spcPct val="120000"/>
              </a:lnSpc>
            </a:pPr>
            <a:r>
              <a:rPr lang="en-US" dirty="0"/>
              <a:t>Execution/ compliance of the orders of the court are also done by way of appointment of the Local Commissioner/Receivers by the Court. </a:t>
            </a:r>
          </a:p>
          <a:p>
            <a:pPr>
              <a:lnSpc>
                <a:spcPct val="120000"/>
              </a:lnSpc>
            </a:pPr>
            <a:r>
              <a:rPr lang="en-US" dirty="0"/>
              <a:t>In India, certain State Governments have formed Special Intellectual Property Cells, which deal with offences relating to infringement of IPR</a:t>
            </a:r>
          </a:p>
        </p:txBody>
      </p:sp>
    </p:spTree>
    <p:extLst>
      <p:ext uri="{BB962C8B-B14F-4D97-AF65-F5344CB8AC3E}">
        <p14:creationId xmlns:p14="http://schemas.microsoft.com/office/powerpoint/2010/main" val="753068401"/>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Authorities involved in the execution of orders of courts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t>Border control measures for enforcement of IPR : </a:t>
            </a:r>
          </a:p>
          <a:p>
            <a:pPr>
              <a:lnSpc>
                <a:spcPct val="120000"/>
              </a:lnSpc>
            </a:pPr>
            <a:r>
              <a:rPr lang="en-US" dirty="0"/>
              <a:t>The Government of India under Section 11 of the (Indian) Customs Act, 1962, is empowered to prohibit importation and exportation of goods of specified description, if it deems necessary to do so. </a:t>
            </a:r>
          </a:p>
          <a:p>
            <a:pPr>
              <a:lnSpc>
                <a:spcPct val="120000"/>
              </a:lnSpc>
            </a:pPr>
            <a:r>
              <a:rPr lang="en-US" dirty="0"/>
              <a:t>The provision, inter alia, empowers the government to prohibit the import or export of goods for 'the protection of patents, trademarks and copyrights. The goods imported in contravention of the provisions of the Customs Act or any other laws for the time being in force are liable to be confiscated. </a:t>
            </a:r>
          </a:p>
          <a:p>
            <a:pPr>
              <a:lnSpc>
                <a:spcPct val="120000"/>
              </a:lnSpc>
            </a:pPr>
            <a:r>
              <a:rPr lang="en-US" dirty="0"/>
              <a:t>In this regard, a customs officer is empowered to inspect any premises, conveyance, x-ray any person and effect search and seize in case where they have reasons to believe that the goods are of contraband nature. They can also investigate or interrogate any person and arrest him.</a:t>
            </a:r>
          </a:p>
        </p:txBody>
      </p:sp>
    </p:spTree>
    <p:extLst>
      <p:ext uri="{BB962C8B-B14F-4D97-AF65-F5344CB8AC3E}">
        <p14:creationId xmlns:p14="http://schemas.microsoft.com/office/powerpoint/2010/main" val="3472169379"/>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Authorities involved in the execution of orders of courts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t>Border control measures for enforcement of IPR : </a:t>
            </a:r>
          </a:p>
          <a:p>
            <a:pPr>
              <a:lnSpc>
                <a:spcPct val="120000"/>
              </a:lnSpc>
            </a:pPr>
            <a:r>
              <a:rPr lang="en-US" dirty="0"/>
              <a:t>The Government of India under Section 11 of the (Indian) Customs Act, 1962, is empowered to prohibit importation and exportation of goods of specified description, if it deems necessary to do so. </a:t>
            </a:r>
          </a:p>
          <a:p>
            <a:pPr>
              <a:lnSpc>
                <a:spcPct val="120000"/>
              </a:lnSpc>
            </a:pPr>
            <a:r>
              <a:rPr lang="en-US" dirty="0"/>
              <a:t>The provision, inter alia, empowers the government to prohibit the import or export of goods for 'the protection of patents, trademarks and copyrights. The goods imported in contravention of the provisions of the Customs Act or any other laws for the time being in force are liable to be confiscated. </a:t>
            </a:r>
          </a:p>
          <a:p>
            <a:pPr>
              <a:lnSpc>
                <a:spcPct val="120000"/>
              </a:lnSpc>
            </a:pPr>
            <a:r>
              <a:rPr lang="en-US" dirty="0"/>
              <a:t>In this regard, a customs officer is empowered to inspect any premises, conveyance, x-ray any person and effect search and seize in case where they have reasons to believe that the goods are of contraband nature. They can also investigate or interrogate any person and arrest him.</a:t>
            </a:r>
          </a:p>
        </p:txBody>
      </p:sp>
    </p:spTree>
    <p:extLst>
      <p:ext uri="{BB962C8B-B14F-4D97-AF65-F5344CB8AC3E}">
        <p14:creationId xmlns:p14="http://schemas.microsoft.com/office/powerpoint/2010/main" val="3971601786"/>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3736-8319-42A8-9F06-A47A4A1E51A0}"/>
              </a:ext>
            </a:extLst>
          </p:cNvPr>
          <p:cNvSpPr>
            <a:spLocks noGrp="1"/>
          </p:cNvSpPr>
          <p:nvPr>
            <p:ph type="title"/>
          </p:nvPr>
        </p:nvSpPr>
        <p:spPr/>
        <p:txBody>
          <a:bodyPr/>
          <a:lstStyle/>
          <a:p>
            <a:r>
              <a:rPr lang="en-US" dirty="0"/>
              <a:t>Infringement</a:t>
            </a:r>
          </a:p>
        </p:txBody>
      </p:sp>
      <p:sp>
        <p:nvSpPr>
          <p:cNvPr id="3" name="Content Placeholder 2">
            <a:extLst>
              <a:ext uri="{FF2B5EF4-FFF2-40B4-BE49-F238E27FC236}">
                <a16:creationId xmlns:a16="http://schemas.microsoft.com/office/drawing/2014/main" id="{5C0996E9-7A7C-4042-93FD-94FCE2BEB881}"/>
              </a:ext>
            </a:extLst>
          </p:cNvPr>
          <p:cNvSpPr>
            <a:spLocks noGrp="1"/>
          </p:cNvSpPr>
          <p:nvPr>
            <p:ph idx="1"/>
          </p:nvPr>
        </p:nvSpPr>
        <p:spPr/>
        <p:txBody>
          <a:bodyPr/>
          <a:lstStyle/>
          <a:p>
            <a:pPr>
              <a:lnSpc>
                <a:spcPct val="120000"/>
              </a:lnSpc>
            </a:pPr>
            <a:r>
              <a:rPr lang="en-US" dirty="0"/>
              <a:t>Infringement is encroachment upon an owner or an authorized user’s property by an outsider without the owner’s prior approval. </a:t>
            </a:r>
          </a:p>
          <a:p>
            <a:pPr>
              <a:lnSpc>
                <a:spcPct val="120000"/>
              </a:lnSpc>
            </a:pPr>
            <a:r>
              <a:rPr lang="en-US" dirty="0"/>
              <a:t>An illegitimate use of somebody else’s property consequently leads to infringement. </a:t>
            </a:r>
          </a:p>
          <a:p>
            <a:pPr>
              <a:lnSpc>
                <a:spcPct val="120000"/>
              </a:lnSpc>
            </a:pPr>
            <a:r>
              <a:rPr lang="en-US" dirty="0"/>
              <a:t>Infringement is breach or the contravention of the prescribed procedure of the law. </a:t>
            </a:r>
          </a:p>
          <a:p>
            <a:pPr>
              <a:lnSpc>
                <a:spcPct val="120000"/>
              </a:lnSpc>
            </a:pPr>
            <a:r>
              <a:rPr lang="en-US" dirty="0"/>
              <a:t>When a person acts ultra vires, it becomes a breach of law which ultimately results in violation or infringement of law. </a:t>
            </a:r>
          </a:p>
          <a:p>
            <a:pPr>
              <a:lnSpc>
                <a:spcPct val="120000"/>
              </a:lnSpc>
            </a:pPr>
            <a:r>
              <a:rPr lang="en-US" dirty="0"/>
              <a:t>Infringement is described as “a crime less serious than a felony.”</a:t>
            </a:r>
          </a:p>
        </p:txBody>
      </p:sp>
    </p:spTree>
    <p:extLst>
      <p:ext uri="{BB962C8B-B14F-4D97-AF65-F5344CB8AC3E}">
        <p14:creationId xmlns:p14="http://schemas.microsoft.com/office/powerpoint/2010/main" val="2758083065"/>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Emerging Issues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Ideas and knowledge are an increasingly important part of trade.</a:t>
            </a:r>
          </a:p>
          <a:p>
            <a:pPr>
              <a:lnSpc>
                <a:spcPct val="120000"/>
              </a:lnSpc>
            </a:pPr>
            <a:r>
              <a:rPr lang="en-US" dirty="0"/>
              <a:t>Many products that used to be traded as low-technology goods or commodities now contain a higher proportion of invention and design in their value. </a:t>
            </a:r>
          </a:p>
          <a:p>
            <a:pPr>
              <a:lnSpc>
                <a:spcPct val="120000"/>
              </a:lnSpc>
            </a:pPr>
            <a:r>
              <a:rPr lang="en-US" dirty="0"/>
              <a:t>Films, music recordings, books, computer software, on-line services, clothing, food, plants, biotechnology products and many others are bought and sold because of the information, creativity and identity they contain not usually because of the plastic, metal, cloth, paper or other material used to make them.</a:t>
            </a:r>
          </a:p>
          <a:p>
            <a:pPr>
              <a:lnSpc>
                <a:spcPct val="120000"/>
              </a:lnSpc>
            </a:pPr>
            <a:r>
              <a:rPr lang="en-US" dirty="0"/>
              <a:t>The WTO’s Agreement on Trade-Related Aspects of Intellectual Property Rights (TRIPS), negotiated in the 1986-94 Uruguay Round, introduced intellectual property rules into the multilateral trading system for the first time. </a:t>
            </a:r>
          </a:p>
        </p:txBody>
      </p:sp>
    </p:spTree>
    <p:extLst>
      <p:ext uri="{BB962C8B-B14F-4D97-AF65-F5344CB8AC3E}">
        <p14:creationId xmlns:p14="http://schemas.microsoft.com/office/powerpoint/2010/main" val="1890422966"/>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Emerging Issues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It’s one of the three main areas of work in the WTO, alongside trade in goods and services. </a:t>
            </a:r>
          </a:p>
          <a:p>
            <a:pPr>
              <a:lnSpc>
                <a:spcPct val="120000"/>
              </a:lnSpc>
            </a:pPr>
            <a:r>
              <a:rPr lang="en-US" dirty="0"/>
              <a:t>The TRIPS Council’s job is to monitor how countries are applying the TRIPS Agreement and to discuss issues that arise from that.</a:t>
            </a:r>
          </a:p>
          <a:p>
            <a:pPr marL="0" indent="0">
              <a:lnSpc>
                <a:spcPct val="120000"/>
              </a:lnSpc>
              <a:buNone/>
            </a:pPr>
            <a:r>
              <a:rPr lang="en-US" dirty="0">
                <a:solidFill>
                  <a:srgbClr val="FF0000"/>
                </a:solidFill>
              </a:rPr>
              <a:t>Principles</a:t>
            </a:r>
          </a:p>
          <a:p>
            <a:pPr>
              <a:lnSpc>
                <a:spcPct val="120000"/>
              </a:lnSpc>
            </a:pPr>
            <a:r>
              <a:rPr lang="en-US" dirty="0">
                <a:solidFill>
                  <a:srgbClr val="FB05D8"/>
                </a:solidFill>
              </a:rPr>
              <a:t>A balance </a:t>
            </a:r>
            <a:r>
              <a:rPr lang="en-US" dirty="0"/>
              <a:t>: The balance is described in different ways. It’s a balance between private rights (incentives to create) and public interest (ability to use or access the creations). It’s also a balance between the short and long term</a:t>
            </a:r>
          </a:p>
          <a:p>
            <a:pPr>
              <a:lnSpc>
                <a:spcPct val="120000"/>
              </a:lnSpc>
            </a:pPr>
            <a:r>
              <a:rPr lang="en-US" dirty="0">
                <a:solidFill>
                  <a:srgbClr val="FB05D8"/>
                </a:solidFill>
              </a:rPr>
              <a:t>Long-term</a:t>
            </a:r>
            <a:r>
              <a:rPr lang="en-US" dirty="0"/>
              <a:t>: Society benefits from creations and inventions, including when the period of protection expires and they enter the public domain.</a:t>
            </a:r>
          </a:p>
        </p:txBody>
      </p:sp>
    </p:spTree>
    <p:extLst>
      <p:ext uri="{BB962C8B-B14F-4D97-AF65-F5344CB8AC3E}">
        <p14:creationId xmlns:p14="http://schemas.microsoft.com/office/powerpoint/2010/main" val="1021478367"/>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Emerging Issues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solidFill>
                  <a:srgbClr val="FB05D8"/>
                </a:solidFill>
              </a:rPr>
              <a:t>Short-term : </a:t>
            </a:r>
            <a:r>
              <a:rPr lang="en-US" dirty="0"/>
              <a:t>Intellectual property protection is mostly limited in time (there are some exceptions). Generally, private rights are protected in the short-term as an incentive to create and invent.</a:t>
            </a:r>
          </a:p>
          <a:p>
            <a:pPr>
              <a:lnSpc>
                <a:spcPct val="120000"/>
              </a:lnSpc>
            </a:pPr>
            <a:r>
              <a:rPr lang="en-US" dirty="0"/>
              <a:t>Where intellectual property protection has social costs, governments can meet their objectives for social welfare and development by adapting the protection through various exceptions and flexibilities, for example to tackle public health problems.</a:t>
            </a:r>
          </a:p>
          <a:p>
            <a:pPr>
              <a:lnSpc>
                <a:spcPct val="120000"/>
              </a:lnSpc>
            </a:pPr>
            <a:r>
              <a:rPr lang="en-US" dirty="0">
                <a:solidFill>
                  <a:srgbClr val="FB05D8"/>
                </a:solidFill>
              </a:rPr>
              <a:t>Technology transfer </a:t>
            </a:r>
            <a:r>
              <a:rPr lang="en-US" dirty="0"/>
              <a:t>: Intellectual property protection should contribute to technical innovation and the transfer of technology. Producers and users should be benefitted. So should economies and societies at large.</a:t>
            </a:r>
          </a:p>
        </p:txBody>
      </p:sp>
    </p:spTree>
    <p:extLst>
      <p:ext uri="{BB962C8B-B14F-4D97-AF65-F5344CB8AC3E}">
        <p14:creationId xmlns:p14="http://schemas.microsoft.com/office/powerpoint/2010/main" val="200011803"/>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Emerging Issues</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solidFill>
                  <a:srgbClr val="FB05D8"/>
                </a:solidFill>
              </a:rPr>
              <a:t>Short-term : </a:t>
            </a:r>
            <a:r>
              <a:rPr lang="en-US" dirty="0"/>
              <a:t>Intellectual property protection is mostly limited in time (there are some exceptions). Generally, private rights are protected in the short-term as an incentive to create and invent.</a:t>
            </a:r>
          </a:p>
          <a:p>
            <a:pPr>
              <a:lnSpc>
                <a:spcPct val="120000"/>
              </a:lnSpc>
            </a:pPr>
            <a:r>
              <a:rPr lang="en-US" dirty="0"/>
              <a:t>Where intellectual property protection has social costs, governments can meet their objectives for social welfare and development by adapting the protection through various exceptions and flexibilities, for example to tackle public health problems.</a:t>
            </a:r>
          </a:p>
          <a:p>
            <a:pPr>
              <a:lnSpc>
                <a:spcPct val="120000"/>
              </a:lnSpc>
            </a:pPr>
            <a:r>
              <a:rPr lang="en-US" dirty="0">
                <a:solidFill>
                  <a:srgbClr val="FB05D8"/>
                </a:solidFill>
              </a:rPr>
              <a:t>Technology transfer </a:t>
            </a:r>
            <a:r>
              <a:rPr lang="en-US" dirty="0"/>
              <a:t>: Intellectual property protection should contribute to technical innovation and the transfer of technology. Producers and users should be benefitted. So should economies and societies at large.</a:t>
            </a:r>
          </a:p>
        </p:txBody>
      </p:sp>
    </p:spTree>
    <p:extLst>
      <p:ext uri="{BB962C8B-B14F-4D97-AF65-F5344CB8AC3E}">
        <p14:creationId xmlns:p14="http://schemas.microsoft.com/office/powerpoint/2010/main" val="405739118"/>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Case Studies: Bio Piracy of Traditional Knowledge of India</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solidFill>
                  <a:srgbClr val="FB05D8"/>
                </a:solidFill>
              </a:rPr>
              <a:t>Turmeric patent : </a:t>
            </a:r>
            <a:r>
              <a:rPr lang="en-US" dirty="0"/>
              <a:t>Turmeric is a tropical herb grown in east India. Turmeric powder is widely used in India as a medicine, a food ingredient and a dye to name a few of its uses. </a:t>
            </a:r>
          </a:p>
          <a:p>
            <a:pPr>
              <a:lnSpc>
                <a:spcPct val="120000"/>
              </a:lnSpc>
            </a:pPr>
            <a:r>
              <a:rPr lang="en-US" dirty="0"/>
              <a:t>For instance, it is used as a blood purifier, in treating the common cold, and as an anti-parasitic for many skin infections. It is also used as an essential ingredient in cooking many Indian dishes. </a:t>
            </a:r>
          </a:p>
          <a:p>
            <a:pPr>
              <a:lnSpc>
                <a:spcPct val="120000"/>
              </a:lnSpc>
            </a:pPr>
            <a:r>
              <a:rPr lang="en-US" dirty="0"/>
              <a:t>In 1995, the United States awarded patent on turmeric to University of Mississippi medical center for wound healing property. </a:t>
            </a:r>
          </a:p>
          <a:p>
            <a:pPr>
              <a:lnSpc>
                <a:spcPct val="120000"/>
              </a:lnSpc>
            </a:pPr>
            <a:r>
              <a:rPr lang="en-US" dirty="0"/>
              <a:t>The claimed subject matter was the use of "turmeric powder and its administration", both oral as well as topical, for wound healing. An exclusive right has been granted to sell and distribute. </a:t>
            </a:r>
          </a:p>
        </p:txBody>
      </p:sp>
    </p:spTree>
    <p:extLst>
      <p:ext uri="{BB962C8B-B14F-4D97-AF65-F5344CB8AC3E}">
        <p14:creationId xmlns:p14="http://schemas.microsoft.com/office/powerpoint/2010/main" val="1169062307"/>
      </p:ext>
    </p:extLst>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Case Studies: Bio Piracy of Traditional Knowledge of India</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t>Turmeric patent : </a:t>
            </a:r>
          </a:p>
          <a:p>
            <a:pPr>
              <a:lnSpc>
                <a:spcPct val="120000"/>
              </a:lnSpc>
            </a:pPr>
            <a:r>
              <a:rPr lang="en-US" dirty="0"/>
              <a:t>The Indian Council for Scientific and Industrial Research (CSIR) had objected to the patent granted and provided documented evidences of the prior art to USPTO.</a:t>
            </a:r>
          </a:p>
          <a:p>
            <a:pPr>
              <a:lnSpc>
                <a:spcPct val="120000"/>
              </a:lnSpc>
            </a:pPr>
            <a:r>
              <a:rPr lang="en-US" dirty="0"/>
              <a:t>Though it was a well-known fact that the use of turmeric was known in every household since ages in India, it was a herculean task to find published information on the use of turmeric powder through oral as well as topical route for wound healing. </a:t>
            </a:r>
          </a:p>
          <a:p>
            <a:pPr>
              <a:lnSpc>
                <a:spcPct val="120000"/>
              </a:lnSpc>
            </a:pPr>
            <a:r>
              <a:rPr lang="en-US" dirty="0"/>
              <a:t>Due to extensive researches, 32 references were located in different languages namely Sanskrit, Urdu and Hindi. Therefore, the USPTO revoked the patent, stating that the claims made in the patent were obvious and anticipated, and agreeing that the use of turmeric was an old art of healing wounds. </a:t>
            </a:r>
          </a:p>
        </p:txBody>
      </p:sp>
    </p:spTree>
    <p:extLst>
      <p:ext uri="{BB962C8B-B14F-4D97-AF65-F5344CB8AC3E}">
        <p14:creationId xmlns:p14="http://schemas.microsoft.com/office/powerpoint/2010/main" val="531865419"/>
      </p:ext>
    </p:extLst>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Case Studies: Bio Piracy of Traditional Knowledge of India</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solidFill>
                  <a:srgbClr val="FB05D8"/>
                </a:solidFill>
              </a:rPr>
              <a:t>Neem patent</a:t>
            </a:r>
          </a:p>
          <a:p>
            <a:pPr>
              <a:lnSpc>
                <a:spcPct val="120000"/>
              </a:lnSpc>
            </a:pPr>
            <a:r>
              <a:rPr lang="en-US" dirty="0"/>
              <a:t>The patent for Neem was first filed by W.R. Grace and the Department of Agriculture, USA in European Patent Office. </a:t>
            </a:r>
          </a:p>
          <a:p>
            <a:pPr>
              <a:lnSpc>
                <a:spcPct val="120000"/>
              </a:lnSpc>
            </a:pPr>
            <a:r>
              <a:rPr lang="en-US" dirty="0"/>
              <a:t>The said patent is a method of controlling fungi on plants comprising of contacting the fungi with a Neem oil formulation. A legal opposition has been filed by India against the grant of the patent.</a:t>
            </a:r>
          </a:p>
          <a:p>
            <a:pPr>
              <a:lnSpc>
                <a:spcPct val="120000"/>
              </a:lnSpc>
            </a:pPr>
            <a:r>
              <a:rPr lang="en-US" dirty="0"/>
              <a:t>The legal opposition to this patent was lodged by the New Delhi-based Research Foundation for Science, Technology and Ecology (RFSTE), in cooperation with the International Federation of Organic Agriculture Movements (IFOAM) and Magda </a:t>
            </a:r>
            <a:r>
              <a:rPr lang="en-US" dirty="0" err="1"/>
              <a:t>Aelvoet</a:t>
            </a:r>
            <a:r>
              <a:rPr lang="en-US" dirty="0"/>
              <a:t>, former green Member of the European Parliament (MEP).</a:t>
            </a:r>
          </a:p>
        </p:txBody>
      </p:sp>
    </p:spTree>
    <p:extLst>
      <p:ext uri="{BB962C8B-B14F-4D97-AF65-F5344CB8AC3E}">
        <p14:creationId xmlns:p14="http://schemas.microsoft.com/office/powerpoint/2010/main" val="3811952047"/>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Case Studies: Bio Piracy of Traditional Knowledge of India</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marL="0" indent="0">
              <a:lnSpc>
                <a:spcPct val="120000"/>
              </a:lnSpc>
              <a:buNone/>
            </a:pPr>
            <a:r>
              <a:rPr lang="en-US" dirty="0">
                <a:solidFill>
                  <a:srgbClr val="FB05D8"/>
                </a:solidFill>
              </a:rPr>
              <a:t>Neem patent</a:t>
            </a:r>
          </a:p>
          <a:p>
            <a:pPr>
              <a:lnSpc>
                <a:spcPct val="120000"/>
              </a:lnSpc>
            </a:pPr>
            <a:r>
              <a:rPr lang="en-US" dirty="0"/>
              <a:t>A tree legendary to India, from its roots to its spreading crown, the Neem tree contains a number of potent compounds, notably a chemical found in its seeds named azadirachtin.</a:t>
            </a:r>
          </a:p>
          <a:p>
            <a:pPr>
              <a:lnSpc>
                <a:spcPct val="120000"/>
              </a:lnSpc>
            </a:pPr>
            <a:r>
              <a:rPr lang="en-US" dirty="0"/>
              <a:t>It is used as an astringent in so many fields. The barks, leaves, flowers, seeds of neem tree are used to treat a variety of diseases ranging from leprosy to diabetes, skin disorders and ulcers. </a:t>
            </a:r>
          </a:p>
          <a:p>
            <a:pPr>
              <a:lnSpc>
                <a:spcPct val="120000"/>
              </a:lnSpc>
            </a:pPr>
            <a:r>
              <a:rPr lang="en-US" dirty="0"/>
              <a:t>Neem twigs are used as antiseptic tooth brushes since time immemorial. The opponents' submitted evidence of ancient Indian ayurvedic texts that have described the hydrophobic extracts of neem seeds were known and used for centuries in India, both in curing dermatological diseases in humans and in protecting agricultural plants form fungal infections. </a:t>
            </a:r>
          </a:p>
        </p:txBody>
      </p:sp>
    </p:spTree>
    <p:extLst>
      <p:ext uri="{BB962C8B-B14F-4D97-AF65-F5344CB8AC3E}">
        <p14:creationId xmlns:p14="http://schemas.microsoft.com/office/powerpoint/2010/main" val="1359740946"/>
      </p:ext>
    </p:extLst>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Case Studies: Navigators Logistics v. Kashif Qureshi </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In this case an employer alleged that a former employee was using their customer list to compete with them. With respect to copyright, the court held that the employer had failed to establish that the list was 'original' under the 'skill and judgment' standard espoused in Eastern Book Company v D.B. </a:t>
            </a:r>
            <a:r>
              <a:rPr lang="en-US" dirty="0" err="1"/>
              <a:t>Modak</a:t>
            </a:r>
            <a:r>
              <a:rPr lang="en-US" dirty="0"/>
              <a:t>.</a:t>
            </a:r>
          </a:p>
          <a:p>
            <a:pPr>
              <a:lnSpc>
                <a:spcPct val="120000"/>
              </a:lnSpc>
            </a:pPr>
            <a:r>
              <a:rPr lang="en-US" dirty="0"/>
              <a:t>On grounds of confidentiality, the court held against the employer. It concluded that it is not possible to claim confidentiality in every customer list, since most details are available in the public domain.</a:t>
            </a:r>
          </a:p>
          <a:p>
            <a:pPr>
              <a:lnSpc>
                <a:spcPct val="120000"/>
              </a:lnSpc>
            </a:pPr>
            <a:r>
              <a:rPr lang="en-US" dirty="0"/>
              <a:t>Therefore, the plaintiff must specifically establish the economic or commercial value of their customer list in order to protect it</a:t>
            </a:r>
          </a:p>
        </p:txBody>
      </p:sp>
    </p:spTree>
    <p:extLst>
      <p:ext uri="{BB962C8B-B14F-4D97-AF65-F5344CB8AC3E}">
        <p14:creationId xmlns:p14="http://schemas.microsoft.com/office/powerpoint/2010/main" val="4051496599"/>
      </p:ext>
    </p:extLst>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Bajaj Auto Limited Vs. TVS Motor Company Limited – IPR Law</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a:xfrm>
            <a:off x="457200" y="1219202"/>
            <a:ext cx="8229600" cy="5364160"/>
          </a:xfrm>
        </p:spPr>
        <p:txBody>
          <a:bodyPr/>
          <a:lstStyle/>
          <a:p>
            <a:pPr>
              <a:lnSpc>
                <a:spcPct val="120000"/>
              </a:lnSpc>
            </a:pPr>
            <a:r>
              <a:rPr lang="en-US" dirty="0"/>
              <a:t>Dispute over patent for the use of Twin-Spark Plug Engine Technology : Speedy disposal of intellectual property rights cases.</a:t>
            </a:r>
          </a:p>
          <a:p>
            <a:pPr>
              <a:lnSpc>
                <a:spcPct val="120000"/>
              </a:lnSpc>
            </a:pPr>
            <a:r>
              <a:rPr lang="en-US" dirty="0"/>
              <a:t>In two-year-old dispute involving two companies, which have been locked in a patent dispute over the use of a twin-spark plug engine technology, the Supreme Court observed that suits relating to the matters of patents, trademarks and copyrights are pending for years and years and litigation is mainly fought between the parties about the temporary injunction.</a:t>
            </a:r>
          </a:p>
          <a:p>
            <a:pPr>
              <a:lnSpc>
                <a:spcPct val="120000"/>
              </a:lnSpc>
            </a:pPr>
            <a:r>
              <a:rPr lang="en-US" dirty="0"/>
              <a:t>The Supreme Court directed that hearing in the intellectual property matters should proceed on day to day basis and the final judgment should be given normally within four months from the date of the filing of the suit. The Supreme Court further directed to all the courts and tribunals in the country to punctually and faithfully carry out the aforesaid orders.</a:t>
            </a:r>
          </a:p>
        </p:txBody>
      </p:sp>
    </p:spTree>
    <p:extLst>
      <p:ext uri="{BB962C8B-B14F-4D97-AF65-F5344CB8AC3E}">
        <p14:creationId xmlns:p14="http://schemas.microsoft.com/office/powerpoint/2010/main" val="78598801"/>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3736-8319-42A8-9F06-A47A4A1E51A0}"/>
              </a:ext>
            </a:extLst>
          </p:cNvPr>
          <p:cNvSpPr>
            <a:spLocks noGrp="1"/>
          </p:cNvSpPr>
          <p:nvPr>
            <p:ph type="title"/>
          </p:nvPr>
        </p:nvSpPr>
        <p:spPr/>
        <p:txBody>
          <a:bodyPr/>
          <a:lstStyle/>
          <a:p>
            <a:r>
              <a:rPr lang="en-US" dirty="0"/>
              <a:t>Infringement</a:t>
            </a:r>
          </a:p>
        </p:txBody>
      </p:sp>
      <p:sp>
        <p:nvSpPr>
          <p:cNvPr id="3" name="Content Placeholder 2">
            <a:extLst>
              <a:ext uri="{FF2B5EF4-FFF2-40B4-BE49-F238E27FC236}">
                <a16:creationId xmlns:a16="http://schemas.microsoft.com/office/drawing/2014/main" id="{5C0996E9-7A7C-4042-93FD-94FCE2BEB881}"/>
              </a:ext>
            </a:extLst>
          </p:cNvPr>
          <p:cNvSpPr>
            <a:spLocks noGrp="1"/>
          </p:cNvSpPr>
          <p:nvPr>
            <p:ph idx="1"/>
          </p:nvPr>
        </p:nvSpPr>
        <p:spPr>
          <a:xfrm>
            <a:off x="457200" y="1219202"/>
            <a:ext cx="8229600" cy="5049076"/>
          </a:xfrm>
        </p:spPr>
        <p:txBody>
          <a:bodyPr/>
          <a:lstStyle/>
          <a:p>
            <a:pPr>
              <a:lnSpc>
                <a:spcPct val="120000"/>
              </a:lnSpc>
            </a:pPr>
            <a:r>
              <a:rPr lang="en-US" dirty="0"/>
              <a:t>In general terms, IP infringement is any breach of intellectual property rights. IP rights are infringed when a work protected by IP laws is used, copied or otherwise exploited without having the proper permission from a person who owns those rights. </a:t>
            </a:r>
          </a:p>
          <a:p>
            <a:pPr>
              <a:lnSpc>
                <a:spcPct val="120000"/>
              </a:lnSpc>
            </a:pPr>
            <a:r>
              <a:rPr lang="en-US" dirty="0"/>
              <a:t>Examples of an IP infringement are “counterfeiting” and “piracy.</a:t>
            </a:r>
          </a:p>
          <a:p>
            <a:pPr>
              <a:lnSpc>
                <a:spcPct val="120000"/>
              </a:lnSpc>
            </a:pPr>
            <a:r>
              <a:rPr lang="en-US" dirty="0">
                <a:solidFill>
                  <a:srgbClr val="EE10CE"/>
                </a:solidFill>
              </a:rPr>
              <a:t>Counterfeiting</a:t>
            </a:r>
            <a:r>
              <a:rPr lang="en-US" dirty="0"/>
              <a:t> is the practice of imitating genuine goods, often to inferior quality, with the intent to take advantage of the superior value of the imitated product.</a:t>
            </a:r>
          </a:p>
          <a:p>
            <a:pPr>
              <a:lnSpc>
                <a:spcPct val="120000"/>
              </a:lnSpc>
            </a:pPr>
            <a:r>
              <a:rPr lang="en-US" dirty="0">
                <a:solidFill>
                  <a:srgbClr val="EE10CE"/>
                </a:solidFill>
              </a:rPr>
              <a:t>Piracy </a:t>
            </a:r>
            <a:r>
              <a:rPr lang="en-US" dirty="0"/>
              <a:t>is an unauthorized copying, use, reproduction and/or distribution of materials protected by intellectual property right.</a:t>
            </a:r>
          </a:p>
          <a:p>
            <a:pPr>
              <a:lnSpc>
                <a:spcPct val="120000"/>
              </a:lnSpc>
            </a:pPr>
            <a:r>
              <a:rPr lang="en-US" dirty="0"/>
              <a:t>Intellectual property laws distinguish deliberate theft and innocent infringement. Different rules apply to different types of intellectual property.</a:t>
            </a:r>
          </a:p>
        </p:txBody>
      </p:sp>
    </p:spTree>
    <p:extLst>
      <p:ext uri="{BB962C8B-B14F-4D97-AF65-F5344CB8AC3E}">
        <p14:creationId xmlns:p14="http://schemas.microsoft.com/office/powerpoint/2010/main" val="834608792"/>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3736-8319-42A8-9F06-A47A4A1E51A0}"/>
              </a:ext>
            </a:extLst>
          </p:cNvPr>
          <p:cNvSpPr>
            <a:spLocks noGrp="1"/>
          </p:cNvSpPr>
          <p:nvPr>
            <p:ph type="title"/>
          </p:nvPr>
        </p:nvSpPr>
        <p:spPr/>
        <p:txBody>
          <a:bodyPr/>
          <a:lstStyle/>
          <a:p>
            <a:r>
              <a:rPr lang="en-US" dirty="0"/>
              <a:t>Infringement of Intellectual Property</a:t>
            </a:r>
          </a:p>
        </p:txBody>
      </p:sp>
      <p:sp>
        <p:nvSpPr>
          <p:cNvPr id="3" name="Content Placeholder 2">
            <a:extLst>
              <a:ext uri="{FF2B5EF4-FFF2-40B4-BE49-F238E27FC236}">
                <a16:creationId xmlns:a16="http://schemas.microsoft.com/office/drawing/2014/main" id="{5C0996E9-7A7C-4042-93FD-94FCE2BEB881}"/>
              </a:ext>
            </a:extLst>
          </p:cNvPr>
          <p:cNvSpPr>
            <a:spLocks noGrp="1"/>
          </p:cNvSpPr>
          <p:nvPr>
            <p:ph idx="1"/>
          </p:nvPr>
        </p:nvSpPr>
        <p:spPr>
          <a:xfrm>
            <a:off x="457200" y="1219202"/>
            <a:ext cx="8229600" cy="5049076"/>
          </a:xfrm>
        </p:spPr>
        <p:txBody>
          <a:bodyPr/>
          <a:lstStyle/>
          <a:p>
            <a:pPr>
              <a:lnSpc>
                <a:spcPct val="120000"/>
              </a:lnSpc>
            </a:pPr>
            <a:r>
              <a:rPr lang="en-US" dirty="0"/>
              <a:t>The use of intellectual property by a stranger without the prior consent of the owner is infringement of intellectual property. </a:t>
            </a:r>
          </a:p>
          <a:p>
            <a:pPr>
              <a:lnSpc>
                <a:spcPct val="120000"/>
              </a:lnSpc>
            </a:pPr>
            <a:r>
              <a:rPr lang="en-US" dirty="0"/>
              <a:t>The infringement of intellectual property takes place due to the encroachment in the intellectual property of an owner. Hence it is essential to protect the ideas from getting into wrong hands.</a:t>
            </a:r>
          </a:p>
          <a:p>
            <a:pPr>
              <a:lnSpc>
                <a:spcPct val="120000"/>
              </a:lnSpc>
            </a:pPr>
            <a:r>
              <a:rPr lang="en-US" dirty="0"/>
              <a:t>Legislation covers both civil infringement against patents, trade marks, designs and copyright and criminal offences in the case of trade marks and copyright.</a:t>
            </a:r>
          </a:p>
          <a:p>
            <a:pPr>
              <a:lnSpc>
                <a:spcPct val="120000"/>
              </a:lnSpc>
            </a:pPr>
            <a:r>
              <a:rPr lang="en-US" dirty="0"/>
              <a:t>An intellectual property infringement is the infringement or violation of an intellectual property right. </a:t>
            </a:r>
          </a:p>
          <a:p>
            <a:pPr>
              <a:lnSpc>
                <a:spcPct val="120000"/>
              </a:lnSpc>
            </a:pPr>
            <a:r>
              <a:rPr lang="en-US" dirty="0"/>
              <a:t>There are several types of intellectual property rights, such as copyrights, patents, trademarks, and industrial designs. </a:t>
            </a:r>
          </a:p>
        </p:txBody>
      </p:sp>
    </p:spTree>
    <p:extLst>
      <p:ext uri="{BB962C8B-B14F-4D97-AF65-F5344CB8AC3E}">
        <p14:creationId xmlns:p14="http://schemas.microsoft.com/office/powerpoint/2010/main" val="1391155112"/>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3736-8319-42A8-9F06-A47A4A1E51A0}"/>
              </a:ext>
            </a:extLst>
          </p:cNvPr>
          <p:cNvSpPr>
            <a:spLocks noGrp="1"/>
          </p:cNvSpPr>
          <p:nvPr>
            <p:ph type="title"/>
          </p:nvPr>
        </p:nvSpPr>
        <p:spPr/>
        <p:txBody>
          <a:bodyPr/>
          <a:lstStyle/>
          <a:p>
            <a:r>
              <a:rPr lang="en-US" dirty="0"/>
              <a:t>Infringement of Intellectual Property</a:t>
            </a:r>
          </a:p>
        </p:txBody>
      </p:sp>
      <p:sp>
        <p:nvSpPr>
          <p:cNvPr id="3" name="Content Placeholder 2">
            <a:extLst>
              <a:ext uri="{FF2B5EF4-FFF2-40B4-BE49-F238E27FC236}">
                <a16:creationId xmlns:a16="http://schemas.microsoft.com/office/drawing/2014/main" id="{5C0996E9-7A7C-4042-93FD-94FCE2BEB881}"/>
              </a:ext>
            </a:extLst>
          </p:cNvPr>
          <p:cNvSpPr>
            <a:spLocks noGrp="1"/>
          </p:cNvSpPr>
          <p:nvPr>
            <p:ph idx="1"/>
          </p:nvPr>
        </p:nvSpPr>
        <p:spPr>
          <a:xfrm>
            <a:off x="457200" y="1219202"/>
            <a:ext cx="8229600" cy="5049076"/>
          </a:xfrm>
        </p:spPr>
        <p:txBody>
          <a:bodyPr/>
          <a:lstStyle/>
          <a:p>
            <a:pPr>
              <a:lnSpc>
                <a:spcPct val="120000"/>
              </a:lnSpc>
            </a:pPr>
            <a:r>
              <a:rPr lang="en-US" sz="2800" dirty="0"/>
              <a:t>Therefore, an intellectual property infringement may for instance be one of the following :</a:t>
            </a:r>
          </a:p>
          <a:p>
            <a:pPr lvl="1">
              <a:lnSpc>
                <a:spcPct val="120000"/>
              </a:lnSpc>
            </a:pPr>
            <a:r>
              <a:rPr lang="en-US" sz="2600" dirty="0"/>
              <a:t> Copyright infringement</a:t>
            </a:r>
          </a:p>
          <a:p>
            <a:pPr lvl="1">
              <a:lnSpc>
                <a:spcPct val="120000"/>
              </a:lnSpc>
            </a:pPr>
            <a:r>
              <a:rPr lang="en-US" sz="2600" dirty="0"/>
              <a:t> Patent infringement</a:t>
            </a:r>
          </a:p>
          <a:p>
            <a:pPr lvl="1">
              <a:lnSpc>
                <a:spcPct val="120000"/>
              </a:lnSpc>
            </a:pPr>
            <a:r>
              <a:rPr lang="en-US" sz="2600" dirty="0"/>
              <a:t> Trademark infringement</a:t>
            </a:r>
          </a:p>
          <a:p>
            <a:pPr lvl="1">
              <a:lnSpc>
                <a:spcPct val="120000"/>
              </a:lnSpc>
            </a:pPr>
            <a:r>
              <a:rPr lang="en-US" sz="2600" dirty="0"/>
              <a:t> Design infringement</a:t>
            </a:r>
          </a:p>
        </p:txBody>
      </p:sp>
    </p:spTree>
    <p:extLst>
      <p:ext uri="{BB962C8B-B14F-4D97-AF65-F5344CB8AC3E}">
        <p14:creationId xmlns:p14="http://schemas.microsoft.com/office/powerpoint/2010/main" val="2555554475"/>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Patent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t>Infringing a patent means manufacturing, using, selling or importing a patented product or process without the patent owner's permission. </a:t>
            </a:r>
          </a:p>
          <a:p>
            <a:pPr>
              <a:lnSpc>
                <a:spcPct val="120000"/>
              </a:lnSpc>
            </a:pPr>
            <a:r>
              <a:rPr lang="en-US" dirty="0"/>
              <a:t>The owner of a patent can take legal action against you and claim damages if you infringe their patent A person can use a patented product by seeking permission from the owner. </a:t>
            </a:r>
          </a:p>
          <a:p>
            <a:pPr>
              <a:lnSpc>
                <a:spcPct val="120000"/>
              </a:lnSpc>
            </a:pPr>
            <a:r>
              <a:rPr lang="en-US" dirty="0"/>
              <a:t>This permission may typically be granted in the form of a license. Patent infringement is the act of utilizing a patented invention without permission from the patent holder. </a:t>
            </a:r>
          </a:p>
          <a:p>
            <a:pPr>
              <a:lnSpc>
                <a:spcPct val="120000"/>
              </a:lnSpc>
            </a:pPr>
            <a:r>
              <a:rPr lang="en-US" dirty="0"/>
              <a:t>In many countries a use is required to be commercial (or to have a commercial purpose) to constitute a patent infringement. </a:t>
            </a:r>
          </a:p>
        </p:txBody>
      </p:sp>
    </p:spTree>
    <p:extLst>
      <p:ext uri="{BB962C8B-B14F-4D97-AF65-F5344CB8AC3E}">
        <p14:creationId xmlns:p14="http://schemas.microsoft.com/office/powerpoint/2010/main" val="3353643267"/>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2835-9CCA-4167-8E6D-F94496F88FE2}"/>
              </a:ext>
            </a:extLst>
          </p:cNvPr>
          <p:cNvSpPr>
            <a:spLocks noGrp="1"/>
          </p:cNvSpPr>
          <p:nvPr>
            <p:ph type="title"/>
          </p:nvPr>
        </p:nvSpPr>
        <p:spPr/>
        <p:txBody>
          <a:bodyPr/>
          <a:lstStyle/>
          <a:p>
            <a:r>
              <a:rPr lang="en-US" dirty="0"/>
              <a:t>Patent Infringement</a:t>
            </a:r>
          </a:p>
        </p:txBody>
      </p:sp>
      <p:sp>
        <p:nvSpPr>
          <p:cNvPr id="3" name="Content Placeholder 2">
            <a:extLst>
              <a:ext uri="{FF2B5EF4-FFF2-40B4-BE49-F238E27FC236}">
                <a16:creationId xmlns:a16="http://schemas.microsoft.com/office/drawing/2014/main" id="{1DB21378-9DDC-4DCA-B547-68662A848B6C}"/>
              </a:ext>
            </a:extLst>
          </p:cNvPr>
          <p:cNvSpPr>
            <a:spLocks noGrp="1"/>
          </p:cNvSpPr>
          <p:nvPr>
            <p:ph idx="1"/>
          </p:nvPr>
        </p:nvSpPr>
        <p:spPr/>
        <p:txBody>
          <a:bodyPr/>
          <a:lstStyle/>
          <a:p>
            <a:pPr>
              <a:lnSpc>
                <a:spcPct val="120000"/>
              </a:lnSpc>
            </a:pPr>
            <a:r>
              <a:rPr lang="en-US" dirty="0"/>
              <a:t>Patents are territorial and infringement is only possible in a country where a patent is in force. </a:t>
            </a:r>
          </a:p>
          <a:p>
            <a:pPr>
              <a:lnSpc>
                <a:spcPct val="120000"/>
              </a:lnSpc>
            </a:pPr>
            <a:r>
              <a:rPr lang="en-US" dirty="0"/>
              <a:t>In case of India, the patent infringement proceedings can be initiated only after the grant of patent. Persons involved in making, using, selling, distributing, importing or offering any of the above may be held liable for infringement</a:t>
            </a:r>
          </a:p>
          <a:p>
            <a:pPr>
              <a:lnSpc>
                <a:spcPct val="120000"/>
              </a:lnSpc>
            </a:pPr>
            <a:r>
              <a:rPr lang="en-US" dirty="0">
                <a:solidFill>
                  <a:srgbClr val="EE10CE"/>
                </a:solidFill>
              </a:rPr>
              <a:t>Exceptions : </a:t>
            </a:r>
            <a:r>
              <a:rPr lang="en-US" dirty="0"/>
              <a:t>Defenses to patent infringement are given under section 60(5) of the Patents Act 1977. In general it is permissible to use a patent if it is done privately and for non-commercial purposes. </a:t>
            </a:r>
          </a:p>
          <a:p>
            <a:pPr>
              <a:lnSpc>
                <a:spcPct val="120000"/>
              </a:lnSpc>
            </a:pPr>
            <a:r>
              <a:rPr lang="en-US" dirty="0">
                <a:solidFill>
                  <a:srgbClr val="EE10CE"/>
                </a:solidFill>
              </a:rPr>
              <a:t>Patent laws in most European countries include a “research exception” (or “research exemption”) which permits use of a patented invention for experimental purposes without infringing the rights of the holder.</a:t>
            </a:r>
          </a:p>
        </p:txBody>
      </p:sp>
    </p:spTree>
    <p:extLst>
      <p:ext uri="{BB962C8B-B14F-4D97-AF65-F5344CB8AC3E}">
        <p14:creationId xmlns:p14="http://schemas.microsoft.com/office/powerpoint/2010/main" val="3746040708"/>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3791</TotalTime>
  <Words>5126</Words>
  <Application>Microsoft Office PowerPoint</Application>
  <PresentationFormat>On-screen Show (4:3)</PresentationFormat>
  <Paragraphs>220</Paragraphs>
  <Slides>49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Comic Sans MS</vt:lpstr>
      <vt:lpstr>Tahoma</vt:lpstr>
      <vt:lpstr>Wingdings</vt:lpstr>
      <vt:lpstr>SASEPresentation</vt:lpstr>
      <vt:lpstr>PowerPoint Presentation</vt:lpstr>
      <vt:lpstr>Syllabus</vt:lpstr>
      <vt:lpstr>Infringement of IPRs</vt:lpstr>
      <vt:lpstr>Infringement</vt:lpstr>
      <vt:lpstr>Infringement</vt:lpstr>
      <vt:lpstr>Infringement of Intellectual Property</vt:lpstr>
      <vt:lpstr>Infringement of Intellectual Property</vt:lpstr>
      <vt:lpstr>Patent Infringement</vt:lpstr>
      <vt:lpstr>Patent Infringement</vt:lpstr>
      <vt:lpstr>Patent Infringement</vt:lpstr>
      <vt:lpstr>Trade Mark Infringement</vt:lpstr>
      <vt:lpstr>Trademark Infringement</vt:lpstr>
      <vt:lpstr>Trademark Infringement</vt:lpstr>
      <vt:lpstr>Trademark Infringement</vt:lpstr>
      <vt:lpstr>Trademark Infringement</vt:lpstr>
      <vt:lpstr>Copyright Infringement</vt:lpstr>
      <vt:lpstr>Copyright Infringement</vt:lpstr>
      <vt:lpstr>Copyright Infringement</vt:lpstr>
      <vt:lpstr>Copyright Infringement</vt:lpstr>
      <vt:lpstr>Designs Infringement</vt:lpstr>
      <vt:lpstr>Designs Infringement</vt:lpstr>
      <vt:lpstr>Techniques to Detect (or Deter) Intellectual Property Infringement</vt:lpstr>
      <vt:lpstr>Remedies Available for Infringement</vt:lpstr>
      <vt:lpstr>Patent Infringement Remedies</vt:lpstr>
      <vt:lpstr>Patent Infringement Remedies</vt:lpstr>
      <vt:lpstr>Trademark Infringement Remedies</vt:lpstr>
      <vt:lpstr>Trademark Infringement Remedies</vt:lpstr>
      <vt:lpstr>Trademark Infringement Remedies</vt:lpstr>
      <vt:lpstr>Copyright Infringement Remedies</vt:lpstr>
      <vt:lpstr>Copyright Infringement Remedies</vt:lpstr>
      <vt:lpstr>Copyright Infringement Remedies</vt:lpstr>
      <vt:lpstr>Enforcement Measures</vt:lpstr>
      <vt:lpstr>Enforcement of Intellectual Property Laws in India</vt:lpstr>
      <vt:lpstr>Enforcement Measures</vt:lpstr>
      <vt:lpstr>Enforcement Measures</vt:lpstr>
      <vt:lpstr>Enforcement Measures</vt:lpstr>
      <vt:lpstr>Authorities involved in the execution of orders of courts</vt:lpstr>
      <vt:lpstr>Authorities involved in the execution of orders of courts</vt:lpstr>
      <vt:lpstr>Authorities involved in the execution of orders of courts</vt:lpstr>
      <vt:lpstr>Emerging Issues</vt:lpstr>
      <vt:lpstr>Emerging Issues</vt:lpstr>
      <vt:lpstr>Emerging Issues</vt:lpstr>
      <vt:lpstr>Emerging Issues</vt:lpstr>
      <vt:lpstr>Case Studies: Bio Piracy of Traditional Knowledge of India</vt:lpstr>
      <vt:lpstr>Case Studies: Bio Piracy of Traditional Knowledge of India</vt:lpstr>
      <vt:lpstr>Case Studies: Bio Piracy of Traditional Knowledge of India</vt:lpstr>
      <vt:lpstr>Case Studies: Bio Piracy of Traditional Knowledge of India</vt:lpstr>
      <vt:lpstr>Case Studies: Navigators Logistics v. Kashif Qureshi </vt:lpstr>
      <vt:lpstr>Bajaj Auto Limited Vs. TVS Motor Company Limited – IPR Law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K S Jayakumar</cp:lastModifiedBy>
  <cp:revision>565</cp:revision>
  <dcterms:created xsi:type="dcterms:W3CDTF">2016-10-24T07:34:31Z</dcterms:created>
  <dcterms:modified xsi:type="dcterms:W3CDTF">2022-05-30T04:23:19Z</dcterms:modified>
</cp:coreProperties>
</file>