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32"/>
  </p:notesMasterIdLst>
  <p:handoutMasterIdLst>
    <p:handoutMasterId r:id="rId33"/>
  </p:handoutMasterIdLst>
  <p:sldIdLst>
    <p:sldId id="270" r:id="rId3"/>
    <p:sldId id="276" r:id="rId4"/>
    <p:sldId id="496" r:id="rId5"/>
    <p:sldId id="628" r:id="rId6"/>
    <p:sldId id="629" r:id="rId7"/>
    <p:sldId id="630" r:id="rId8"/>
    <p:sldId id="631" r:id="rId9"/>
    <p:sldId id="632" r:id="rId10"/>
    <p:sldId id="633" r:id="rId11"/>
    <p:sldId id="634" r:id="rId12"/>
    <p:sldId id="635" r:id="rId13"/>
    <p:sldId id="636" r:id="rId14"/>
    <p:sldId id="637" r:id="rId15"/>
    <p:sldId id="638" r:id="rId16"/>
    <p:sldId id="639" r:id="rId17"/>
    <p:sldId id="640" r:id="rId18"/>
    <p:sldId id="641" r:id="rId19"/>
    <p:sldId id="648" r:id="rId20"/>
    <p:sldId id="642" r:id="rId21"/>
    <p:sldId id="643" r:id="rId22"/>
    <p:sldId id="644" r:id="rId23"/>
    <p:sldId id="645" r:id="rId24"/>
    <p:sldId id="646" r:id="rId25"/>
    <p:sldId id="627" r:id="rId26"/>
    <p:sldId id="624" r:id="rId27"/>
    <p:sldId id="502" r:id="rId28"/>
    <p:sldId id="511" r:id="rId29"/>
    <p:sldId id="647" r:id="rId30"/>
    <p:sldId id="377" r:id="rId31"/>
  </p:sldIdLst>
  <p:sldSz cx="9144000" cy="6858000" type="screen4x3"/>
  <p:notesSz cx="7099300" cy="10234613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3399FF"/>
    <a:srgbClr val="0033CC"/>
    <a:srgbClr val="000099"/>
    <a:srgbClr val="808080"/>
    <a:srgbClr val="5F5F5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0" autoAdjust="0"/>
    <p:restoredTop sz="94254"/>
  </p:normalViewPr>
  <p:slideViewPr>
    <p:cSldViewPr showGuides="1">
      <p:cViewPr varScale="1">
        <p:scale>
          <a:sx n="70" d="100"/>
          <a:sy n="70" d="100"/>
        </p:scale>
        <p:origin x="708" y="6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AE0F75-A339-4707-AFFD-6FA61832C1A0}" type="datetime3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23 February 2021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 eaLnBrk="0" hangingPunct="0">
              <a:defRPr sz="1300">
                <a:latin typeface="Times New Roman" panose="0202060305040502030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6A8D25-EC8B-4A25-97F3-AE4DA9C3D92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8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13C59A-0E18-48F9-9A53-5D89D709BF99}" type="datetime3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23 February 2021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12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 eaLnBrk="0" hangingPunct="0">
              <a:defRPr sz="1300">
                <a:latin typeface="Times New Roman" panose="0202060305040502030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60B103-E473-4954-9B37-3EE4C8950D0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3717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>
              <a:spcBef>
                <a:spcPct val="0"/>
              </a:spcBef>
            </a:pPr>
            <a:r>
              <a:rPr sz="1300" dirty="0"/>
              <a:t>The University of Adelaide, School of Computer Science</a:t>
            </a:r>
          </a:p>
        </p:txBody>
      </p:sp>
      <p:sp>
        <p:nvSpPr>
          <p:cNvPr id="8195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>
              <a:spcBef>
                <a:spcPct val="0"/>
              </a:spcBef>
            </a:pPr>
            <a:fld id="{BB962C8B-B14F-4D97-AF65-F5344CB8AC3E}" type="datetime3">
              <a:rPr lang="en-US" altLang="zh-CN" sz="1300" dirty="0">
                <a:ea typeface="SimSun" panose="02010600030101010101" pitchFamily="2" charset="-122"/>
              </a:rPr>
              <a:t>23 February 2021</a:t>
            </a:fld>
            <a:endParaRPr lang="en-US" altLang="zh-CN" sz="1300" dirty="0">
              <a:ea typeface="SimSun" panose="02010600030101010101" pitchFamily="2" charset="-122"/>
            </a:endParaRPr>
          </a:p>
        </p:txBody>
      </p:sp>
      <p:sp>
        <p:nvSpPr>
          <p:cNvPr id="819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>
              <a:spcBef>
                <a:spcPct val="0"/>
              </a:spcBef>
            </a:pPr>
            <a:r>
              <a:rPr sz="1300" dirty="0"/>
              <a:t>Chapter 2 — Instructions: Language of the Computer</a:t>
            </a:r>
          </a:p>
        </p:txBody>
      </p:sp>
      <p:sp>
        <p:nvSpPr>
          <p:cNvPr id="81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>
              <a:spcBef>
                <a:spcPct val="0"/>
              </a:spcBef>
            </a:pPr>
            <a:fld id="{9A0DB2DC-4C9A-4742-B13C-FB6460FD3503}" type="slidenum">
              <a:rPr lang="en-US" altLang="zh-CN" sz="1300" dirty="0">
                <a:ea typeface="SimSun" panose="02010600030101010101" pitchFamily="2" charset="-122"/>
              </a:rPr>
              <a:t>1</a:t>
            </a:fld>
            <a:endParaRPr lang="en-US" altLang="zh-CN" sz="1300" dirty="0">
              <a:ea typeface="SimSun" panose="02010600030101010101" pitchFamily="2" charset="-122"/>
            </a:endParaRPr>
          </a:p>
        </p:txBody>
      </p:sp>
      <p:sp>
        <p:nvSpPr>
          <p:cNvPr id="81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9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 eaLnBrk="1" hangingPunct="1"/>
            <a:endParaRPr lang="en-AU" altLang="x-none" dirty="0"/>
          </a:p>
        </p:txBody>
      </p:sp>
    </p:spTree>
    <p:extLst>
      <p:ext uri="{BB962C8B-B14F-4D97-AF65-F5344CB8AC3E}">
        <p14:creationId xmlns:p14="http://schemas.microsoft.com/office/powerpoint/2010/main" val="418424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>
              <a:spcBef>
                <a:spcPct val="0"/>
              </a:spcBef>
            </a:pPr>
            <a:r>
              <a:rPr sz="1300" dirty="0"/>
              <a:t>The University of Adelaide, School of Computer Science</a:t>
            </a:r>
          </a:p>
        </p:txBody>
      </p:sp>
      <p:sp>
        <p:nvSpPr>
          <p:cNvPr id="10243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>
              <a:spcBef>
                <a:spcPct val="0"/>
              </a:spcBef>
            </a:pPr>
            <a:fld id="{BB962C8B-B14F-4D97-AF65-F5344CB8AC3E}" type="datetime3">
              <a:rPr lang="en-US" altLang="zh-CN" sz="1300" dirty="0">
                <a:ea typeface="SimSun" panose="02010600030101010101" pitchFamily="2" charset="-122"/>
              </a:rPr>
              <a:t>23 February 2021</a:t>
            </a:fld>
            <a:endParaRPr lang="en-US" altLang="zh-CN" sz="1300" dirty="0">
              <a:ea typeface="SimSun" panose="02010600030101010101" pitchFamily="2" charset="-122"/>
            </a:endParaRPr>
          </a:p>
        </p:txBody>
      </p:sp>
      <p:sp>
        <p:nvSpPr>
          <p:cNvPr id="1024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>
              <a:spcBef>
                <a:spcPct val="0"/>
              </a:spcBef>
            </a:pPr>
            <a:r>
              <a:rPr sz="1300" dirty="0"/>
              <a:t>Chapter 2 — Instructions: Language of the Computer</a:t>
            </a:r>
          </a:p>
        </p:txBody>
      </p:sp>
      <p:sp>
        <p:nvSpPr>
          <p:cNvPr id="1024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>
              <a:spcBef>
                <a:spcPct val="0"/>
              </a:spcBef>
            </a:pPr>
            <a:fld id="{9A0DB2DC-4C9A-4742-B13C-FB6460FD3503}" type="slidenum">
              <a:rPr lang="en-US" altLang="zh-CN" sz="1300" dirty="0">
                <a:ea typeface="SimSun" panose="02010600030101010101" pitchFamily="2" charset="-122"/>
              </a:rPr>
              <a:t>2</a:t>
            </a:fld>
            <a:endParaRPr lang="en-US" altLang="zh-CN" sz="1300" dirty="0">
              <a:ea typeface="SimSun" panose="02010600030101010101" pitchFamily="2" charset="-122"/>
            </a:endParaRPr>
          </a:p>
        </p:txBody>
      </p:sp>
      <p:sp>
        <p:nvSpPr>
          <p:cNvPr id="102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7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 eaLnBrk="1" hangingPunct="1"/>
            <a:endParaRPr lang="en-AU" altLang="x-none" dirty="0"/>
          </a:p>
        </p:txBody>
      </p:sp>
    </p:spTree>
    <p:extLst>
      <p:ext uri="{BB962C8B-B14F-4D97-AF65-F5344CB8AC3E}">
        <p14:creationId xmlns:p14="http://schemas.microsoft.com/office/powerpoint/2010/main" val="77441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449580" eaLnBrk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x-none" sz="1400" dirty="0">
                <a:solidFill>
                  <a:srgbClr val="000000"/>
                </a:solidFill>
                <a:cs typeface="Arial" panose="020B0604020202020204" pitchFamily="34" charset="0"/>
              </a:rPr>
              <a:t>3</a:t>
            </a:fld>
            <a:endParaRPr lang="en-IN" altLang="x-none" sz="1400" dirty="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Slide Image Placeholder 1126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>
              <a:alpha val="100000"/>
            </a:srgbClr>
          </a:solidFill>
        </p:spPr>
      </p:sp>
      <p:sp>
        <p:nvSpPr>
          <p:cNvPr id="12292" name="Text Placeholder 11265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</p:spPr>
        <p:txBody>
          <a:bodyPr wrap="none" lIns="96661" tIns="48331" rIns="96661" bIns="48331" anchor="ctr" anchorCtr="0"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703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2341563" y="1916113"/>
            <a:ext cx="6623050" cy="46038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8388350" y="6497638"/>
            <a:ext cx="576263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657E405-656D-4852-9C5B-023033227C20}" type="slidenum"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2341563" y="1916113"/>
            <a:ext cx="6623050" cy="46038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8388350" y="6497638"/>
            <a:ext cx="576263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E809DD-A7E5-49AC-B2BE-732C82374E06}" type="slidenum"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2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276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0" y="6229350"/>
          <a:ext cx="9144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r:id="rId16" imgW="9538335" imgH="663575" progId="">
                  <p:embed/>
                </p:oleObj>
              </mc:Choice>
              <mc:Fallback>
                <p:oleObj r:id="rId16" imgW="9538335" imgH="663575" progId="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6229350"/>
                        <a:ext cx="914400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6059488"/>
            <a:ext cx="4932363" cy="4651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S.V.JANSI RANI/Assoc Prof /CSE/SSNCE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276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0" y="6229350"/>
          <a:ext cx="9144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r:id="rId16" imgW="9538335" imgH="663575" progId="">
                  <p:embed/>
                </p:oleObj>
              </mc:Choice>
              <mc:Fallback>
                <p:oleObj r:id="rId16" imgW="9538335" imgH="663575" progId="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6229350"/>
                        <a:ext cx="914400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6059488"/>
            <a:ext cx="4932363" cy="4651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S.V.JANSI RANI/Assoc Prof /CSE/SSNCE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/>
          <p:nvPr/>
        </p:nvSpPr>
        <p:spPr>
          <a:xfrm>
            <a:off x="2628900" y="1268413"/>
            <a:ext cx="4305987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GB" dirty="0" smtClean="0">
                <a:solidFill>
                  <a:srgbClr val="000099"/>
                </a:solidFill>
                <a:latin typeface="Arial" panose="020B0604020202020204" pitchFamily="34" charset="0"/>
              </a:rPr>
              <a:t>Multi Layer Perceptron</a:t>
            </a:r>
            <a:endParaRPr lang="en-US" altLang="en-GB" dirty="0">
              <a:solidFill>
                <a:srgbClr val="0000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3" name="Rectangle 12"/>
          <p:cNvSpPr/>
          <p:nvPr/>
        </p:nvSpPr>
        <p:spPr>
          <a:xfrm>
            <a:off x="2843213" y="1988820"/>
            <a:ext cx="5832475" cy="1137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AU" altLang="x-non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S.V.Jansi Rani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Tx/>
              <a:buNone/>
              <a:defRPr/>
            </a:pPr>
            <a:r>
              <a:rPr kumimoji="0" lang="en-AU" altLang="x-non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Associate Professor  / CSE</a:t>
            </a:r>
            <a:endParaRPr kumimoji="0" lang="en-GB" altLang="x-none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GB" altLang="x-none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Text Box 13"/>
          <p:cNvSpPr txBox="1"/>
          <p:nvPr/>
        </p:nvSpPr>
        <p:spPr>
          <a:xfrm>
            <a:off x="1979713" y="116632"/>
            <a:ext cx="4032448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GB">
                <a:solidFill>
                  <a:srgbClr val="000099"/>
                </a:solidFill>
                <a:latin typeface="Arial" panose="020B0604020202020204" pitchFamily="34" charset="0"/>
              </a:rPr>
              <a:t>Supervised Learning</a:t>
            </a:r>
            <a:endParaRPr lang="en-US" altLang="en-GB" dirty="0">
              <a:solidFill>
                <a:srgbClr val="0000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173" name="Rectangle 40"/>
          <p:cNvSpPr txBox="1"/>
          <p:nvPr/>
        </p:nvSpPr>
        <p:spPr>
          <a:xfrm>
            <a:off x="1044575" y="6454775"/>
            <a:ext cx="7272338" cy="358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AU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 Box 13"/>
          <p:cNvSpPr txBox="1"/>
          <p:nvPr/>
        </p:nvSpPr>
        <p:spPr>
          <a:xfrm>
            <a:off x="467544" y="6273800"/>
            <a:ext cx="75088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dirty="0">
                <a:solidFill>
                  <a:schemeClr val="bg1"/>
                </a:solidFill>
                <a:latin typeface="Times New Roman" panose="02020603050405020304" charset="0"/>
              </a:rPr>
              <a:t>UCS 1603 Introduction to Machine Learning</a:t>
            </a:r>
            <a:endParaRPr dirty="0">
              <a:solidFill>
                <a:schemeClr val="bg1"/>
              </a:solidFill>
              <a:latin typeface="Times New Roman" panose="0202060305040502030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IN" dirty="0" smtClean="0"/>
              <a:t>Gradient descent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20594" y="2438401"/>
            <a:ext cx="3820298" cy="266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657600" y="1295400"/>
            <a:ext cx="5029200" cy="4953000"/>
          </a:xfrm>
        </p:spPr>
        <p:txBody>
          <a:bodyPr/>
          <a:lstStyle/>
          <a:p>
            <a:r>
              <a:rPr lang="en-IN" dirty="0" smtClean="0"/>
              <a:t>weights of the network are trained so that the error goes downhill until it reaches a local minimum, just like a ball rolling under gravity.</a:t>
            </a:r>
          </a:p>
          <a:p>
            <a:r>
              <a:rPr lang="en-IN" dirty="0" smtClean="0"/>
              <a:t>back-propagation of error, which makes it clear that the errors are sent backwards through the network.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26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How to construct a neural network?</a:t>
            </a:r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71600" y="1447800"/>
            <a:ext cx="6934200" cy="3962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61974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Contd…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680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Each unit performs computation using three steps: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b="1" dirty="0"/>
              <a:t>Input function </a:t>
            </a:r>
            <a:r>
              <a:rPr lang="en-US" sz="2400" dirty="0"/>
              <a:t>is computed by summing the weights and input values - </a:t>
            </a:r>
            <a:r>
              <a:rPr lang="en-US" sz="2400" i="1" dirty="0"/>
              <a:t>Linear function.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Activation function </a:t>
            </a:r>
            <a:r>
              <a:rPr lang="en-US" sz="2400" dirty="0"/>
              <a:t>computes the actual output using any one of the activation function from the available three functions (step, sign and sigmoid) - </a:t>
            </a:r>
            <a:r>
              <a:rPr lang="en-US" sz="2400" i="1" dirty="0"/>
              <a:t>Nonlinear function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fixed </a:t>
            </a:r>
            <a:r>
              <a:rPr lang="en-US" sz="2400" i="1" dirty="0"/>
              <a:t>threshold value </a:t>
            </a:r>
            <a:r>
              <a:rPr lang="en-US" sz="2400" dirty="0"/>
              <a:t>is introduced in each level instead of having it in each unit.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i="1" dirty="0" err="1"/>
              <a:t>ini</a:t>
            </a:r>
            <a:r>
              <a:rPr lang="en-US" sz="2400" i="1" dirty="0"/>
              <a:t> = </a:t>
            </a:r>
            <a:r>
              <a:rPr lang="en-US" sz="2400" dirty="0" err="1"/>
              <a:t>å</a:t>
            </a:r>
            <a:r>
              <a:rPr lang="en-US" sz="2400" i="1" dirty="0" err="1"/>
              <a:t>j</a:t>
            </a:r>
            <a:r>
              <a:rPr lang="en-US" sz="2400" i="1" dirty="0"/>
              <a:t> </a:t>
            </a:r>
            <a:r>
              <a:rPr lang="en-US" sz="2400" i="1" dirty="0" err="1" smtClean="0"/>
              <a:t>wj,i</a:t>
            </a:r>
            <a:endParaRPr lang="en-US" sz="2400" i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	</a:t>
            </a:r>
            <a:r>
              <a:rPr lang="en-US" sz="2400" i="1" dirty="0" err="1"/>
              <a:t>ai</a:t>
            </a:r>
            <a:r>
              <a:rPr lang="en-US" sz="2400" i="1" dirty="0"/>
              <a:t> </a:t>
            </a:r>
            <a:r>
              <a:rPr lang="en-US" sz="2400" dirty="0"/>
              <a:t>= </a:t>
            </a:r>
            <a:r>
              <a:rPr lang="en-US" sz="2400" i="1" dirty="0" smtClean="0"/>
              <a:t>g</a:t>
            </a:r>
            <a:r>
              <a:rPr lang="en-US" sz="2400" dirty="0" smtClean="0"/>
              <a:t>(</a:t>
            </a:r>
            <a:r>
              <a:rPr lang="en-US" sz="2400" i="1" dirty="0" err="1" smtClean="0"/>
              <a:t>ini</a:t>
            </a:r>
            <a:r>
              <a:rPr lang="en-US" sz="2400" i="1" dirty="0" smtClean="0"/>
              <a:t>)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27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IN" dirty="0" smtClean="0"/>
              <a:t>Feed forward network - example</a:t>
            </a:r>
            <a:endParaRPr lang="en-IN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937" y="1371601"/>
            <a:ext cx="816766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329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46620" cy="4678363"/>
          </a:xfrm>
        </p:spPr>
        <p:txBody>
          <a:bodyPr/>
          <a:lstStyle/>
          <a:p>
            <a:r>
              <a:rPr lang="en-US" dirty="0"/>
              <a:t>Binary step function</a:t>
            </a:r>
          </a:p>
          <a:p>
            <a:r>
              <a:rPr lang="en-US" dirty="0"/>
              <a:t>Binary sigmoid function</a:t>
            </a:r>
          </a:p>
          <a:p>
            <a:r>
              <a:rPr lang="en-US" dirty="0"/>
              <a:t>Bipolar sigmoid function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738" y="2852936"/>
            <a:ext cx="2297287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611560" y="5356621"/>
            <a:ext cx="70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https://adl1995.github.io/an-overview-of-activation-functions-used-in-neural-networks.html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914401"/>
            <a:ext cx="4819852" cy="14051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535" y="2545061"/>
            <a:ext cx="58197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0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</a:t>
            </a:r>
            <a:r>
              <a:rPr lang="en-IN" sz="2400" dirty="0" smtClean="0"/>
              <a:t>The sigmoid function,</a:t>
            </a:r>
          </a:p>
          <a:p>
            <a:pPr>
              <a:buNone/>
            </a:pPr>
            <a:r>
              <a:rPr lang="en-IN" sz="2400" dirty="0" smtClean="0"/>
              <a:t> 	which looks qualitatively fairly similar, but varies smoothly and </a:t>
            </a:r>
            <a:r>
              <a:rPr lang="en-IN" sz="2400" dirty="0" err="1" smtClean="0"/>
              <a:t>differentiably</a:t>
            </a:r>
            <a:endParaRPr lang="en-IN" sz="2400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25050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505200"/>
            <a:ext cx="2895600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073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propagation network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Training a network by back propagation involves 3 stages:</a:t>
            </a:r>
          </a:p>
          <a:p>
            <a:r>
              <a:rPr lang="en-US"/>
              <a:t>Feed forward of the input training pattern</a:t>
            </a:r>
          </a:p>
          <a:p>
            <a:r>
              <a:rPr lang="en-US"/>
              <a:t>Back propagation of the associated error</a:t>
            </a:r>
          </a:p>
          <a:p>
            <a:r>
              <a:rPr lang="en-US"/>
              <a:t>Adjustment of weights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89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z="4000"/>
              <a:t>Multi Layer Network</a:t>
            </a:r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1295400"/>
            <a:ext cx="6533728" cy="4715061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564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268760"/>
            <a:ext cx="6859110" cy="339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1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/>
          <a:lstStyle/>
          <a:p>
            <a:r>
              <a:rPr lang="en-IN" dirty="0" smtClean="0"/>
              <a:t>MLP training algorithm using back-propagation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r>
              <a:rPr lang="en-IN" sz="2400" dirty="0"/>
              <a:t>A</a:t>
            </a:r>
            <a:r>
              <a:rPr lang="en-IN" sz="2400" dirty="0" smtClean="0"/>
              <a:t>n input vector is put into the input nodes </a:t>
            </a:r>
          </a:p>
          <a:p>
            <a:r>
              <a:rPr lang="en-IN" sz="2400" dirty="0" smtClean="0"/>
              <a:t>Inputs are fed </a:t>
            </a:r>
            <a:r>
              <a:rPr lang="en-IN" sz="2400" i="1" dirty="0" smtClean="0"/>
              <a:t>forward through the network </a:t>
            </a:r>
          </a:p>
          <a:p>
            <a:r>
              <a:rPr lang="en-IN" sz="2400" dirty="0" smtClean="0"/>
              <a:t>Inputs and the first-layer weights (here labelled as </a:t>
            </a:r>
            <a:r>
              <a:rPr lang="en-IN" sz="2400" i="1" dirty="0" smtClean="0"/>
              <a:t>v) are used to decide </a:t>
            </a:r>
            <a:r>
              <a:rPr lang="en-IN" sz="2400" dirty="0" smtClean="0"/>
              <a:t>whether the hidden nodes fire or not. The activation function </a:t>
            </a:r>
            <a:r>
              <a:rPr lang="en-IN" sz="2400" i="1" dirty="0" smtClean="0"/>
              <a:t>g(·) is the sigmoid </a:t>
            </a:r>
            <a:r>
              <a:rPr lang="en-IN" sz="2400" dirty="0" smtClean="0"/>
              <a:t>function  </a:t>
            </a:r>
          </a:p>
          <a:p>
            <a:r>
              <a:rPr lang="en-IN" sz="2400" dirty="0" smtClean="0"/>
              <a:t>Outputs of these neurons and the second-layer weights (labelled as </a:t>
            </a:r>
            <a:r>
              <a:rPr lang="en-IN" sz="2400" i="1" dirty="0" smtClean="0"/>
              <a:t>w) are </a:t>
            </a:r>
            <a:r>
              <a:rPr lang="en-IN" sz="2400" dirty="0" smtClean="0"/>
              <a:t>used to decide if the output neurons fire or not</a:t>
            </a:r>
          </a:p>
        </p:txBody>
      </p:sp>
    </p:spTree>
    <p:extLst>
      <p:ext uri="{BB962C8B-B14F-4D97-AF65-F5344CB8AC3E}">
        <p14:creationId xmlns:p14="http://schemas.microsoft.com/office/powerpoint/2010/main" val="86010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dirty="0">
                <a:latin typeface="+mj-lt"/>
                <a:ea typeface="+mj-ea"/>
                <a:cs typeface="+mj-cs"/>
              </a:rPr>
              <a:t>Agenda</a:t>
            </a:r>
            <a:endParaRPr lang="en-AU" altLang="x-none" dirty="0">
              <a:latin typeface="+mj-lt"/>
              <a:ea typeface="+mj-ea"/>
              <a:cs typeface="+mj-cs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NN structure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sz="2800" dirty="0" smtClean="0"/>
              <a:t>Gradient Descent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Activation Functions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sz="2800" dirty="0" smtClean="0"/>
              <a:t>MLP Algorithm</a:t>
            </a:r>
            <a:endParaRPr kumimoji="0" lang="en-US" sz="2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Error is computed as the sum-of-squares difference between the network outputs </a:t>
            </a:r>
            <a:r>
              <a:rPr lang="en-IN" dirty="0" smtClean="0"/>
              <a:t>and the targets</a:t>
            </a:r>
          </a:p>
          <a:p>
            <a:r>
              <a:rPr lang="en-IN" dirty="0" smtClean="0"/>
              <a:t>This error is fed </a:t>
            </a:r>
            <a:r>
              <a:rPr lang="en-IN" i="1" dirty="0" smtClean="0"/>
              <a:t>backwards through the network in order to </a:t>
            </a:r>
            <a:r>
              <a:rPr lang="en-IN" dirty="0" smtClean="0"/>
              <a:t>first update the second-layer weights and then afterwards, the first-layer weights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398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MLP – XOR problem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938212" y="2752724"/>
            <a:ext cx="3589338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83968" y="1600201"/>
            <a:ext cx="4402832" cy="1540768"/>
          </a:xfrm>
        </p:spPr>
        <p:txBody>
          <a:bodyPr/>
          <a:lstStyle/>
          <a:p>
            <a:r>
              <a:rPr lang="en-IN" sz="2000" dirty="0" smtClean="0"/>
              <a:t>Multi-layer </a:t>
            </a:r>
            <a:r>
              <a:rPr lang="en-IN" sz="2000" dirty="0" err="1" smtClean="0"/>
              <a:t>Perceptron</a:t>
            </a:r>
            <a:r>
              <a:rPr lang="en-IN" sz="2000" dirty="0" smtClean="0"/>
              <a:t> network showing a set of weights that solve the XOR problem.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71247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IN" sz="2400" b="1" dirty="0" smtClean="0"/>
              <a:t>Multi-layer </a:t>
            </a:r>
            <a:r>
              <a:rPr lang="en-IN" sz="2400" b="1" dirty="0" err="1" smtClean="0"/>
              <a:t>Perceptron</a:t>
            </a:r>
            <a:r>
              <a:rPr lang="en-IN" sz="2400" b="1" dirty="0" smtClean="0"/>
              <a:t> Algorithm</a:t>
            </a:r>
            <a:endParaRPr lang="en-IN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0874" y="1447800"/>
            <a:ext cx="782254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73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1" y="1981200"/>
            <a:ext cx="765376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9247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36"/>
            <a:ext cx="8229600" cy="639762"/>
          </a:xfrm>
        </p:spPr>
        <p:txBody>
          <a:bodyPr/>
          <a:lstStyle/>
          <a:p>
            <a:r>
              <a:rPr lang="en-IN" dirty="0" smtClean="0"/>
              <a:t>MLP Training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8398"/>
            <a:ext cx="8229600" cy="545776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dirty="0" smtClean="0"/>
              <a:t>An </a:t>
            </a:r>
            <a:r>
              <a:rPr lang="en-IN" dirty="0"/>
              <a:t>input vector is put into the input nodes</a:t>
            </a:r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dirty="0" smtClean="0"/>
              <a:t>Inputs </a:t>
            </a:r>
            <a:r>
              <a:rPr lang="en-IN" dirty="0"/>
              <a:t>are fed </a:t>
            </a:r>
            <a:r>
              <a:rPr lang="en-IN" i="1" dirty="0"/>
              <a:t>forward </a:t>
            </a:r>
            <a:r>
              <a:rPr lang="en-IN" dirty="0"/>
              <a:t>through the network (Figure 4.6)</a:t>
            </a:r>
          </a:p>
          <a:p>
            <a:pPr marL="400050" lvl="1" indent="0">
              <a:buNone/>
            </a:pPr>
            <a:r>
              <a:rPr lang="en-IN" dirty="0"/>
              <a:t>• the inputs and the first-layer weights (here labelled as </a:t>
            </a:r>
            <a:r>
              <a:rPr lang="en-IN" i="1" dirty="0"/>
              <a:t>v</a:t>
            </a:r>
            <a:r>
              <a:rPr lang="en-IN" dirty="0"/>
              <a:t>) are used to decide</a:t>
            </a:r>
          </a:p>
          <a:p>
            <a:pPr marL="400050" lvl="1" indent="0">
              <a:buNone/>
            </a:pPr>
            <a:r>
              <a:rPr lang="en-IN" dirty="0"/>
              <a:t>whether the hidden nodes fire or not. The activation function </a:t>
            </a:r>
            <a:r>
              <a:rPr lang="en-IN" i="1" dirty="0"/>
              <a:t>g</a:t>
            </a:r>
            <a:r>
              <a:rPr lang="en-IN" dirty="0"/>
              <a:t>(·) is the </a:t>
            </a:r>
            <a:r>
              <a:rPr lang="en-IN" dirty="0" smtClean="0"/>
              <a:t>sigmoid function </a:t>
            </a:r>
            <a:r>
              <a:rPr lang="en-IN" dirty="0"/>
              <a:t>given in Equation (4.2) above</a:t>
            </a:r>
          </a:p>
          <a:p>
            <a:pPr marL="400050" lvl="1" indent="0">
              <a:buNone/>
            </a:pPr>
            <a:r>
              <a:rPr lang="en-IN" dirty="0"/>
              <a:t>• the outputs of these neurons and the second-layer weights (labelled as </a:t>
            </a:r>
            <a:r>
              <a:rPr lang="en-IN" i="1" dirty="0"/>
              <a:t>w</a:t>
            </a:r>
            <a:r>
              <a:rPr lang="en-IN" dirty="0"/>
              <a:t>) </a:t>
            </a:r>
            <a:r>
              <a:rPr lang="en-IN" dirty="0" smtClean="0"/>
              <a:t>are used </a:t>
            </a:r>
            <a:r>
              <a:rPr lang="en-IN" dirty="0"/>
              <a:t>to decide if the output neurons fire or not</a:t>
            </a:r>
          </a:p>
          <a:p>
            <a:pPr marL="0" indent="0">
              <a:buNone/>
            </a:pPr>
            <a:r>
              <a:rPr lang="en-IN" dirty="0"/>
              <a:t>3. </a:t>
            </a:r>
            <a:r>
              <a:rPr lang="en-IN" dirty="0" smtClean="0"/>
              <a:t>E</a:t>
            </a:r>
            <a:r>
              <a:rPr lang="en-IN" i="1" dirty="0" smtClean="0"/>
              <a:t>rror </a:t>
            </a:r>
            <a:r>
              <a:rPr lang="en-IN" dirty="0"/>
              <a:t>is computed as the sum-of-squares difference </a:t>
            </a:r>
            <a:r>
              <a:rPr lang="en-IN" dirty="0" smtClean="0"/>
              <a:t> between </a:t>
            </a:r>
            <a:r>
              <a:rPr lang="en-IN" dirty="0"/>
              <a:t>the network </a:t>
            </a:r>
            <a:r>
              <a:rPr lang="en-IN" dirty="0" smtClean="0"/>
              <a:t>outputs and </a:t>
            </a:r>
            <a:r>
              <a:rPr lang="en-IN" dirty="0"/>
              <a:t>the targets</a:t>
            </a:r>
          </a:p>
          <a:p>
            <a:pPr marL="0" indent="0">
              <a:buNone/>
            </a:pPr>
            <a:r>
              <a:rPr lang="en-IN" dirty="0"/>
              <a:t>4. </a:t>
            </a:r>
            <a:r>
              <a:rPr lang="en-IN" dirty="0" smtClean="0"/>
              <a:t>Error </a:t>
            </a:r>
            <a:r>
              <a:rPr lang="en-IN" dirty="0"/>
              <a:t>is fed </a:t>
            </a:r>
            <a:r>
              <a:rPr lang="en-IN" i="1" dirty="0"/>
              <a:t>backwards </a:t>
            </a:r>
            <a:r>
              <a:rPr lang="en-IN" dirty="0"/>
              <a:t>through the network in order to</a:t>
            </a:r>
          </a:p>
          <a:p>
            <a:pPr marL="400050" lvl="1" indent="0">
              <a:buNone/>
            </a:pPr>
            <a:r>
              <a:rPr lang="en-IN" dirty="0"/>
              <a:t>• first update the second-layer weights</a:t>
            </a:r>
          </a:p>
          <a:p>
            <a:pPr marL="400050" lvl="1" indent="0">
              <a:buNone/>
            </a:pPr>
            <a:r>
              <a:rPr lang="en-IN" dirty="0"/>
              <a:t>• and then afterwards, the first-layer weights</a:t>
            </a:r>
          </a:p>
        </p:txBody>
      </p:sp>
    </p:spTree>
    <p:extLst>
      <p:ext uri="{BB962C8B-B14F-4D97-AF65-F5344CB8AC3E}">
        <p14:creationId xmlns:p14="http://schemas.microsoft.com/office/powerpoint/2010/main" val="2188891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2" y="-29600"/>
            <a:ext cx="4969305" cy="569084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362" y="908720"/>
            <a:ext cx="4015157" cy="457692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8655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74663" y="158750"/>
            <a:ext cx="7959725" cy="5357813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IN" altLang="x-none" dirty="0"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lvl="0" eaLnBrk="1" hangingPunct="1">
              <a:lnSpc>
                <a:spcPct val="90000"/>
              </a:lnSpc>
              <a:defRPr/>
            </a:pPr>
            <a:r>
              <a:rPr lang="en-US" sz="2400" dirty="0"/>
              <a:t>NN structure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sz="2400" dirty="0"/>
              <a:t>Gradient Descent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sz="2400" dirty="0"/>
              <a:t>Activation Functions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sz="2400"/>
              <a:t>MLP Algorithm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your understanding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06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5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ClrTx/>
              <a:buSzTx/>
              <a:buFontTx/>
            </a:pPr>
            <a:r>
              <a:rPr lang="en-IN" altLang="x-none" sz="5400" b="1" dirty="0"/>
              <a:t>THANK YOU</a:t>
            </a:r>
          </a:p>
        </p:txBody>
      </p:sp>
      <p:sp>
        <p:nvSpPr>
          <p:cNvPr id="2" name="Title 5"/>
          <p:cNvSpPr>
            <a:spLocks noGrp="1"/>
          </p:cNvSpPr>
          <p:nvPr/>
        </p:nvSpPr>
        <p:spPr>
          <a:xfrm>
            <a:off x="755015" y="422084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altLang="en-IN" sz="3200" b="1" dirty="0"/>
              <a:t>Courtsey : Stephen Marsland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3" y="0"/>
            <a:ext cx="2522537" cy="148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7" name="Picture 5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8" y="481013"/>
            <a:ext cx="2384425" cy="1581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Picture 51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913" y="1271588"/>
            <a:ext cx="2376487" cy="1581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Picture 5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2852738"/>
            <a:ext cx="2938463" cy="1277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Picture 51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563" y="4113213"/>
            <a:ext cx="2401887" cy="1563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1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73238"/>
            <a:ext cx="5084763" cy="4392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Multi-layer Perceptron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IN" dirty="0" smtClean="0"/>
              <a:t>Network structure</a:t>
            </a:r>
            <a:endParaRPr lang="en-IN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0584" y="1524001"/>
            <a:ext cx="807371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03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– Boolean function</a:t>
            </a:r>
            <a:endParaRPr lang="en-IN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1" y="2209800"/>
            <a:ext cx="84313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4909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229600" cy="499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731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52057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099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918" y="2362200"/>
            <a:ext cx="8542821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4098792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559</Words>
  <Application>Microsoft Office PowerPoint</Application>
  <PresentationFormat>On-screen Show (4:3)</PresentationFormat>
  <Paragraphs>83</Paragraphs>
  <Slides>29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SimSun</vt:lpstr>
      <vt:lpstr>Arial</vt:lpstr>
      <vt:lpstr>Arial Black</vt:lpstr>
      <vt:lpstr>Times New Roman</vt:lpstr>
      <vt:lpstr>Verdana</vt:lpstr>
      <vt:lpstr>Wingdings</vt:lpstr>
      <vt:lpstr>1_Default Design</vt:lpstr>
      <vt:lpstr>2_Default Design</vt:lpstr>
      <vt:lpstr>PowerPoint Presentation</vt:lpstr>
      <vt:lpstr>Agenda</vt:lpstr>
      <vt:lpstr>PowerPoint Presentation</vt:lpstr>
      <vt:lpstr>Multi-layer Perceptron</vt:lpstr>
      <vt:lpstr>Network structure</vt:lpstr>
      <vt:lpstr>Example – Boolean function</vt:lpstr>
      <vt:lpstr>Contd..</vt:lpstr>
      <vt:lpstr>Contd..</vt:lpstr>
      <vt:lpstr>Contd..</vt:lpstr>
      <vt:lpstr>Gradient descent</vt:lpstr>
      <vt:lpstr>How to construct a neural network?</vt:lpstr>
      <vt:lpstr>Contd…</vt:lpstr>
      <vt:lpstr>Feed forward network - example</vt:lpstr>
      <vt:lpstr>Activation Functions</vt:lpstr>
      <vt:lpstr>Contd…</vt:lpstr>
      <vt:lpstr>Back propagation network</vt:lpstr>
      <vt:lpstr>Multi Layer Network</vt:lpstr>
      <vt:lpstr>PowerPoint Presentation</vt:lpstr>
      <vt:lpstr>MLP training algorithm using back-propagation</vt:lpstr>
      <vt:lpstr>Contd…</vt:lpstr>
      <vt:lpstr>MLP – XOR problem</vt:lpstr>
      <vt:lpstr>Multi-layer Perceptron Algorithm</vt:lpstr>
      <vt:lpstr>Contd…</vt:lpstr>
      <vt:lpstr>MLP Training Algorithm</vt:lpstr>
      <vt:lpstr>PowerPoint Presentation</vt:lpstr>
      <vt:lpstr>PowerPoint Presentation</vt:lpstr>
      <vt:lpstr>Summary</vt:lpstr>
      <vt:lpstr>Check your understanding</vt:lpstr>
      <vt:lpstr>THANK YOU</vt:lpstr>
    </vt:vector>
  </TitlesOfParts>
  <Company>Ashenden Designs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Foundation</dc:title>
  <dc:subject>Computer Networks</dc:subject>
  <dc:creator>Larry L. Peterson and Bruce S. Davie</dc:creator>
  <cp:lastModifiedBy>Admin</cp:lastModifiedBy>
  <cp:revision>613</cp:revision>
  <dcterms:created xsi:type="dcterms:W3CDTF">2008-07-27T22:34:00Z</dcterms:created>
  <dcterms:modified xsi:type="dcterms:W3CDTF">2021-02-23T08:32:47Z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