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23"/>
  </p:notesMasterIdLst>
  <p:handoutMasterIdLst>
    <p:handoutMasterId r:id="rId24"/>
  </p:handoutMasterIdLst>
  <p:sldIdLst>
    <p:sldId id="270" r:id="rId3"/>
    <p:sldId id="276" r:id="rId4"/>
    <p:sldId id="496" r:id="rId5"/>
    <p:sldId id="627" r:id="rId6"/>
    <p:sldId id="664" r:id="rId7"/>
    <p:sldId id="648" r:id="rId8"/>
    <p:sldId id="650" r:id="rId9"/>
    <p:sldId id="649" r:id="rId10"/>
    <p:sldId id="656" r:id="rId11"/>
    <p:sldId id="657" r:id="rId12"/>
    <p:sldId id="658" r:id="rId13"/>
    <p:sldId id="659" r:id="rId14"/>
    <p:sldId id="694" r:id="rId15"/>
    <p:sldId id="692" r:id="rId16"/>
    <p:sldId id="686" r:id="rId17"/>
    <p:sldId id="502" r:id="rId18"/>
    <p:sldId id="511" r:id="rId19"/>
    <p:sldId id="647" r:id="rId20"/>
    <p:sldId id="693" r:id="rId21"/>
    <p:sldId id="377" r:id="rId22"/>
  </p:sldIdLst>
  <p:sldSz cx="9144000" cy="6858000" type="screen4x3"/>
  <p:notesSz cx="7099300" cy="10234613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3399"/>
    <a:srgbClr val="000066"/>
    <a:srgbClr val="3399FF"/>
    <a:srgbClr val="000099"/>
    <a:srgbClr val="808080"/>
    <a:srgbClr val="5F5F5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0" autoAdjust="0"/>
    <p:restoredTop sz="94254"/>
  </p:normalViewPr>
  <p:slideViewPr>
    <p:cSldViewPr showGuides="1">
      <p:cViewPr varScale="1">
        <p:scale>
          <a:sx n="84" d="100"/>
          <a:sy n="84" d="100"/>
        </p:scale>
        <p:origin x="1884" y="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defTabSz="96710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charset="0"/>
                <a:cs typeface="+mn-cs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710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charset="0"/>
                <a:cs typeface="+mn-cs"/>
              </a:defRPr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AE0F75-A339-4707-AFFD-6FA61832C1A0}" type="datetime3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5 April 2022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defTabSz="96710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charset="0"/>
                <a:cs typeface="+mn-cs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Chapter 2 — Instructions: Language of the Computer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defTabSz="967105" eaLnBrk="0" hangingPunct="0">
              <a:defRPr sz="1300">
                <a:latin typeface="Times New Roman" panose="0202060305040502030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6A8D25-EC8B-4A25-97F3-AE4DA9C3D928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407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defTabSz="96710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charset="0"/>
                <a:cs typeface="+mn-cs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710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charset="0"/>
                <a:cs typeface="+mn-cs"/>
              </a:defRPr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913C59A-0E18-48F9-9A53-5D89D709BF99}" type="datetime3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5 April 2022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5124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defTabSz="96710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charset="0"/>
                <a:cs typeface="+mn-cs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Chapter 2 — Instructions: Language of the Computer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defTabSz="967105" eaLnBrk="0" hangingPunct="0">
              <a:defRPr sz="1300">
                <a:latin typeface="Times New Roman" panose="0202060305040502030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60B103-E473-4954-9B37-3EE4C8950D0F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6059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>
              <a:spcBef>
                <a:spcPct val="0"/>
              </a:spcBef>
            </a:pPr>
            <a:r>
              <a:rPr sz="1300" dirty="0"/>
              <a:t>The University of Adelaide, School of Computer Science</a:t>
            </a:r>
          </a:p>
        </p:txBody>
      </p:sp>
      <p:sp>
        <p:nvSpPr>
          <p:cNvPr id="8195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>
              <a:spcBef>
                <a:spcPct val="0"/>
              </a:spcBef>
            </a:pPr>
            <a:fld id="{BB962C8B-B14F-4D97-AF65-F5344CB8AC3E}" type="datetime3">
              <a:rPr lang="en-US" altLang="zh-CN" sz="1300" dirty="0">
                <a:ea typeface="SimSun" panose="02010600030101010101" pitchFamily="2" charset="-122"/>
              </a:rPr>
              <a:t>5 April 2022</a:t>
            </a:fld>
            <a:endParaRPr lang="en-US" altLang="zh-CN" sz="1300" dirty="0">
              <a:ea typeface="SimSun" panose="02010600030101010101" pitchFamily="2" charset="-122"/>
            </a:endParaRPr>
          </a:p>
        </p:txBody>
      </p:sp>
      <p:sp>
        <p:nvSpPr>
          <p:cNvPr id="819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>
              <a:spcBef>
                <a:spcPct val="0"/>
              </a:spcBef>
            </a:pPr>
            <a:r>
              <a:rPr sz="1300" dirty="0"/>
              <a:t>Chapter 2 — Instructions: Language of the Computer</a:t>
            </a:r>
          </a:p>
        </p:txBody>
      </p:sp>
      <p:sp>
        <p:nvSpPr>
          <p:cNvPr id="819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>
              <a:spcBef>
                <a:spcPct val="0"/>
              </a:spcBef>
            </a:pPr>
            <a:fld id="{9A0DB2DC-4C9A-4742-B13C-FB6460FD3503}" type="slidenum">
              <a:rPr lang="en-US" altLang="zh-CN" sz="1300" dirty="0">
                <a:ea typeface="SimSun" panose="02010600030101010101" pitchFamily="2" charset="-122"/>
              </a:rPr>
              <a:t>1</a:t>
            </a:fld>
            <a:endParaRPr lang="en-US" altLang="zh-CN" sz="1300" dirty="0">
              <a:ea typeface="SimSun" panose="02010600030101010101" pitchFamily="2" charset="-122"/>
            </a:endParaRPr>
          </a:p>
        </p:txBody>
      </p:sp>
      <p:sp>
        <p:nvSpPr>
          <p:cNvPr id="819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9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 eaLnBrk="1" hangingPunct="1"/>
            <a:endParaRPr lang="en-AU" altLang="x-none" dirty="0"/>
          </a:p>
        </p:txBody>
      </p:sp>
    </p:spTree>
    <p:extLst>
      <p:ext uri="{BB962C8B-B14F-4D97-AF65-F5344CB8AC3E}">
        <p14:creationId xmlns:p14="http://schemas.microsoft.com/office/powerpoint/2010/main" val="244809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>
              <a:spcBef>
                <a:spcPct val="0"/>
              </a:spcBef>
            </a:pPr>
            <a:r>
              <a:rPr sz="1300" dirty="0"/>
              <a:t>The University of Adelaide, School of Computer Science</a:t>
            </a:r>
          </a:p>
        </p:txBody>
      </p:sp>
      <p:sp>
        <p:nvSpPr>
          <p:cNvPr id="10243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>
              <a:spcBef>
                <a:spcPct val="0"/>
              </a:spcBef>
            </a:pPr>
            <a:fld id="{BB962C8B-B14F-4D97-AF65-F5344CB8AC3E}" type="datetime3">
              <a:rPr lang="en-US" altLang="zh-CN" sz="1300" dirty="0">
                <a:ea typeface="SimSun" panose="02010600030101010101" pitchFamily="2" charset="-122"/>
              </a:rPr>
              <a:t>5 April 2022</a:t>
            </a:fld>
            <a:endParaRPr lang="en-US" altLang="zh-CN" sz="1300" dirty="0">
              <a:ea typeface="SimSun" panose="02010600030101010101" pitchFamily="2" charset="-122"/>
            </a:endParaRPr>
          </a:p>
        </p:txBody>
      </p:sp>
      <p:sp>
        <p:nvSpPr>
          <p:cNvPr id="10244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>
              <a:spcBef>
                <a:spcPct val="0"/>
              </a:spcBef>
            </a:pPr>
            <a:r>
              <a:rPr sz="1300" dirty="0"/>
              <a:t>Chapter 2 — Instructions: Language of the Computer</a:t>
            </a:r>
          </a:p>
        </p:txBody>
      </p:sp>
      <p:sp>
        <p:nvSpPr>
          <p:cNvPr id="10245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>
              <a:spcBef>
                <a:spcPct val="0"/>
              </a:spcBef>
            </a:pPr>
            <a:fld id="{9A0DB2DC-4C9A-4742-B13C-FB6460FD3503}" type="slidenum">
              <a:rPr lang="en-US" altLang="zh-CN" sz="1300" dirty="0">
                <a:ea typeface="SimSun" panose="02010600030101010101" pitchFamily="2" charset="-122"/>
              </a:rPr>
              <a:t>2</a:t>
            </a:fld>
            <a:endParaRPr lang="en-US" altLang="zh-CN" sz="1300" dirty="0">
              <a:ea typeface="SimSun" panose="02010600030101010101" pitchFamily="2" charset="-122"/>
            </a:endParaRPr>
          </a:p>
        </p:txBody>
      </p:sp>
      <p:sp>
        <p:nvSpPr>
          <p:cNvPr id="1024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7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 eaLnBrk="1" hangingPunct="1"/>
            <a:endParaRPr lang="en-AU" altLang="x-none" dirty="0"/>
          </a:p>
        </p:txBody>
      </p:sp>
    </p:spTree>
    <p:extLst>
      <p:ext uri="{BB962C8B-B14F-4D97-AF65-F5344CB8AC3E}">
        <p14:creationId xmlns:p14="http://schemas.microsoft.com/office/powerpoint/2010/main" val="142014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449580" eaLnBrk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x-none" sz="1400" dirty="0">
                <a:solidFill>
                  <a:srgbClr val="000000"/>
                </a:solidFill>
                <a:cs typeface="Arial" panose="020B0604020202020204" pitchFamily="34" charset="0"/>
              </a:rPr>
              <a:t>3</a:t>
            </a:fld>
            <a:endParaRPr lang="en-IN" altLang="x-none" sz="1400" dirty="0">
              <a:solidFill>
                <a:srgbClr val="000000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1" name="Slide Image Placeholder 1126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>
              <a:alpha val="100000"/>
            </a:srgbClr>
          </a:solidFill>
        </p:spPr>
      </p:sp>
      <p:sp>
        <p:nvSpPr>
          <p:cNvPr id="12292" name="Text Placeholder 11265"/>
          <p:cNvSpPr>
            <a:spLocks noGrp="1"/>
          </p:cNvSpPr>
          <p:nvPr>
            <p:ph type="body"/>
          </p:nvPr>
        </p:nvSpPr>
        <p:spPr>
          <a:xfrm>
            <a:off x="755650" y="5078413"/>
            <a:ext cx="6048375" cy="4811712"/>
          </a:xfrm>
        </p:spPr>
        <p:txBody>
          <a:bodyPr wrap="none" lIns="96661" tIns="48331" rIns="96661" bIns="48331" anchor="ctr" anchorCtr="0"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9357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rtlCol="0" anchor="b" anchorCtr="0" compatLnSpc="1"/>
          <a:lstStyle/>
          <a:p>
            <a:pPr lvl="0" algn="r" eaLnBrk="1" hangingPunct="1"/>
            <a:fld id="{9A0DB2DC-4C9A-4742-B13C-FB6460FD3503}" type="slidenum">
              <a:rPr lang="en-US" sz="1200" dirty="0">
                <a:latin typeface="Calibri" panose="020F0502020204030204" pitchFamily="34" charset="0"/>
              </a:rPr>
              <a:t>5</a:t>
            </a:fld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81923" name="Text Box 1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lvl="0" eaLnBrk="1" hangingPunct="1"/>
            <a:endParaRPr dirty="0">
              <a:latin typeface="Calibri" panose="020F0502020204030204" pitchFamily="34" charset="0"/>
            </a:endParaRPr>
          </a:p>
        </p:txBody>
      </p:sp>
      <p:sp>
        <p:nvSpPr>
          <p:cNvPr id="81924" name="Rectangle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217988"/>
          </a:xfrm>
          <a:solidFill>
            <a:srgbClr val="FFFFFF">
              <a:alpha val="100000"/>
            </a:srgbClr>
          </a:solidFill>
          <a:ln w="9360">
            <a:solidFill>
              <a:srgbClr val="000000">
                <a:alpha val="100000"/>
              </a:srgbClr>
            </a:solidFill>
            <a:miter lim="800000"/>
          </a:ln>
        </p:spPr>
        <p:txBody>
          <a:bodyPr wrap="none" lIns="91440" tIns="45720" rIns="91440" bIns="45720" anchor="ctr" anchorCtr="0"/>
          <a:lstStyle/>
          <a:p>
            <a:pPr lvl="0" eaLnBrk="1" hangingPunct="1">
              <a:spcBef>
                <a:spcPct val="0"/>
              </a:spcBef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2278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1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765175"/>
            <a:ext cx="9144000" cy="174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2341563" y="1916113"/>
            <a:ext cx="6623050" cy="46038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ext Box 42"/>
          <p:cNvSpPr txBox="1">
            <a:spLocks noChangeArrowheads="1"/>
          </p:cNvSpPr>
          <p:nvPr/>
        </p:nvSpPr>
        <p:spPr bwMode="auto">
          <a:xfrm>
            <a:off x="8388350" y="6497638"/>
            <a:ext cx="576263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657E405-656D-4852-9C5B-023033227C20}" type="slidenum">
              <a:rPr kumimoji="0" lang="en-AU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1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765175"/>
            <a:ext cx="9144000" cy="174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2341563" y="1916113"/>
            <a:ext cx="6623050" cy="46038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ext Box 42"/>
          <p:cNvSpPr txBox="1">
            <a:spLocks noChangeArrowheads="1"/>
          </p:cNvSpPr>
          <p:nvPr/>
        </p:nvSpPr>
        <p:spPr bwMode="auto">
          <a:xfrm>
            <a:off x="8388350" y="6497638"/>
            <a:ext cx="576263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E809DD-A7E5-49AC-B2BE-732C82374E06}" type="slidenum">
              <a:rPr kumimoji="0" lang="en-AU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vmlDrawing" Target="../drawings/vmlDrawing2.v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dirty="0"/>
              <a:t>Click to edit Master title style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276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0" y="6229350"/>
          <a:ext cx="91440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r:id="rId16" imgW="9538335" imgH="663575" progId="">
                  <p:embed/>
                </p:oleObj>
              </mc:Choice>
              <mc:Fallback>
                <p:oleObj r:id="rId16" imgW="9538335" imgH="663575" progId="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0" y="6229350"/>
                        <a:ext cx="9144000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6059488"/>
            <a:ext cx="4932363" cy="4651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S.V.JANSI RANI/Assoc Prof /CSE/SSNCE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dirty="0"/>
              <a:t>Click to edit Master title style</a:t>
            </a:r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276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0" y="6229350"/>
          <a:ext cx="91440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" r:id="rId16" imgW="9538335" imgH="663575" progId="">
                  <p:embed/>
                </p:oleObj>
              </mc:Choice>
              <mc:Fallback>
                <p:oleObj r:id="rId16" imgW="9538335" imgH="663575" progId="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0" y="6229350"/>
                        <a:ext cx="9144000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6059488"/>
            <a:ext cx="4932363" cy="4651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S.V.JANSI RANI/Assoc Prof /CSE/SSNCE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1"/>
          <p:cNvSpPr/>
          <p:nvPr/>
        </p:nvSpPr>
        <p:spPr>
          <a:xfrm>
            <a:off x="2897366" y="1205835"/>
            <a:ext cx="528183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GB" sz="2400" dirty="0">
                <a:solidFill>
                  <a:srgbClr val="000099"/>
                </a:solidFill>
                <a:latin typeface="Arial" panose="020B0604020202020204" pitchFamily="34" charset="0"/>
              </a:rPr>
              <a:t>Linear Separability, Regression, SVM</a:t>
            </a:r>
            <a:endParaRPr lang="en-US" altLang="en-GB" sz="2400" dirty="0">
              <a:solidFill>
                <a:srgbClr val="00009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123" name="Rectangle 12"/>
          <p:cNvSpPr/>
          <p:nvPr/>
        </p:nvSpPr>
        <p:spPr>
          <a:xfrm>
            <a:off x="2843213" y="1988820"/>
            <a:ext cx="5832475" cy="11372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AU" altLang="x-none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S.V.Jansi Rani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Tx/>
              <a:buNone/>
              <a:defRPr/>
            </a:pPr>
            <a:r>
              <a:rPr kumimoji="0" lang="en-AU" altLang="x-none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Associate Professor  / CSE</a:t>
            </a:r>
            <a:endParaRPr kumimoji="0" lang="en-GB" altLang="x-none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GB" altLang="x-none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Text Box 13"/>
          <p:cNvSpPr txBox="1"/>
          <p:nvPr/>
        </p:nvSpPr>
        <p:spPr>
          <a:xfrm>
            <a:off x="1979713" y="116632"/>
            <a:ext cx="4032448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GB">
                <a:solidFill>
                  <a:srgbClr val="000099"/>
                </a:solidFill>
                <a:latin typeface="Arial" panose="020B0604020202020204" pitchFamily="34" charset="0"/>
              </a:rPr>
              <a:t>Supervised Learning</a:t>
            </a:r>
            <a:endParaRPr lang="en-US" altLang="en-GB" dirty="0">
              <a:solidFill>
                <a:srgbClr val="00009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173" name="Rectangle 40"/>
          <p:cNvSpPr txBox="1"/>
          <p:nvPr/>
        </p:nvSpPr>
        <p:spPr>
          <a:xfrm>
            <a:off x="1044575" y="6454775"/>
            <a:ext cx="7272338" cy="3587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endParaRPr lang="en-AU" alt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Text Box 13"/>
          <p:cNvSpPr txBox="1"/>
          <p:nvPr/>
        </p:nvSpPr>
        <p:spPr>
          <a:xfrm>
            <a:off x="467544" y="6273800"/>
            <a:ext cx="7508875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dirty="0">
                <a:solidFill>
                  <a:schemeClr val="bg1"/>
                </a:solidFill>
                <a:latin typeface="Times New Roman" panose="02020603050405020304" charset="0"/>
              </a:rPr>
              <a:t>UCS 1603 Introduction to Machine Learning</a:t>
            </a:r>
            <a:endParaRPr dirty="0">
              <a:solidFill>
                <a:schemeClr val="bg1"/>
              </a:solidFill>
              <a:latin typeface="Times New Roman" panose="0202060305040502030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The Exclusive Or (XOR)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Not linearly separable</a:t>
            </a:r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" y="1754505"/>
            <a:ext cx="7588885" cy="33489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05" y="332740"/>
            <a:ext cx="4694555" cy="546100"/>
          </a:xfrm>
        </p:spPr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Regression problems, where we fit a line to data</a:t>
            </a:r>
          </a:p>
          <a:p>
            <a:r>
              <a:rPr lang="en-US"/>
              <a:t>Classification problems, where we find a line that separates out the classes</a:t>
            </a:r>
          </a:p>
          <a:p>
            <a:r>
              <a:rPr lang="en-US"/>
              <a:t>For regression we are making a prediction about an unknown value y (such as the indicator variable for classes or a future value of some data) by computing some function of known values x</a:t>
            </a:r>
            <a:endParaRPr lang="en-US" baseline="-25000"/>
          </a:p>
          <a:p>
            <a:r>
              <a:rPr lang="en-US"/>
              <a:t>Output y is going to be a sum of the xi values, each multiplied by a constant parameter:</a:t>
            </a:r>
            <a:endParaRPr lang="en-US" baseline="-25000"/>
          </a:p>
          <a:p>
            <a:endParaRPr lang="en-US" baseline="-25000"/>
          </a:p>
          <a:p>
            <a:endParaRPr lang="en-US" baseline="-25000"/>
          </a:p>
          <a:p>
            <a:pPr algn="l">
              <a:buClrTx/>
              <a:buSzTx/>
              <a:buFontTx/>
            </a:pPr>
            <a:endParaRPr lang="en-US"/>
          </a:p>
          <a:p>
            <a:pPr algn="l">
              <a:buClrTx/>
              <a:buSzTx/>
              <a:buFontTx/>
            </a:pPr>
            <a:r>
              <a:rPr lang="en-US"/>
              <a:t>The β</a:t>
            </a:r>
            <a:r>
              <a:rPr lang="en-US" baseline="-25000"/>
              <a:t>i</a:t>
            </a:r>
            <a:r>
              <a:rPr lang="en-US"/>
              <a:t> define a straight line (plane in 3D, hyperplane in higher dimensions) that goes through (or at least near) the datapoints.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340" y="4149090"/>
            <a:ext cx="3083560" cy="7010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505" y="188595"/>
            <a:ext cx="7837805" cy="2762885"/>
          </a:xfrm>
        </p:spPr>
        <p:txBody>
          <a:bodyPr/>
          <a:lstStyle/>
          <a:p>
            <a:r>
              <a:rPr lang="en-US" sz="1800"/>
              <a:t>To define the line that best fits the data - common solution is to try to minimise the distance between each datapoint and the line that we fit. </a:t>
            </a:r>
          </a:p>
          <a:p>
            <a:r>
              <a:rPr lang="en-US" sz="1800"/>
              <a:t>We can measure the distance between a point and a line by defining another line that goes through the point and hits the line.</a:t>
            </a:r>
          </a:p>
          <a:p>
            <a:r>
              <a:rPr lang="en-US" sz="1800"/>
              <a:t>Least-squares optimisation - to minimise error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79520" y="3860800"/>
            <a:ext cx="5464175" cy="27254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985" y="2276475"/>
            <a:ext cx="4919345" cy="18446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D16F-C2C5-4A84-AC3D-775912C5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Difference….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0E22FB-7AF4-41ED-8ADB-5E6A778A451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3072464"/>
          <a:ext cx="8229600" cy="971834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353807483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907813677"/>
                    </a:ext>
                  </a:extLst>
                </a:gridCol>
              </a:tblGrid>
              <a:tr h="95278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 Regression, we try to find the best fit line, which can predict the output more accurately.</a:t>
                      </a:r>
                    </a:p>
                  </a:txBody>
                  <a:tcPr marL="74437" marR="74437" marT="74437" marB="7443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 Classification, we try to find the decision boundary, which can divide the dataset into different classes.</a:t>
                      </a:r>
                    </a:p>
                  </a:txBody>
                  <a:tcPr marL="74437" marR="74437" marT="74437" marB="7443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290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107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3915AF-A758-4B1C-970F-88CEF395C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085850"/>
            <a:ext cx="70580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57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Regression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price of a liter of petrol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Age , salary of a person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price of diamonds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Weather Prediction, House price prediction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Classification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Days of the week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Shirt sizes (small, medium, large)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True or False (and Yes or No) — this is a very special situation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Identification of spam emails, Speech Recognition, Identification of cancer cells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8221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74663" y="158750"/>
            <a:ext cx="7959725" cy="535781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IN" altLang="x-none" dirty="0"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US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Linear Separability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US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Regression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US" sz="2400" dirty="0">
                <a:sym typeface="+mn-ea"/>
              </a:rPr>
              <a:t>SVM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your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IN" dirty="0"/>
              <a:t>Perceptron uses ______________ to fit a line in higher dimension </a:t>
            </a:r>
          </a:p>
          <a:p>
            <a:r>
              <a:rPr lang="en-US" altLang="en-IN" dirty="0"/>
              <a:t>__________ is  not linearly separable</a:t>
            </a:r>
          </a:p>
          <a:p>
            <a:r>
              <a:rPr lang="en-US" altLang="en-IN" dirty="0"/>
              <a:t>_____________ is used to minimise error in linear regression</a:t>
            </a:r>
          </a:p>
          <a:p>
            <a:r>
              <a:rPr lang="en-US" altLang="en-IN" dirty="0"/>
              <a:t>Forecasting reveneus and expenditures  is an example of ___________ problem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techNews</a:t>
            </a:r>
            <a:r>
              <a:rPr lang="en-IN" dirty="0"/>
              <a:t>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sz="4000" dirty="0">
              <a:solidFill>
                <a:srgbClr val="0033CC"/>
              </a:solidFill>
            </a:endParaRPr>
          </a:p>
          <a:p>
            <a:pPr marL="0" indent="0" algn="ctr">
              <a:buNone/>
            </a:pPr>
            <a:endParaRPr lang="en-IN" sz="4000" dirty="0">
              <a:solidFill>
                <a:srgbClr val="0033CC"/>
              </a:solidFill>
            </a:endParaRPr>
          </a:p>
          <a:p>
            <a:pPr marL="0" indent="0" algn="ctr">
              <a:buNone/>
            </a:pPr>
            <a:endParaRPr lang="en-IN" sz="4000" dirty="0">
              <a:solidFill>
                <a:srgbClr val="0033CC"/>
              </a:solidFill>
            </a:endParaRPr>
          </a:p>
          <a:p>
            <a:pPr marL="0" indent="0" algn="ctr">
              <a:buNone/>
            </a:pPr>
            <a:r>
              <a:rPr lang="en-IN" sz="4000" dirty="0">
                <a:solidFill>
                  <a:srgbClr val="0033CC"/>
                </a:solidFill>
              </a:rPr>
              <a:t>Who is ready today?</a:t>
            </a:r>
          </a:p>
        </p:txBody>
      </p:sp>
    </p:spTree>
    <p:extLst>
      <p:ext uri="{BB962C8B-B14F-4D97-AF65-F5344CB8AC3E}">
        <p14:creationId xmlns:p14="http://schemas.microsoft.com/office/powerpoint/2010/main" val="242388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dirty="0">
                <a:latin typeface="+mj-lt"/>
                <a:ea typeface="+mj-ea"/>
                <a:cs typeface="+mj-cs"/>
              </a:rPr>
              <a:t>Agenda</a:t>
            </a:r>
            <a:endParaRPr lang="en-AU" altLang="x-none" dirty="0">
              <a:latin typeface="+mj-lt"/>
              <a:ea typeface="+mj-ea"/>
              <a:cs typeface="+mj-cs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Linear Separability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Regression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US" sz="2800"/>
              <a:t>SVM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5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ClrTx/>
              <a:buSzTx/>
              <a:buFontTx/>
            </a:pPr>
            <a:r>
              <a:rPr lang="en-IN" altLang="x-none" sz="5400" b="1" dirty="0"/>
              <a:t>THANK YOU</a:t>
            </a:r>
          </a:p>
        </p:txBody>
      </p:sp>
      <p:sp>
        <p:nvSpPr>
          <p:cNvPr id="2" name="Title 5"/>
          <p:cNvSpPr>
            <a:spLocks noGrp="1"/>
          </p:cNvSpPr>
          <p:nvPr/>
        </p:nvSpPr>
        <p:spPr>
          <a:xfrm>
            <a:off x="755015" y="422084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>
              <a:buClrTx/>
              <a:buSzTx/>
              <a:buFontTx/>
            </a:pPr>
            <a:r>
              <a:rPr lang="en-US" altLang="en-IN" sz="3200" b="1" dirty="0"/>
              <a:t>Courtsey : Stephen Marsland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1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3" y="0"/>
            <a:ext cx="2522537" cy="1485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7" name="Picture 51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338" y="481013"/>
            <a:ext cx="2384425" cy="1581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8" name="Picture 51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1913" y="1271588"/>
            <a:ext cx="2376487" cy="1581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9" name="Picture 51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7400" y="2852738"/>
            <a:ext cx="2938463" cy="1277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0" name="Picture 51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9563" y="4113213"/>
            <a:ext cx="2401887" cy="1563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1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773238"/>
            <a:ext cx="5084763" cy="43926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36"/>
            <a:ext cx="8229600" cy="639762"/>
          </a:xfrm>
        </p:spPr>
        <p:txBody>
          <a:bodyPr/>
          <a:lstStyle/>
          <a:p>
            <a:r>
              <a:rPr lang="en-IN" dirty="0"/>
              <a:t>Linear Separability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8398"/>
            <a:ext cx="8229600" cy="5457765"/>
          </a:xfrm>
        </p:spPr>
        <p:txBody>
          <a:bodyPr/>
          <a:lstStyle/>
          <a:p>
            <a:r>
              <a:rPr lang="en-IN" dirty="0"/>
              <a:t>The Perceptron does tries to find a straight line (in 2D, a plane in 3D, and a hyperplane in higher dimensions) where the neuron fires on one side of the line, and doesn’t on the other. This line is called the decision boundary or discriminant function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370969"/>
            <a:ext cx="6581775" cy="3762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NZ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161.326</a:t>
            </a:r>
          </a:p>
        </p:txBody>
      </p:sp>
      <p:sp>
        <p:nvSpPr>
          <p:cNvPr id="20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NZ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Stephen Marsland</a:t>
            </a:r>
          </a:p>
        </p:txBody>
      </p:sp>
      <p:sp>
        <p:nvSpPr>
          <p:cNvPr id="30724" name="Rectang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 vert="horz" wrap="square" lIns="91440" tIns="45720" rIns="91440" bIns="45720" anchor="ctr" anchorCtr="0"/>
          <a:lstStyle/>
          <a:p>
            <a:pPr defTabSz="9144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600" dirty="0"/>
              <a:t>Geometry of linear Separability</a:t>
            </a:r>
          </a:p>
        </p:txBody>
      </p:sp>
      <p:sp>
        <p:nvSpPr>
          <p:cNvPr id="30725" name="Line 2"/>
          <p:cNvSpPr/>
          <p:nvPr/>
        </p:nvSpPr>
        <p:spPr>
          <a:xfrm flipV="1">
            <a:off x="533400" y="912813"/>
            <a:ext cx="1588" cy="3736975"/>
          </a:xfrm>
          <a:prstGeom prst="line">
            <a:avLst/>
          </a:prstGeom>
          <a:ln w="28440" cap="flat" cmpd="sng">
            <a:solidFill>
              <a:srgbClr val="FF0514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0726" name="Line 3"/>
          <p:cNvSpPr/>
          <p:nvPr/>
        </p:nvSpPr>
        <p:spPr>
          <a:xfrm>
            <a:off x="381000" y="4419600"/>
            <a:ext cx="4495800" cy="1588"/>
          </a:xfrm>
          <a:prstGeom prst="line">
            <a:avLst/>
          </a:prstGeom>
          <a:ln w="28440" cap="flat" cmpd="sng">
            <a:solidFill>
              <a:srgbClr val="FF0514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0727" name="AutoShape 4"/>
          <p:cNvSpPr/>
          <p:nvPr/>
        </p:nvSpPr>
        <p:spPr>
          <a:xfrm>
            <a:off x="1295400" y="1219200"/>
            <a:ext cx="381000" cy="381000"/>
          </a:xfrm>
          <a:prstGeom prst="plus">
            <a:avLst>
              <a:gd name="adj" fmla="val 25000"/>
            </a:avLst>
          </a:prstGeom>
          <a:solidFill>
            <a:srgbClr val="160AEB"/>
          </a:solidFill>
          <a:ln w="936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dirty="0">
              <a:latin typeface="Calibri" panose="020F0502020204030204" pitchFamily="34" charset="0"/>
            </a:endParaRPr>
          </a:p>
        </p:txBody>
      </p:sp>
      <p:sp>
        <p:nvSpPr>
          <p:cNvPr id="30728" name="AutoShape 5"/>
          <p:cNvSpPr/>
          <p:nvPr/>
        </p:nvSpPr>
        <p:spPr>
          <a:xfrm>
            <a:off x="1905000" y="1752600"/>
            <a:ext cx="381000" cy="381000"/>
          </a:xfrm>
          <a:prstGeom prst="plus">
            <a:avLst>
              <a:gd name="adj" fmla="val 25000"/>
            </a:avLst>
          </a:prstGeom>
          <a:solidFill>
            <a:srgbClr val="160AEB"/>
          </a:solidFill>
          <a:ln w="936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dirty="0">
              <a:latin typeface="Calibri" panose="020F0502020204030204" pitchFamily="34" charset="0"/>
            </a:endParaRPr>
          </a:p>
        </p:txBody>
      </p:sp>
      <p:sp>
        <p:nvSpPr>
          <p:cNvPr id="30729" name="AutoShape 6"/>
          <p:cNvSpPr/>
          <p:nvPr/>
        </p:nvSpPr>
        <p:spPr>
          <a:xfrm>
            <a:off x="2133600" y="914400"/>
            <a:ext cx="381000" cy="381000"/>
          </a:xfrm>
          <a:prstGeom prst="plus">
            <a:avLst>
              <a:gd name="adj" fmla="val 25000"/>
            </a:avLst>
          </a:prstGeom>
          <a:solidFill>
            <a:srgbClr val="160AEB"/>
          </a:solidFill>
          <a:ln w="936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dirty="0">
              <a:latin typeface="Calibri" panose="020F0502020204030204" pitchFamily="34" charset="0"/>
            </a:endParaRPr>
          </a:p>
        </p:txBody>
      </p:sp>
      <p:sp>
        <p:nvSpPr>
          <p:cNvPr id="30730" name="AutoShape 7"/>
          <p:cNvSpPr/>
          <p:nvPr/>
        </p:nvSpPr>
        <p:spPr>
          <a:xfrm>
            <a:off x="1143000" y="2057400"/>
            <a:ext cx="381000" cy="381000"/>
          </a:xfrm>
          <a:prstGeom prst="plus">
            <a:avLst>
              <a:gd name="adj" fmla="val 25000"/>
            </a:avLst>
          </a:prstGeom>
          <a:solidFill>
            <a:srgbClr val="160AEB"/>
          </a:solidFill>
          <a:ln w="936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dirty="0">
              <a:latin typeface="Calibri" panose="020F0502020204030204" pitchFamily="34" charset="0"/>
            </a:endParaRPr>
          </a:p>
        </p:txBody>
      </p:sp>
      <p:sp>
        <p:nvSpPr>
          <p:cNvPr id="30731" name="AutoShape 8"/>
          <p:cNvSpPr/>
          <p:nvPr/>
        </p:nvSpPr>
        <p:spPr>
          <a:xfrm>
            <a:off x="2667000" y="1524000"/>
            <a:ext cx="381000" cy="381000"/>
          </a:xfrm>
          <a:prstGeom prst="plus">
            <a:avLst>
              <a:gd name="adj" fmla="val 25000"/>
            </a:avLst>
          </a:prstGeom>
          <a:solidFill>
            <a:srgbClr val="160AEB"/>
          </a:solidFill>
          <a:ln w="936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dirty="0">
              <a:latin typeface="Calibri" panose="020F0502020204030204" pitchFamily="34" charset="0"/>
            </a:endParaRPr>
          </a:p>
        </p:txBody>
      </p:sp>
      <p:sp>
        <p:nvSpPr>
          <p:cNvPr id="30732" name="Oval 9"/>
          <p:cNvSpPr/>
          <p:nvPr/>
        </p:nvSpPr>
        <p:spPr>
          <a:xfrm>
            <a:off x="2438400" y="2438400"/>
            <a:ext cx="228600" cy="228600"/>
          </a:xfrm>
          <a:prstGeom prst="ellipse">
            <a:avLst/>
          </a:prstGeom>
          <a:solidFill>
            <a:srgbClr val="FF0514"/>
          </a:solidFill>
          <a:ln w="936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dirty="0">
              <a:latin typeface="Calibri" panose="020F0502020204030204" pitchFamily="34" charset="0"/>
            </a:endParaRPr>
          </a:p>
        </p:txBody>
      </p:sp>
      <p:sp>
        <p:nvSpPr>
          <p:cNvPr id="30733" name="Oval 10"/>
          <p:cNvSpPr/>
          <p:nvPr/>
        </p:nvSpPr>
        <p:spPr>
          <a:xfrm>
            <a:off x="2209800" y="2895600"/>
            <a:ext cx="228600" cy="228600"/>
          </a:xfrm>
          <a:prstGeom prst="ellipse">
            <a:avLst/>
          </a:prstGeom>
          <a:solidFill>
            <a:srgbClr val="FF0514"/>
          </a:solidFill>
          <a:ln w="936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dirty="0">
              <a:latin typeface="Calibri" panose="020F0502020204030204" pitchFamily="34" charset="0"/>
            </a:endParaRPr>
          </a:p>
        </p:txBody>
      </p:sp>
      <p:sp>
        <p:nvSpPr>
          <p:cNvPr id="30734" name="Oval 11"/>
          <p:cNvSpPr/>
          <p:nvPr/>
        </p:nvSpPr>
        <p:spPr>
          <a:xfrm>
            <a:off x="2133600" y="3505200"/>
            <a:ext cx="228600" cy="228600"/>
          </a:xfrm>
          <a:prstGeom prst="ellipse">
            <a:avLst/>
          </a:prstGeom>
          <a:solidFill>
            <a:srgbClr val="FF0514"/>
          </a:solidFill>
          <a:ln w="936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dirty="0">
              <a:latin typeface="Calibri" panose="020F0502020204030204" pitchFamily="34" charset="0"/>
            </a:endParaRPr>
          </a:p>
        </p:txBody>
      </p:sp>
      <p:sp>
        <p:nvSpPr>
          <p:cNvPr id="30735" name="Oval 12"/>
          <p:cNvSpPr/>
          <p:nvPr/>
        </p:nvSpPr>
        <p:spPr>
          <a:xfrm>
            <a:off x="2667000" y="3200400"/>
            <a:ext cx="228600" cy="228600"/>
          </a:xfrm>
          <a:prstGeom prst="ellipse">
            <a:avLst/>
          </a:prstGeom>
          <a:solidFill>
            <a:srgbClr val="FF0514"/>
          </a:solidFill>
          <a:ln w="936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dirty="0">
              <a:latin typeface="Calibri" panose="020F0502020204030204" pitchFamily="34" charset="0"/>
            </a:endParaRPr>
          </a:p>
        </p:txBody>
      </p:sp>
      <p:sp>
        <p:nvSpPr>
          <p:cNvPr id="30736" name="Oval 13"/>
          <p:cNvSpPr/>
          <p:nvPr/>
        </p:nvSpPr>
        <p:spPr>
          <a:xfrm>
            <a:off x="2971800" y="2514600"/>
            <a:ext cx="228600" cy="228600"/>
          </a:xfrm>
          <a:prstGeom prst="ellipse">
            <a:avLst/>
          </a:prstGeom>
          <a:solidFill>
            <a:srgbClr val="FF0514"/>
          </a:solidFill>
          <a:ln w="936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dirty="0">
              <a:latin typeface="Calibri" panose="020F0502020204030204" pitchFamily="34" charset="0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228600" y="1828800"/>
            <a:ext cx="3884613" cy="1966913"/>
            <a:chOff x="1488" y="1824"/>
            <a:chExt cx="2447" cy="1239"/>
          </a:xfrm>
        </p:grpSpPr>
        <p:sp>
          <p:nvSpPr>
            <p:cNvPr id="30740" name="Line 15"/>
            <p:cNvSpPr/>
            <p:nvPr/>
          </p:nvSpPr>
          <p:spPr>
            <a:xfrm flipV="1">
              <a:off x="1488" y="1823"/>
              <a:ext cx="2448" cy="722"/>
            </a:xfrm>
            <a:prstGeom prst="line">
              <a:avLst/>
            </a:prstGeom>
            <a:ln w="28440" cap="flat" cmpd="sng">
              <a:solidFill>
                <a:srgbClr val="0BFF0B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741" name="Line 16"/>
            <p:cNvSpPr/>
            <p:nvPr/>
          </p:nvSpPr>
          <p:spPr>
            <a:xfrm>
              <a:off x="2784" y="2160"/>
              <a:ext cx="192" cy="768"/>
            </a:xfrm>
            <a:prstGeom prst="line">
              <a:avLst/>
            </a:prstGeom>
            <a:ln w="28440" cap="flat" cmpd="sng">
              <a:solidFill>
                <a:srgbClr val="0BFF0B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0742" name="Text Box 17"/>
            <p:cNvSpPr txBox="1"/>
            <p:nvPr/>
          </p:nvSpPr>
          <p:spPr>
            <a:xfrm>
              <a:off x="2977" y="2736"/>
              <a:ext cx="276" cy="3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defTabSz="9144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altLang="x-none" sz="2800" b="1" dirty="0">
                  <a:solidFill>
                    <a:srgbClr val="0BFF0B"/>
                  </a:solidFill>
                  <a:latin typeface="Calibri" panose="020F0502020204030204" pitchFamily="34" charset="0"/>
                </a:rPr>
                <a:t>w</a:t>
              </a:r>
            </a:p>
          </p:txBody>
        </p:sp>
      </p:grpSp>
      <p:sp>
        <p:nvSpPr>
          <p:cNvPr id="30738" name="TextBox 20"/>
          <p:cNvSpPr txBox="1"/>
          <p:nvPr/>
        </p:nvSpPr>
        <p:spPr>
          <a:xfrm>
            <a:off x="4953000" y="1295400"/>
            <a:ext cx="4191000" cy="3692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sz="1800" dirty="0">
                <a:latin typeface="Calibri" panose="020F0502020204030204" pitchFamily="34" charset="0"/>
              </a:rPr>
              <a:t>The equation of a line is</a:t>
            </a:r>
          </a:p>
          <a:p>
            <a:r>
              <a:rPr sz="1800" dirty="0">
                <a:latin typeface="Calibri" panose="020F0502020204030204" pitchFamily="34" charset="0"/>
              </a:rPr>
              <a:t>w_0 + w_1*x + w_2*y=0</a:t>
            </a:r>
          </a:p>
          <a:p>
            <a:r>
              <a:rPr sz="1800" dirty="0">
                <a:latin typeface="Calibri" panose="020F0502020204030204" pitchFamily="34" charset="0"/>
              </a:rPr>
              <a:t>It also means that point (x,y) is on the line</a:t>
            </a:r>
          </a:p>
          <a:p>
            <a:endParaRPr sz="1800" dirty="0">
              <a:latin typeface="Calibri" panose="020F0502020204030204" pitchFamily="34" charset="0"/>
            </a:endParaRPr>
          </a:p>
          <a:p>
            <a:r>
              <a:rPr sz="1800" dirty="0">
                <a:latin typeface="Calibri" panose="020F0502020204030204" pitchFamily="34" charset="0"/>
              </a:rPr>
              <a:t>This equation is equivalent to</a:t>
            </a:r>
          </a:p>
          <a:p>
            <a:endParaRPr sz="1800" dirty="0">
              <a:latin typeface="Calibri" panose="020F0502020204030204" pitchFamily="34" charset="0"/>
            </a:endParaRPr>
          </a:p>
          <a:p>
            <a:r>
              <a:rPr sz="1800" b="1" dirty="0">
                <a:latin typeface="Calibri" panose="020F0502020204030204" pitchFamily="34" charset="0"/>
              </a:rPr>
              <a:t>w</a:t>
            </a:r>
            <a:r>
              <a:rPr sz="1800" dirty="0">
                <a:latin typeface="Calibri" panose="020F0502020204030204" pitchFamily="34" charset="0"/>
                <a:sym typeface="Symbol" panose="05050102010706020507" charset="2"/>
              </a:rPr>
              <a:t></a:t>
            </a:r>
            <a:r>
              <a:rPr sz="1800" b="1" dirty="0">
                <a:latin typeface="Calibri" panose="020F0502020204030204" pitchFamily="34" charset="0"/>
              </a:rPr>
              <a:t>x</a:t>
            </a:r>
            <a:r>
              <a:rPr sz="1800" dirty="0">
                <a:latin typeface="Calibri" panose="020F0502020204030204" pitchFamily="34" charset="0"/>
              </a:rPr>
              <a:t> = (w_0, w_1,w_2)</a:t>
            </a:r>
            <a:r>
              <a:rPr sz="1800" dirty="0">
                <a:latin typeface="Calibri" panose="020F0502020204030204" pitchFamily="34" charset="0"/>
                <a:sym typeface="Symbol" panose="05050102010706020507" charset="2"/>
              </a:rPr>
              <a:t> (1,x,y) = 0</a:t>
            </a:r>
          </a:p>
          <a:p>
            <a:endParaRPr sz="1800" dirty="0">
              <a:latin typeface="Calibri" panose="020F0502020204030204" pitchFamily="34" charset="0"/>
              <a:sym typeface="Symbol" panose="05050102010706020507" charset="2"/>
            </a:endParaRPr>
          </a:p>
          <a:p>
            <a:r>
              <a:rPr sz="1800" dirty="0">
                <a:latin typeface="Calibri" panose="020F0502020204030204" pitchFamily="34" charset="0"/>
                <a:sym typeface="Symbol" panose="05050102010706020507" charset="2"/>
              </a:rPr>
              <a:t>If </a:t>
            </a:r>
            <a:r>
              <a:rPr sz="1800" b="1" dirty="0">
                <a:latin typeface="Calibri" panose="020F0502020204030204" pitchFamily="34" charset="0"/>
              </a:rPr>
              <a:t>w</a:t>
            </a:r>
            <a:r>
              <a:rPr sz="1800" dirty="0">
                <a:latin typeface="Calibri" panose="020F0502020204030204" pitchFamily="34" charset="0"/>
                <a:sym typeface="Symbol" panose="05050102010706020507" charset="2"/>
              </a:rPr>
              <a:t></a:t>
            </a:r>
            <a:r>
              <a:rPr sz="1800" b="1" dirty="0">
                <a:latin typeface="Calibri" panose="020F0502020204030204" pitchFamily="34" charset="0"/>
              </a:rPr>
              <a:t>x</a:t>
            </a:r>
            <a:r>
              <a:rPr sz="1800" dirty="0">
                <a:latin typeface="Calibri" panose="020F0502020204030204" pitchFamily="34" charset="0"/>
              </a:rPr>
              <a:t> &gt; 0, then the angle </a:t>
            </a:r>
          </a:p>
          <a:p>
            <a:r>
              <a:rPr sz="1800" dirty="0">
                <a:latin typeface="Calibri" panose="020F0502020204030204" pitchFamily="34" charset="0"/>
              </a:rPr>
              <a:t>between </a:t>
            </a:r>
            <a:r>
              <a:rPr sz="1800" b="1" dirty="0">
                <a:latin typeface="Calibri" panose="020F0502020204030204" pitchFamily="34" charset="0"/>
              </a:rPr>
              <a:t>w</a:t>
            </a:r>
            <a:r>
              <a:rPr sz="1800" dirty="0">
                <a:latin typeface="Calibri" panose="020F0502020204030204" pitchFamily="34" charset="0"/>
                <a:sym typeface="Symbol" panose="05050102010706020507" charset="2"/>
              </a:rPr>
              <a:t> and </a:t>
            </a:r>
            <a:r>
              <a:rPr sz="1800" b="1" dirty="0">
                <a:latin typeface="Calibri" panose="020F0502020204030204" pitchFamily="34" charset="0"/>
              </a:rPr>
              <a:t>x</a:t>
            </a:r>
            <a:r>
              <a:rPr sz="1800" dirty="0">
                <a:latin typeface="Calibri" panose="020F0502020204030204" pitchFamily="34" charset="0"/>
              </a:rPr>
              <a:t> </a:t>
            </a:r>
          </a:p>
          <a:p>
            <a:r>
              <a:rPr sz="1800" dirty="0">
                <a:latin typeface="Calibri" panose="020F0502020204030204" pitchFamily="34" charset="0"/>
              </a:rPr>
              <a:t>is less than 90 degree,  which means that</a:t>
            </a:r>
          </a:p>
          <a:p>
            <a:r>
              <a:rPr sz="1800" b="1" dirty="0">
                <a:latin typeface="Calibri" panose="020F0502020204030204" pitchFamily="34" charset="0"/>
              </a:rPr>
              <a:t>w</a:t>
            </a:r>
            <a:r>
              <a:rPr sz="1800" dirty="0">
                <a:latin typeface="Calibri" panose="020F0502020204030204" pitchFamily="34" charset="0"/>
                <a:sym typeface="Symbol" panose="05050102010706020507" charset="2"/>
              </a:rPr>
              <a:t> and </a:t>
            </a:r>
            <a:r>
              <a:rPr sz="1800" b="1" dirty="0">
                <a:latin typeface="Calibri" panose="020F0502020204030204" pitchFamily="34" charset="0"/>
              </a:rPr>
              <a:t>x</a:t>
            </a:r>
            <a:r>
              <a:rPr sz="1800" dirty="0">
                <a:latin typeface="Calibri" panose="020F0502020204030204" pitchFamily="34" charset="0"/>
              </a:rPr>
              <a:t> lie on the same side of the line.</a:t>
            </a:r>
          </a:p>
          <a:p>
            <a:endParaRPr sz="1800" dirty="0">
              <a:latin typeface="Calibri" panose="020F0502020204030204" pitchFamily="34" charset="0"/>
            </a:endParaRPr>
          </a:p>
        </p:txBody>
      </p:sp>
      <p:sp>
        <p:nvSpPr>
          <p:cNvPr id="30739" name="TextBox 21"/>
          <p:cNvSpPr txBox="1"/>
          <p:nvPr/>
        </p:nvSpPr>
        <p:spPr>
          <a:xfrm>
            <a:off x="457200" y="4953000"/>
            <a:ext cx="8429625" cy="1200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sz="2400" dirty="0">
                <a:latin typeface="Calibri" panose="020F0502020204030204" pitchFamily="34" charset="0"/>
              </a:rPr>
              <a:t>Each output node of perceptron tries to separate the training data</a:t>
            </a:r>
          </a:p>
          <a:p>
            <a:r>
              <a:rPr sz="2400" dirty="0">
                <a:latin typeface="Calibri" panose="020F0502020204030204" pitchFamily="34" charset="0"/>
              </a:rPr>
              <a:t>Into two classes (fire or no-fire) with a linear decision boundary, </a:t>
            </a:r>
          </a:p>
          <a:p>
            <a:r>
              <a:rPr sz="2400" dirty="0">
                <a:latin typeface="Calibri" panose="020F0502020204030204" pitchFamily="34" charset="0"/>
              </a:rPr>
              <a:t>i.e., straight line in 2D, plane in 3D, and hyperplane in higher dim.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Consider just one input vector </a:t>
            </a:r>
            <a:r>
              <a:rPr lang="en-IN" b="1" dirty="0"/>
              <a:t>x</a:t>
            </a:r>
            <a:r>
              <a:rPr lang="en-IN" dirty="0"/>
              <a:t>. </a:t>
            </a:r>
          </a:p>
          <a:p>
            <a:r>
              <a:rPr lang="en-IN" dirty="0"/>
              <a:t>The neuron fires if </a:t>
            </a:r>
            <a:r>
              <a:rPr lang="en-IN" b="1" dirty="0" err="1"/>
              <a:t>x</a:t>
            </a:r>
            <a:r>
              <a:rPr lang="en-IN" dirty="0" err="1"/>
              <a:t>·</a:t>
            </a:r>
            <a:r>
              <a:rPr lang="en-IN" b="1" dirty="0" err="1"/>
              <a:t>w</a:t>
            </a:r>
            <a:r>
              <a:rPr lang="en-IN" i="1" baseline="30000" dirty="0" err="1"/>
              <a:t>T</a:t>
            </a:r>
            <a:r>
              <a:rPr lang="en-IN" i="1" dirty="0"/>
              <a:t> &gt;=</a:t>
            </a:r>
            <a:r>
              <a:rPr lang="en-IN" dirty="0"/>
              <a:t> 0 </a:t>
            </a:r>
          </a:p>
          <a:p>
            <a:r>
              <a:rPr lang="en-IN" b="1" dirty="0" err="1"/>
              <a:t>w</a:t>
            </a:r>
            <a:r>
              <a:rPr lang="en-IN" i="1" baseline="30000" dirty="0" err="1"/>
              <a:t>T</a:t>
            </a:r>
            <a:r>
              <a:rPr lang="en-IN" i="1" dirty="0"/>
              <a:t> </a:t>
            </a:r>
            <a:r>
              <a:rPr lang="en-IN" dirty="0"/>
              <a:t>denotes the transpose of </a:t>
            </a:r>
            <a:r>
              <a:rPr lang="en-IN" b="1" dirty="0"/>
              <a:t>w </a:t>
            </a:r>
            <a:r>
              <a:rPr lang="en-IN" dirty="0"/>
              <a:t>and is used to make both of the vectors into column vectors.</a:t>
            </a:r>
          </a:p>
          <a:p>
            <a:r>
              <a:rPr lang="en-IN" dirty="0"/>
              <a:t>The </a:t>
            </a:r>
            <a:r>
              <a:rPr lang="en-IN" b="1" dirty="0"/>
              <a:t>a </a:t>
            </a:r>
            <a:r>
              <a:rPr lang="en-IN" dirty="0"/>
              <a:t>· </a:t>
            </a:r>
            <a:r>
              <a:rPr lang="en-IN" b="1" dirty="0"/>
              <a:t>b </a:t>
            </a:r>
            <a:r>
              <a:rPr lang="en-IN" dirty="0"/>
              <a:t>notation describes the inner or scalar product between two vectors. </a:t>
            </a:r>
          </a:p>
          <a:p>
            <a:r>
              <a:rPr lang="en-IN" b="1" dirty="0"/>
              <a:t>a </a:t>
            </a:r>
            <a:r>
              <a:rPr lang="en-IN" dirty="0"/>
              <a:t>· </a:t>
            </a:r>
            <a:r>
              <a:rPr lang="en-IN" b="1" dirty="0"/>
              <a:t>b </a:t>
            </a:r>
            <a:r>
              <a:rPr lang="en-IN" dirty="0"/>
              <a:t>= |a||</a:t>
            </a:r>
            <a:r>
              <a:rPr lang="en-IN" dirty="0" err="1"/>
              <a:t>b|cos</a:t>
            </a:r>
            <a:r>
              <a:rPr lang="en-IN" dirty="0"/>
              <a:t> </a:t>
            </a:r>
            <a:r>
              <a:rPr lang="el-GR" dirty="0"/>
              <a:t>θ</a:t>
            </a:r>
            <a:r>
              <a:rPr lang="en-IN" dirty="0"/>
              <a:t> , where </a:t>
            </a:r>
            <a:r>
              <a:rPr lang="el-GR" dirty="0"/>
              <a:t>θ</a:t>
            </a:r>
            <a:r>
              <a:rPr lang="en-IN" i="1" dirty="0"/>
              <a:t> </a:t>
            </a:r>
            <a:r>
              <a:rPr lang="en-IN" dirty="0"/>
              <a:t>is the angle between </a:t>
            </a:r>
            <a:r>
              <a:rPr lang="en-IN" b="1" dirty="0"/>
              <a:t>a </a:t>
            </a:r>
            <a:r>
              <a:rPr lang="en-IN" dirty="0"/>
              <a:t>and </a:t>
            </a:r>
            <a:r>
              <a:rPr lang="en-IN" b="1" dirty="0"/>
              <a:t>b </a:t>
            </a:r>
            <a:r>
              <a:rPr lang="en-IN" dirty="0"/>
              <a:t>and |a| is the length of the vector </a:t>
            </a:r>
            <a:r>
              <a:rPr lang="en-IN" b="1" dirty="0"/>
              <a:t>a</a:t>
            </a:r>
            <a:r>
              <a:rPr lang="en-IN" dirty="0"/>
              <a:t>. </a:t>
            </a:r>
          </a:p>
          <a:p>
            <a:r>
              <a:rPr lang="en-IN" dirty="0"/>
              <a:t>So the inner product computes a function of the angle between the two vectors, scaled by their lengths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Consider the boundary case</a:t>
            </a:r>
            <a:r>
              <a:rPr lang="en-US" altLang="en-IN" dirty="0">
                <a:latin typeface="Times New Roman" panose="02020603050405020304" charset="0"/>
                <a:cs typeface="Times New Roman" panose="02020603050405020304" charset="0"/>
              </a:rPr>
              <a:t>, input vector </a:t>
            </a:r>
          </a:p>
          <a:p>
            <a:r>
              <a:rPr lang="en-IN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x</a:t>
            </a:r>
            <a:r>
              <a:rPr lang="en-US" altLang="en-IN" b="1" baseline="-25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en-US" altLang="en-IN" dirty="0">
                <a:latin typeface="Times New Roman" panose="02020603050405020304" charset="0"/>
                <a:cs typeface="Times New Roman" panose="02020603050405020304" charset="0"/>
              </a:rPr>
              <a:t>, -&gt;</a:t>
            </a:r>
            <a:r>
              <a:rPr lang="en-IN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x</a:t>
            </a:r>
            <a:r>
              <a:rPr lang="en-US" altLang="en-IN" b="1" baseline="-25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en-IN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·</a:t>
            </a:r>
            <a:r>
              <a:rPr lang="en-IN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w</a:t>
            </a:r>
            <a:r>
              <a:rPr lang="en-IN" i="1" baseline="30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r>
              <a:rPr lang="en-IN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=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0</a:t>
            </a:r>
          </a:p>
          <a:p>
            <a:r>
              <a:rPr lang="en-US" altLang="en-I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IN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x</a:t>
            </a:r>
            <a:r>
              <a:rPr lang="en-US" altLang="en-IN" b="1" baseline="-25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en-US" altLang="en-I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-&gt;</a:t>
            </a:r>
            <a:r>
              <a:rPr lang="en-IN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x</a:t>
            </a:r>
            <a:r>
              <a:rPr lang="en-US" altLang="en-IN" b="1" baseline="-25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en-IN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·</a:t>
            </a:r>
            <a:r>
              <a:rPr lang="en-IN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w</a:t>
            </a:r>
            <a:r>
              <a:rPr lang="en-IN" i="1" baseline="30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r>
              <a:rPr lang="en-IN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=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0</a:t>
            </a:r>
            <a:r>
              <a:rPr lang="en-IN" dirty="0">
                <a:sym typeface="+mn-ea"/>
              </a:rPr>
              <a:t> </a:t>
            </a:r>
          </a:p>
          <a:p>
            <a:endParaRPr lang="en-US" altLang="en-IN" dirty="0"/>
          </a:p>
          <a:p>
            <a:endParaRPr lang="en-US" altLang="en-IN" dirty="0"/>
          </a:p>
          <a:p>
            <a:endParaRPr lang="en-US" altLang="en-IN" dirty="0"/>
          </a:p>
          <a:p>
            <a:endParaRPr lang="en-US" altLang="en-IN" dirty="0"/>
          </a:p>
          <a:p>
            <a:endParaRPr lang="en-US" altLang="en-IN" dirty="0"/>
          </a:p>
          <a:p>
            <a:r>
              <a:rPr lang="en-US" altLang="en-IN" dirty="0">
                <a:latin typeface="Times New Roman" panose="02020603050405020304" charset="0"/>
                <a:cs typeface="Times New Roman" panose="02020603050405020304" charset="0"/>
              </a:rPr>
              <a:t> In order for the inner product to be 0, either |a| or |b| or cos θ needs to be zero. θ = π/2 (or −π/2)</a:t>
            </a:r>
          </a:p>
          <a:p>
            <a:r>
              <a:rPr lang="en-US" altLang="en-IN" dirty="0">
                <a:latin typeface="Times New Roman" panose="02020603050405020304" charset="0"/>
                <a:cs typeface="Times New Roman" panose="02020603050405020304" charset="0"/>
              </a:rPr>
              <a:t>x1 − x2 is a straight line between two points that lie on the decision boundary, and the weight vector wT must be perpendicular to that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348865"/>
            <a:ext cx="4266565" cy="12947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700" y="476250"/>
            <a:ext cx="3594735" cy="2997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IN"/>
              <a:t>Many output neurons- </a:t>
            </a:r>
            <a:r>
              <a:rPr lang="en-IN"/>
              <a:t>weights for each neuron separately describe a straight line</a:t>
            </a:r>
          </a:p>
          <a:p>
            <a:r>
              <a:rPr lang="en-US" altLang="en-IN"/>
              <a:t>P</a:t>
            </a:r>
            <a:r>
              <a:rPr lang="en-IN"/>
              <a:t>utting</a:t>
            </a:r>
            <a:r>
              <a:rPr lang="en-US" altLang="en-IN"/>
              <a:t> </a:t>
            </a:r>
            <a:r>
              <a:rPr lang="en-IN"/>
              <a:t>together several neurons we get several straight lines that each try to separate different parts</a:t>
            </a:r>
            <a:r>
              <a:rPr lang="en-US" altLang="en-IN"/>
              <a:t> </a:t>
            </a:r>
            <a:r>
              <a:rPr lang="en-IN"/>
              <a:t>of the space</a:t>
            </a:r>
          </a:p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40" y="2470150"/>
            <a:ext cx="6362065" cy="3784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Perceptron Convergence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605" y="1772920"/>
            <a:ext cx="8229600" cy="3036570"/>
          </a:xfrm>
        </p:spPr>
        <p:txBody>
          <a:bodyPr/>
          <a:lstStyle/>
          <a:p>
            <a:r>
              <a:rPr lang="en-US"/>
              <a:t>Perceptron will converge to a solution that separates the classes, and that it will do it after a finite number of iterations. In fact, the number of iterations is bounded by 1/γ</a:t>
            </a:r>
            <a:r>
              <a:rPr lang="en-US" baseline="30000"/>
              <a:t>2</a:t>
            </a:r>
            <a:r>
              <a:rPr lang="en-US"/>
              <a:t> , where γ is the distance between the separating hyperplane and the closest datapoint to 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911</Words>
  <Application>Microsoft Office PowerPoint</Application>
  <PresentationFormat>On-screen Show (4:3)</PresentationFormat>
  <Paragraphs>105</Paragraphs>
  <Slides>20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Arial Black</vt:lpstr>
      <vt:lpstr>Calibri</vt:lpstr>
      <vt:lpstr>charter</vt:lpstr>
      <vt:lpstr>inter-regular</vt:lpstr>
      <vt:lpstr>Times New Roman</vt:lpstr>
      <vt:lpstr>Verdana</vt:lpstr>
      <vt:lpstr>Wingdings</vt:lpstr>
      <vt:lpstr>1_Default Design</vt:lpstr>
      <vt:lpstr>2_Default Design</vt:lpstr>
      <vt:lpstr>PowerPoint Presentation</vt:lpstr>
      <vt:lpstr>Agenda</vt:lpstr>
      <vt:lpstr>PowerPoint Presentation</vt:lpstr>
      <vt:lpstr>Linear Separability</vt:lpstr>
      <vt:lpstr>Geometry of linear Separability</vt:lpstr>
      <vt:lpstr>PowerPoint Presentation</vt:lpstr>
      <vt:lpstr>PowerPoint Presentation</vt:lpstr>
      <vt:lpstr>PowerPoint Presentation</vt:lpstr>
      <vt:lpstr> Perceptron Convergence Theorem</vt:lpstr>
      <vt:lpstr> The Exclusive Or (XOR) Function</vt:lpstr>
      <vt:lpstr>Linear Regression</vt:lpstr>
      <vt:lpstr>PowerPoint Presentation</vt:lpstr>
      <vt:lpstr>Difference….</vt:lpstr>
      <vt:lpstr>PowerPoint Presentation</vt:lpstr>
      <vt:lpstr>Examples</vt:lpstr>
      <vt:lpstr>PowerPoint Presentation</vt:lpstr>
      <vt:lpstr>Summary</vt:lpstr>
      <vt:lpstr>Check your understanding</vt:lpstr>
      <vt:lpstr>techNews Time</vt:lpstr>
      <vt:lpstr>THANK YOU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Foundation</dc:title>
  <dc:subject>Computer Networks</dc:subject>
  <dc:creator>Larry L. Peterson and Bruce S. Davie</dc:creator>
  <cp:lastModifiedBy>Jansi Rani S V</cp:lastModifiedBy>
  <cp:revision>646</cp:revision>
  <dcterms:created xsi:type="dcterms:W3CDTF">2008-07-27T22:34:00Z</dcterms:created>
  <dcterms:modified xsi:type="dcterms:W3CDTF">2022-04-06T04:16:13Z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