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b728d92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db728d92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db728d92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db728d9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b728d92e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db728d9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db728d92e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db728d9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db728d92e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db728d9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b728d92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db728d9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db728d92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db728d9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db728d92e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db728d9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db728d92e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db728d9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Probabilistic Learning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Gaussian Mixture Models and Expectation Maximisation</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EM algorithm: M - step</a:t>
            </a:r>
            <a:endParaRPr/>
          </a:p>
        </p:txBody>
      </p:sp>
      <p:sp>
        <p:nvSpPr>
          <p:cNvPr id="130" name="Google Shape;130;p22"/>
          <p:cNvSpPr txBox="1"/>
          <p:nvPr/>
        </p:nvSpPr>
        <p:spPr>
          <a:xfrm>
            <a:off x="571500" y="1759450"/>
            <a:ext cx="7480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Now that we have the E - term, we update the 2 means, S.D and pi to maximise the E - term.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is called the maximisation or M step.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iteratively apply these 2 steps till the E value converges to its maximum and does not change.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is where we get the name </a:t>
            </a:r>
            <a:r>
              <a:rPr lang="en">
                <a:latin typeface="Roboto"/>
                <a:ea typeface="Roboto"/>
                <a:cs typeface="Roboto"/>
                <a:sym typeface="Roboto"/>
              </a:rPr>
              <a:t>expectation</a:t>
            </a:r>
            <a:r>
              <a:rPr lang="en">
                <a:latin typeface="Roboto"/>
                <a:ea typeface="Roboto"/>
                <a:cs typeface="Roboto"/>
                <a:sym typeface="Roboto"/>
              </a:rPr>
              <a:t> maximisation.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full 2 class EM algorithm:</a:t>
            </a:r>
            <a:endParaRPr/>
          </a:p>
        </p:txBody>
      </p:sp>
      <p:sp>
        <p:nvSpPr>
          <p:cNvPr id="136" name="Google Shape;136;p23"/>
          <p:cNvSpPr txBox="1"/>
          <p:nvPr>
            <p:ph idx="1" type="body"/>
          </p:nvPr>
        </p:nvSpPr>
        <p:spPr>
          <a:xfrm>
            <a:off x="123325" y="1459375"/>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The initial values for the 2 </a:t>
            </a:r>
            <a:r>
              <a:rPr lang="en"/>
              <a:t>means</a:t>
            </a:r>
            <a:r>
              <a:rPr lang="en"/>
              <a:t> are randomly chosen points in the dataset.</a:t>
            </a:r>
            <a:endParaRPr/>
          </a:p>
          <a:p>
            <a:pPr indent="-304800" lvl="0" marL="457200" rtl="0" algn="l">
              <a:spcBef>
                <a:spcPts val="0"/>
              </a:spcBef>
              <a:spcAft>
                <a:spcPts val="0"/>
              </a:spcAft>
              <a:buSzPts val="1200"/>
              <a:buChar char="●"/>
            </a:pPr>
            <a:r>
              <a:rPr lang="en"/>
              <a:t>The initial values for the 2 S.Ds are set to the same value (S.D of the whole dataset)</a:t>
            </a:r>
            <a:endParaRPr/>
          </a:p>
          <a:p>
            <a:pPr indent="-304800" lvl="0" marL="457200" rtl="0" algn="l">
              <a:spcBef>
                <a:spcPts val="0"/>
              </a:spcBef>
              <a:spcAft>
                <a:spcPts val="0"/>
              </a:spcAft>
              <a:buSzPts val="1200"/>
              <a:buChar char="●"/>
            </a:pPr>
            <a:r>
              <a:rPr lang="en"/>
              <a:t>We </a:t>
            </a:r>
            <a:r>
              <a:rPr lang="en"/>
              <a:t>initially assume that pi is 0.5 (equal chance of a data point being from both classes).</a:t>
            </a:r>
            <a:endParaRPr/>
          </a:p>
          <a:p>
            <a:pPr indent="-304800" lvl="0" marL="457200" rtl="0" algn="l">
              <a:spcBef>
                <a:spcPts val="0"/>
              </a:spcBef>
              <a:spcAft>
                <a:spcPts val="0"/>
              </a:spcAft>
              <a:buSzPts val="1200"/>
              <a:buChar char="●"/>
            </a:pPr>
            <a:r>
              <a:rPr lang="en"/>
              <a:t>The M step updates are all functions of the gamma values computed in the E-step.</a:t>
            </a:r>
            <a:endParaRPr/>
          </a:p>
        </p:txBody>
      </p:sp>
      <p:pic>
        <p:nvPicPr>
          <p:cNvPr id="137" name="Google Shape;137;p23"/>
          <p:cNvPicPr preferRelativeResize="0"/>
          <p:nvPr/>
        </p:nvPicPr>
        <p:blipFill>
          <a:blip r:embed="rId3">
            <a:alphaModFix/>
          </a:blip>
          <a:stretch>
            <a:fillRect/>
          </a:stretch>
        </p:blipFill>
        <p:spPr>
          <a:xfrm>
            <a:off x="3860728" y="152400"/>
            <a:ext cx="4870408"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The Generalised EM Algorithm:</a:t>
            </a:r>
            <a:endParaRPr/>
          </a:p>
        </p:txBody>
      </p:sp>
      <p:sp>
        <p:nvSpPr>
          <p:cNvPr id="143" name="Google Shape;143;p24"/>
          <p:cNvSpPr txBox="1"/>
          <p:nvPr/>
        </p:nvSpPr>
        <p:spPr>
          <a:xfrm>
            <a:off x="571500" y="1759450"/>
            <a:ext cx="748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We define how the latent variables are taken, and how we optimise them, this leads to a much more abstracted algorithm as follows:</a:t>
            </a:r>
            <a:endParaRPr>
              <a:latin typeface="Roboto"/>
              <a:ea typeface="Roboto"/>
              <a:cs typeface="Roboto"/>
              <a:sym typeface="Roboto"/>
            </a:endParaRPr>
          </a:p>
        </p:txBody>
      </p:sp>
      <p:pic>
        <p:nvPicPr>
          <p:cNvPr id="144" name="Google Shape;144;p24"/>
          <p:cNvPicPr preferRelativeResize="0"/>
          <p:nvPr/>
        </p:nvPicPr>
        <p:blipFill>
          <a:blip r:embed="rId3">
            <a:alphaModFix/>
          </a:blip>
          <a:stretch>
            <a:fillRect/>
          </a:stretch>
        </p:blipFill>
        <p:spPr>
          <a:xfrm>
            <a:off x="634000" y="2375050"/>
            <a:ext cx="7496175" cy="226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Information Criteria (not directly related to EM):</a:t>
            </a:r>
            <a:endParaRPr/>
          </a:p>
        </p:txBody>
      </p:sp>
      <p:sp>
        <p:nvSpPr>
          <p:cNvPr id="150" name="Google Shape;150;p25"/>
          <p:cNvSpPr txBox="1"/>
          <p:nvPr/>
        </p:nvSpPr>
        <p:spPr>
          <a:xfrm>
            <a:off x="571500" y="1759450"/>
            <a:ext cx="7480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Given a model, how can we tell it is </a:t>
            </a:r>
            <a:r>
              <a:rPr lang="en">
                <a:latin typeface="Roboto"/>
                <a:ea typeface="Roboto"/>
                <a:cs typeface="Roboto"/>
                <a:sym typeface="Roboto"/>
              </a:rPr>
              <a:t>doing</a:t>
            </a:r>
            <a:r>
              <a:rPr lang="en">
                <a:latin typeface="Roboto"/>
                <a:ea typeface="Roboto"/>
                <a:cs typeface="Roboto"/>
                <a:sym typeface="Roboto"/>
              </a:rPr>
              <a:t> good on the data without cross validation?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can calculate 2 different criteria (AIC and BIC), which tell how good a model with k parameters is doing given the best likelihood L it can produce after training with N data points.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model with the largest value of these criteria are chosen as the best models.</a:t>
            </a:r>
            <a:endParaRPr>
              <a:latin typeface="Roboto"/>
              <a:ea typeface="Roboto"/>
              <a:cs typeface="Roboto"/>
              <a:sym typeface="Roboto"/>
            </a:endParaRPr>
          </a:p>
        </p:txBody>
      </p:sp>
      <p:pic>
        <p:nvPicPr>
          <p:cNvPr id="151" name="Google Shape;151;p25"/>
          <p:cNvPicPr preferRelativeResize="0"/>
          <p:nvPr/>
        </p:nvPicPr>
        <p:blipFill>
          <a:blip r:embed="rId3">
            <a:alphaModFix/>
          </a:blip>
          <a:stretch>
            <a:fillRect/>
          </a:stretch>
        </p:blipFill>
        <p:spPr>
          <a:xfrm>
            <a:off x="1410975" y="3129000"/>
            <a:ext cx="5667375"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60950" y="19626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endParaRPr b="1"/>
          </a:p>
          <a:p>
            <a:pPr indent="0" lvl="0" marL="0" rtl="0" algn="l">
              <a:spcBef>
                <a:spcPts val="0"/>
              </a:spcBef>
              <a:spcAft>
                <a:spcPts val="0"/>
              </a:spcAft>
              <a:buNone/>
            </a:pPr>
            <a:r>
              <a:rPr lang="en" sz="2700"/>
              <a:t>Next topic: Nearest Neighbour Methods</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5627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4" name="Google Shape;74;p14"/>
          <p:cNvSpPr txBox="1"/>
          <p:nvPr/>
        </p:nvSpPr>
        <p:spPr>
          <a:xfrm>
            <a:off x="597175" y="1566800"/>
            <a:ext cx="8085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Gaussian Mixture Model Introduction</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EM algorithm for 2 classes</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General EM algorithm.</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Gaussian Mixture Models</a:t>
            </a:r>
            <a:endParaRPr/>
          </a:p>
        </p:txBody>
      </p:sp>
      <p:sp>
        <p:nvSpPr>
          <p:cNvPr id="80" name="Google Shape;80;p15"/>
          <p:cNvSpPr txBox="1"/>
          <p:nvPr>
            <p:ph idx="1" type="body"/>
          </p:nvPr>
        </p:nvSpPr>
        <p:spPr>
          <a:xfrm>
            <a:off x="471900" y="1919075"/>
            <a:ext cx="8222100" cy="200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An unsupervised classification algorithm.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do not know the </a:t>
            </a:r>
            <a:r>
              <a:rPr lang="en">
                <a:solidFill>
                  <a:srgbClr val="000000"/>
                </a:solidFill>
              </a:rPr>
              <a:t>labels</a:t>
            </a:r>
            <a:r>
              <a:rPr lang="en">
                <a:solidFill>
                  <a:srgbClr val="000000"/>
                </a:solidFill>
              </a:rPr>
              <a:t> for each class, nor how many classes there are.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However the data has many modes (each mode can be thought of as a class that is a Gaussian Distribution).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 we fit one Gaussian distribution per class. So if we have m modes, we have m </a:t>
            </a:r>
            <a:r>
              <a:rPr lang="en">
                <a:solidFill>
                  <a:srgbClr val="000000"/>
                </a:solidFill>
              </a:rPr>
              <a:t>Gaussian distributions.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Gaussian Mixture Models</a:t>
            </a:r>
            <a:endParaRPr/>
          </a:p>
        </p:txBody>
      </p:sp>
      <p:pic>
        <p:nvPicPr>
          <p:cNvPr id="86" name="Google Shape;86;p16"/>
          <p:cNvPicPr preferRelativeResize="0"/>
          <p:nvPr/>
        </p:nvPicPr>
        <p:blipFill>
          <a:blip r:embed="rId3">
            <a:alphaModFix/>
          </a:blip>
          <a:stretch>
            <a:fillRect/>
          </a:stretch>
        </p:blipFill>
        <p:spPr>
          <a:xfrm>
            <a:off x="1057800" y="2371625"/>
            <a:ext cx="6305550" cy="2314575"/>
          </a:xfrm>
          <a:prstGeom prst="rect">
            <a:avLst/>
          </a:prstGeom>
          <a:noFill/>
          <a:ln>
            <a:noFill/>
          </a:ln>
        </p:spPr>
      </p:pic>
      <p:sp>
        <p:nvSpPr>
          <p:cNvPr id="87" name="Google Shape;87;p16"/>
          <p:cNvSpPr txBox="1"/>
          <p:nvPr/>
        </p:nvSpPr>
        <p:spPr>
          <a:xfrm>
            <a:off x="571500" y="1849350"/>
            <a:ext cx="748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histogram here shows our data has 2 modes, hence fitting 2 distributions (left) is more natural than one (right).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characterize Gaussians?</a:t>
            </a:r>
            <a:endParaRPr/>
          </a:p>
        </p:txBody>
      </p:sp>
      <p:sp>
        <p:nvSpPr>
          <p:cNvPr id="93" name="Google Shape;93;p17"/>
          <p:cNvSpPr txBox="1"/>
          <p:nvPr/>
        </p:nvSpPr>
        <p:spPr>
          <a:xfrm>
            <a:off x="571500" y="1849350"/>
            <a:ext cx="7480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Gaussian distribution has a mean and a covariance matrix. Once we find these 2 values, we no longer need the data points that we originally calculated them </a:t>
            </a:r>
            <a:r>
              <a:rPr lang="en">
                <a:latin typeface="Roboto"/>
                <a:ea typeface="Roboto"/>
                <a:cs typeface="Roboto"/>
                <a:sym typeface="Roboto"/>
              </a:rPr>
              <a:t>with.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class is weighted by a weight alpha.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 for each of the m classes, we have to find the mean and covariance matrix. Once we do that, we can tell the overall expected value of a data point x considering all classes:</a:t>
            </a:r>
            <a:endParaRPr>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2430300" y="3520675"/>
            <a:ext cx="4305300" cy="12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infer on unseen data?</a:t>
            </a:r>
            <a:endParaRPr/>
          </a:p>
        </p:txBody>
      </p:sp>
      <p:sp>
        <p:nvSpPr>
          <p:cNvPr id="100" name="Google Shape;100;p18"/>
          <p:cNvSpPr txBox="1"/>
          <p:nvPr>
            <p:ph idx="1" type="body"/>
          </p:nvPr>
        </p:nvSpPr>
        <p:spPr>
          <a:xfrm>
            <a:off x="471900" y="1919075"/>
            <a:ext cx="3999900" cy="300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Once we figure out the mean and covariance for each class (mode), given an unseen data point x, how do we tell </a:t>
            </a:r>
            <a:r>
              <a:rPr lang="en">
                <a:solidFill>
                  <a:srgbClr val="000000"/>
                </a:solidFill>
              </a:rPr>
              <a:t>which mode/class it belongs to?</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We do this by seeing seeing the relative weight of each class over the overall expected value we saw previously.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So, the term </a:t>
            </a:r>
            <a:r>
              <a:rPr lang="en">
                <a:solidFill>
                  <a:srgbClr val="000000"/>
                </a:solidFill>
              </a:rPr>
              <a:t>which</a:t>
            </a:r>
            <a:r>
              <a:rPr lang="en">
                <a:solidFill>
                  <a:srgbClr val="000000"/>
                </a:solidFill>
              </a:rPr>
              <a:t> contributes the most to the sum will have the highest value and hence the point x would belong to that class.</a:t>
            </a:r>
            <a:endParaRPr>
              <a:solidFill>
                <a:srgbClr val="000000"/>
              </a:solidFill>
            </a:endParaRPr>
          </a:p>
        </p:txBody>
      </p:sp>
      <p:sp>
        <p:nvSpPr>
          <p:cNvPr id="101" name="Google Shape;101;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This formula here tells us the probability of a data point x belonging to class m, we calculate this over all classes and choose the class with the max value.</a:t>
            </a:r>
            <a:endParaRPr>
              <a:solidFill>
                <a:srgbClr val="000000"/>
              </a:solidFill>
            </a:endParaRPr>
          </a:p>
        </p:txBody>
      </p:sp>
      <p:pic>
        <p:nvPicPr>
          <p:cNvPr id="102" name="Google Shape;102;p18"/>
          <p:cNvPicPr preferRelativeResize="0"/>
          <p:nvPr/>
        </p:nvPicPr>
        <p:blipFill>
          <a:blip r:embed="rId3">
            <a:alphaModFix/>
          </a:blip>
          <a:stretch>
            <a:fillRect/>
          </a:stretch>
        </p:blipFill>
        <p:spPr>
          <a:xfrm>
            <a:off x="5379000" y="3229300"/>
            <a:ext cx="3067050" cy="10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How do we choose the weights alpha?</a:t>
            </a:r>
            <a:endParaRPr/>
          </a:p>
        </p:txBody>
      </p:sp>
      <p:sp>
        <p:nvSpPr>
          <p:cNvPr id="108" name="Google Shape;108;p19"/>
          <p:cNvSpPr txBox="1"/>
          <p:nvPr/>
        </p:nvSpPr>
        <p:spPr>
          <a:xfrm>
            <a:off x="571500" y="1759450"/>
            <a:ext cx="7480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goal now is not only to </a:t>
            </a:r>
            <a:r>
              <a:rPr lang="en">
                <a:latin typeface="Roboto"/>
                <a:ea typeface="Roboto"/>
                <a:cs typeface="Roboto"/>
                <a:sym typeface="Roboto"/>
              </a:rPr>
              <a:t>calculate the mean and covariance for each class, but also get the values for the weights (alpha) of each class. Note that the sum of the weights over all classes is 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How can we do this? Consider data with 2 modes as gaussian distributions G1 and G2, characterised by their means and covariances.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don’t know which gaussian each point is from, let us assume that probability that a point is from G1 is p (and G2 would naturally be 1 - p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Thus our output y would be weighted by this probability p and 1 - p of our G1 and G2 output:</a:t>
            </a:r>
            <a:endParaRPr>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3141563" y="3828573"/>
            <a:ext cx="2648875" cy="117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How do we choose the weights alpha?</a:t>
            </a:r>
            <a:endParaRPr/>
          </a:p>
        </p:txBody>
      </p:sp>
      <p:sp>
        <p:nvSpPr>
          <p:cNvPr id="115" name="Google Shape;115;p20"/>
          <p:cNvSpPr txBox="1"/>
          <p:nvPr/>
        </p:nvSpPr>
        <p:spPr>
          <a:xfrm>
            <a:off x="571500" y="1759450"/>
            <a:ext cx="7480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Writing this as a proper probability density P, with distribution of p being </a:t>
            </a:r>
            <a:r>
              <a:rPr lang="en">
                <a:solidFill>
                  <a:srgbClr val="222222"/>
                </a:solidFill>
              </a:rPr>
              <a:t>π, we get: </a:t>
            </a:r>
            <a:endParaRPr sz="400">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1455925" y="2159650"/>
            <a:ext cx="5457825" cy="523875"/>
          </a:xfrm>
          <a:prstGeom prst="rect">
            <a:avLst/>
          </a:prstGeom>
          <a:noFill/>
          <a:ln>
            <a:noFill/>
          </a:ln>
        </p:spPr>
      </p:pic>
      <p:sp>
        <p:nvSpPr>
          <p:cNvPr id="117" name="Google Shape;117;p20"/>
          <p:cNvSpPr txBox="1"/>
          <p:nvPr/>
        </p:nvSpPr>
        <p:spPr>
          <a:xfrm>
            <a:off x="500875" y="2778725"/>
            <a:ext cx="7480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Now, we can find the optimum value of pi, mean and standard deviation by taking the log of this term for all training examples separately and find the mean value.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Then we can go ahead and differentiate this with respect to each parameter.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is however a very hard process.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Another simpler method exists: Expectation Maximisation.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EM algorithm: E - term</a:t>
            </a:r>
            <a:endParaRPr/>
          </a:p>
        </p:txBody>
      </p:sp>
      <p:sp>
        <p:nvSpPr>
          <p:cNvPr id="123" name="Google Shape;123;p21"/>
          <p:cNvSpPr txBox="1"/>
          <p:nvPr/>
        </p:nvSpPr>
        <p:spPr>
          <a:xfrm>
            <a:off x="571500" y="1759450"/>
            <a:ext cx="7480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We assume a latent/hidden variable f, f = 0 means data came from G1, f = 1 means data came from G2.</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don’t know </a:t>
            </a:r>
            <a:r>
              <a:rPr lang="en">
                <a:latin typeface="Roboto"/>
                <a:ea typeface="Roboto"/>
                <a:cs typeface="Roboto"/>
                <a:sym typeface="Roboto"/>
              </a:rPr>
              <a:t>anything</a:t>
            </a:r>
            <a:r>
              <a:rPr lang="en">
                <a:latin typeface="Roboto"/>
                <a:ea typeface="Roboto"/>
                <a:cs typeface="Roboto"/>
                <a:sym typeface="Roboto"/>
              </a:rPr>
              <a:t> about f, however given the means, S.D and pi value and a data point D, we can calculate what is the </a:t>
            </a:r>
            <a:r>
              <a:rPr lang="en">
                <a:latin typeface="Roboto"/>
                <a:ea typeface="Roboto"/>
                <a:cs typeface="Roboto"/>
                <a:sym typeface="Roboto"/>
              </a:rPr>
              <a:t>the</a:t>
            </a:r>
            <a:r>
              <a:rPr lang="en">
                <a:latin typeface="Roboto"/>
                <a:ea typeface="Roboto"/>
                <a:cs typeface="Roboto"/>
                <a:sym typeface="Roboto"/>
              </a:rPr>
              <a:t> probability/expectation of f being 1. Let this be called gamma (which is a value for each data point i)</a:t>
            </a:r>
            <a:endParaRPr>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985838" y="3064800"/>
            <a:ext cx="7172325" cy="102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