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4d9270e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4d9270e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4d9270e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4d9270e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4d9270e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4d9270e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24d9270e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24d9270e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24d9270e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24d9270e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4d9270e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24d9270e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4d9270e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24d9270e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4d9270e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4d9270e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is, however, something we can do. If we know how many classes there are in the</a:t>
            </a:r>
            <a:endParaRPr/>
          </a:p>
          <a:p>
            <a:pPr indent="0" lvl="0" marL="0" rtl="0" algn="l">
              <a:spcBef>
                <a:spcPts val="0"/>
              </a:spcBef>
              <a:spcAft>
                <a:spcPts val="0"/>
              </a:spcAft>
              <a:buClr>
                <a:schemeClr val="dk1"/>
              </a:buClr>
              <a:buSzPts val="1100"/>
              <a:buFont typeface="Arial"/>
              <a:buNone/>
            </a:pPr>
            <a:r>
              <a:rPr lang="en"/>
              <a:t>data, then we can try to estimate the parameters for that many Gaussians, all at once. If</a:t>
            </a:r>
            <a:endParaRPr/>
          </a:p>
          <a:p>
            <a:pPr indent="0" lvl="0" marL="0" rtl="0" algn="l">
              <a:spcBef>
                <a:spcPts val="0"/>
              </a:spcBef>
              <a:spcAft>
                <a:spcPts val="0"/>
              </a:spcAft>
              <a:buClr>
                <a:schemeClr val="dk1"/>
              </a:buClr>
              <a:buSzPts val="1100"/>
              <a:buFont typeface="Arial"/>
              <a:buNone/>
            </a:pPr>
            <a:r>
              <a:rPr lang="en"/>
              <a:t>we don’t know, then we can try different numbers and see which one works best. We will</a:t>
            </a:r>
            <a:endParaRPr/>
          </a:p>
          <a:p>
            <a:pPr indent="0" lvl="0" marL="0" rtl="0" algn="l">
              <a:spcBef>
                <a:spcPts val="0"/>
              </a:spcBef>
              <a:spcAft>
                <a:spcPts val="0"/>
              </a:spcAft>
              <a:buClr>
                <a:schemeClr val="dk1"/>
              </a:buClr>
              <a:buSzPts val="1100"/>
              <a:buFont typeface="Arial"/>
              <a:buNone/>
            </a:pPr>
            <a:r>
              <a:rPr lang="en"/>
              <a:t>talk about this issue more for a different method (the k-means algorithm) in Section 14.1.</a:t>
            </a:r>
            <a:endParaRPr/>
          </a:p>
          <a:p>
            <a:pPr indent="0" lvl="0" marL="0" rtl="0" algn="l">
              <a:spcBef>
                <a:spcPts val="0"/>
              </a:spcBef>
              <a:spcAft>
                <a:spcPts val="0"/>
              </a:spcAft>
              <a:buClr>
                <a:schemeClr val="dk1"/>
              </a:buClr>
              <a:buSzPts val="1100"/>
              <a:buFont typeface="Arial"/>
              <a:buNone/>
            </a:pPr>
            <a:r>
              <a:rPr lang="en"/>
              <a:t>It is perfectly possible to use any other probability distribution instead of a Gaussian,</a:t>
            </a:r>
            <a:endParaRPr/>
          </a:p>
          <a:p>
            <a:pPr indent="0" lvl="0" marL="0" rtl="0" algn="l">
              <a:spcBef>
                <a:spcPts val="0"/>
              </a:spcBef>
              <a:spcAft>
                <a:spcPts val="0"/>
              </a:spcAft>
              <a:buClr>
                <a:schemeClr val="dk1"/>
              </a:buClr>
              <a:buSzPts val="1100"/>
              <a:buFont typeface="Arial"/>
              <a:buNone/>
            </a:pPr>
            <a:r>
              <a:rPr lang="en"/>
              <a:t>but Gaussians are by far the most common choice. Then the output for any particular</a:t>
            </a:r>
            <a:endParaRPr/>
          </a:p>
          <a:p>
            <a:pPr indent="0" lvl="0" marL="0" rtl="0" algn="l">
              <a:spcBef>
                <a:spcPts val="0"/>
              </a:spcBef>
              <a:spcAft>
                <a:spcPts val="0"/>
              </a:spcAft>
              <a:buClr>
                <a:schemeClr val="dk1"/>
              </a:buClr>
              <a:buSzPts val="1100"/>
              <a:buFont typeface="Arial"/>
              <a:buNone/>
            </a:pPr>
            <a:r>
              <a:rPr lang="en"/>
              <a:t>datapoint that is input to the algorithm will be the sum of the values expected by all of the</a:t>
            </a:r>
            <a:endParaRPr/>
          </a:p>
          <a:p>
            <a:pPr indent="0" lvl="0" marL="0" rtl="0" algn="l">
              <a:spcBef>
                <a:spcPts val="0"/>
              </a:spcBef>
              <a:spcAft>
                <a:spcPts val="0"/>
              </a:spcAft>
              <a:buClr>
                <a:schemeClr val="dk1"/>
              </a:buClr>
              <a:buSzPts val="1100"/>
              <a:buFont typeface="Arial"/>
              <a:buNone/>
            </a:pPr>
            <a:r>
              <a:rPr lang="en"/>
              <a:t>M Gaussians: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24d9270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24d9270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24d9270e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24d9270e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24d9270e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24d9270e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24d9270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24d9270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24d9270e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24d9270e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24d9270e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24d9270e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24d9270e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24d9270e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24d9270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24d9270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24d9270e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24d9270e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24d9270e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24d9270e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24d9270e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24d9270e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24d9270e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24d9270e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24d9270e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24d9270e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24d9270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24d9270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24d9270e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24d9270e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24d9270e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24d9270e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24d9270e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24d9270e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24d9270e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24d9270e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24d9270e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24d9270e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24d9270e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24d9270e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24d9270e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24d9270e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4d9270e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4d9270e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Half on left half on right even distribution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4d9270e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4d9270e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4d9270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4d9270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4d9270e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4d9270e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4d9270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4d9270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4d9270e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4d9270e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7.png"/><Relationship Id="rId5"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Probabilistic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Raghav R 185001119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Gaussian Mixture Model EM Algorithm</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471475" y="1604950"/>
            <a:ext cx="8201025" cy="19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672342" y="0"/>
            <a:ext cx="517411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the algorithm</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us take a simple example</a:t>
            </a:r>
            <a:endParaRPr/>
          </a:p>
          <a:p>
            <a:pPr indent="0" lvl="0" marL="0" rtl="0" algn="l">
              <a:spcBef>
                <a:spcPts val="1200"/>
              </a:spcBef>
              <a:spcAft>
                <a:spcPts val="0"/>
              </a:spcAft>
              <a:buNone/>
            </a:pPr>
            <a:r>
              <a:rPr lang="en"/>
              <a:t>A set of points in a single dimensional space.</a:t>
            </a:r>
            <a:endParaRPr/>
          </a:p>
          <a:p>
            <a:pPr indent="0" lvl="0" marL="0" rtl="0" algn="l">
              <a:spcBef>
                <a:spcPts val="1200"/>
              </a:spcBef>
              <a:spcAft>
                <a:spcPts val="1200"/>
              </a:spcAft>
              <a:buNone/>
            </a:pPr>
            <a:r>
              <a:rPr lang="en"/>
              <a:t>Goal is to find Gaussian mixture model for this.</a:t>
            </a:r>
            <a:endParaRPr/>
          </a:p>
        </p:txBody>
      </p:sp>
      <p:pic>
        <p:nvPicPr>
          <p:cNvPr id="136" name="Google Shape;136;p24"/>
          <p:cNvPicPr preferRelativeResize="0"/>
          <p:nvPr/>
        </p:nvPicPr>
        <p:blipFill>
          <a:blip r:embed="rId3">
            <a:alphaModFix/>
          </a:blip>
          <a:stretch>
            <a:fillRect/>
          </a:stretch>
        </p:blipFill>
        <p:spPr>
          <a:xfrm>
            <a:off x="723750" y="3283750"/>
            <a:ext cx="6991350" cy="108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311700" y="1269725"/>
            <a:ext cx="8520599" cy="31818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395426" y="1152475"/>
            <a:ext cx="8436876" cy="3240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7"/>
          <p:cNvPicPr preferRelativeResize="0"/>
          <p:nvPr/>
        </p:nvPicPr>
        <p:blipFill>
          <a:blip r:embed="rId3">
            <a:alphaModFix/>
          </a:blip>
          <a:stretch>
            <a:fillRect/>
          </a:stretch>
        </p:blipFill>
        <p:spPr>
          <a:xfrm>
            <a:off x="311700" y="1327150"/>
            <a:ext cx="8520601" cy="31925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8"/>
          <p:cNvPicPr preferRelativeResize="0"/>
          <p:nvPr/>
        </p:nvPicPr>
        <p:blipFill>
          <a:blip r:embed="rId3">
            <a:alphaModFix/>
          </a:blip>
          <a:stretch>
            <a:fillRect/>
          </a:stretch>
        </p:blipFill>
        <p:spPr>
          <a:xfrm>
            <a:off x="311700" y="1456375"/>
            <a:ext cx="8520599" cy="27650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Gaussian Mixture Model</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9"/>
          <p:cNvPicPr preferRelativeResize="0"/>
          <p:nvPr/>
        </p:nvPicPr>
        <p:blipFill>
          <a:blip r:embed="rId3">
            <a:alphaModFix/>
          </a:blip>
          <a:stretch>
            <a:fillRect/>
          </a:stretch>
        </p:blipFill>
        <p:spPr>
          <a:xfrm>
            <a:off x="1411163" y="1152475"/>
            <a:ext cx="6321679"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Expectation-Maximisation (EM) Algorithm</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0"/>
          <p:cNvPicPr preferRelativeResize="0"/>
          <p:nvPr/>
        </p:nvPicPr>
        <p:blipFill>
          <a:blip r:embed="rId3">
            <a:alphaModFix/>
          </a:blip>
          <a:stretch>
            <a:fillRect/>
          </a:stretch>
        </p:blipFill>
        <p:spPr>
          <a:xfrm>
            <a:off x="233275" y="1636700"/>
            <a:ext cx="9010650" cy="244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Criteria</a:t>
            </a:r>
            <a:endParaRPr/>
          </a:p>
        </p:txBody>
      </p:sp>
      <p:sp>
        <p:nvSpPr>
          <p:cNvPr id="184" name="Google Shape;184;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 is possible to calculate a</a:t>
            </a:r>
            <a:r>
              <a:rPr lang="en"/>
              <a:t> measure that tells us about how well we can expect a trained model to perform. </a:t>
            </a:r>
            <a:endParaRPr/>
          </a:p>
          <a:p>
            <a:pPr indent="0" lvl="0" marL="0" rtl="0" algn="l">
              <a:spcBef>
                <a:spcPts val="1200"/>
              </a:spcBef>
              <a:spcAft>
                <a:spcPts val="0"/>
              </a:spcAft>
              <a:buNone/>
            </a:pPr>
            <a:r>
              <a:rPr lang="en"/>
              <a:t>There are two such information criteria that are commonly used:</a:t>
            </a:r>
            <a:endParaRPr/>
          </a:p>
          <a:p>
            <a:pPr indent="0" lvl="0" marL="0" rtl="0" algn="l">
              <a:spcBef>
                <a:spcPts val="1200"/>
              </a:spcBef>
              <a:spcAft>
                <a:spcPts val="0"/>
              </a:spcAft>
              <a:buNone/>
            </a:pPr>
            <a:r>
              <a:rPr lang="en"/>
              <a:t>Aikake Information Criterium</a:t>
            </a:r>
            <a:endParaRPr/>
          </a:p>
          <a:p>
            <a:pPr indent="0" lvl="0" marL="0" rtl="0" algn="l">
              <a:spcBef>
                <a:spcPts val="1200"/>
              </a:spcBef>
              <a:spcAft>
                <a:spcPts val="0"/>
              </a:spcAft>
              <a:buNone/>
            </a:pPr>
            <a:r>
              <a:rPr lang="en"/>
              <a:t>Bayesian Information Criterium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 - number of Parameters</a:t>
            </a:r>
            <a:endParaRPr/>
          </a:p>
          <a:p>
            <a:pPr indent="0" lvl="0" marL="0" rtl="0" algn="l">
              <a:spcBef>
                <a:spcPts val="1200"/>
              </a:spcBef>
              <a:spcAft>
                <a:spcPts val="0"/>
              </a:spcAft>
              <a:buNone/>
            </a:pPr>
            <a:r>
              <a:rPr lang="en"/>
              <a:t>n - number of Training examples</a:t>
            </a:r>
            <a:endParaRPr/>
          </a:p>
          <a:p>
            <a:pPr indent="0" lvl="0" marL="0" rtl="0" algn="l">
              <a:spcBef>
                <a:spcPts val="1200"/>
              </a:spcBef>
              <a:spcAft>
                <a:spcPts val="1200"/>
              </a:spcAft>
              <a:buNone/>
            </a:pPr>
            <a:r>
              <a:rPr lang="en"/>
              <a:t>L - largest likelihood of the model</a:t>
            </a:r>
            <a:endParaRPr/>
          </a:p>
        </p:txBody>
      </p:sp>
      <p:pic>
        <p:nvPicPr>
          <p:cNvPr id="185" name="Google Shape;185;p31"/>
          <p:cNvPicPr preferRelativeResize="0"/>
          <p:nvPr/>
        </p:nvPicPr>
        <p:blipFill>
          <a:blip r:embed="rId3">
            <a:alphaModFix/>
          </a:blip>
          <a:stretch>
            <a:fillRect/>
          </a:stretch>
        </p:blipFill>
        <p:spPr>
          <a:xfrm>
            <a:off x="4002900" y="2320362"/>
            <a:ext cx="2888250" cy="502775"/>
          </a:xfrm>
          <a:prstGeom prst="rect">
            <a:avLst/>
          </a:prstGeom>
          <a:noFill/>
          <a:ln>
            <a:noFill/>
          </a:ln>
        </p:spPr>
      </p:pic>
      <p:pic>
        <p:nvPicPr>
          <p:cNvPr id="186" name="Google Shape;186;p31"/>
          <p:cNvPicPr preferRelativeResize="0"/>
          <p:nvPr/>
        </p:nvPicPr>
        <p:blipFill>
          <a:blip r:embed="rId4">
            <a:alphaModFix/>
          </a:blip>
          <a:stretch>
            <a:fillRect/>
          </a:stretch>
        </p:blipFill>
        <p:spPr>
          <a:xfrm>
            <a:off x="3967388" y="2906999"/>
            <a:ext cx="2959275" cy="42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Multi Layer Perceptron, information about what’s going on in the inner mechanisms </a:t>
            </a:r>
            <a:r>
              <a:rPr lang="en"/>
              <a:t>isn't</a:t>
            </a:r>
            <a:r>
              <a:rPr lang="en"/>
              <a:t> clear from just looking at the activations and the weights.</a:t>
            </a:r>
            <a:endParaRPr/>
          </a:p>
          <a:p>
            <a:pPr indent="0" lvl="0" marL="0" rtl="0" algn="l">
              <a:spcBef>
                <a:spcPts val="1200"/>
              </a:spcBef>
              <a:spcAft>
                <a:spcPts val="0"/>
              </a:spcAft>
              <a:buNone/>
            </a:pPr>
            <a:r>
              <a:rPr lang="en"/>
              <a:t>Hence we are going to look at models that are based on statistics and are therefore more transparent.</a:t>
            </a:r>
            <a:endParaRPr/>
          </a:p>
          <a:p>
            <a:pPr indent="0" lvl="0" marL="0" rtl="0" algn="l">
              <a:spcBef>
                <a:spcPts val="1200"/>
              </a:spcBef>
              <a:spcAft>
                <a:spcPts val="1200"/>
              </a:spcAft>
              <a:buNone/>
            </a:pPr>
            <a:r>
              <a:rPr lang="en"/>
              <a:t>Meaning  we can always extract the probabilities and understand what they are and the logical sequence of steps unlike </a:t>
            </a:r>
            <a:r>
              <a:rPr lang="en"/>
              <a:t>arbitrary</a:t>
            </a:r>
            <a:r>
              <a:rPr lang="en"/>
              <a:t> weights which have no obvious meaning.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NEAREST NEIGHBOUR METHODS</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have the datapoints positioned within input space, so we just need to work out which of the training data are close to it. This requires computing the distance to each datapoint in the training set, we can ignore the square root in the distance formula since we only want to know which points are the closest, not the actual distance  We can then identify the k nearest neighbours to the test point, and then set the class of the test point to be the most common one out of those for the nearest neighbours. </a:t>
            </a:r>
            <a:endParaRPr/>
          </a:p>
          <a:p>
            <a:pPr indent="0" lvl="0" marL="0" rtl="0" algn="l">
              <a:spcBef>
                <a:spcPts val="1200"/>
              </a:spcBef>
              <a:spcAft>
                <a:spcPts val="0"/>
              </a:spcAft>
              <a:buNone/>
            </a:pPr>
            <a:r>
              <a:rPr lang="en"/>
              <a:t>The choice of k is not trivial. Make it too small and nearest neighbour methods are sensitive to noise, too large and the accuracy reduces as points that are too far away are considered.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NEAREST NEIGHBOUR METHODS</a:t>
            </a:r>
            <a:endParaRPr/>
          </a:p>
          <a:p>
            <a:pPr indent="0" lvl="0" marL="0" rtl="0" algn="l">
              <a:spcBef>
                <a:spcPts val="0"/>
              </a:spcBef>
              <a:spcAft>
                <a:spcPts val="0"/>
              </a:spcAft>
              <a:buNone/>
            </a:pPr>
            <a:r>
              <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ffects of changing the size of k on the decision boundary are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9" name="Google Shape;199;p33"/>
          <p:cNvPicPr preferRelativeResize="0"/>
          <p:nvPr/>
        </p:nvPicPr>
        <p:blipFill>
          <a:blip r:embed="rId3">
            <a:alphaModFix/>
          </a:blip>
          <a:stretch>
            <a:fillRect/>
          </a:stretch>
        </p:blipFill>
        <p:spPr>
          <a:xfrm>
            <a:off x="1024372" y="1847097"/>
            <a:ext cx="6605626" cy="2623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nearest neighbours</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method suffers from the curse of dimensionality </a:t>
            </a:r>
            <a:endParaRPr/>
          </a:p>
          <a:p>
            <a:pPr indent="0" lvl="0" marL="0" rtl="0" algn="l">
              <a:spcBef>
                <a:spcPts val="1200"/>
              </a:spcBef>
              <a:spcAft>
                <a:spcPts val="0"/>
              </a:spcAft>
              <a:buNone/>
            </a:pPr>
            <a:r>
              <a:rPr lang="en"/>
              <a:t>The computational costs get higher as the number of dimensions grows. </a:t>
            </a:r>
            <a:endParaRPr/>
          </a:p>
          <a:p>
            <a:pPr indent="0" lvl="0" marL="0" rtl="0" algn="l">
              <a:spcBef>
                <a:spcPts val="1200"/>
              </a:spcBef>
              <a:spcAft>
                <a:spcPts val="0"/>
              </a:spcAft>
              <a:buNone/>
            </a:pPr>
            <a:r>
              <a:rPr lang="en"/>
              <a:t>As the number of dimensions increases, so the distance to other datapoints tends to increase.</a:t>
            </a:r>
            <a:endParaRPr/>
          </a:p>
          <a:p>
            <a:pPr indent="0" lvl="0" marL="0" rtl="0" algn="l">
              <a:spcBef>
                <a:spcPts val="1200"/>
              </a:spcBef>
              <a:spcAft>
                <a:spcPts val="0"/>
              </a:spcAft>
              <a:buNone/>
            </a:pPr>
            <a:r>
              <a:rPr lang="en"/>
              <a:t>Points that are relatively close in some dimensions, but a long way in others. This can be dealt with using adaptive nearest neighbour methods,</a:t>
            </a:r>
            <a:endParaRPr/>
          </a:p>
          <a:p>
            <a:pPr indent="0" lvl="0" marL="0" rtl="0" algn="l">
              <a:spcBef>
                <a:spcPts val="1200"/>
              </a:spcBef>
              <a:spcAft>
                <a:spcPts val="0"/>
              </a:spcAft>
              <a:buClr>
                <a:schemeClr val="dk1"/>
              </a:buClr>
              <a:buSzPts val="1100"/>
              <a:buFont typeface="Arial"/>
              <a:buNone/>
            </a:pPr>
            <a:r>
              <a:rPr lang="en"/>
              <a:t>If more than one class is found in the closest points then class with maximum frequency found is assigned to it.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 nearest neighbours</a:t>
            </a:r>
            <a:endParaRPr/>
          </a:p>
          <a:p>
            <a:pPr indent="0" lvl="0" marL="0" rtl="0" algn="l">
              <a:spcBef>
                <a:spcPts val="0"/>
              </a:spcBef>
              <a:spcAft>
                <a:spcPts val="0"/>
              </a:spcAft>
              <a:buNone/>
            </a:pPr>
            <a:r>
              <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660"/>
              <a:t>Bias - Variance Decomposition</a:t>
            </a:r>
            <a:endParaRPr sz="1660"/>
          </a:p>
          <a:p>
            <a:pPr indent="0" lvl="0" marL="0" rtl="0" algn="l">
              <a:lnSpc>
                <a:spcPct val="105000"/>
              </a:lnSpc>
              <a:spcBef>
                <a:spcPts val="1200"/>
              </a:spcBef>
              <a:spcAft>
                <a:spcPts val="0"/>
              </a:spcAft>
              <a:buSzPts val="770"/>
              <a:buNone/>
            </a:pPr>
            <a:r>
              <a:t/>
            </a:r>
            <a:endParaRPr sz="1660"/>
          </a:p>
          <a:p>
            <a:pPr indent="0" lvl="0" marL="0" rtl="0" algn="l">
              <a:lnSpc>
                <a:spcPct val="105000"/>
              </a:lnSpc>
              <a:spcBef>
                <a:spcPts val="1200"/>
              </a:spcBef>
              <a:spcAft>
                <a:spcPts val="0"/>
              </a:spcAft>
              <a:buSzPts val="770"/>
              <a:buNone/>
            </a:pPr>
            <a:r>
              <a:t/>
            </a:r>
            <a:endParaRPr sz="1660"/>
          </a:p>
          <a:p>
            <a:pPr indent="0" lvl="0" marL="0" rtl="0" algn="l">
              <a:lnSpc>
                <a:spcPct val="105000"/>
              </a:lnSpc>
              <a:spcBef>
                <a:spcPts val="1200"/>
              </a:spcBef>
              <a:spcAft>
                <a:spcPts val="0"/>
              </a:spcAft>
              <a:buSzPts val="770"/>
              <a:buNone/>
            </a:pPr>
            <a:r>
              <a:t/>
            </a:r>
            <a:endParaRPr sz="1660"/>
          </a:p>
          <a:p>
            <a:pPr indent="0" lvl="0" marL="0" rtl="0" algn="l">
              <a:lnSpc>
                <a:spcPct val="105000"/>
              </a:lnSpc>
              <a:spcBef>
                <a:spcPts val="1200"/>
              </a:spcBef>
              <a:spcAft>
                <a:spcPts val="0"/>
              </a:spcAft>
              <a:buSzPts val="770"/>
              <a:buNone/>
            </a:pPr>
            <a:r>
              <a:t/>
            </a:r>
            <a:endParaRPr sz="1660"/>
          </a:p>
          <a:p>
            <a:pPr indent="0" lvl="0" marL="0" rtl="0" algn="l">
              <a:lnSpc>
                <a:spcPct val="105000"/>
              </a:lnSpc>
              <a:spcBef>
                <a:spcPts val="1200"/>
              </a:spcBef>
              <a:spcAft>
                <a:spcPts val="0"/>
              </a:spcAft>
              <a:buClr>
                <a:schemeClr val="dk1"/>
              </a:buClr>
              <a:buSzPts val="770"/>
              <a:buFont typeface="Arial"/>
              <a:buNone/>
            </a:pPr>
            <a:r>
              <a:rPr lang="en" sz="1660"/>
              <a:t>The way to interpret this is that when k is small, so that there are few neighbours considered, the model has flexibility and can represent the underlying model well, but that it makes mistakes (has high variance) because there is relatively little data. As k increases,the variance decreases, but at the cost of less flexibility and so more bias.</a:t>
            </a:r>
            <a:endParaRPr sz="1660"/>
          </a:p>
          <a:p>
            <a:pPr indent="0" lvl="0" marL="0" rtl="0" algn="l">
              <a:lnSpc>
                <a:spcPct val="105000"/>
              </a:lnSpc>
              <a:spcBef>
                <a:spcPts val="1200"/>
              </a:spcBef>
              <a:spcAft>
                <a:spcPts val="0"/>
              </a:spcAft>
              <a:buSzPts val="770"/>
              <a:buNone/>
            </a:pPr>
            <a:r>
              <a:t/>
            </a:r>
            <a:endParaRPr sz="1660"/>
          </a:p>
          <a:p>
            <a:pPr indent="0" lvl="0" marL="0" rtl="0" algn="l">
              <a:lnSpc>
                <a:spcPct val="105000"/>
              </a:lnSpc>
              <a:spcBef>
                <a:spcPts val="1200"/>
              </a:spcBef>
              <a:spcAft>
                <a:spcPts val="1200"/>
              </a:spcAft>
              <a:buSzPts val="770"/>
              <a:buNone/>
            </a:pPr>
            <a:r>
              <a:t/>
            </a:r>
            <a:endParaRPr sz="1660"/>
          </a:p>
        </p:txBody>
      </p:sp>
      <p:pic>
        <p:nvPicPr>
          <p:cNvPr id="212" name="Google Shape;212;p35"/>
          <p:cNvPicPr preferRelativeResize="0"/>
          <p:nvPr/>
        </p:nvPicPr>
        <p:blipFill>
          <a:blip r:embed="rId3">
            <a:alphaModFix/>
          </a:blip>
          <a:stretch>
            <a:fillRect/>
          </a:stretch>
        </p:blipFill>
        <p:spPr>
          <a:xfrm>
            <a:off x="1962150" y="1929913"/>
            <a:ext cx="5219700" cy="885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Nearest Neighbour Smoothing</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Nearest neighbour methods can also be used for regression by returning the average value of the neighbours to a point as the new value.</a:t>
            </a:r>
            <a:endParaRPr/>
          </a:p>
          <a:p>
            <a:pPr indent="0" lvl="0" marL="0" rtl="0" algn="l">
              <a:spcBef>
                <a:spcPts val="1200"/>
              </a:spcBef>
              <a:spcAft>
                <a:spcPts val="0"/>
              </a:spcAft>
              <a:buNone/>
            </a:pPr>
            <a:r>
              <a:rPr lang="en"/>
              <a:t>This can be achieved by using </a:t>
            </a:r>
            <a:r>
              <a:rPr lang="en"/>
              <a:t>Kernel</a:t>
            </a:r>
            <a:r>
              <a:rPr lang="en"/>
              <a:t> smoothers.</a:t>
            </a:r>
            <a:endParaRPr/>
          </a:p>
          <a:p>
            <a:pPr indent="0" lvl="0" marL="0" rtl="0" algn="l">
              <a:spcBef>
                <a:spcPts val="1200"/>
              </a:spcBef>
              <a:spcAft>
                <a:spcPts val="0"/>
              </a:spcAft>
              <a:buClr>
                <a:schemeClr val="dk1"/>
              </a:buClr>
              <a:buSzPts val="1100"/>
              <a:buFont typeface="Arial"/>
              <a:buNone/>
            </a:pPr>
            <a:r>
              <a:rPr lang="en"/>
              <a:t>K</a:t>
            </a:r>
            <a:r>
              <a:rPr lang="en"/>
              <a:t>ernels are designed to give more weight to points that are closer to the current input, with the weights decreasing smoothly to zero as they pass out of the range of the current input, with the range specified by a parameter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Kernels</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Epanechnikov quadratic kernel: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Tricube Kernel:</a:t>
            </a:r>
            <a:endParaRPr/>
          </a:p>
          <a:p>
            <a:pPr indent="0" lvl="0" marL="0" rtl="0" algn="l">
              <a:spcBef>
                <a:spcPts val="1200"/>
              </a:spcBef>
              <a:spcAft>
                <a:spcPts val="1200"/>
              </a:spcAft>
              <a:buNone/>
            </a:pPr>
            <a:r>
              <a:t/>
            </a:r>
            <a:endParaRPr/>
          </a:p>
        </p:txBody>
      </p:sp>
      <p:pic>
        <p:nvPicPr>
          <p:cNvPr id="225" name="Google Shape;225;p37"/>
          <p:cNvPicPr preferRelativeResize="0"/>
          <p:nvPr/>
        </p:nvPicPr>
        <p:blipFill>
          <a:blip r:embed="rId3">
            <a:alphaModFix/>
          </a:blip>
          <a:stretch>
            <a:fillRect/>
          </a:stretch>
        </p:blipFill>
        <p:spPr>
          <a:xfrm>
            <a:off x="1619250" y="1797813"/>
            <a:ext cx="5905500" cy="695325"/>
          </a:xfrm>
          <a:prstGeom prst="rect">
            <a:avLst/>
          </a:prstGeom>
          <a:noFill/>
          <a:ln>
            <a:noFill/>
          </a:ln>
        </p:spPr>
      </p:pic>
      <p:pic>
        <p:nvPicPr>
          <p:cNvPr id="226" name="Google Shape;226;p37"/>
          <p:cNvPicPr preferRelativeResize="0"/>
          <p:nvPr/>
        </p:nvPicPr>
        <p:blipFill>
          <a:blip r:embed="rId4">
            <a:alphaModFix/>
          </a:blip>
          <a:stretch>
            <a:fillRect/>
          </a:stretch>
        </p:blipFill>
        <p:spPr>
          <a:xfrm>
            <a:off x="1919275" y="3273250"/>
            <a:ext cx="5305425" cy="876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Nearest Neighbour</a:t>
            </a:r>
            <a:r>
              <a:rPr lang="en"/>
              <a:t> Smoothing </a:t>
            </a:r>
            <a:endParaRPr/>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8"/>
          <p:cNvPicPr preferRelativeResize="0"/>
          <p:nvPr/>
        </p:nvPicPr>
        <p:blipFill>
          <a:blip r:embed="rId3">
            <a:alphaModFix/>
          </a:blip>
          <a:stretch>
            <a:fillRect/>
          </a:stretch>
        </p:blipFill>
        <p:spPr>
          <a:xfrm>
            <a:off x="311700" y="1678175"/>
            <a:ext cx="2686300" cy="2123050"/>
          </a:xfrm>
          <a:prstGeom prst="rect">
            <a:avLst/>
          </a:prstGeom>
          <a:noFill/>
          <a:ln>
            <a:noFill/>
          </a:ln>
        </p:spPr>
      </p:pic>
      <p:pic>
        <p:nvPicPr>
          <p:cNvPr id="234" name="Google Shape;234;p38"/>
          <p:cNvPicPr preferRelativeResize="0"/>
          <p:nvPr/>
        </p:nvPicPr>
        <p:blipFill>
          <a:blip r:embed="rId4">
            <a:alphaModFix/>
          </a:blip>
          <a:stretch>
            <a:fillRect/>
          </a:stretch>
        </p:blipFill>
        <p:spPr>
          <a:xfrm>
            <a:off x="3278000" y="1691400"/>
            <a:ext cx="2594269" cy="2123050"/>
          </a:xfrm>
          <a:prstGeom prst="rect">
            <a:avLst/>
          </a:prstGeom>
          <a:noFill/>
          <a:ln>
            <a:noFill/>
          </a:ln>
        </p:spPr>
      </p:pic>
      <p:pic>
        <p:nvPicPr>
          <p:cNvPr id="235" name="Google Shape;235;p38"/>
          <p:cNvPicPr preferRelativeResize="0"/>
          <p:nvPr/>
        </p:nvPicPr>
        <p:blipFill>
          <a:blip r:embed="rId5">
            <a:alphaModFix/>
          </a:blip>
          <a:stretch>
            <a:fillRect/>
          </a:stretch>
        </p:blipFill>
        <p:spPr>
          <a:xfrm>
            <a:off x="6209776" y="1615201"/>
            <a:ext cx="2934216" cy="2249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KD-Tree</a:t>
            </a:r>
            <a:endParaRPr/>
          </a:p>
        </p:txBody>
      </p:sp>
      <p:sp>
        <p:nvSpPr>
          <p:cNvPr id="241" name="Google Shape;24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t>
            </a:r>
            <a:r>
              <a:rPr lang="en"/>
              <a:t>effective</a:t>
            </a:r>
            <a:r>
              <a:rPr lang="en"/>
              <a:t> computation of distance between all pairs of points </a:t>
            </a:r>
            <a:endParaRPr/>
          </a:p>
          <a:p>
            <a:pPr indent="0" lvl="0" marL="0" rtl="0" algn="l">
              <a:spcBef>
                <a:spcPts val="1200"/>
              </a:spcBef>
              <a:spcAft>
                <a:spcPts val="0"/>
              </a:spcAft>
              <a:buNone/>
            </a:pPr>
            <a:r>
              <a:rPr lang="en"/>
              <a:t>Computation of distance between all pairs of points is very expensive.</a:t>
            </a:r>
            <a:endParaRPr/>
          </a:p>
          <a:p>
            <a:pPr indent="0" lvl="0" marL="0" rtl="0" algn="l">
              <a:spcBef>
                <a:spcPts val="1200"/>
              </a:spcBef>
              <a:spcAft>
                <a:spcPts val="0"/>
              </a:spcAft>
              <a:buNone/>
            </a:pPr>
            <a:r>
              <a:rPr lang="en"/>
              <a:t>The </a:t>
            </a:r>
            <a:r>
              <a:rPr lang="en"/>
              <a:t>computational</a:t>
            </a:r>
            <a:r>
              <a:rPr lang="en"/>
              <a:t> overhead can be reduced </a:t>
            </a:r>
            <a:r>
              <a:rPr lang="en"/>
              <a:t>using a efficient data structure.</a:t>
            </a:r>
            <a:endParaRPr/>
          </a:p>
          <a:p>
            <a:pPr indent="0" lvl="0" marL="0" rtl="0" algn="l">
              <a:spcBef>
                <a:spcPts val="1200"/>
              </a:spcBef>
              <a:spcAft>
                <a:spcPts val="0"/>
              </a:spcAft>
              <a:buNone/>
            </a:pPr>
            <a:r>
              <a:rPr lang="en"/>
              <a:t>The data structure of choice is KD-Tree.</a:t>
            </a:r>
            <a:endParaRPr/>
          </a:p>
          <a:p>
            <a:pPr indent="0" lvl="0" marL="0" rtl="0" algn="l">
              <a:spcBef>
                <a:spcPts val="1200"/>
              </a:spcBef>
              <a:spcAft>
                <a:spcPts val="1200"/>
              </a:spcAft>
              <a:buNone/>
            </a:pPr>
            <a:r>
              <a:rPr lang="en"/>
              <a:t>The idea behind KD-tree is to create a binary tree by choosing one dimension at a time to split into two, and placing the line through the median of the point coordinates of that dimension.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 Tree example</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Suppose that we had seven two-dimensional points to make a tree from:</a:t>
            </a:r>
            <a:endParaRPr/>
          </a:p>
          <a:p>
            <a:pPr indent="0" lvl="0" marL="0" rtl="0" algn="l">
              <a:spcBef>
                <a:spcPts val="1200"/>
              </a:spcBef>
              <a:spcAft>
                <a:spcPts val="0"/>
              </a:spcAft>
              <a:buClr>
                <a:schemeClr val="dk1"/>
              </a:buClr>
              <a:buSzPts val="1100"/>
              <a:buFont typeface="Arial"/>
              <a:buNone/>
            </a:pPr>
            <a:r>
              <a:rPr lang="en"/>
              <a:t>(5, 4), (1, 6), (6, 1), (7, 5), (2, 7), (2, 2), (5, 8)</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algorithm will pick the first x-coordinate to split on initially and the median point here is 5. So the split is through x=5.</a:t>
            </a:r>
            <a:endParaRPr/>
          </a:p>
          <a:p>
            <a:pPr indent="0" lvl="0" marL="0" rtl="0" algn="l">
              <a:spcBef>
                <a:spcPts val="1200"/>
              </a:spcBef>
              <a:spcAft>
                <a:spcPts val="0"/>
              </a:spcAft>
              <a:buClr>
                <a:schemeClr val="dk1"/>
              </a:buClr>
              <a:buSzPts val="1100"/>
              <a:buFont typeface="Arial"/>
              <a:buNone/>
            </a:pPr>
            <a:r>
              <a:rPr lang="en"/>
              <a:t>Now the data is split into two and the median y-coordinate is found for data points on the left and right of the median line. This process is repeated till all points are added to the tree.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KD Tree example</a:t>
            </a:r>
            <a:endParaRPr/>
          </a:p>
          <a:p>
            <a:pPr indent="0" lvl="0" marL="0" rtl="0" algn="l">
              <a:spcBef>
                <a:spcPts val="0"/>
              </a:spcBef>
              <a:spcAft>
                <a:spcPts val="0"/>
              </a:spcAft>
              <a:buNone/>
            </a:pPr>
            <a:r>
              <a:t/>
            </a:r>
            <a:endParaRPr/>
          </a:p>
        </p:txBody>
      </p:sp>
      <p:sp>
        <p:nvSpPr>
          <p:cNvPr id="253" name="Google Shape;25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1"/>
          <p:cNvPicPr preferRelativeResize="0"/>
          <p:nvPr/>
        </p:nvPicPr>
        <p:blipFill>
          <a:blip r:embed="rId3">
            <a:alphaModFix/>
          </a:blip>
          <a:stretch>
            <a:fillRect/>
          </a:stretch>
        </p:blipFill>
        <p:spPr>
          <a:xfrm>
            <a:off x="2315972" y="1286350"/>
            <a:ext cx="4055875" cy="365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Gaussian Mixture Model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Bayes Classifier can be trained on data with target label with supervised learning by learning the </a:t>
            </a:r>
            <a:r>
              <a:rPr lang="en"/>
              <a:t>probabilities</a:t>
            </a:r>
            <a:r>
              <a:rPr lang="en"/>
              <a:t> from the labeled data.</a:t>
            </a:r>
            <a:endParaRPr/>
          </a:p>
          <a:p>
            <a:pPr indent="0" lvl="0" marL="0" rtl="0" algn="l">
              <a:spcBef>
                <a:spcPts val="1200"/>
              </a:spcBef>
              <a:spcAft>
                <a:spcPts val="0"/>
              </a:spcAft>
              <a:buNone/>
            </a:pPr>
            <a:r>
              <a:rPr lang="en"/>
              <a:t>For the same data with no target label requires </a:t>
            </a:r>
            <a:r>
              <a:rPr lang="en"/>
              <a:t>unsupervised</a:t>
            </a:r>
            <a:r>
              <a:rPr lang="en"/>
              <a:t> learning </a:t>
            </a:r>
            <a:endParaRPr/>
          </a:p>
          <a:p>
            <a:pPr indent="0" lvl="0" marL="0" rtl="0" algn="l">
              <a:spcBef>
                <a:spcPts val="1200"/>
              </a:spcBef>
              <a:spcAft>
                <a:spcPts val="0"/>
              </a:spcAft>
              <a:buNone/>
            </a:pPr>
            <a:r>
              <a:rPr lang="en"/>
              <a:t>We </a:t>
            </a:r>
            <a:r>
              <a:rPr lang="en"/>
              <a:t>can't</a:t>
            </a:r>
            <a:r>
              <a:rPr lang="en"/>
              <a:t> fit a single gaussian for all data as all won’t look gaussian overall.</a:t>
            </a:r>
            <a:endParaRPr/>
          </a:p>
          <a:p>
            <a:pPr indent="0" lvl="0" marL="0" rtl="0" algn="l">
              <a:spcBef>
                <a:spcPts val="1200"/>
              </a:spcBef>
              <a:spcAft>
                <a:spcPts val="1200"/>
              </a:spcAft>
              <a:buNone/>
            </a:pPr>
            <a:r>
              <a:rPr lang="en"/>
              <a:t>A multi modal data can be classified by assigning a gaussian distribution for each class.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 Tree example</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1" name="Google Shape;261;p42"/>
          <p:cNvPicPr preferRelativeResize="0"/>
          <p:nvPr/>
        </p:nvPicPr>
        <p:blipFill>
          <a:blip r:embed="rId3">
            <a:alphaModFix/>
          </a:blip>
          <a:stretch>
            <a:fillRect/>
          </a:stretch>
        </p:blipFill>
        <p:spPr>
          <a:xfrm>
            <a:off x="2742246" y="1241225"/>
            <a:ext cx="3505975" cy="3499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 Tree example</a:t>
            </a:r>
            <a:endParaRPr/>
          </a:p>
        </p:txBody>
      </p:sp>
      <p:sp>
        <p:nvSpPr>
          <p:cNvPr id="267" name="Google Shape;26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43"/>
          <p:cNvPicPr preferRelativeResize="0"/>
          <p:nvPr/>
        </p:nvPicPr>
        <p:blipFill>
          <a:blip r:embed="rId3">
            <a:alphaModFix/>
          </a:blip>
          <a:stretch>
            <a:fillRect/>
          </a:stretch>
        </p:blipFill>
        <p:spPr>
          <a:xfrm>
            <a:off x="1628775" y="1649200"/>
            <a:ext cx="5886450" cy="3067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 Tree nearest neighbour </a:t>
            </a:r>
            <a:endParaRPr/>
          </a:p>
        </p:txBody>
      </p:sp>
      <p:sp>
        <p:nvSpPr>
          <p:cNvPr id="274" name="Google Shape;27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a:solidFill>
                  <a:srgbClr val="202122"/>
                </a:solidFill>
                <a:highlight>
                  <a:srgbClr val="FFFFFF"/>
                </a:highlight>
              </a:rPr>
              <a:t>Searching for a nearest neighbour in a </a:t>
            </a:r>
            <a:r>
              <a:rPr i="1" lang="en">
                <a:solidFill>
                  <a:srgbClr val="202122"/>
                </a:solidFill>
                <a:highlight>
                  <a:srgbClr val="FFFFFF"/>
                </a:highlight>
              </a:rPr>
              <a:t>k</a:t>
            </a:r>
            <a:r>
              <a:rPr lang="en">
                <a:solidFill>
                  <a:srgbClr val="202122"/>
                </a:solidFill>
                <a:highlight>
                  <a:srgbClr val="FFFFFF"/>
                </a:highlight>
              </a:rPr>
              <a:t>-d tree proceeds as follows:</a:t>
            </a:r>
            <a:endParaRPr>
              <a:solidFill>
                <a:srgbClr val="202122"/>
              </a:solidFill>
              <a:highlight>
                <a:srgbClr val="FFFFFF"/>
              </a:highlight>
            </a:endParaRPr>
          </a:p>
          <a:p>
            <a:pPr indent="-342900" lvl="0" marL="901700" rtl="0" algn="l">
              <a:spcBef>
                <a:spcPts val="600"/>
              </a:spcBef>
              <a:spcAft>
                <a:spcPts val="0"/>
              </a:spcAft>
              <a:buClr>
                <a:srgbClr val="202122"/>
              </a:buClr>
              <a:buSzPts val="1800"/>
              <a:buAutoNum type="arabicPeriod"/>
            </a:pPr>
            <a:r>
              <a:rPr lang="en">
                <a:solidFill>
                  <a:srgbClr val="202122"/>
                </a:solidFill>
                <a:highlight>
                  <a:srgbClr val="FFFFFF"/>
                </a:highlight>
              </a:rPr>
              <a:t>Starting with the root node, the algorithm moves down the tree recursively, in the same way that it would if the search point were being inserted (i.e. it goes left or right depending on whether the point is lesser than or greater than the current node in the split dimension).</a:t>
            </a:r>
            <a:endParaRPr>
              <a:solidFill>
                <a:srgbClr val="202122"/>
              </a:solidFill>
              <a:highlight>
                <a:srgbClr val="FFFFFF"/>
              </a:highlight>
            </a:endParaRPr>
          </a:p>
          <a:p>
            <a:pPr indent="-342900" lvl="0" marL="901700" rtl="0" algn="l">
              <a:spcBef>
                <a:spcPts val="0"/>
              </a:spcBef>
              <a:spcAft>
                <a:spcPts val="0"/>
              </a:spcAft>
              <a:buClr>
                <a:srgbClr val="202122"/>
              </a:buClr>
              <a:buSzPts val="1800"/>
              <a:buAutoNum type="arabicPeriod"/>
            </a:pPr>
            <a:r>
              <a:rPr lang="en">
                <a:solidFill>
                  <a:srgbClr val="202122"/>
                </a:solidFill>
                <a:highlight>
                  <a:srgbClr val="FFFFFF"/>
                </a:highlight>
              </a:rPr>
              <a:t>Once the algorithm reaches a leaf node, it checks that node point and if the distance is better, that node point is saved as the "current best".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KD Tree nearest neighbour </a:t>
            </a:r>
            <a:endParaRPr/>
          </a:p>
          <a:p>
            <a:pPr indent="0" lvl="0" marL="0" rtl="0" algn="l">
              <a:spcBef>
                <a:spcPts val="0"/>
              </a:spcBef>
              <a:spcAft>
                <a:spcPts val="0"/>
              </a:spcAft>
              <a:buNone/>
            </a:pPr>
            <a:r>
              <a:t/>
            </a:r>
            <a:endParaRPr/>
          </a:p>
        </p:txBody>
      </p:sp>
      <p:sp>
        <p:nvSpPr>
          <p:cNvPr id="280" name="Google Shape;28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600"/>
              </a:spcBef>
              <a:spcAft>
                <a:spcPts val="0"/>
              </a:spcAft>
              <a:buNone/>
            </a:pPr>
            <a:r>
              <a:rPr lang="en">
                <a:solidFill>
                  <a:srgbClr val="202122"/>
                </a:solidFill>
                <a:highlight>
                  <a:srgbClr val="FFFFFF"/>
                </a:highlight>
              </a:rPr>
              <a:t>3.</a:t>
            </a:r>
            <a:r>
              <a:rPr lang="en">
                <a:solidFill>
                  <a:srgbClr val="202122"/>
                </a:solidFill>
                <a:highlight>
                  <a:srgbClr val="FFFFFF"/>
                </a:highlight>
              </a:rPr>
              <a:t>The algorithm unwinds the recursion of the tree, performing the following steps at each node:</a:t>
            </a:r>
            <a:endParaRPr>
              <a:solidFill>
                <a:srgbClr val="202122"/>
              </a:solidFill>
              <a:highlight>
                <a:srgbClr val="FFFFFF"/>
              </a:highlight>
            </a:endParaRPr>
          </a:p>
          <a:p>
            <a:pPr indent="-317182" lvl="1" marL="914400" rtl="0" algn="l">
              <a:spcBef>
                <a:spcPts val="1200"/>
              </a:spcBef>
              <a:spcAft>
                <a:spcPts val="0"/>
              </a:spcAft>
              <a:buClr>
                <a:srgbClr val="202122"/>
              </a:buClr>
              <a:buSzPct val="100000"/>
              <a:buAutoNum type="arabicPeriod"/>
            </a:pPr>
            <a:r>
              <a:rPr lang="en" sz="1800">
                <a:solidFill>
                  <a:srgbClr val="202122"/>
                </a:solidFill>
                <a:highlight>
                  <a:srgbClr val="FFFFFF"/>
                </a:highlight>
              </a:rPr>
              <a:t>If the current node is closer than the current best, then it becomes the current best.</a:t>
            </a:r>
            <a:endParaRPr sz="1800">
              <a:solidFill>
                <a:srgbClr val="202122"/>
              </a:solidFill>
              <a:highlight>
                <a:srgbClr val="FFFFFF"/>
              </a:highlight>
            </a:endParaRPr>
          </a:p>
          <a:p>
            <a:pPr indent="-317182" lvl="1" marL="914400" rtl="0" algn="l">
              <a:spcBef>
                <a:spcPts val="0"/>
              </a:spcBef>
              <a:spcAft>
                <a:spcPts val="0"/>
              </a:spcAft>
              <a:buClr>
                <a:srgbClr val="202122"/>
              </a:buClr>
              <a:buSzPct val="100000"/>
              <a:buAutoNum type="arabicPeriod"/>
            </a:pPr>
            <a:r>
              <a:rPr lang="en" sz="1800">
                <a:solidFill>
                  <a:srgbClr val="202122"/>
                </a:solidFill>
                <a:highlight>
                  <a:srgbClr val="FFFFFF"/>
                </a:highlight>
              </a:rPr>
              <a:t>The algorithm checks whether there could be any points on the other side of the splitting plane that are closer to the search point than the current best by creating a radius of best distance. </a:t>
            </a:r>
            <a:endParaRPr sz="1800">
              <a:solidFill>
                <a:srgbClr val="202122"/>
              </a:solidFill>
              <a:highlight>
                <a:srgbClr val="FFFFFF"/>
              </a:highlight>
            </a:endParaRPr>
          </a:p>
          <a:p>
            <a:pPr indent="-317182" lvl="2" marL="1371600" rtl="0" algn="l">
              <a:spcBef>
                <a:spcPts val="0"/>
              </a:spcBef>
              <a:spcAft>
                <a:spcPts val="0"/>
              </a:spcAft>
              <a:buClr>
                <a:srgbClr val="202122"/>
              </a:buClr>
              <a:buSzPct val="100000"/>
              <a:buAutoNum type="arabicPeriod"/>
            </a:pPr>
            <a:r>
              <a:rPr lang="en" sz="1800">
                <a:solidFill>
                  <a:srgbClr val="202122"/>
                </a:solidFill>
                <a:highlight>
                  <a:srgbClr val="FFFFFF"/>
                </a:highlight>
              </a:rPr>
              <a:t>If the radius crosses the plane, there could be nearer points on the other side of the plane, so the algorithm must move down the other branch of the tree from the current node looking for closer points, following the same recursive process as the entire search.</a:t>
            </a:r>
            <a:endParaRPr sz="1800">
              <a:solidFill>
                <a:srgbClr val="202122"/>
              </a:solidFill>
              <a:highlight>
                <a:srgbClr val="FFFFFF"/>
              </a:highlight>
            </a:endParaRPr>
          </a:p>
          <a:p>
            <a:pPr indent="-317182" lvl="2" marL="1371600" rtl="0" algn="l">
              <a:spcBef>
                <a:spcPts val="0"/>
              </a:spcBef>
              <a:spcAft>
                <a:spcPts val="0"/>
              </a:spcAft>
              <a:buClr>
                <a:srgbClr val="202122"/>
              </a:buClr>
              <a:buSzPct val="100000"/>
              <a:buAutoNum type="arabicPeriod"/>
            </a:pPr>
            <a:r>
              <a:rPr lang="en" sz="1800">
                <a:solidFill>
                  <a:srgbClr val="202122"/>
                </a:solidFill>
                <a:highlight>
                  <a:srgbClr val="FFFFFF"/>
                </a:highlight>
              </a:rPr>
              <a:t>If the radius doesn't intersect the splitting plane, then the algorithm continues walking up the tree, and the entire branch on the other side of that node is eliminated.</a:t>
            </a:r>
            <a:endParaRPr sz="1800">
              <a:solidFill>
                <a:srgbClr val="202122"/>
              </a:solidFill>
              <a:highlight>
                <a:srgbClr val="FFFFFF"/>
              </a:highlight>
            </a:endParaRPr>
          </a:p>
          <a:p>
            <a:pPr indent="0" lvl="0" marL="0" rtl="0" algn="l">
              <a:spcBef>
                <a:spcPts val="600"/>
              </a:spcBef>
              <a:spcAft>
                <a:spcPts val="0"/>
              </a:spcAft>
              <a:buNone/>
            </a:pPr>
            <a:r>
              <a:rPr lang="en">
                <a:solidFill>
                  <a:srgbClr val="202122"/>
                </a:solidFill>
                <a:highlight>
                  <a:srgbClr val="FFFFFF"/>
                </a:highlight>
              </a:rPr>
              <a:t>4. When the algorithm finishes this process for the root node, then the search is complete.</a:t>
            </a:r>
            <a:endParaRPr>
              <a:solidFill>
                <a:srgbClr val="202122"/>
              </a:solidFill>
              <a:highlight>
                <a:srgbClr val="FFFFFF"/>
              </a:highlight>
            </a:endParaRPr>
          </a:p>
          <a:p>
            <a:pPr indent="0" lvl="0" marL="0" rtl="0" algn="l">
              <a:spcBef>
                <a:spcPts val="1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KD Tree nearest neighbour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86" name="Google Shape;286;p4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Let new test point be (3,5)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7" name="Google Shape;287;p46"/>
          <p:cNvPicPr preferRelativeResize="0"/>
          <p:nvPr/>
        </p:nvPicPr>
        <p:blipFill>
          <a:blip r:embed="rId3">
            <a:alphaModFix/>
          </a:blip>
          <a:stretch>
            <a:fillRect/>
          </a:stretch>
        </p:blipFill>
        <p:spPr>
          <a:xfrm>
            <a:off x="311700" y="1749222"/>
            <a:ext cx="3372124" cy="3259700"/>
          </a:xfrm>
          <a:prstGeom prst="rect">
            <a:avLst/>
          </a:prstGeom>
          <a:noFill/>
          <a:ln>
            <a:noFill/>
          </a:ln>
        </p:spPr>
      </p:pic>
      <p:pic>
        <p:nvPicPr>
          <p:cNvPr id="288" name="Google Shape;288;p46"/>
          <p:cNvPicPr preferRelativeResize="0"/>
          <p:nvPr/>
        </p:nvPicPr>
        <p:blipFill>
          <a:blip r:embed="rId4">
            <a:alphaModFix/>
          </a:blip>
          <a:stretch>
            <a:fillRect/>
          </a:stretch>
        </p:blipFill>
        <p:spPr>
          <a:xfrm>
            <a:off x="3930550" y="1817325"/>
            <a:ext cx="4615100" cy="2901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Distance Metrics</a:t>
            </a:r>
            <a:endParaRPr/>
          </a:p>
        </p:txBody>
      </p:sp>
      <p:sp>
        <p:nvSpPr>
          <p:cNvPr id="294" name="Google Shape;29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Euclidean Distance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Manhattan Distance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Minkowski Metric		-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295" name="Google Shape;295;p47"/>
          <p:cNvPicPr preferRelativeResize="0"/>
          <p:nvPr/>
        </p:nvPicPr>
        <p:blipFill>
          <a:blip r:embed="rId3">
            <a:alphaModFix/>
          </a:blip>
          <a:stretch>
            <a:fillRect/>
          </a:stretch>
        </p:blipFill>
        <p:spPr>
          <a:xfrm>
            <a:off x="3093575" y="1152475"/>
            <a:ext cx="3977600" cy="495725"/>
          </a:xfrm>
          <a:prstGeom prst="rect">
            <a:avLst/>
          </a:prstGeom>
          <a:noFill/>
          <a:ln>
            <a:noFill/>
          </a:ln>
        </p:spPr>
      </p:pic>
      <p:pic>
        <p:nvPicPr>
          <p:cNvPr id="296" name="Google Shape;296;p47"/>
          <p:cNvPicPr preferRelativeResize="0"/>
          <p:nvPr/>
        </p:nvPicPr>
        <p:blipFill>
          <a:blip r:embed="rId4">
            <a:alphaModFix/>
          </a:blip>
          <a:stretch>
            <a:fillRect/>
          </a:stretch>
        </p:blipFill>
        <p:spPr>
          <a:xfrm>
            <a:off x="3491425" y="1999050"/>
            <a:ext cx="3378946" cy="572700"/>
          </a:xfrm>
          <a:prstGeom prst="rect">
            <a:avLst/>
          </a:prstGeom>
          <a:noFill/>
          <a:ln>
            <a:noFill/>
          </a:ln>
        </p:spPr>
      </p:pic>
      <p:pic>
        <p:nvPicPr>
          <p:cNvPr id="297" name="Google Shape;297;p47"/>
          <p:cNvPicPr preferRelativeResize="0"/>
          <p:nvPr/>
        </p:nvPicPr>
        <p:blipFill>
          <a:blip r:embed="rId5">
            <a:alphaModFix/>
          </a:blip>
          <a:stretch>
            <a:fillRect/>
          </a:stretch>
        </p:blipFill>
        <p:spPr>
          <a:xfrm>
            <a:off x="3412575" y="2758538"/>
            <a:ext cx="3086100" cy="962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Minkowski metric</a:t>
            </a:r>
            <a:endParaRPr/>
          </a:p>
        </p:txBody>
      </p:sp>
      <p:sp>
        <p:nvSpPr>
          <p:cNvPr id="303" name="Google Shape;30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put k=1 then we get Manhattan distance formula</a:t>
            </a:r>
            <a:endParaRPr/>
          </a:p>
          <a:p>
            <a:pPr indent="0" lvl="0" marL="0" rtl="0" algn="l">
              <a:spcBef>
                <a:spcPts val="1200"/>
              </a:spcBef>
              <a:spcAft>
                <a:spcPts val="0"/>
              </a:spcAft>
              <a:buNone/>
            </a:pPr>
            <a:r>
              <a:rPr lang="en"/>
              <a:t>If we put k=2 then we get Euclidean distance formula</a:t>
            </a:r>
            <a:endParaRPr/>
          </a:p>
          <a:p>
            <a:pPr indent="0" lvl="0" marL="0" rtl="0" algn="l">
              <a:spcBef>
                <a:spcPts val="1200"/>
              </a:spcBef>
              <a:spcAft>
                <a:spcPts val="0"/>
              </a:spcAft>
              <a:buNone/>
            </a:pPr>
            <a:r>
              <a:rPr lang="en"/>
              <a:t>This is why Manhattan distance metric is referred to as L1 norm and</a:t>
            </a:r>
            <a:endParaRPr/>
          </a:p>
          <a:p>
            <a:pPr indent="0" lvl="0" marL="0" rtl="0" algn="l">
              <a:spcBef>
                <a:spcPts val="1200"/>
              </a:spcBef>
              <a:spcAft>
                <a:spcPts val="0"/>
              </a:spcAft>
              <a:buClr>
                <a:schemeClr val="dk1"/>
              </a:buClr>
              <a:buSzPts val="1100"/>
              <a:buFont typeface="Arial"/>
              <a:buNone/>
            </a:pPr>
            <a:r>
              <a:rPr lang="en"/>
              <a:t>Euclidean distance metric is referred to as L2 norm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4" name="Google Shape;304;p48"/>
          <p:cNvPicPr preferRelativeResize="0"/>
          <p:nvPr/>
        </p:nvPicPr>
        <p:blipFill>
          <a:blip r:embed="rId3">
            <a:alphaModFix/>
          </a:blip>
          <a:stretch>
            <a:fillRect/>
          </a:stretch>
        </p:blipFill>
        <p:spPr>
          <a:xfrm>
            <a:off x="3867275" y="190450"/>
            <a:ext cx="3086100" cy="9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Distribution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 Distribution also known as Normal D</a:t>
            </a:r>
            <a:r>
              <a:rPr lang="en"/>
              <a:t>istribution</a:t>
            </a:r>
            <a:endParaRPr/>
          </a:p>
          <a:p>
            <a:pPr indent="0" lvl="0" marL="0" rtl="0" algn="l">
              <a:spcBef>
                <a:spcPts val="1200"/>
              </a:spcBef>
              <a:spcAft>
                <a:spcPts val="1200"/>
              </a:spcAft>
              <a:buNone/>
            </a:pPr>
            <a:r>
              <a:rPr lang="en"/>
              <a:t>Represented as N(</a:t>
            </a:r>
            <a:r>
              <a:rPr lang="en">
                <a:solidFill>
                  <a:srgbClr val="202124"/>
                </a:solidFill>
                <a:highlight>
                  <a:srgbClr val="FFFFFF"/>
                </a:highlight>
              </a:rPr>
              <a:t>μ</a:t>
            </a:r>
            <a:r>
              <a:rPr lang="en" sz="1050">
                <a:solidFill>
                  <a:srgbClr val="202124"/>
                </a:solidFill>
                <a:highlight>
                  <a:srgbClr val="FFFFFF"/>
                </a:highlight>
              </a:rPr>
              <a:t> , </a:t>
            </a:r>
            <a:r>
              <a:rPr lang="en">
                <a:solidFill>
                  <a:srgbClr val="202124"/>
                </a:solidFill>
                <a:highlight>
                  <a:srgbClr val="FFFFFF"/>
                </a:highlight>
              </a:rPr>
              <a:t>σ²)</a:t>
            </a:r>
            <a:endParaRPr/>
          </a:p>
        </p:txBody>
      </p:sp>
      <p:pic>
        <p:nvPicPr>
          <p:cNvPr id="74" name="Google Shape;74;p16"/>
          <p:cNvPicPr preferRelativeResize="0"/>
          <p:nvPr/>
        </p:nvPicPr>
        <p:blipFill>
          <a:blip r:embed="rId3">
            <a:alphaModFix/>
          </a:blip>
          <a:stretch>
            <a:fillRect/>
          </a:stretch>
        </p:blipFill>
        <p:spPr>
          <a:xfrm>
            <a:off x="311700" y="2168575"/>
            <a:ext cx="4133850" cy="2400300"/>
          </a:xfrm>
          <a:prstGeom prst="rect">
            <a:avLst/>
          </a:prstGeom>
          <a:noFill/>
          <a:ln>
            <a:noFill/>
          </a:ln>
        </p:spPr>
      </p:pic>
      <p:pic>
        <p:nvPicPr>
          <p:cNvPr id="75" name="Google Shape;75;p16"/>
          <p:cNvPicPr preferRelativeResize="0"/>
          <p:nvPr/>
        </p:nvPicPr>
        <p:blipFill>
          <a:blip r:embed="rId4">
            <a:alphaModFix/>
          </a:blip>
          <a:stretch>
            <a:fillRect/>
          </a:stretch>
        </p:blipFill>
        <p:spPr>
          <a:xfrm>
            <a:off x="5100068" y="1761794"/>
            <a:ext cx="3388056" cy="240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Gaussian Mixture Model</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572948" y="1152475"/>
            <a:ext cx="5829724" cy="3701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Mixture Model</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2286000" rtl="0" algn="l">
              <a:spcBef>
                <a:spcPts val="1200"/>
              </a:spcBef>
              <a:spcAft>
                <a:spcPts val="0"/>
              </a:spcAft>
              <a:buSzPts val="1800"/>
              <a:buChar char="-"/>
            </a:pPr>
            <a:r>
              <a:rPr lang="en"/>
              <a:t>Gaussian Function</a:t>
            </a:r>
            <a:endParaRPr/>
          </a:p>
          <a:p>
            <a:pPr indent="-342900" lvl="0" marL="2286000" rtl="0" algn="l">
              <a:spcBef>
                <a:spcPts val="0"/>
              </a:spcBef>
              <a:spcAft>
                <a:spcPts val="0"/>
              </a:spcAft>
              <a:buSzPts val="1800"/>
              <a:buChar char="-"/>
            </a:pPr>
            <a:r>
              <a:rPr lang="en"/>
              <a:t>Mean</a:t>
            </a:r>
            <a:endParaRPr/>
          </a:p>
          <a:p>
            <a:pPr indent="-342900" lvl="0" marL="2286000" rtl="0" algn="l">
              <a:spcBef>
                <a:spcPts val="0"/>
              </a:spcBef>
              <a:spcAft>
                <a:spcPts val="0"/>
              </a:spcAft>
              <a:buSzPts val="1800"/>
              <a:buChar char="-"/>
            </a:pPr>
            <a:r>
              <a:rPr lang="en"/>
              <a:t>Covariance</a:t>
            </a:r>
            <a:r>
              <a:rPr lang="en"/>
              <a:t> Matrix</a:t>
            </a:r>
            <a:endParaRPr/>
          </a:p>
          <a:p>
            <a:pPr indent="-342900" lvl="0" marL="2286000" rtl="0" algn="l">
              <a:spcBef>
                <a:spcPts val="0"/>
              </a:spcBef>
              <a:spcAft>
                <a:spcPts val="0"/>
              </a:spcAft>
              <a:buSzPts val="1800"/>
              <a:buChar char="-"/>
            </a:pPr>
            <a:r>
              <a:rPr lang="en"/>
              <a:t>Weights</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3009900" y="1152463"/>
            <a:ext cx="3124200" cy="1114425"/>
          </a:xfrm>
          <a:prstGeom prst="rect">
            <a:avLst/>
          </a:prstGeom>
          <a:noFill/>
          <a:ln>
            <a:noFill/>
          </a:ln>
        </p:spPr>
      </p:pic>
      <p:pic>
        <p:nvPicPr>
          <p:cNvPr id="90" name="Google Shape;90;p18"/>
          <p:cNvPicPr preferRelativeResize="0"/>
          <p:nvPr/>
        </p:nvPicPr>
        <p:blipFill>
          <a:blip r:embed="rId4">
            <a:alphaModFix/>
          </a:blip>
          <a:stretch>
            <a:fillRect/>
          </a:stretch>
        </p:blipFill>
        <p:spPr>
          <a:xfrm>
            <a:off x="671626" y="2571750"/>
            <a:ext cx="1621122" cy="423825"/>
          </a:xfrm>
          <a:prstGeom prst="rect">
            <a:avLst/>
          </a:prstGeom>
          <a:noFill/>
          <a:ln>
            <a:noFill/>
          </a:ln>
        </p:spPr>
      </p:pic>
      <p:pic>
        <p:nvPicPr>
          <p:cNvPr id="91" name="Google Shape;91;p18"/>
          <p:cNvPicPr preferRelativeResize="0"/>
          <p:nvPr/>
        </p:nvPicPr>
        <p:blipFill>
          <a:blip r:embed="rId5">
            <a:alphaModFix/>
          </a:blip>
          <a:stretch>
            <a:fillRect/>
          </a:stretch>
        </p:blipFill>
        <p:spPr>
          <a:xfrm>
            <a:off x="1885825" y="2995575"/>
            <a:ext cx="339209" cy="269825"/>
          </a:xfrm>
          <a:prstGeom prst="rect">
            <a:avLst/>
          </a:prstGeom>
          <a:noFill/>
          <a:ln>
            <a:noFill/>
          </a:ln>
        </p:spPr>
      </p:pic>
      <p:pic>
        <p:nvPicPr>
          <p:cNvPr id="92" name="Google Shape;92;p18"/>
          <p:cNvPicPr preferRelativeResize="0"/>
          <p:nvPr/>
        </p:nvPicPr>
        <p:blipFill>
          <a:blip r:embed="rId6">
            <a:alphaModFix/>
          </a:blip>
          <a:stretch>
            <a:fillRect/>
          </a:stretch>
        </p:blipFill>
        <p:spPr>
          <a:xfrm>
            <a:off x="1891338" y="3265400"/>
            <a:ext cx="328166" cy="269825"/>
          </a:xfrm>
          <a:prstGeom prst="rect">
            <a:avLst/>
          </a:prstGeom>
          <a:noFill/>
          <a:ln>
            <a:noFill/>
          </a:ln>
        </p:spPr>
      </p:pic>
      <p:pic>
        <p:nvPicPr>
          <p:cNvPr id="93" name="Google Shape;93;p18"/>
          <p:cNvPicPr preferRelativeResize="0"/>
          <p:nvPr/>
        </p:nvPicPr>
        <p:blipFill>
          <a:blip r:embed="rId7">
            <a:alphaModFix/>
          </a:blip>
          <a:stretch>
            <a:fillRect/>
          </a:stretch>
        </p:blipFill>
        <p:spPr>
          <a:xfrm>
            <a:off x="1890538" y="3611425"/>
            <a:ext cx="329786" cy="269825"/>
          </a:xfrm>
          <a:prstGeom prst="rect">
            <a:avLst/>
          </a:prstGeom>
          <a:noFill/>
          <a:ln>
            <a:noFill/>
          </a:ln>
        </p:spPr>
      </p:pic>
      <p:pic>
        <p:nvPicPr>
          <p:cNvPr id="94" name="Google Shape;94;p18"/>
          <p:cNvPicPr preferRelativeResize="0"/>
          <p:nvPr/>
        </p:nvPicPr>
        <p:blipFill>
          <a:blip r:embed="rId8">
            <a:alphaModFix/>
          </a:blip>
          <a:stretch>
            <a:fillRect/>
          </a:stretch>
        </p:blipFill>
        <p:spPr>
          <a:xfrm>
            <a:off x="5898875" y="2687650"/>
            <a:ext cx="1885631" cy="88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Gaussian Mixture Model</a:t>
            </a:r>
            <a:endParaRPr/>
          </a:p>
          <a:p>
            <a:pPr indent="0" lvl="0" marL="0" rtl="0" algn="l">
              <a:spcBef>
                <a:spcPts val="0"/>
              </a:spcBef>
              <a:spcAft>
                <a:spcPts val="0"/>
              </a:spcAft>
              <a:buNone/>
            </a:pPr>
            <a:r>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Task is now to find the weights for this model.</a:t>
            </a:r>
            <a:endParaRPr/>
          </a:p>
        </p:txBody>
      </p:sp>
      <p:pic>
        <p:nvPicPr>
          <p:cNvPr id="101" name="Google Shape;101;p19"/>
          <p:cNvPicPr preferRelativeResize="0"/>
          <p:nvPr/>
        </p:nvPicPr>
        <p:blipFill>
          <a:blip r:embed="rId3">
            <a:alphaModFix/>
          </a:blip>
          <a:stretch>
            <a:fillRect/>
          </a:stretch>
        </p:blipFill>
        <p:spPr>
          <a:xfrm>
            <a:off x="2079825" y="1503205"/>
            <a:ext cx="5117175" cy="143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Expectation-Maximisation (EM) Algorithm</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us assume a simple gaussian mixture model made up of a combination of two gaussian mixtures.</a:t>
            </a:r>
            <a:endParaRPr/>
          </a:p>
          <a:p>
            <a:pPr indent="0" lvl="0" marL="0" rtl="0" algn="l">
              <a:spcBef>
                <a:spcPts val="1200"/>
              </a:spcBef>
              <a:spcAft>
                <a:spcPts val="0"/>
              </a:spcAft>
              <a:buNone/>
            </a:pPr>
            <a:r>
              <a:rPr lang="en"/>
              <a:t>Let p be the </a:t>
            </a:r>
            <a:r>
              <a:rPr lang="en"/>
              <a:t>probability</a:t>
            </a:r>
            <a:r>
              <a:rPr lang="en"/>
              <a:t> of picking first gaussian.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Let π be the probability distribution of p then </a:t>
            </a:r>
            <a:r>
              <a:rPr lang="en"/>
              <a:t>Probability</a:t>
            </a:r>
            <a:r>
              <a:rPr lang="en"/>
              <a:t> density is :</a:t>
            </a:r>
            <a:endParaRPr/>
          </a:p>
          <a:p>
            <a:pPr indent="0" lvl="0" marL="0" rtl="0" algn="l">
              <a:spcBef>
                <a:spcPts val="120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3324225" y="2360099"/>
            <a:ext cx="2245525" cy="1071325"/>
          </a:xfrm>
          <a:prstGeom prst="rect">
            <a:avLst/>
          </a:prstGeom>
          <a:noFill/>
          <a:ln>
            <a:noFill/>
          </a:ln>
        </p:spPr>
      </p:pic>
      <p:pic>
        <p:nvPicPr>
          <p:cNvPr id="109" name="Google Shape;109;p20"/>
          <p:cNvPicPr preferRelativeResize="0"/>
          <p:nvPr/>
        </p:nvPicPr>
        <p:blipFill>
          <a:blip r:embed="rId4">
            <a:alphaModFix/>
          </a:blip>
          <a:stretch>
            <a:fillRect/>
          </a:stretch>
        </p:blipFill>
        <p:spPr>
          <a:xfrm>
            <a:off x="2340525" y="3954025"/>
            <a:ext cx="4776626" cy="45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Expectation-Maximisation (EM) Algorithm</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Idea of EM Algorithm</a:t>
            </a:r>
            <a:endParaRPr/>
          </a:p>
          <a:p>
            <a:pPr indent="-342900" lvl="0" marL="457200" rtl="0" algn="l">
              <a:spcBef>
                <a:spcPts val="1200"/>
              </a:spcBef>
              <a:spcAft>
                <a:spcPts val="0"/>
              </a:spcAft>
              <a:buSzPts val="1800"/>
              <a:buChar char="-"/>
            </a:pPr>
            <a:r>
              <a:rPr lang="en"/>
              <a:t>Introduce a hidden/latent variable such that its knowledge would simplify the maximization of the likelihood.</a:t>
            </a:r>
            <a:endParaRPr/>
          </a:p>
          <a:p>
            <a:pPr indent="-342900" lvl="0" marL="457200" rtl="0" algn="l">
              <a:spcBef>
                <a:spcPts val="0"/>
              </a:spcBef>
              <a:spcAft>
                <a:spcPts val="0"/>
              </a:spcAft>
              <a:buSzPts val="1800"/>
              <a:buChar char="-"/>
            </a:pPr>
            <a:r>
              <a:rPr lang="en"/>
              <a:t>At each </a:t>
            </a:r>
            <a:r>
              <a:rPr lang="en"/>
              <a:t>iteration</a:t>
            </a:r>
            <a:r>
              <a:rPr lang="en"/>
              <a:t>:</a:t>
            </a:r>
            <a:endParaRPr/>
          </a:p>
          <a:p>
            <a:pPr indent="-330200" lvl="1" marL="914400" rtl="0" algn="l">
              <a:spcBef>
                <a:spcPts val="0"/>
              </a:spcBef>
              <a:spcAft>
                <a:spcPts val="0"/>
              </a:spcAft>
              <a:buSzPts val="1600"/>
              <a:buChar char="●"/>
            </a:pPr>
            <a:r>
              <a:rPr lang="en" sz="1600"/>
              <a:t>E-step: Estimate the distribution of the hidden variable given the data and </a:t>
            </a:r>
            <a:r>
              <a:rPr lang="en" sz="1600"/>
              <a:t>the</a:t>
            </a:r>
            <a:r>
              <a:rPr lang="en" sz="1600"/>
              <a:t> current value of parameters.</a:t>
            </a:r>
            <a:endParaRPr sz="1600"/>
          </a:p>
          <a:p>
            <a:pPr indent="-330200" lvl="1" marL="914400" rtl="0" algn="l">
              <a:spcBef>
                <a:spcPts val="0"/>
              </a:spcBef>
              <a:spcAft>
                <a:spcPts val="0"/>
              </a:spcAft>
              <a:buSzPts val="1600"/>
              <a:buChar char="●"/>
            </a:pPr>
            <a:r>
              <a:rPr lang="en" sz="1600"/>
              <a:t>M-step: Maximi</a:t>
            </a:r>
            <a:r>
              <a:rPr lang="en" sz="1600"/>
              <a:t>ze the joint distribution of the data and the hidden variable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