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0"/>
  </p:notesMasterIdLst>
  <p:handoutMasterIdLst>
    <p:handoutMasterId r:id="rId21"/>
  </p:handoutMasterIdLst>
  <p:sldIdLst>
    <p:sldId id="260" r:id="rId2"/>
    <p:sldId id="350" r:id="rId3"/>
    <p:sldId id="397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395" r:id="rId18"/>
    <p:sldId id="50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91" d="100"/>
          <a:sy n="91" d="100"/>
        </p:scale>
        <p:origin x="-139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168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4/25/2022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25-04-2022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xmlns="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xmlns="" val="161725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xmlns="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10AB60-B641-4DED-AF6C-5F0E04C9A8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9" r:id="rId3"/>
  </p:sldLayoutIdLst>
  <p:transition>
    <p:wipe dir="d"/>
  </p:transition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UCS8602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COMPILER DESIGN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Type checking</a:t>
            </a:r>
          </a:p>
        </p:txBody>
      </p:sp>
    </p:spTree>
    <p:extLst>
      <p:ext uri="{BB962C8B-B14F-4D97-AF65-F5344CB8AC3E}">
        <p14:creationId xmlns:p14="http://schemas.microsoft.com/office/powerpoint/2010/main" xmlns="" val="3948537728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Wingdings" pitchFamily="2" charset="2"/>
              <a:buNone/>
            </a:pPr>
            <a:r>
              <a:rPr lang="en-US" sz="2400" b="1" dirty="0"/>
              <a:t>functions</a:t>
            </a:r>
            <a:r>
              <a:rPr lang="en-US" sz="2400" dirty="0"/>
              <a:t>: We may treat functions in a programming language as mapping from a domain type D to a range type R. So, the type of a function can be denoted by the type expression</a:t>
            </a:r>
            <a:r>
              <a:rPr lang="en-US" sz="2400" i="1" dirty="0"/>
              <a:t>  D</a:t>
            </a:r>
            <a:r>
              <a:rPr lang="en-US" sz="2400" i="1" dirty="0">
                <a:cs typeface="Times New Roman" pitchFamily="18" charset="0"/>
              </a:rPr>
              <a:t>→</a:t>
            </a:r>
            <a:r>
              <a:rPr lang="en-US" sz="2400" i="1" dirty="0"/>
              <a:t>R</a:t>
            </a:r>
            <a:r>
              <a:rPr lang="en-US" sz="2400" dirty="0"/>
              <a:t>  where D are R type expressions. Ex:  </a:t>
            </a:r>
            <a:r>
              <a:rPr lang="en-US" sz="2400" dirty="0" err="1"/>
              <a:t>int</a:t>
            </a:r>
            <a:r>
              <a:rPr lang="en-US" sz="2400" dirty="0" err="1">
                <a:cs typeface="Times New Roman" pitchFamily="18" charset="0"/>
              </a:rPr>
              <a:t>→int</a:t>
            </a:r>
            <a:r>
              <a:rPr lang="en-US" sz="2400" dirty="0">
                <a:cs typeface="Times New Roman" pitchFamily="18" charset="0"/>
              </a:rPr>
              <a:t>  represents the type of a function which takes an </a:t>
            </a:r>
            <a:r>
              <a:rPr lang="en-US" sz="2400" dirty="0" err="1">
                <a:cs typeface="Times New Roman" pitchFamily="18" charset="0"/>
              </a:rPr>
              <a:t>int</a:t>
            </a:r>
            <a:r>
              <a:rPr lang="en-US" sz="2400" dirty="0">
                <a:cs typeface="Times New Roman" pitchFamily="18" charset="0"/>
              </a:rPr>
              <a:t> value as parameter, and its return type is also int.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Typed Language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Program -&gt; Declaration; Statement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Declaration -&gt; Declaration; Declaration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		| id: Type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Statement -&gt; Statement; Statement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		| id := Expression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		| </a:t>
            </a:r>
            <a:r>
              <a:rPr lang="en-US" sz="2400" u="sng">
                <a:solidFill>
                  <a:schemeClr val="hlink"/>
                </a:solidFill>
              </a:rPr>
              <a:t>if</a:t>
            </a:r>
            <a:r>
              <a:rPr lang="en-US" sz="2400"/>
              <a:t> Expression </a:t>
            </a:r>
            <a:r>
              <a:rPr lang="en-US" sz="2400" u="sng">
                <a:solidFill>
                  <a:schemeClr val="hlink"/>
                </a:solidFill>
              </a:rPr>
              <a:t>then</a:t>
            </a:r>
            <a:r>
              <a:rPr lang="en-US" sz="2400"/>
              <a:t> Statement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		| </a:t>
            </a:r>
            <a:r>
              <a:rPr lang="en-US" sz="2400" u="sng">
                <a:solidFill>
                  <a:schemeClr val="hlink"/>
                </a:solidFill>
              </a:rPr>
              <a:t>while</a:t>
            </a:r>
            <a:r>
              <a:rPr lang="en-US" sz="2400"/>
              <a:t> Expression </a:t>
            </a:r>
            <a:r>
              <a:rPr lang="en-US" sz="2400" u="sng">
                <a:solidFill>
                  <a:schemeClr val="hlink"/>
                </a:solidFill>
              </a:rPr>
              <a:t>do</a:t>
            </a:r>
            <a:r>
              <a:rPr lang="en-US" sz="2400"/>
              <a:t> Statement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Expression -&gt; literal | num | id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	| Expression </a:t>
            </a:r>
            <a:r>
              <a:rPr lang="en-US" sz="2400" u="sng">
                <a:solidFill>
                  <a:schemeClr val="hlink"/>
                </a:solidFill>
              </a:rPr>
              <a:t>mod</a:t>
            </a:r>
            <a:r>
              <a:rPr lang="en-US" sz="2400"/>
              <a:t> Expression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	| E[E] | E </a:t>
            </a:r>
            <a:r>
              <a:rPr lang="en-US" sz="2400">
                <a:latin typeface="Century" pitchFamily="18" charset="0"/>
              </a:rPr>
              <a:t>↑ </a:t>
            </a: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Checking 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E -&gt; </a:t>
            </a:r>
            <a:r>
              <a:rPr lang="en-US" dirty="0" err="1"/>
              <a:t>int_const</a:t>
            </a:r>
            <a:r>
              <a:rPr lang="en-US" dirty="0"/>
              <a:t> 	</a:t>
            </a:r>
            <a:r>
              <a:rPr lang="en-US" sz="2400" dirty="0">
                <a:solidFill>
                  <a:srgbClr val="006600"/>
                </a:solidFill>
              </a:rPr>
              <a:t>{ </a:t>
            </a:r>
            <a:r>
              <a:rPr lang="en-US" sz="2400" dirty="0" err="1">
                <a:solidFill>
                  <a:srgbClr val="006600"/>
                </a:solidFill>
              </a:rPr>
              <a:t>E.type</a:t>
            </a:r>
            <a:r>
              <a:rPr lang="en-US" sz="2400" dirty="0">
                <a:solidFill>
                  <a:srgbClr val="006600"/>
                </a:solidFill>
              </a:rPr>
              <a:t> = </a:t>
            </a:r>
            <a:r>
              <a:rPr lang="en-US" sz="2400" dirty="0" err="1">
                <a:solidFill>
                  <a:srgbClr val="006600"/>
                </a:solidFill>
              </a:rPr>
              <a:t>int</a:t>
            </a:r>
            <a:r>
              <a:rPr lang="en-US" sz="2400" dirty="0">
                <a:solidFill>
                  <a:srgbClr val="006600"/>
                </a:solidFill>
              </a:rPr>
              <a:t>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E -&gt; </a:t>
            </a:r>
            <a:r>
              <a:rPr lang="en-US" dirty="0" err="1"/>
              <a:t>float_const</a:t>
            </a:r>
            <a:r>
              <a:rPr lang="en-US" dirty="0"/>
              <a:t> </a:t>
            </a:r>
            <a:r>
              <a:rPr lang="en-US" sz="2400" dirty="0">
                <a:solidFill>
                  <a:srgbClr val="006600"/>
                </a:solidFill>
              </a:rPr>
              <a:t>{ </a:t>
            </a:r>
            <a:r>
              <a:rPr lang="en-US" sz="2400" dirty="0" err="1">
                <a:solidFill>
                  <a:srgbClr val="006600"/>
                </a:solidFill>
              </a:rPr>
              <a:t>E.type</a:t>
            </a:r>
            <a:r>
              <a:rPr lang="en-US" sz="2400" dirty="0">
                <a:solidFill>
                  <a:srgbClr val="006600"/>
                </a:solidFill>
              </a:rPr>
              <a:t> = float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E -&gt; id 	</a:t>
            </a:r>
            <a:r>
              <a:rPr lang="en-US" sz="2400" dirty="0">
                <a:solidFill>
                  <a:srgbClr val="006600"/>
                </a:solidFill>
              </a:rPr>
              <a:t>{ </a:t>
            </a:r>
            <a:r>
              <a:rPr lang="en-US" sz="2400" dirty="0" err="1">
                <a:solidFill>
                  <a:srgbClr val="006600"/>
                </a:solidFill>
              </a:rPr>
              <a:t>E.type</a:t>
            </a:r>
            <a:r>
              <a:rPr lang="en-US" sz="2400" dirty="0">
                <a:solidFill>
                  <a:srgbClr val="006600"/>
                </a:solidFill>
              </a:rPr>
              <a:t> = </a:t>
            </a:r>
            <a:r>
              <a:rPr lang="en-US" sz="2400" dirty="0" err="1">
                <a:solidFill>
                  <a:srgbClr val="006600"/>
                </a:solidFill>
              </a:rPr>
              <a:t>sym_lookup</a:t>
            </a:r>
            <a:r>
              <a:rPr lang="en-US" sz="2400" dirty="0">
                <a:solidFill>
                  <a:srgbClr val="006600"/>
                </a:solidFill>
              </a:rPr>
              <a:t>(</a:t>
            </a:r>
            <a:r>
              <a:rPr lang="en-US" sz="2400" dirty="0" err="1">
                <a:solidFill>
                  <a:srgbClr val="006600"/>
                </a:solidFill>
              </a:rPr>
              <a:t>id.entry</a:t>
            </a:r>
            <a:r>
              <a:rPr lang="en-US" sz="2400" dirty="0">
                <a:solidFill>
                  <a:srgbClr val="006600"/>
                </a:solidFill>
              </a:rPr>
              <a:t>, type)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E -&gt; E1 mod E2 </a:t>
            </a:r>
            <a:r>
              <a:rPr lang="en-US" sz="2400" dirty="0">
                <a:solidFill>
                  <a:srgbClr val="006600"/>
                </a:solidFill>
              </a:rPr>
              <a:t>{</a:t>
            </a:r>
            <a:r>
              <a:rPr lang="en-US" sz="2400" dirty="0" err="1">
                <a:solidFill>
                  <a:srgbClr val="006600"/>
                </a:solidFill>
              </a:rPr>
              <a:t>E.type</a:t>
            </a:r>
            <a:r>
              <a:rPr lang="en-US" sz="2400" dirty="0">
                <a:solidFill>
                  <a:srgbClr val="006600"/>
                </a:solidFill>
              </a:rPr>
              <a:t> = </a:t>
            </a:r>
            <a:r>
              <a:rPr lang="en-US" sz="2400" u="sng" dirty="0">
                <a:solidFill>
                  <a:schemeClr val="hlink"/>
                </a:solidFill>
              </a:rPr>
              <a:t>if</a:t>
            </a:r>
            <a:r>
              <a:rPr lang="en-US" sz="2400" dirty="0">
                <a:solidFill>
                  <a:srgbClr val="006600"/>
                </a:solidFill>
              </a:rPr>
              <a:t> E1.type =integer and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</a:rPr>
              <a:t>                                  E2.type=integer then integer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</a:rPr>
              <a:t>                                   else     </a:t>
            </a:r>
            <a:r>
              <a:rPr lang="en-US" sz="2400" dirty="0" err="1">
                <a:solidFill>
                  <a:srgbClr val="006600"/>
                </a:solidFill>
              </a:rPr>
              <a:t>type_error</a:t>
            </a:r>
            <a:r>
              <a:rPr lang="en-US" sz="2400" dirty="0">
                <a:solidFill>
                  <a:srgbClr val="006600"/>
                </a:solidFill>
                <a:sym typeface="Symbol" pitchFamily="18" charset="2"/>
              </a:rPr>
              <a:t>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sym typeface="Symbol" pitchFamily="18" charset="2"/>
              </a:rPr>
              <a:t>				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962400" y="1905000"/>
            <a:ext cx="4724400" cy="419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Checking Expressions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Times New Roman" pitchFamily="18" charset="0"/>
              </a:rPr>
              <a:t>E → E</a:t>
            </a:r>
            <a:r>
              <a:rPr lang="en-US" sz="2800" baseline="-25000">
                <a:cs typeface="Times New Roman" pitchFamily="18" charset="0"/>
              </a:rPr>
              <a:t>1</a:t>
            </a:r>
            <a:r>
              <a:rPr lang="en-US" sz="2800">
                <a:cs typeface="Times New Roman" pitchFamily="18" charset="0"/>
              </a:rPr>
              <a:t> + E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   	{ if (E</a:t>
            </a:r>
            <a:r>
              <a:rPr lang="en-US" sz="2800" baseline="-25000">
                <a:cs typeface="Times New Roman" pitchFamily="18" charset="0"/>
              </a:rPr>
              <a:t>1</a:t>
            </a:r>
            <a:r>
              <a:rPr lang="en-US" sz="2800">
                <a:cs typeface="Times New Roman" pitchFamily="18" charset="0"/>
              </a:rPr>
              <a:t>.type=int and E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.type=int) then E.type=int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Times New Roman" pitchFamily="18" charset="0"/>
              </a:rPr>
              <a:t>			   else if (E</a:t>
            </a:r>
            <a:r>
              <a:rPr lang="en-US" sz="2800" baseline="-25000">
                <a:cs typeface="Times New Roman" pitchFamily="18" charset="0"/>
              </a:rPr>
              <a:t>1</a:t>
            </a:r>
            <a:r>
              <a:rPr lang="en-US" sz="2800">
                <a:cs typeface="Times New Roman" pitchFamily="18" charset="0"/>
              </a:rPr>
              <a:t>.type=int and E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.type=real) then E.type=real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Times New Roman" pitchFamily="18" charset="0"/>
              </a:rPr>
              <a:t>			   else if (E</a:t>
            </a:r>
            <a:r>
              <a:rPr lang="en-US" sz="2800" baseline="-25000">
                <a:cs typeface="Times New Roman" pitchFamily="18" charset="0"/>
              </a:rPr>
              <a:t>1</a:t>
            </a:r>
            <a:r>
              <a:rPr lang="en-US" sz="2800">
                <a:cs typeface="Times New Roman" pitchFamily="18" charset="0"/>
              </a:rPr>
              <a:t>.type=real and E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.type=int) then E.type=real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Times New Roman" pitchFamily="18" charset="0"/>
              </a:rPr>
              <a:t>			   else if (E</a:t>
            </a:r>
            <a:r>
              <a:rPr lang="en-US" sz="2800" baseline="-25000">
                <a:cs typeface="Times New Roman" pitchFamily="18" charset="0"/>
              </a:rPr>
              <a:t>1</a:t>
            </a:r>
            <a:r>
              <a:rPr lang="en-US" sz="2800">
                <a:cs typeface="Times New Roman" pitchFamily="18" charset="0"/>
              </a:rPr>
              <a:t>.type=real and E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.type=real) then E.type=real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Times New Roman" pitchFamily="18" charset="0"/>
              </a:rPr>
              <a:t>			   else E.type=type-error  }</a:t>
            </a: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Checking Expressions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000"/>
              <a:t>E -&gt; E1 [E2] </a:t>
            </a:r>
            <a:r>
              <a:rPr lang="en-US" sz="2800">
                <a:solidFill>
                  <a:srgbClr val="006600"/>
                </a:solidFill>
              </a:rPr>
              <a:t>{E.type = </a:t>
            </a:r>
            <a:r>
              <a:rPr lang="en-US" sz="2800" u="sng">
                <a:solidFill>
                  <a:schemeClr val="hlink"/>
                </a:solidFill>
              </a:rPr>
              <a:t>if</a:t>
            </a:r>
            <a:r>
              <a:rPr lang="en-US" sz="2800">
                <a:solidFill>
                  <a:srgbClr val="006600"/>
                </a:solidFill>
              </a:rPr>
              <a:t> E2.type =integer and E1.type= array(S, T) </a:t>
            </a:r>
            <a:r>
              <a:rPr lang="en-US" sz="2800" u="sng">
                <a:solidFill>
                  <a:schemeClr val="hlink"/>
                </a:solidFill>
              </a:rPr>
              <a:t>then</a:t>
            </a:r>
            <a:r>
              <a:rPr lang="en-US" sz="2800">
                <a:solidFill>
                  <a:srgbClr val="006600"/>
                </a:solidFill>
              </a:rPr>
              <a:t> T </a:t>
            </a:r>
            <a:r>
              <a:rPr lang="en-US" sz="2800" u="sng">
                <a:solidFill>
                  <a:schemeClr val="hlink"/>
                </a:solidFill>
              </a:rPr>
              <a:t>else</a:t>
            </a:r>
            <a:r>
              <a:rPr lang="en-US" sz="2800">
                <a:solidFill>
                  <a:srgbClr val="006600"/>
                </a:solidFill>
              </a:rPr>
              <a:t> type_error}</a:t>
            </a:r>
          </a:p>
          <a:p>
            <a:pPr>
              <a:buFont typeface="Wingdings" pitchFamily="2" charset="2"/>
              <a:buNone/>
            </a:pPr>
            <a:r>
              <a:rPr lang="en-US" sz="4000"/>
              <a:t>E -&gt; *E1 	</a:t>
            </a:r>
            <a:r>
              <a:rPr lang="en-US" sz="2800">
                <a:solidFill>
                  <a:srgbClr val="006600"/>
                </a:solidFill>
              </a:rPr>
              <a:t>{E.type = </a:t>
            </a:r>
            <a:r>
              <a:rPr lang="en-US" sz="2800" u="sng">
                <a:solidFill>
                  <a:schemeClr val="hlink"/>
                </a:solidFill>
              </a:rPr>
              <a:t>if</a:t>
            </a:r>
            <a:r>
              <a:rPr lang="en-US" sz="2800">
                <a:solidFill>
                  <a:srgbClr val="006600"/>
                </a:solidFill>
              </a:rPr>
              <a:t> E1.type =   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6600"/>
                </a:solidFill>
              </a:rPr>
              <a:t>                           pointer(T) </a:t>
            </a:r>
            <a:r>
              <a:rPr lang="en-US" sz="2800" u="sng">
                <a:solidFill>
                  <a:schemeClr val="hlink"/>
                </a:solidFill>
              </a:rPr>
              <a:t>then</a:t>
            </a:r>
            <a:r>
              <a:rPr lang="en-US" sz="2800">
                <a:solidFill>
                  <a:srgbClr val="006600"/>
                </a:solidFill>
              </a:rPr>
              <a:t> T </a:t>
            </a:r>
            <a:r>
              <a:rPr lang="en-US" sz="2800" u="sng">
                <a:solidFill>
                  <a:schemeClr val="hlink"/>
                </a:solidFill>
              </a:rPr>
              <a:t>else</a:t>
            </a:r>
            <a:r>
              <a:rPr lang="en-US" sz="2800">
                <a:solidFill>
                  <a:srgbClr val="006600"/>
                </a:solidFill>
              </a:rPr>
              <a:t> error}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962400" y="1905000"/>
            <a:ext cx="4724400" cy="419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Checking Statements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S -&gt; id := E 		</a:t>
            </a:r>
            <a:r>
              <a:rPr lang="en-US" sz="2000">
                <a:solidFill>
                  <a:srgbClr val="006600"/>
                </a:solidFill>
              </a:rPr>
              <a:t>{S.type := </a:t>
            </a:r>
            <a:r>
              <a:rPr lang="en-US" sz="2000" u="sng">
                <a:solidFill>
                  <a:schemeClr val="hlink"/>
                </a:solidFill>
              </a:rPr>
              <a:t>if</a:t>
            </a:r>
            <a:r>
              <a:rPr lang="en-US" sz="2000">
                <a:solidFill>
                  <a:srgbClr val="006600"/>
                </a:solidFill>
              </a:rPr>
              <a:t> id.type = E.type 					</a:t>
            </a:r>
            <a:r>
              <a:rPr lang="en-US" sz="2000" u="sng">
                <a:solidFill>
                  <a:schemeClr val="hlink"/>
                </a:solidFill>
              </a:rPr>
              <a:t>then</a:t>
            </a:r>
            <a:r>
              <a:rPr lang="en-US" sz="2000">
                <a:solidFill>
                  <a:srgbClr val="006600"/>
                </a:solidFill>
              </a:rPr>
              <a:t> void </a:t>
            </a:r>
            <a:r>
              <a:rPr lang="en-US" sz="2000" u="sng">
                <a:solidFill>
                  <a:schemeClr val="hlink"/>
                </a:solidFill>
              </a:rPr>
              <a:t>else</a:t>
            </a:r>
            <a:r>
              <a:rPr lang="en-US" sz="2000">
                <a:solidFill>
                  <a:srgbClr val="006600"/>
                </a:solidFill>
              </a:rPr>
              <a:t> error}</a:t>
            </a:r>
          </a:p>
          <a:p>
            <a:pPr>
              <a:buFont typeface="Wingdings" pitchFamily="2" charset="2"/>
              <a:buNone/>
            </a:pPr>
            <a:r>
              <a:rPr lang="en-US"/>
              <a:t>S -&gt; if E then S1 	</a:t>
            </a:r>
            <a:r>
              <a:rPr lang="en-US" sz="2000">
                <a:solidFill>
                  <a:srgbClr val="006600"/>
                </a:solidFill>
              </a:rPr>
              <a:t>{S.type := </a:t>
            </a:r>
            <a:r>
              <a:rPr lang="en-US" sz="2000" u="sng">
                <a:solidFill>
                  <a:schemeClr val="hlink"/>
                </a:solidFill>
              </a:rPr>
              <a:t>if</a:t>
            </a:r>
            <a:r>
              <a:rPr lang="en-US" sz="2000">
                <a:solidFill>
                  <a:srgbClr val="006600"/>
                </a:solidFill>
              </a:rPr>
              <a:t> E.type = boolean 					</a:t>
            </a:r>
            <a:r>
              <a:rPr lang="en-US" sz="2000" u="sng">
                <a:solidFill>
                  <a:schemeClr val="hlink"/>
                </a:solidFill>
              </a:rPr>
              <a:t>then</a:t>
            </a:r>
            <a:r>
              <a:rPr lang="en-US" sz="2000">
                <a:solidFill>
                  <a:srgbClr val="006600"/>
                </a:solidFill>
              </a:rPr>
              <a:t> S1.type </a:t>
            </a:r>
            <a:r>
              <a:rPr lang="en-US" sz="2000" u="sng">
                <a:solidFill>
                  <a:schemeClr val="hlink"/>
                </a:solidFill>
              </a:rPr>
              <a:t>else</a:t>
            </a:r>
            <a:r>
              <a:rPr lang="en-US" sz="2000">
                <a:solidFill>
                  <a:srgbClr val="006600"/>
                </a:solidFill>
              </a:rPr>
              <a:t> error}</a:t>
            </a:r>
          </a:p>
          <a:p>
            <a:pPr>
              <a:buFont typeface="Wingdings" pitchFamily="2" charset="2"/>
              <a:buNone/>
            </a:pPr>
            <a:r>
              <a:rPr lang="en-US"/>
              <a:t>S -&gt; while E do S1 	</a:t>
            </a:r>
            <a:r>
              <a:rPr lang="en-US" sz="2000">
                <a:solidFill>
                  <a:srgbClr val="006600"/>
                </a:solidFill>
              </a:rPr>
              <a:t>{S.type := </a:t>
            </a:r>
            <a:r>
              <a:rPr lang="en-US" sz="2000" u="sng">
                <a:solidFill>
                  <a:schemeClr val="hlink"/>
                </a:solidFill>
              </a:rPr>
              <a:t>if</a:t>
            </a:r>
            <a:r>
              <a:rPr lang="en-US" sz="2000">
                <a:solidFill>
                  <a:srgbClr val="006600"/>
                </a:solidFill>
              </a:rPr>
              <a:t> E.type = boolean 					</a:t>
            </a:r>
            <a:r>
              <a:rPr lang="en-US" sz="2000" u="sng">
                <a:solidFill>
                  <a:schemeClr val="hlink"/>
                </a:solidFill>
              </a:rPr>
              <a:t>then</a:t>
            </a:r>
            <a:r>
              <a:rPr lang="en-US" sz="2000">
                <a:solidFill>
                  <a:srgbClr val="006600"/>
                </a:solidFill>
              </a:rPr>
              <a:t> S1.type}</a:t>
            </a:r>
          </a:p>
          <a:p>
            <a:pPr>
              <a:buFont typeface="Wingdings" pitchFamily="2" charset="2"/>
              <a:buNone/>
            </a:pPr>
            <a:r>
              <a:rPr lang="en-US"/>
              <a:t>S -&gt; S1; S2 		</a:t>
            </a:r>
            <a:r>
              <a:rPr lang="en-US" sz="2000">
                <a:solidFill>
                  <a:srgbClr val="006600"/>
                </a:solidFill>
              </a:rPr>
              <a:t>{S.type := </a:t>
            </a:r>
            <a:r>
              <a:rPr lang="en-US" sz="2000" u="sng">
                <a:solidFill>
                  <a:schemeClr val="hlink"/>
                </a:solidFill>
                <a:ea typeface="SimSun" pitchFamily="2" charset="-122"/>
              </a:rPr>
              <a:t>if</a:t>
            </a:r>
            <a:r>
              <a:rPr lang="en-US" sz="2000">
                <a:solidFill>
                  <a:srgbClr val="006600"/>
                </a:solidFill>
              </a:rPr>
              <a:t> S1.type = void </a:t>
            </a:r>
            <a:r>
              <a:rPr lang="en-US" sz="2000">
                <a:solidFill>
                  <a:srgbClr val="006600"/>
                </a:solidFill>
                <a:ea typeface="SimSun" pitchFamily="2" charset="-122"/>
              </a:rPr>
              <a:t>∧ 					S2.type = void </a:t>
            </a:r>
            <a:r>
              <a:rPr lang="en-US" sz="2000" u="sng">
                <a:solidFill>
                  <a:schemeClr val="hlink"/>
                </a:solidFill>
                <a:ea typeface="SimSun" pitchFamily="2" charset="-122"/>
              </a:rPr>
              <a:t>then</a:t>
            </a:r>
            <a:r>
              <a:rPr lang="en-US" sz="2000">
                <a:solidFill>
                  <a:srgbClr val="006600"/>
                </a:solidFill>
                <a:ea typeface="SimSun" pitchFamily="2" charset="-122"/>
              </a:rPr>
              <a:t> void </a:t>
            </a:r>
            <a:r>
              <a:rPr lang="en-US" sz="2000" u="sng">
                <a:solidFill>
                  <a:schemeClr val="hlink"/>
                </a:solidFill>
                <a:ea typeface="SimSun" pitchFamily="2" charset="-122"/>
              </a:rPr>
              <a:t>else</a:t>
            </a:r>
            <a:r>
              <a:rPr lang="en-US" sz="2000">
                <a:solidFill>
                  <a:srgbClr val="006600"/>
                </a:solidFill>
                <a:ea typeface="SimSun" pitchFamily="2" charset="-122"/>
              </a:rPr>
              <a:t> 					error}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940300" y="1905000"/>
            <a:ext cx="3733800" cy="419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Checking of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2133600"/>
            <a:ext cx="8574087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E </a:t>
            </a:r>
            <a:r>
              <a:rPr lang="en-US" sz="2400">
                <a:sym typeface="Symbol" pitchFamily="18" charset="2"/>
              </a:rPr>
              <a:t> E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 ( E</a:t>
            </a:r>
            <a:r>
              <a:rPr lang="en-US" sz="2400" baseline="-25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 )	{ if (E</a:t>
            </a:r>
            <a:r>
              <a:rPr lang="en-US" sz="2400" baseline="-25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.type=s and E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.type=st) then E.type=t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			   else E.type=type-error }</a:t>
            </a:r>
          </a:p>
          <a:p>
            <a:pPr>
              <a:buFont typeface="Wingdings" pitchFamily="2" charset="2"/>
              <a:buNone/>
            </a:pPr>
            <a:endParaRPr lang="en-US" sz="24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Ex:	int f(double x, char y) { ... }</a:t>
            </a:r>
          </a:p>
          <a:p>
            <a:pPr>
              <a:buFont typeface="Wingdings" pitchFamily="2" charset="2"/>
              <a:buNone/>
            </a:pPr>
            <a:endParaRPr lang="en-US" sz="24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		f: 	double x char  int</a:t>
            </a:r>
          </a:p>
          <a:p>
            <a:pPr>
              <a:buFont typeface="Wingdings" pitchFamily="2" charset="2"/>
              <a:buNone/>
            </a:pPr>
            <a:endParaRPr lang="en-US" sz="24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		argument types	return type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4953000" y="4724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V="1">
            <a:off x="2590800" y="4724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  <a:p>
            <a:r>
              <a:rPr lang="en-US" dirty="0"/>
              <a:t>Type expression</a:t>
            </a:r>
          </a:p>
          <a:p>
            <a:r>
              <a:rPr lang="en-US" dirty="0"/>
              <a:t>Type statement</a:t>
            </a:r>
          </a:p>
          <a:p>
            <a:r>
              <a:rPr lang="en-US" dirty="0"/>
              <a:t>Type checking - functions</a:t>
            </a:r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Write the syntax directed translation for type checking </a:t>
            </a:r>
            <a:r>
              <a:rPr lang="en-US"/>
              <a:t>loop statements.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participants will be able to</a:t>
            </a:r>
          </a:p>
          <a:p>
            <a:pPr lvl="1"/>
            <a:r>
              <a:rPr lang="en-US" dirty="0"/>
              <a:t>Generate three address code for type checking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93779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9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931BEB-7233-46C9-8B1E-D4500608176C}" type="datetime1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0E017CF-4F00-4F8F-99F1-5DB8B133D84C}" type="slidenum">
              <a:rPr 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4855"/>
            <a:ext cx="8305800" cy="762000"/>
          </a:xfrm>
        </p:spPr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99309"/>
            <a:ext cx="8229600" cy="4925291"/>
          </a:xfrm>
        </p:spPr>
        <p:txBody>
          <a:bodyPr/>
          <a:lstStyle/>
          <a:p>
            <a:r>
              <a:rPr lang="en-US" dirty="0"/>
              <a:t>Type checking</a:t>
            </a:r>
          </a:p>
          <a:p>
            <a:r>
              <a:rPr lang="en-US" dirty="0"/>
              <a:t>Type expression</a:t>
            </a:r>
          </a:p>
          <a:p>
            <a:r>
              <a:rPr lang="en-US" dirty="0"/>
              <a:t>Type Checking expression</a:t>
            </a:r>
          </a:p>
          <a:p>
            <a:r>
              <a:rPr lang="en-US" dirty="0"/>
              <a:t>Type checking statement</a:t>
            </a:r>
          </a:p>
          <a:p>
            <a:r>
              <a:rPr lang="en-US" dirty="0"/>
              <a:t>Type checking functions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85355" y="2701636"/>
            <a:ext cx="8382000" cy="2133600"/>
          </a:xfrm>
          <a:prstGeom prst="rect">
            <a:avLst/>
          </a:prstGeom>
          <a:gradFill rotWithShape="1">
            <a:gsLst>
              <a:gs pos="0">
                <a:srgbClr val="FFFF4D">
                  <a:alpha val="60001"/>
                </a:srgbClr>
              </a:gs>
              <a:gs pos="50000">
                <a:schemeClr val="bg1">
                  <a:alpha val="60001"/>
                </a:schemeClr>
              </a:gs>
              <a:gs pos="100000">
                <a:srgbClr val="FFFF4D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93788" y="2974109"/>
            <a:ext cx="7340600" cy="1903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</a:rPr>
              <a:t>Static (Semantic) Checks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Type checks: </a:t>
            </a:r>
            <a:r>
              <a:rPr lang="en-US" sz="2000" dirty="0">
                <a:solidFill>
                  <a:srgbClr val="006600"/>
                </a:solidFill>
              </a:rPr>
              <a:t>operator applied to incompatible operands?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Flow of control checks: </a:t>
            </a:r>
            <a:r>
              <a:rPr lang="en-US" sz="2000" dirty="0">
                <a:solidFill>
                  <a:srgbClr val="006600"/>
                </a:solidFill>
              </a:rPr>
              <a:t>break (outside while?)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Uniqueness checks: </a:t>
            </a:r>
            <a:r>
              <a:rPr lang="en-US" sz="2000" dirty="0">
                <a:solidFill>
                  <a:srgbClr val="006600"/>
                </a:solidFill>
              </a:rPr>
              <a:t>labels in case statements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Name related checks: </a:t>
            </a:r>
            <a:r>
              <a:rPr lang="en-US" sz="2000" dirty="0">
                <a:solidFill>
                  <a:srgbClr val="006600"/>
                </a:solidFill>
              </a:rPr>
              <a:t>same name?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39436" y="1601499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dirty="0">
                <a:latin typeface="Comic Sans MS" pitchFamily="66" charset="0"/>
              </a:rPr>
              <a:t>Token Stream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737013" y="1789690"/>
            <a:ext cx="838200" cy="333375"/>
          </a:xfrm>
          <a:prstGeom prst="rect">
            <a:avLst/>
          </a:prstGeom>
          <a:solidFill>
            <a:srgbClr val="FFFF99">
              <a:alpha val="70000"/>
            </a:srgbClr>
          </a:solidFill>
          <a:ln w="2857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>
                <a:latin typeface="Comic Sans MS" pitchFamily="66" charset="0"/>
              </a:rPr>
              <a:t>Parser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550227" y="1752601"/>
            <a:ext cx="914400" cy="546100"/>
          </a:xfrm>
          <a:prstGeom prst="rect">
            <a:avLst/>
          </a:prstGeom>
          <a:solidFill>
            <a:srgbClr val="FFFF99">
              <a:alpha val="70000"/>
            </a:srgbClr>
          </a:solidFill>
          <a:ln w="2857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latin typeface="Comic Sans MS" pitchFamily="66" charset="0"/>
              </a:rPr>
              <a:t>Static Checker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633605" y="1590819"/>
            <a:ext cx="1371600" cy="758825"/>
          </a:xfrm>
          <a:prstGeom prst="rect">
            <a:avLst/>
          </a:prstGeom>
          <a:solidFill>
            <a:srgbClr val="FFFF99">
              <a:alpha val="70000"/>
            </a:srgbClr>
          </a:solidFill>
          <a:ln w="2857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latin typeface="Comic Sans MS" pitchFamily="66" charset="0"/>
              </a:rPr>
              <a:t>Intermediate Code Generator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606963" y="1219056"/>
            <a:ext cx="1066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dirty="0">
                <a:latin typeface="Comic Sans MS" pitchFamily="66" charset="0"/>
              </a:rPr>
              <a:t>Abstract Syntax Tree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4511964" y="1046018"/>
            <a:ext cx="106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dirty="0">
                <a:latin typeface="Comic Sans MS" pitchFamily="66" charset="0"/>
              </a:rPr>
              <a:t>Decorated Abstract Syntax Tree</a:t>
            </a:r>
          </a:p>
        </p:txBody>
      </p:sp>
      <p:cxnSp>
        <p:nvCxnSpPr>
          <p:cNvPr id="4107" name="AutoShape 11"/>
          <p:cNvCxnSpPr>
            <a:cxnSpLocks noChangeShapeType="1"/>
            <a:stCxn id="4101" idx="3"/>
            <a:endCxn id="4102" idx="1"/>
          </p:cNvCxnSpPr>
          <p:nvPr/>
        </p:nvCxnSpPr>
        <p:spPr bwMode="auto">
          <a:xfrm>
            <a:off x="1177636" y="1830099"/>
            <a:ext cx="559377" cy="12627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108" name="AutoShape 12"/>
          <p:cNvCxnSpPr>
            <a:cxnSpLocks noChangeShapeType="1"/>
            <a:stCxn id="4102" idx="3"/>
            <a:endCxn id="4103" idx="1"/>
          </p:cNvCxnSpPr>
          <p:nvPr/>
        </p:nvCxnSpPr>
        <p:spPr bwMode="auto">
          <a:xfrm>
            <a:off x="2575213" y="1956378"/>
            <a:ext cx="975014" cy="692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09" name="AutoShape 13"/>
          <p:cNvCxnSpPr>
            <a:cxnSpLocks noChangeShapeType="1"/>
            <a:stCxn id="4103" idx="3"/>
            <a:endCxn id="4104" idx="1"/>
          </p:cNvCxnSpPr>
          <p:nvPr/>
        </p:nvCxnSpPr>
        <p:spPr bwMode="auto">
          <a:xfrm flipV="1">
            <a:off x="4464627" y="1970232"/>
            <a:ext cx="1168978" cy="5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7710055" y="1707574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dirty="0">
                <a:latin typeface="Comic Sans MS" pitchFamily="66" charset="0"/>
              </a:rPr>
              <a:t>Intermediate Code</a:t>
            </a:r>
          </a:p>
        </p:txBody>
      </p:sp>
      <p:cxnSp>
        <p:nvCxnSpPr>
          <p:cNvPr id="4111" name="AutoShape 15"/>
          <p:cNvCxnSpPr>
            <a:cxnSpLocks noChangeShapeType="1"/>
            <a:stCxn id="4104" idx="3"/>
            <a:endCxn id="4110" idx="1"/>
          </p:cNvCxnSpPr>
          <p:nvPr/>
        </p:nvCxnSpPr>
        <p:spPr bwMode="auto">
          <a:xfrm flipV="1">
            <a:off x="7005205" y="1936174"/>
            <a:ext cx="704850" cy="340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19100" y="2959100"/>
            <a:ext cx="8382000" cy="2133600"/>
          </a:xfrm>
          <a:prstGeom prst="rect">
            <a:avLst/>
          </a:prstGeom>
          <a:gradFill rotWithShape="1">
            <a:gsLst>
              <a:gs pos="0">
                <a:srgbClr val="FFFF4D">
                  <a:alpha val="60001"/>
                </a:srgbClr>
              </a:gs>
              <a:gs pos="50000">
                <a:schemeClr val="bg1">
                  <a:alpha val="60001"/>
                </a:schemeClr>
              </a:gs>
              <a:gs pos="100000">
                <a:srgbClr val="FFFF4D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Checking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tx2"/>
                </a:solidFill>
              </a:rPr>
              <a:t>Problem</a:t>
            </a:r>
            <a:r>
              <a:rPr lang="en-US" sz="2000" dirty="0"/>
              <a:t>: Verify that a type of a construct matches that expected by its context.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tx2"/>
                </a:solidFill>
              </a:rPr>
              <a:t>Examples</a:t>
            </a:r>
            <a:r>
              <a:rPr lang="en-US" sz="20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mod requires integer operands (PASCAL)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* (dereferencing) – applied to a pointer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a[</a:t>
            </a:r>
            <a:r>
              <a:rPr lang="en-US" sz="2000" dirty="0" err="1"/>
              <a:t>i</a:t>
            </a:r>
            <a:r>
              <a:rPr lang="en-US" sz="2000" dirty="0"/>
              <a:t>] – indexing applied to an array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f(a1, a2, …, an) – function applied to correct arguments.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tx2"/>
                </a:solidFill>
              </a:rPr>
              <a:t>Information gathered by a type checker: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Needed during code generation.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A collection of </a:t>
            </a:r>
            <a:r>
              <a:rPr lang="en-US" sz="2000">
                <a:solidFill>
                  <a:srgbClr val="006600"/>
                </a:solidFill>
              </a:rPr>
              <a:t>rules</a:t>
            </a:r>
            <a:r>
              <a:rPr lang="en-US" sz="2000"/>
              <a:t> for assigning </a:t>
            </a:r>
            <a:r>
              <a:rPr lang="en-US" sz="2000">
                <a:solidFill>
                  <a:srgbClr val="006600"/>
                </a:solidFill>
              </a:rPr>
              <a:t>type expressions</a:t>
            </a:r>
            <a:r>
              <a:rPr lang="en-US" sz="2000"/>
              <a:t> to the </a:t>
            </a:r>
            <a:r>
              <a:rPr lang="en-US" sz="2000">
                <a:solidFill>
                  <a:srgbClr val="006600"/>
                </a:solidFill>
              </a:rPr>
              <a:t>various parts of a program</a:t>
            </a:r>
            <a:r>
              <a:rPr lang="en-US" sz="2000"/>
              <a:t>.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06600"/>
                </a:solidFill>
              </a:rPr>
              <a:t>Based on</a:t>
            </a:r>
            <a:r>
              <a:rPr lang="en-US" sz="2000"/>
              <a:t>: Syntactic constructs, notion of a type.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06600"/>
                </a:solidFill>
              </a:rPr>
              <a:t>Example</a:t>
            </a:r>
            <a:r>
              <a:rPr lang="en-US" sz="2000"/>
              <a:t>: If both operators of “+”, “-”, “*” are of type integer then so is the result.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06600"/>
                </a:solidFill>
              </a:rPr>
              <a:t>Type Checker</a:t>
            </a:r>
            <a:r>
              <a:rPr lang="en-US" sz="2000"/>
              <a:t>: An implementation of a type system.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Syntax Directed.</a:t>
            </a:r>
          </a:p>
          <a:p>
            <a:pPr lvl="1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06600"/>
                </a:solidFill>
              </a:rPr>
              <a:t>Sound Type System</a:t>
            </a:r>
            <a:r>
              <a:rPr lang="en-US" sz="2000"/>
              <a:t>: eliminates the need for checking type errors during run time.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 rot="5400000">
            <a:off x="3467100" y="1866900"/>
            <a:ext cx="2209800" cy="6248400"/>
          </a:xfrm>
          <a:prstGeom prst="rect">
            <a:avLst/>
          </a:prstGeom>
          <a:gradFill rotWithShape="1">
            <a:gsLst>
              <a:gs pos="0">
                <a:srgbClr val="FFFF4D">
                  <a:alpha val="60001"/>
                </a:srgbClr>
              </a:gs>
              <a:gs pos="50000">
                <a:schemeClr val="bg1">
                  <a:alpha val="60001"/>
                </a:schemeClr>
              </a:gs>
              <a:gs pos="100000">
                <a:srgbClr val="FFFF4D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Expressions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656512" cy="1639887"/>
          </a:xfrm>
        </p:spPr>
        <p:txBody>
          <a:bodyPr/>
          <a:lstStyle/>
          <a:p>
            <a:r>
              <a:rPr lang="en-US" sz="2800"/>
              <a:t>Implicit Assumptions:</a:t>
            </a:r>
          </a:p>
          <a:p>
            <a:pPr lvl="1"/>
            <a:r>
              <a:rPr lang="en-US" sz="2400"/>
              <a:t>Each program has a type</a:t>
            </a:r>
          </a:p>
          <a:p>
            <a:pPr lvl="1"/>
            <a:r>
              <a:rPr lang="en-US" sz="2400"/>
              <a:t>Types have a structure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90600" y="3962400"/>
            <a:ext cx="381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Basic Types </a:t>
            </a:r>
          </a:p>
        </p:txBody>
      </p:sp>
      <p:graphicFrame>
        <p:nvGraphicFramePr>
          <p:cNvPr id="7207" name="Group 39"/>
          <p:cNvGraphicFramePr>
            <a:graphicFrameLocks noGrp="1"/>
          </p:cNvGraphicFramePr>
          <p:nvPr>
            <p:ph sz="half" idx="2"/>
          </p:nvPr>
        </p:nvGraphicFramePr>
        <p:xfrm>
          <a:off x="1685925" y="4514850"/>
          <a:ext cx="3598863" cy="15240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86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Boolean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Character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Integer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Enumerations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Sub-ranges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Void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Error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Variables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4419600" y="3962400"/>
            <a:ext cx="381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Type Constructors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5181600" y="4343400"/>
            <a:ext cx="3810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Comic Sans MS" pitchFamily="66" charset="0"/>
              </a:rPr>
              <a:t>Arrays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>
                <a:latin typeface="Comic Sans MS" pitchFamily="66" charset="0"/>
              </a:rPr>
              <a:t>Records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>
                <a:latin typeface="Comic Sans MS" pitchFamily="66" charset="0"/>
              </a:rPr>
              <a:t>Sets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>
                <a:latin typeface="Comic Sans MS" pitchFamily="66" charset="0"/>
              </a:rPr>
              <a:t>Pointers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>
                <a:latin typeface="Comic Sans MS" pitchFamily="66" charset="0"/>
              </a:rPr>
              <a:t>Functions 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6019800" y="22860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Expressions</a:t>
            </a:r>
          </a:p>
        </p:txBody>
      </p:sp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6019800" y="28194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Statements</a:t>
            </a:r>
          </a:p>
        </p:txBody>
      </p: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5410200" y="2667000"/>
            <a:ext cx="15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7204" name="AutoShape 36"/>
          <p:cNvCxnSpPr>
            <a:cxnSpLocks noChangeShapeType="1"/>
            <a:stCxn id="7203" idx="3"/>
            <a:endCxn id="7201" idx="1"/>
          </p:cNvCxnSpPr>
          <p:nvPr/>
        </p:nvCxnSpPr>
        <p:spPr bwMode="auto">
          <a:xfrm flipV="1">
            <a:off x="5562600" y="2470150"/>
            <a:ext cx="457200" cy="3111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205" name="AutoShape 37"/>
          <p:cNvCxnSpPr>
            <a:cxnSpLocks noChangeShapeType="1"/>
            <a:stCxn id="7203" idx="3"/>
            <a:endCxn id="7202" idx="1"/>
          </p:cNvCxnSpPr>
          <p:nvPr/>
        </p:nvCxnSpPr>
        <p:spPr bwMode="auto">
          <a:xfrm>
            <a:off x="5562600" y="2781300"/>
            <a:ext cx="457200" cy="2222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206" name="Line 38"/>
          <p:cNvSpPr>
            <a:spLocks noChangeShapeType="1"/>
          </p:cNvSpPr>
          <p:nvPr/>
        </p:nvSpPr>
        <p:spPr bwMode="auto">
          <a:xfrm>
            <a:off x="4495800" y="3886200"/>
            <a:ext cx="0" cy="22098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type of a language construct is denoted by a </a:t>
            </a:r>
            <a:r>
              <a:rPr lang="en-US" sz="2800" i="1" dirty="0"/>
              <a:t>type expression</a:t>
            </a:r>
            <a:r>
              <a:rPr lang="en-US" sz="2800" dirty="0"/>
              <a:t>.</a:t>
            </a:r>
          </a:p>
          <a:p>
            <a:r>
              <a:rPr lang="en-US" sz="2800" dirty="0"/>
              <a:t>A </a:t>
            </a:r>
            <a:r>
              <a:rPr lang="en-US" sz="2800" i="1" dirty="0"/>
              <a:t>type expression</a:t>
            </a:r>
            <a:r>
              <a:rPr lang="en-US" sz="2800" dirty="0"/>
              <a:t> can be:</a:t>
            </a:r>
          </a:p>
          <a:p>
            <a:pPr lvl="1"/>
            <a:r>
              <a:rPr lang="en-US" sz="2400" b="1" dirty="0"/>
              <a:t>A basic type</a:t>
            </a:r>
            <a:r>
              <a:rPr lang="en-US" sz="2400" dirty="0"/>
              <a:t> </a:t>
            </a:r>
          </a:p>
          <a:p>
            <a:pPr lvl="2"/>
            <a:r>
              <a:rPr lang="en-US" sz="2000" dirty="0"/>
              <a:t>a primitive data type such as </a:t>
            </a:r>
            <a:r>
              <a:rPr lang="en-US" sz="2000" i="1" dirty="0"/>
              <a:t>integer, real, char, </a:t>
            </a:r>
            <a:r>
              <a:rPr lang="en-US" sz="2000" i="1" dirty="0" err="1"/>
              <a:t>boolean</a:t>
            </a:r>
            <a:r>
              <a:rPr lang="en-US" sz="2000" dirty="0"/>
              <a:t>, … </a:t>
            </a:r>
          </a:p>
          <a:p>
            <a:pPr lvl="2"/>
            <a:r>
              <a:rPr lang="en-US" sz="2000" i="1" dirty="0"/>
              <a:t>type-error</a:t>
            </a:r>
            <a:r>
              <a:rPr lang="en-US" sz="2000" dirty="0"/>
              <a:t> to signal a type error</a:t>
            </a:r>
          </a:p>
          <a:p>
            <a:pPr lvl="2"/>
            <a:r>
              <a:rPr lang="en-US" sz="2000" i="1" dirty="0"/>
              <a:t>void</a:t>
            </a:r>
            <a:r>
              <a:rPr lang="en-US" sz="2000" dirty="0"/>
              <a:t> : no type</a:t>
            </a:r>
          </a:p>
          <a:p>
            <a:pPr lvl="1"/>
            <a:r>
              <a:rPr lang="en-US" sz="2400" b="1" dirty="0"/>
              <a:t>A type name</a:t>
            </a:r>
          </a:p>
          <a:p>
            <a:pPr lvl="2"/>
            <a:r>
              <a:rPr lang="en-US" sz="2000" dirty="0"/>
              <a:t>a name can be used to denote a type expression.</a:t>
            </a:r>
          </a:p>
          <a:p>
            <a:endParaRPr lang="en-US" sz="2800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343891" y="318655"/>
            <a:ext cx="480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Type Expressions</a:t>
            </a: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b="1" dirty="0"/>
              <a:t>A type constructor applies to other type expressions.</a:t>
            </a:r>
          </a:p>
          <a:p>
            <a:pPr lvl="2"/>
            <a:r>
              <a:rPr lang="en-US" sz="2400" b="1" dirty="0"/>
              <a:t>arrays</a:t>
            </a:r>
            <a:r>
              <a:rPr lang="en-US" sz="2400" dirty="0"/>
              <a:t>: If T is a type expression, then </a:t>
            </a:r>
            <a:r>
              <a:rPr lang="en-US" sz="2400" i="1" dirty="0"/>
              <a:t>array(I,T)</a:t>
            </a:r>
            <a:r>
              <a:rPr lang="en-US" sz="2400" dirty="0"/>
              <a:t> is a type expression where I denotes index range. Ex: array(0..99,int)</a:t>
            </a:r>
          </a:p>
          <a:p>
            <a:pPr lvl="2"/>
            <a:r>
              <a:rPr lang="en-US" sz="2400" b="1" dirty="0"/>
              <a:t>products</a:t>
            </a:r>
            <a:r>
              <a:rPr lang="en-US" sz="2400" dirty="0"/>
              <a:t>: If T</a:t>
            </a:r>
            <a:r>
              <a:rPr lang="en-US" sz="2400" baseline="-25000" dirty="0"/>
              <a:t>1</a:t>
            </a:r>
            <a:r>
              <a:rPr lang="en-US" sz="2400" dirty="0"/>
              <a:t> and T</a:t>
            </a:r>
            <a:r>
              <a:rPr lang="en-US" sz="2400" baseline="-25000" dirty="0"/>
              <a:t>2 </a:t>
            </a:r>
            <a:r>
              <a:rPr lang="en-US" sz="2400" dirty="0"/>
              <a:t> are type expressions, then their </a:t>
            </a:r>
            <a:r>
              <a:rPr lang="en-US" sz="2400" dirty="0" err="1"/>
              <a:t>cartesian</a:t>
            </a:r>
            <a:r>
              <a:rPr lang="en-US" sz="2400" dirty="0"/>
              <a:t> product </a:t>
            </a:r>
            <a:r>
              <a:rPr lang="en-US" sz="2400" i="1" dirty="0"/>
              <a:t>T</a:t>
            </a:r>
            <a:r>
              <a:rPr lang="en-US" sz="2400" i="1" baseline="-25000" dirty="0"/>
              <a:t>1 </a:t>
            </a:r>
            <a:r>
              <a:rPr lang="en-US" sz="2400" i="1" dirty="0"/>
              <a:t>x T</a:t>
            </a:r>
            <a:r>
              <a:rPr lang="en-US" sz="2400" i="1" baseline="-25000" dirty="0"/>
              <a:t>2 </a:t>
            </a:r>
            <a:r>
              <a:rPr lang="en-US" sz="2400" dirty="0"/>
              <a:t> is a type expression.  Ex: </a:t>
            </a:r>
            <a:r>
              <a:rPr lang="en-US" sz="2400" dirty="0" err="1"/>
              <a:t>int</a:t>
            </a:r>
            <a:r>
              <a:rPr lang="en-US" sz="2400" dirty="0"/>
              <a:t> x </a:t>
            </a:r>
            <a:r>
              <a:rPr lang="en-US" sz="2400" dirty="0" err="1"/>
              <a:t>int</a:t>
            </a:r>
            <a:endParaRPr lang="en-US" sz="2400" dirty="0"/>
          </a:p>
          <a:p>
            <a:pPr lvl="2"/>
            <a:r>
              <a:rPr lang="en-US" sz="2400" b="1" dirty="0"/>
              <a:t>pointers</a:t>
            </a:r>
            <a:r>
              <a:rPr lang="en-US" sz="2400" dirty="0"/>
              <a:t>: If T is a type expression, then  </a:t>
            </a:r>
            <a:r>
              <a:rPr lang="en-US" sz="2400" i="1" dirty="0"/>
              <a:t>pointer(T)</a:t>
            </a:r>
            <a:r>
              <a:rPr lang="en-US" sz="2400" dirty="0"/>
              <a:t>  is a type expression. Ex: pointer(</a:t>
            </a:r>
            <a:r>
              <a:rPr lang="en-US" sz="2400" dirty="0" err="1"/>
              <a:t>int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1109</TotalTime>
  <Words>609</Words>
  <Application>Microsoft Office PowerPoint</Application>
  <PresentationFormat>On-screen Show (4:3)</PresentationFormat>
  <Paragraphs>141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SASEPresentation</vt:lpstr>
      <vt:lpstr>UCS8602:  COMPILER DESIGN</vt:lpstr>
      <vt:lpstr>Session Outcomes</vt:lpstr>
      <vt:lpstr>Outline</vt:lpstr>
      <vt:lpstr>Static Checking</vt:lpstr>
      <vt:lpstr>Type Checking</vt:lpstr>
      <vt:lpstr>Type Systems</vt:lpstr>
      <vt:lpstr>Type Expressions</vt:lpstr>
      <vt:lpstr>Slide 8</vt:lpstr>
      <vt:lpstr>Slide 9</vt:lpstr>
      <vt:lpstr>Slide 10</vt:lpstr>
      <vt:lpstr>A Simple Typed Language</vt:lpstr>
      <vt:lpstr>Type Checking Expressions</vt:lpstr>
      <vt:lpstr>Type Checking Expressions</vt:lpstr>
      <vt:lpstr>Type Checking Expressions</vt:lpstr>
      <vt:lpstr>Type Checking Statements</vt:lpstr>
      <vt:lpstr>Type Checking of Functions</vt:lpstr>
      <vt:lpstr>Summary</vt:lpstr>
      <vt:lpstr>Check your understanding?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bharathi</cp:lastModifiedBy>
  <cp:revision>107</cp:revision>
  <dcterms:created xsi:type="dcterms:W3CDTF">2016-10-25T05:26:29Z</dcterms:created>
  <dcterms:modified xsi:type="dcterms:W3CDTF">2022-04-25T03:52:20Z</dcterms:modified>
</cp:coreProperties>
</file>