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3" r:id="rId15"/>
    <p:sldId id="270" r:id="rId16"/>
    <p:sldId id="274" r:id="rId17"/>
    <p:sldId id="271" r:id="rId18"/>
    <p:sldId id="275" r:id="rId19"/>
    <p:sldId id="272" r:id="rId20"/>
    <p:sldId id="276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95" r:id="rId29"/>
    <p:sldId id="296" r:id="rId30"/>
    <p:sldId id="286" r:id="rId31"/>
    <p:sldId id="299" r:id="rId32"/>
    <p:sldId id="298" r:id="rId33"/>
    <p:sldId id="300" r:id="rId34"/>
    <p:sldId id="287" r:id="rId35"/>
    <p:sldId id="301" r:id="rId36"/>
    <p:sldId id="302" r:id="rId37"/>
    <p:sldId id="292" r:id="rId38"/>
    <p:sldId id="293" r:id="rId39"/>
    <p:sldId id="294" r:id="rId40"/>
    <p:sldId id="30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FB410F-E115-4E8A-9D21-1A8D2FB5044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3"/>
            <p14:sldId id="270"/>
            <p14:sldId id="274"/>
            <p14:sldId id="271"/>
            <p14:sldId id="275"/>
            <p14:sldId id="272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95"/>
            <p14:sldId id="296"/>
            <p14:sldId id="286"/>
            <p14:sldId id="299"/>
            <p14:sldId id="298"/>
            <p14:sldId id="300"/>
            <p14:sldId id="287"/>
            <p14:sldId id="301"/>
            <p14:sldId id="302"/>
            <p14:sldId id="292"/>
            <p14:sldId id="293"/>
            <p14:sldId id="29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63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6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24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42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0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072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7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19D5D6-308E-4003-B745-94D511D8B0A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7D9140-1FFA-49EA-AEB4-2BD24B424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C18F-085A-D0F6-93A9-E13F990A0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307492"/>
            <a:ext cx="9068586" cy="2590800"/>
          </a:xfrm>
        </p:spPr>
        <p:txBody>
          <a:bodyPr/>
          <a:lstStyle/>
          <a:p>
            <a:r>
              <a:rPr lang="en-US" dirty="0"/>
              <a:t>DBMS MINI PROJECT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1DE764-76E2-EC6B-7F23-96C7B0063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97635"/>
              </p:ext>
            </p:extLst>
          </p:nvPr>
        </p:nvGraphicFramePr>
        <p:xfrm>
          <a:off x="3641230" y="3429000"/>
          <a:ext cx="4909540" cy="1928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254">
                  <a:extLst>
                    <a:ext uri="{9D8B030D-6E8A-4147-A177-3AD203B41FA5}">
                      <a16:colId xmlns:a16="http://schemas.microsoft.com/office/drawing/2014/main" val="1827518438"/>
                    </a:ext>
                  </a:extLst>
                </a:gridCol>
                <a:gridCol w="2508757">
                  <a:extLst>
                    <a:ext uri="{9D8B030D-6E8A-4147-A177-3AD203B41FA5}">
                      <a16:colId xmlns:a16="http://schemas.microsoft.com/office/drawing/2014/main" val="2302228087"/>
                    </a:ext>
                  </a:extLst>
                </a:gridCol>
                <a:gridCol w="1570529">
                  <a:extLst>
                    <a:ext uri="{9D8B030D-6E8A-4147-A177-3AD203B41FA5}">
                      <a16:colId xmlns:a16="http://schemas.microsoft.com/office/drawing/2014/main" val="3280323807"/>
                    </a:ext>
                  </a:extLst>
                </a:gridCol>
              </a:tblGrid>
              <a:tr h="439915">
                <a:tc grid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Team Name: Project Sandal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Group Members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17931"/>
                  </a:ext>
                </a:extLst>
              </a:tr>
              <a:tr h="41256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Roll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361382"/>
                  </a:ext>
                </a:extLst>
              </a:tr>
              <a:tr h="32430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Jayannthan P 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205001049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2402410"/>
                  </a:ext>
                </a:extLst>
              </a:tr>
              <a:tr h="32430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Kishaanth 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205001054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1234286"/>
                  </a:ext>
                </a:extLst>
              </a:tr>
              <a:tr h="32430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Koushik Viswanath 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205001055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432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58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61" y="2384981"/>
            <a:ext cx="10097678" cy="17580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Entity Relational Model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 Relational Schema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36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942" y="1926770"/>
            <a:ext cx="4768115" cy="3004459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Customer Relation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AD4F926-C6E0-47C4-3EB8-2F8DAEC4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29" y="555171"/>
            <a:ext cx="11444140" cy="15082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Entity Relational Model TO Relational Schema</a:t>
            </a:r>
            <a:endParaRPr lang="en-IN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00C615-6001-6023-B680-7BF33C5F9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1" y="5371523"/>
            <a:ext cx="8458986" cy="1013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E6551C-72EA-FA91-D1EC-D091D2622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312" y="5424971"/>
            <a:ext cx="3078747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Customer Relation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AD4F926-C6E0-47C4-3EB8-2F8DAEC4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29" y="555171"/>
            <a:ext cx="11444140" cy="15082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Entity Relational Model TO Relational Schema</a:t>
            </a:r>
            <a:endParaRPr lang="en-IN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00C615-6001-6023-B680-7BF33C5F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21" y="2127488"/>
            <a:ext cx="8458986" cy="1013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E6551C-72EA-FA91-D1EC-D091D2622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803" y="4167174"/>
            <a:ext cx="3078747" cy="960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E08A9-AFB6-5A7D-6D3B-DA49E5DCFA79}"/>
              </a:ext>
            </a:extLst>
          </p:cNvPr>
          <p:cNvSpPr txBox="1"/>
          <p:nvPr/>
        </p:nvSpPr>
        <p:spPr>
          <a:xfrm>
            <a:off x="722721" y="3269813"/>
            <a:ext cx="728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Customer_ID</a:t>
            </a:r>
            <a:endParaRPr lang="en-US" dirty="0"/>
          </a:p>
          <a:p>
            <a:r>
              <a:rPr lang="en-US" b="1" dirty="0"/>
              <a:t>Functional 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Customer_ID</a:t>
            </a:r>
            <a:r>
              <a:rPr lang="en-US" dirty="0"/>
              <a:t> -&gt;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DOB, Email, Password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B02B7-72FA-CBFB-30E0-3F594680D9E7}"/>
              </a:ext>
            </a:extLst>
          </p:cNvPr>
          <p:cNvSpPr txBox="1"/>
          <p:nvPr/>
        </p:nvSpPr>
        <p:spPr>
          <a:xfrm>
            <a:off x="7151803" y="5127377"/>
            <a:ext cx="504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Phone_Number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61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6623" y="1926770"/>
            <a:ext cx="4638752" cy="3004459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3D5C8BDE-DA61-3F82-9145-618A2B20EB1C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Address Relation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6297173F-3C16-BE26-BDC5-A881DACA9E1E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506007-CB99-CA42-7771-832655DC2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983" y="5191270"/>
            <a:ext cx="10044030" cy="76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3D5C8BDE-DA61-3F82-9145-618A2B20EB1C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Address Relation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6297173F-3C16-BE26-BDC5-A881DACA9E1E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506007-CB99-CA42-7771-832655DC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983" y="3047822"/>
            <a:ext cx="10044030" cy="762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7D99B-799F-246A-9C8C-4A64A3BC4F66}"/>
              </a:ext>
            </a:extLst>
          </p:cNvPr>
          <p:cNvSpPr txBox="1"/>
          <p:nvPr/>
        </p:nvSpPr>
        <p:spPr>
          <a:xfrm>
            <a:off x="1073982" y="4165360"/>
            <a:ext cx="841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AddressID</a:t>
            </a:r>
            <a:r>
              <a:rPr lang="en-US" dirty="0"/>
              <a:t>, </a:t>
            </a:r>
            <a:r>
              <a:rPr lang="en-US" dirty="0" err="1"/>
              <a:t>Customer_ID</a:t>
            </a:r>
            <a:endParaRPr lang="en-US" dirty="0"/>
          </a:p>
          <a:p>
            <a:r>
              <a:rPr lang="en-US" b="1" dirty="0"/>
              <a:t>Functional 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AddressID</a:t>
            </a:r>
            <a:r>
              <a:rPr lang="en-US" dirty="0"/>
              <a:t> -&gt; </a:t>
            </a:r>
            <a:r>
              <a:rPr lang="en-US" dirty="0" err="1"/>
              <a:t>Door_No,Street,Town</a:t>
            </a:r>
            <a:r>
              <a:rPr lang="en-US" dirty="0"/>
              <a:t>/</a:t>
            </a:r>
            <a:r>
              <a:rPr lang="en-US" dirty="0" err="1"/>
              <a:t>City,District,State,Country,Pincode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40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077" y="1504250"/>
            <a:ext cx="5225842" cy="4146280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DBE4F207-2D40-C515-FAD8-E9CF5DD06F39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Shoe Details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115DF07-A5E9-D37B-A7AD-EE8CFAC8457A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5C0F0-88D7-47DB-46DA-B2BE4AB55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8" y="5732148"/>
            <a:ext cx="11065199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DBE4F207-2D40-C515-FAD8-E9CF5DD06F39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Shoe Details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115DF07-A5E9-D37B-A7AD-EE8CFAC8457A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5C0F0-88D7-47DB-46DA-B2BE4AB5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98" y="3044156"/>
            <a:ext cx="11065199" cy="769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F80CFF-EF91-CD63-1CAA-D4216A63ACD6}"/>
              </a:ext>
            </a:extLst>
          </p:cNvPr>
          <p:cNvSpPr txBox="1"/>
          <p:nvPr/>
        </p:nvSpPr>
        <p:spPr>
          <a:xfrm>
            <a:off x="895546" y="4165360"/>
            <a:ext cx="10595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Product_ID</a:t>
            </a:r>
            <a:endParaRPr lang="en-US" dirty="0"/>
          </a:p>
          <a:p>
            <a:r>
              <a:rPr lang="en-US" b="1" dirty="0"/>
              <a:t>Functional 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Product_ID</a:t>
            </a:r>
            <a:r>
              <a:rPr lang="en-US" dirty="0"/>
              <a:t> -&gt; </a:t>
            </a:r>
            <a:r>
              <a:rPr lang="en-US" dirty="0" err="1"/>
              <a:t>Product_Name</a:t>
            </a:r>
            <a:r>
              <a:rPr lang="en-US" dirty="0"/>
              <a:t>, Description, Size, Type, Sex, Color, Availability, Price, Discount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Product_ Name -&gt; Type, 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94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719E1-0CF6-D85B-68A4-F493DA69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1942971"/>
            <a:ext cx="6729043" cy="2972058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8325068-9416-61BB-9EBA-08FE395BFFFC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0" y="5442989"/>
            <a:ext cx="11027096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5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8325068-9416-61BB-9EBA-08FE395BFFFC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3051777"/>
            <a:ext cx="11027096" cy="754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608A0A-6AD5-6295-5B8D-02EFCFB027B1}"/>
              </a:ext>
            </a:extLst>
          </p:cNvPr>
          <p:cNvSpPr txBox="1"/>
          <p:nvPr/>
        </p:nvSpPr>
        <p:spPr>
          <a:xfrm>
            <a:off x="490193" y="4165360"/>
            <a:ext cx="11327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endParaRPr lang="en-US" dirty="0"/>
          </a:p>
          <a:p>
            <a:r>
              <a:rPr lang="en-US" b="1" dirty="0"/>
              <a:t>Functional 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Order_ID</a:t>
            </a:r>
            <a:r>
              <a:rPr lang="en-US" dirty="0"/>
              <a:t> -&gt; </a:t>
            </a:r>
            <a:r>
              <a:rPr lang="en-US" dirty="0" err="1"/>
              <a:t>Address_ID</a:t>
            </a:r>
            <a:r>
              <a:rPr lang="en-US" dirty="0"/>
              <a:t>, </a:t>
            </a:r>
            <a:r>
              <a:rPr lang="en-US" dirty="0" err="1"/>
              <a:t>Ordered_Date</a:t>
            </a:r>
            <a:r>
              <a:rPr lang="en-US" dirty="0"/>
              <a:t>, </a:t>
            </a:r>
            <a:r>
              <a:rPr lang="en-US" dirty="0" err="1"/>
              <a:t>Estimated_Delivery_Date</a:t>
            </a:r>
            <a:r>
              <a:rPr lang="en-US" dirty="0"/>
              <a:t>, </a:t>
            </a:r>
            <a:r>
              <a:rPr lang="en-US" dirty="0" err="1"/>
              <a:t>Total_Price</a:t>
            </a:r>
            <a:r>
              <a:rPr lang="en-US" dirty="0"/>
              <a:t>, </a:t>
            </a:r>
            <a:r>
              <a:rPr lang="en-US" dirty="0" err="1"/>
              <a:t>Shipping_Price</a:t>
            </a:r>
            <a:r>
              <a:rPr lang="en-US" dirty="0"/>
              <a:t>, </a:t>
            </a:r>
            <a:r>
              <a:rPr lang="en-US" dirty="0" err="1"/>
              <a:t>Order_Status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 -&gt; Quantity,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48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077" y="2930989"/>
            <a:ext cx="5225842" cy="2137844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66B1442B-A3B2-24D2-7E9A-30663F7F5057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 err="1"/>
              <a:t>Order_History</a:t>
            </a:r>
            <a:r>
              <a:rPr lang="en-IN" u="sng" dirty="0"/>
              <a:t>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2AE9750-E011-8D2B-FD9D-9F78492937B4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3BE48-A8A7-2BDB-0D2C-410E4515A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52" y="5488713"/>
            <a:ext cx="10287892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5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70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66B1442B-A3B2-24D2-7E9A-30663F7F5057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 err="1"/>
              <a:t>Order_History</a:t>
            </a:r>
            <a:r>
              <a:rPr lang="en-IN" u="sng" dirty="0"/>
              <a:t> Relation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2AE9750-E011-8D2B-FD9D-9F78492937B4}"/>
              </a:ext>
            </a:extLst>
          </p:cNvPr>
          <p:cNvSpPr txBox="1">
            <a:spLocks/>
          </p:cNvSpPr>
          <p:nvPr/>
        </p:nvSpPr>
        <p:spPr>
          <a:xfrm>
            <a:off x="373929" y="555171"/>
            <a:ext cx="11444140" cy="15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4000"/>
              <a:t>Entity Relational Model TO Relational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3BE48-A8A7-2BDB-0D2C-410E4515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2" y="3097501"/>
            <a:ext cx="10287892" cy="662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F302F-DC04-E1D5-60CE-E18B596372B5}"/>
              </a:ext>
            </a:extLst>
          </p:cNvPr>
          <p:cNvSpPr txBox="1"/>
          <p:nvPr/>
        </p:nvSpPr>
        <p:spPr>
          <a:xfrm>
            <a:off x="582450" y="4165360"/>
            <a:ext cx="11027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Key: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endParaRPr lang="en-US" dirty="0"/>
          </a:p>
          <a:p>
            <a:r>
              <a:rPr lang="en-US" b="1" dirty="0"/>
              <a:t>Functional Dependencies: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 -&gt; Quantity, Price, Feedback,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Order_ID</a:t>
            </a:r>
            <a:r>
              <a:rPr lang="en-US" dirty="0"/>
              <a:t> -&gt; </a:t>
            </a:r>
            <a:r>
              <a:rPr lang="en-US" dirty="0" err="1"/>
              <a:t>Address_ID</a:t>
            </a:r>
            <a:r>
              <a:rPr lang="en-US" dirty="0"/>
              <a:t>, </a:t>
            </a:r>
            <a:r>
              <a:rPr lang="en-US" dirty="0" err="1"/>
              <a:t>Ordered_Date</a:t>
            </a:r>
            <a:r>
              <a:rPr lang="en-US" dirty="0"/>
              <a:t>, </a:t>
            </a:r>
            <a:r>
              <a:rPr lang="en-US" dirty="0" err="1"/>
              <a:t>Delivery_Date</a:t>
            </a:r>
            <a:r>
              <a:rPr lang="en-US" dirty="0"/>
              <a:t>, </a:t>
            </a:r>
            <a:r>
              <a:rPr lang="en-US" dirty="0" err="1"/>
              <a:t>Total_Price</a:t>
            </a:r>
            <a:r>
              <a:rPr lang="en-US" dirty="0"/>
              <a:t>, </a:t>
            </a:r>
            <a:r>
              <a:rPr lang="en-US" dirty="0" err="1"/>
              <a:t>Shipping_Price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4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2356701"/>
            <a:ext cx="10097678" cy="17580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Entity Relational Model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 Relational Schema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37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525"/>
            <a:ext cx="12192000" cy="45248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Entity Relational Model TO Relational Schema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7FCE3-3176-EBF2-7F36-280C2A35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0" y="761769"/>
            <a:ext cx="11072820" cy="533446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8528E8-2FD1-E7F9-9FCF-4A6F77B46235}"/>
              </a:ext>
            </a:extLst>
          </p:cNvPr>
          <p:cNvCxnSpPr/>
          <p:nvPr/>
        </p:nvCxnSpPr>
        <p:spPr>
          <a:xfrm>
            <a:off x="1786890" y="2779395"/>
            <a:ext cx="632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4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525"/>
            <a:ext cx="12192000" cy="45248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Relational Schema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7FCE3-3176-EBF2-7F36-280C2A35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0" y="761769"/>
            <a:ext cx="11072820" cy="533446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081549-5104-63DD-1B7F-BC9F1E82EA2A}"/>
              </a:ext>
            </a:extLst>
          </p:cNvPr>
          <p:cNvCxnSpPr/>
          <p:nvPr/>
        </p:nvCxnSpPr>
        <p:spPr>
          <a:xfrm>
            <a:off x="1788795" y="2777490"/>
            <a:ext cx="621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2356701"/>
            <a:ext cx="10333348" cy="17580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Relational Schema – Normalization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9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1153C9EF-AD6F-85B9-C2D1-12A053F8FDA4}"/>
              </a:ext>
            </a:extLst>
          </p:cNvPr>
          <p:cNvSpPr txBox="1">
            <a:spLocks/>
          </p:cNvSpPr>
          <p:nvPr/>
        </p:nvSpPr>
        <p:spPr>
          <a:xfrm>
            <a:off x="1664616" y="891565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Customer 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657C7-7F67-5278-4C1A-1D590BF1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7" y="1567325"/>
            <a:ext cx="8458986" cy="1013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DF0A9-5E20-314E-D863-1FB9CC4A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7" y="2699544"/>
            <a:ext cx="6995766" cy="960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AA06B6-4263-168B-1A0B-40C31A3DD4EC}"/>
              </a:ext>
            </a:extLst>
          </p:cNvPr>
          <p:cNvSpPr txBox="1"/>
          <p:nvPr/>
        </p:nvSpPr>
        <p:spPr>
          <a:xfrm>
            <a:off x="736077" y="3738774"/>
            <a:ext cx="65126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First, find the minimal cover of the FDs, which includes the FDs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Customer_ID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First_Name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Customer_ID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Last_Name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Customer_ID</a:t>
            </a:r>
            <a:r>
              <a:rPr lang="en-IN" b="0" i="0" dirty="0">
                <a:effectLst/>
                <a:latin typeface="Lucida Grande"/>
              </a:rPr>
              <a:t> --&gt; DOB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Customer_ID</a:t>
            </a:r>
            <a:r>
              <a:rPr lang="en-IN" b="0" i="0" dirty="0">
                <a:effectLst/>
                <a:latin typeface="Lucida Grande"/>
              </a:rPr>
              <a:t> --&gt; Email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Customer_ID</a:t>
            </a:r>
            <a:r>
              <a:rPr lang="en-IN" b="0" i="0" dirty="0">
                <a:effectLst/>
                <a:latin typeface="Lucida Grande"/>
              </a:rPr>
              <a:t> --&gt; Password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7B5ED-3E00-C666-3B72-AE346399EA3C}"/>
              </a:ext>
            </a:extLst>
          </p:cNvPr>
          <p:cNvSpPr txBox="1"/>
          <p:nvPr/>
        </p:nvSpPr>
        <p:spPr>
          <a:xfrm>
            <a:off x="736077" y="559710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The table is in 2NF already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2C00B-9ACA-A131-EABC-604D319F6DD7}"/>
              </a:ext>
            </a:extLst>
          </p:cNvPr>
          <p:cNvSpPr txBox="1"/>
          <p:nvPr/>
        </p:nvSpPr>
        <p:spPr>
          <a:xfrm>
            <a:off x="736077" y="60072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Table already in 3NF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67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A06B6-4263-168B-1A0B-40C31A3DD4EC}"/>
              </a:ext>
            </a:extLst>
          </p:cNvPr>
          <p:cNvSpPr txBox="1"/>
          <p:nvPr/>
        </p:nvSpPr>
        <p:spPr>
          <a:xfrm>
            <a:off x="736077" y="3738774"/>
            <a:ext cx="65126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First, find the minimal cover of the FDs, which includes the FDs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Door_No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Street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Town/City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District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State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Country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Pincode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AddressID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Customer_ID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7B5ED-3E00-C666-3B72-AE346399EA3C}"/>
              </a:ext>
            </a:extLst>
          </p:cNvPr>
          <p:cNvSpPr txBox="1"/>
          <p:nvPr/>
        </p:nvSpPr>
        <p:spPr>
          <a:xfrm>
            <a:off x="7174584" y="455727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The table is in 2NF already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2C00B-9ACA-A131-EABC-604D319F6DD7}"/>
              </a:ext>
            </a:extLst>
          </p:cNvPr>
          <p:cNvSpPr txBox="1"/>
          <p:nvPr/>
        </p:nvSpPr>
        <p:spPr>
          <a:xfrm>
            <a:off x="7248694" y="507135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Table already in 3NF</a:t>
            </a:r>
            <a:endParaRPr lang="en-IN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BC5DC60-6367-BC12-54A6-01C2F1D89F77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Address Relation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BE94D9-81D4-80ED-F186-54D668F7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7" y="1673343"/>
            <a:ext cx="10044030" cy="769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F2F67-751B-8E92-6BF5-4E1417E3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7" y="2665482"/>
            <a:ext cx="6927180" cy="95258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BB645A-2DB8-E6A5-FB07-B04CC21A45C5}"/>
              </a:ext>
            </a:extLst>
          </p:cNvPr>
          <p:cNvCxnSpPr/>
          <p:nvPr/>
        </p:nvCxnSpPr>
        <p:spPr>
          <a:xfrm>
            <a:off x="2095500" y="2232660"/>
            <a:ext cx="735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45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DBE4F207-2D40-C515-FAD8-E9CF5DD06F39}"/>
              </a:ext>
            </a:extLst>
          </p:cNvPr>
          <p:cNvSpPr txBox="1">
            <a:spLocks/>
          </p:cNvSpPr>
          <p:nvPr/>
        </p:nvSpPr>
        <p:spPr>
          <a:xfrm>
            <a:off x="1664615" y="1037788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Shoe Details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5C0F0-88D7-47DB-46DA-B2BE4AB5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0" y="1594980"/>
            <a:ext cx="11065199" cy="76968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2DFE5C01-A2D9-2B40-61A8-14A13D44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6CACD-6677-A046-3D43-9594D04FF996}"/>
              </a:ext>
            </a:extLst>
          </p:cNvPr>
          <p:cNvSpPr txBox="1"/>
          <p:nvPr/>
        </p:nvSpPr>
        <p:spPr>
          <a:xfrm>
            <a:off x="660810" y="2559280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First, find the minimal cover of the FDs, which includes the FDs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Product_Name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Description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Sex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Color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Availability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Price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Discount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Product_Name</a:t>
            </a:r>
            <a:r>
              <a:rPr lang="en-IN" b="0" i="0" dirty="0">
                <a:effectLst/>
                <a:latin typeface="Lucida Grande"/>
              </a:rPr>
              <a:t> --&gt; Type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Product_Name</a:t>
            </a:r>
            <a:r>
              <a:rPr lang="en-IN" b="0" i="0" dirty="0">
                <a:effectLst/>
                <a:latin typeface="Lucida Grande"/>
              </a:rPr>
              <a:t> --&gt; Size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18831-ADA2-6A6F-6D01-CA35F0726AD8}"/>
              </a:ext>
            </a:extLst>
          </p:cNvPr>
          <p:cNvSpPr txBox="1"/>
          <p:nvPr/>
        </p:nvSpPr>
        <p:spPr>
          <a:xfrm>
            <a:off x="6685962" y="375960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The table is in 2NF already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95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DBE4F207-2D40-C515-FAD8-E9CF5DD06F39}"/>
              </a:ext>
            </a:extLst>
          </p:cNvPr>
          <p:cNvSpPr txBox="1">
            <a:spLocks/>
          </p:cNvSpPr>
          <p:nvPr/>
        </p:nvSpPr>
        <p:spPr>
          <a:xfrm>
            <a:off x="1664616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Shoe Details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5C0F0-88D7-47DB-46DA-B2BE4AB5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0" y="1355214"/>
            <a:ext cx="11065199" cy="76968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2DFE5C01-A2D9-2B40-61A8-14A13D44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42DC5-2D67-F6E8-3358-64BC2F3485D0}"/>
              </a:ext>
            </a:extLst>
          </p:cNvPr>
          <p:cNvSpPr txBox="1"/>
          <p:nvPr/>
        </p:nvSpPr>
        <p:spPr>
          <a:xfrm>
            <a:off x="570787" y="2124901"/>
            <a:ext cx="112452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  <a:latin typeface="Lucida Grande"/>
              </a:rPr>
              <a:t>Initially </a:t>
            </a:r>
            <a:r>
              <a:rPr lang="en-IN" b="0" i="0" dirty="0" err="1">
                <a:effectLst/>
                <a:latin typeface="Lucida Grande"/>
              </a:rPr>
              <a:t>Shoe_Details</a:t>
            </a:r>
            <a:r>
              <a:rPr lang="en-IN" b="0" i="0" dirty="0">
                <a:effectLst/>
                <a:latin typeface="Lucida Grande"/>
              </a:rPr>
              <a:t> is the original table with the original functional dependencies.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In each round we check the FDs one by one to see if there is a violation of 3NF (there is a partial or transitive dependency where the RHS includes non-key attributes). If yes, we decompose the table into two.</a:t>
            </a:r>
          </a:p>
          <a:p>
            <a:pPr algn="l"/>
            <a:r>
              <a:rPr lang="en-IN" b="0" i="0" dirty="0">
                <a:effectLst/>
                <a:latin typeface="Lucida Grande"/>
              </a:rPr>
              <a:t>Round1: checking table </a:t>
            </a:r>
            <a:r>
              <a:rPr lang="en-IN" b="0" i="0" dirty="0" err="1">
                <a:effectLst/>
                <a:latin typeface="Lucida Grande"/>
              </a:rPr>
              <a:t>Shoe_Details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The table is not in 3NF.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Product_Details</a:t>
            </a:r>
            <a:r>
              <a:rPr lang="en-IN" b="0" i="0" dirty="0">
                <a:effectLst/>
                <a:latin typeface="Lucida Grande"/>
              </a:rPr>
              <a:t> = (</a:t>
            </a:r>
            <a:r>
              <a:rPr lang="en-IN" b="0" i="0" dirty="0" err="1">
                <a:effectLst/>
                <a:latin typeface="Lucida Grande"/>
              </a:rPr>
              <a:t>Product_Name,Type,Size</a:t>
            </a:r>
            <a:r>
              <a:rPr lang="en-IN" b="0" i="0" dirty="0">
                <a:effectLst/>
                <a:latin typeface="Lucida Grande"/>
              </a:rPr>
              <a:t>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Product_Name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Type,Size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Shoe_Details</a:t>
            </a:r>
            <a:r>
              <a:rPr lang="en-IN" b="0" i="0" dirty="0">
                <a:effectLst/>
                <a:latin typeface="Lucida Grande"/>
              </a:rPr>
              <a:t> = (Product_ID,Product_Name,Description,Sex,Color,Availability,Price,Discount),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Product_ID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Product_Name,Description,Sex,Color,Availability,Price,Discount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Round2: checking table </a:t>
            </a:r>
            <a:r>
              <a:rPr lang="en-IN" b="0" i="0" dirty="0" err="1">
                <a:effectLst/>
                <a:latin typeface="Lucida Grande"/>
              </a:rPr>
              <a:t>Product_Details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3NF already, send it to output *****</a:t>
            </a:r>
          </a:p>
          <a:p>
            <a:pPr algn="l"/>
            <a:r>
              <a:rPr lang="en-IN" b="0" i="0" dirty="0">
                <a:effectLst/>
                <a:latin typeface="Lucida Grande"/>
              </a:rPr>
              <a:t>Round3: checking table </a:t>
            </a:r>
            <a:r>
              <a:rPr lang="en-IN" b="0" i="0" dirty="0" err="1">
                <a:effectLst/>
                <a:latin typeface="Lucida Grande"/>
              </a:rPr>
              <a:t>Shoe_Details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3NF already, send it to output *****</a:t>
            </a:r>
          </a:p>
        </p:txBody>
      </p:sp>
    </p:spTree>
    <p:extLst>
      <p:ext uri="{BB962C8B-B14F-4D97-AF65-F5344CB8AC3E}">
        <p14:creationId xmlns:p14="http://schemas.microsoft.com/office/powerpoint/2010/main" val="1081014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DBE4F207-2D40-C515-FAD8-E9CF5DD06F39}"/>
              </a:ext>
            </a:extLst>
          </p:cNvPr>
          <p:cNvSpPr txBox="1">
            <a:spLocks/>
          </p:cNvSpPr>
          <p:nvPr/>
        </p:nvSpPr>
        <p:spPr>
          <a:xfrm>
            <a:off x="1664616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Shoe Details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65C0F0-88D7-47DB-46DA-B2BE4AB5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0" y="1355214"/>
            <a:ext cx="11065199" cy="76968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2DFE5C01-A2D9-2B40-61A8-14A13D44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AAD3E-3658-B717-644F-3063E59C3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" t="9667" r="9467" b="16272"/>
          <a:stretch/>
        </p:blipFill>
        <p:spPr>
          <a:xfrm>
            <a:off x="736076" y="2309567"/>
            <a:ext cx="7003329" cy="1743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9113D-90B4-274A-2DD5-5E8FAB996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6" t="5367" r="10910" b="17223"/>
          <a:stretch/>
        </p:blipFill>
        <p:spPr>
          <a:xfrm>
            <a:off x="4883084" y="4326903"/>
            <a:ext cx="6768445" cy="18759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1C04B4-C502-F6E6-FE0D-246BA2A10186}"/>
              </a:ext>
            </a:extLst>
          </p:cNvPr>
          <p:cNvSpPr txBox="1"/>
          <p:nvPr/>
        </p:nvSpPr>
        <p:spPr>
          <a:xfrm>
            <a:off x="7836031" y="304123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 err="1">
                <a:solidFill>
                  <a:srgbClr val="333333"/>
                </a:solidFill>
                <a:effectLst/>
                <a:latin typeface="Lucida Grande"/>
              </a:rPr>
              <a:t>Shoe_Details</a:t>
            </a:r>
            <a:endParaRPr lang="en-IN" b="0" i="0" dirty="0">
              <a:solidFill>
                <a:srgbClr val="333333"/>
              </a:solidFill>
              <a:effectLst/>
              <a:latin typeface="Lucida Grand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4ACA0-3E08-58C8-A45D-1F121CE35CC7}"/>
              </a:ext>
            </a:extLst>
          </p:cNvPr>
          <p:cNvSpPr txBox="1"/>
          <p:nvPr/>
        </p:nvSpPr>
        <p:spPr>
          <a:xfrm>
            <a:off x="2613497" y="5080204"/>
            <a:ext cx="696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Product</a:t>
            </a:r>
            <a:r>
              <a:rPr lang="en-IN" b="0" i="0" dirty="0">
                <a:solidFill>
                  <a:srgbClr val="333333"/>
                </a:solidFill>
                <a:effectLst/>
                <a:latin typeface="Lucida Grande"/>
              </a:rPr>
              <a:t>_Details</a:t>
            </a:r>
          </a:p>
        </p:txBody>
      </p:sp>
    </p:spTree>
    <p:extLst>
      <p:ext uri="{BB962C8B-B14F-4D97-AF65-F5344CB8AC3E}">
        <p14:creationId xmlns:p14="http://schemas.microsoft.com/office/powerpoint/2010/main" val="253979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062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942" y="1926770"/>
            <a:ext cx="4768115" cy="3004459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066800" y="55517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Customer Entity</a:t>
            </a:r>
          </a:p>
        </p:txBody>
      </p:sp>
    </p:spTree>
    <p:extLst>
      <p:ext uri="{BB962C8B-B14F-4D97-AF65-F5344CB8AC3E}">
        <p14:creationId xmlns:p14="http://schemas.microsoft.com/office/powerpoint/2010/main" val="3975174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4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1330189"/>
            <a:ext cx="11027096" cy="754445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17754A2E-52AD-F0C2-D45B-D0389206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049E6-825B-6C4E-6215-A25158942D17}"/>
              </a:ext>
            </a:extLst>
          </p:cNvPr>
          <p:cNvSpPr txBox="1"/>
          <p:nvPr/>
        </p:nvSpPr>
        <p:spPr>
          <a:xfrm>
            <a:off x="562129" y="2641826"/>
            <a:ext cx="1102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Lucida Grande"/>
              </a:rPr>
              <a:t>First, find the minimal cover of the FDs, which includes the FDs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Address_ID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Ordered_Date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Estimated_Delivery_Date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Total_Price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Shipping_Price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Order_Status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Quantity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Price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636C2-9936-5BF9-82EC-59C1E7272E9A}"/>
              </a:ext>
            </a:extLst>
          </p:cNvPr>
          <p:cNvSpPr txBox="1"/>
          <p:nvPr/>
        </p:nvSpPr>
        <p:spPr>
          <a:xfrm>
            <a:off x="7479381" y="37498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The relation is not in 2NF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161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4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1330189"/>
            <a:ext cx="11027096" cy="754445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17754A2E-52AD-F0C2-D45B-D0389206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049E6-825B-6C4E-6215-A25158942D17}"/>
              </a:ext>
            </a:extLst>
          </p:cNvPr>
          <p:cNvSpPr txBox="1"/>
          <p:nvPr/>
        </p:nvSpPr>
        <p:spPr>
          <a:xfrm>
            <a:off x="582451" y="2095711"/>
            <a:ext cx="110270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Lucida Grande"/>
              </a:rPr>
              <a:t>Initially Orders is the original table:</a:t>
            </a:r>
          </a:p>
          <a:p>
            <a:pPr algn="l"/>
            <a:r>
              <a:rPr lang="en-IN" b="0" i="0" dirty="0">
                <a:effectLst/>
                <a:latin typeface="Lucida Grande"/>
              </a:rPr>
              <a:t>Round1: checking table Orders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The table is not in 2NF.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The FD [</a:t>
            </a: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Address_ID</a:t>
            </a:r>
            <a:r>
              <a:rPr lang="en-IN" b="0" i="0" dirty="0">
                <a:effectLst/>
                <a:latin typeface="Lucida Grande"/>
              </a:rPr>
              <a:t>] is a partial dependency (i.e., LHS is a proper subset of some CK), the table is split into: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Orders = (Order_ID,Address_ID,Ordered_Date,Estimated_Delivery_Date,Total_Price,Shipping_Price,Order_Status),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Address_ID,Ordered_Date,Estimated_Delivery_Date,Total_Price,Shipping_Price,Order_Status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Purchases = (</a:t>
            </a:r>
            <a:r>
              <a:rPr lang="en-IN" b="0" i="0" dirty="0" err="1">
                <a:effectLst/>
                <a:latin typeface="Lucida Grande"/>
              </a:rPr>
              <a:t>Order_ID,Product_ID,Quantity,Price</a:t>
            </a:r>
            <a:r>
              <a:rPr lang="en-IN" b="0" i="0" dirty="0">
                <a:effectLst/>
                <a:latin typeface="Lucida Grande"/>
              </a:rPr>
              <a:t>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Quantity,Price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Round2: checking table Orders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2NF already, send it to output *****</a:t>
            </a:r>
          </a:p>
          <a:p>
            <a:pPr algn="l"/>
            <a:r>
              <a:rPr lang="en-IN" b="0" i="0" dirty="0">
                <a:effectLst/>
                <a:latin typeface="Lucida Grande"/>
              </a:rPr>
              <a:t>Round3: checking table Purchases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2NF already, send it to output *****</a:t>
            </a:r>
          </a:p>
        </p:txBody>
      </p:sp>
    </p:spTree>
    <p:extLst>
      <p:ext uri="{BB962C8B-B14F-4D97-AF65-F5344CB8AC3E}">
        <p14:creationId xmlns:p14="http://schemas.microsoft.com/office/powerpoint/2010/main" val="2193030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4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1330189"/>
            <a:ext cx="11027096" cy="754445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17754A2E-52AD-F0C2-D45B-D0389206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3FC24-AF40-472A-58E7-F8DD18F61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4" t="3778" r="10032" b="53987"/>
          <a:stretch/>
        </p:blipFill>
        <p:spPr>
          <a:xfrm>
            <a:off x="582450" y="2185840"/>
            <a:ext cx="6956196" cy="214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954E2-AEB1-FAD3-9252-4D6E57E0B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6" t="57767" r="10743" b="6635"/>
          <a:stretch/>
        </p:blipFill>
        <p:spPr>
          <a:xfrm>
            <a:off x="4756259" y="4556324"/>
            <a:ext cx="6853287" cy="1806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5E3AC1-C00C-3F8B-AB02-92E6274C057C}"/>
              </a:ext>
            </a:extLst>
          </p:cNvPr>
          <p:cNvSpPr txBox="1"/>
          <p:nvPr/>
        </p:nvSpPr>
        <p:spPr>
          <a:xfrm>
            <a:off x="8086575" y="28882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Order</a:t>
            </a:r>
            <a:r>
              <a:rPr lang="en-IN" dirty="0">
                <a:latin typeface="Lucida Grande"/>
              </a:rPr>
              <a:t>s</a:t>
            </a:r>
            <a:r>
              <a:rPr lang="en-IN" b="0" i="0" dirty="0">
                <a:effectLst/>
                <a:latin typeface="Lucida Grande"/>
              </a:rPr>
              <a:t> 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34084-BD4B-4AB8-0D95-DB0BBF7F652C}"/>
              </a:ext>
            </a:extLst>
          </p:cNvPr>
          <p:cNvSpPr txBox="1"/>
          <p:nvPr/>
        </p:nvSpPr>
        <p:spPr>
          <a:xfrm>
            <a:off x="2225040" y="5258767"/>
            <a:ext cx="709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ucida Grande"/>
              </a:rPr>
              <a:t>Purchases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478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FD4095A7-3C0D-7526-0148-5CF1D44D1C5D}"/>
              </a:ext>
            </a:extLst>
          </p:cNvPr>
          <p:cNvSpPr txBox="1">
            <a:spLocks/>
          </p:cNvSpPr>
          <p:nvPr/>
        </p:nvSpPr>
        <p:spPr>
          <a:xfrm>
            <a:off x="1664614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/>
              <a:t>Orders 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A591F2-BA47-792D-5346-17F8E615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1330189"/>
            <a:ext cx="11027096" cy="754445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17754A2E-52AD-F0C2-D45B-D0389206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Relational Schema -Normalization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3FC24-AF40-472A-58E7-F8DD18F61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4" t="3778" r="10032" b="53987"/>
          <a:stretch/>
        </p:blipFill>
        <p:spPr>
          <a:xfrm>
            <a:off x="582450" y="2185840"/>
            <a:ext cx="6956196" cy="214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954E2-AEB1-FAD3-9252-4D6E57E0B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6" t="57767" r="10743" b="6635"/>
          <a:stretch/>
        </p:blipFill>
        <p:spPr>
          <a:xfrm>
            <a:off x="4756259" y="4556324"/>
            <a:ext cx="6853287" cy="1806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5E3AC1-C00C-3F8B-AB02-92E6274C057C}"/>
              </a:ext>
            </a:extLst>
          </p:cNvPr>
          <p:cNvSpPr txBox="1"/>
          <p:nvPr/>
        </p:nvSpPr>
        <p:spPr>
          <a:xfrm>
            <a:off x="8086575" y="28882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Order</a:t>
            </a:r>
            <a:r>
              <a:rPr lang="en-IN" dirty="0">
                <a:latin typeface="Lucida Grande"/>
              </a:rPr>
              <a:t>s</a:t>
            </a:r>
            <a:r>
              <a:rPr lang="en-IN" b="0" i="0" dirty="0">
                <a:effectLst/>
                <a:latin typeface="Lucida Grande"/>
              </a:rPr>
              <a:t> 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34084-BD4B-4AB8-0D95-DB0BBF7F652C}"/>
              </a:ext>
            </a:extLst>
          </p:cNvPr>
          <p:cNvSpPr txBox="1"/>
          <p:nvPr/>
        </p:nvSpPr>
        <p:spPr>
          <a:xfrm>
            <a:off x="2225040" y="5258767"/>
            <a:ext cx="709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ucida Grande"/>
              </a:rPr>
              <a:t>Purchases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6E372-83DB-0B6A-7001-A7A4F37B8D79}"/>
              </a:ext>
            </a:extLst>
          </p:cNvPr>
          <p:cNvSpPr txBox="1"/>
          <p:nvPr/>
        </p:nvSpPr>
        <p:spPr>
          <a:xfrm>
            <a:off x="514708" y="5900337"/>
            <a:ext cx="709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ucida Grande"/>
              </a:rPr>
              <a:t>Both relations are already in 3NF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778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66B1442B-A3B2-24D2-7E9A-30663F7F5057}"/>
              </a:ext>
            </a:extLst>
          </p:cNvPr>
          <p:cNvSpPr txBox="1">
            <a:spLocks/>
          </p:cNvSpPr>
          <p:nvPr/>
        </p:nvSpPr>
        <p:spPr>
          <a:xfrm>
            <a:off x="1664616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 err="1">
                <a:solidFill>
                  <a:schemeClr val="tx1"/>
                </a:solidFill>
              </a:rPr>
              <a:t>Order_History</a:t>
            </a:r>
            <a:r>
              <a:rPr lang="en-IN" u="sng" dirty="0">
                <a:solidFill>
                  <a:schemeClr val="tx1"/>
                </a:solidFill>
              </a:rPr>
              <a:t>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3BE48-A8A7-2BDB-0D2C-410E4515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7" y="1344547"/>
            <a:ext cx="10287892" cy="662997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E597D934-FB7D-8ED3-FEAD-AE1E90B6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Relational Schema -Normalization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625ED-065D-0F06-C81F-D389A1BF18DE}"/>
              </a:ext>
            </a:extLst>
          </p:cNvPr>
          <p:cNvSpPr txBox="1"/>
          <p:nvPr/>
        </p:nvSpPr>
        <p:spPr>
          <a:xfrm>
            <a:off x="736077" y="267722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First, find the minimal cover of the FDs, which includes the FDs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Quantity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Price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Feedback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Rating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Address_ID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Ordered_Date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Delivery_Date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Total_Price</a:t>
            </a:r>
            <a:br>
              <a:rPr lang="en-IN" dirty="0"/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Shipping_Price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742D4-855C-5D04-BA2E-2A5B2513D18D}"/>
              </a:ext>
            </a:extLst>
          </p:cNvPr>
          <p:cNvSpPr txBox="1"/>
          <p:nvPr/>
        </p:nvSpPr>
        <p:spPr>
          <a:xfrm>
            <a:off x="7479381" y="37498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Lucida Grande"/>
              </a:rPr>
              <a:t>The relation is not in 2NF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121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66B1442B-A3B2-24D2-7E9A-30663F7F5057}"/>
              </a:ext>
            </a:extLst>
          </p:cNvPr>
          <p:cNvSpPr txBox="1">
            <a:spLocks/>
          </p:cNvSpPr>
          <p:nvPr/>
        </p:nvSpPr>
        <p:spPr>
          <a:xfrm>
            <a:off x="1664616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 err="1">
                <a:solidFill>
                  <a:schemeClr val="tx1"/>
                </a:solidFill>
              </a:rPr>
              <a:t>Order_History</a:t>
            </a:r>
            <a:r>
              <a:rPr lang="en-IN" u="sng" dirty="0">
                <a:solidFill>
                  <a:schemeClr val="tx1"/>
                </a:solidFill>
              </a:rPr>
              <a:t>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3BE48-A8A7-2BDB-0D2C-410E4515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7" y="1344547"/>
            <a:ext cx="10287892" cy="662997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E597D934-FB7D-8ED3-FEAD-AE1E90B6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Relational Schema -Normalization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625ED-065D-0F06-C81F-D389A1BF18DE}"/>
              </a:ext>
            </a:extLst>
          </p:cNvPr>
          <p:cNvSpPr txBox="1"/>
          <p:nvPr/>
        </p:nvSpPr>
        <p:spPr>
          <a:xfrm>
            <a:off x="736077" y="2508036"/>
            <a:ext cx="110901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  <a:latin typeface="Lucida Grande"/>
              </a:rPr>
              <a:t>Initially </a:t>
            </a:r>
            <a:r>
              <a:rPr lang="en-IN" b="0" i="0" dirty="0" err="1">
                <a:effectLst/>
                <a:latin typeface="Lucida Grande"/>
              </a:rPr>
              <a:t>Order_History</a:t>
            </a:r>
            <a:r>
              <a:rPr lang="en-IN" b="0" i="0" dirty="0">
                <a:effectLst/>
                <a:latin typeface="Lucida Grande"/>
              </a:rPr>
              <a:t> is the original table: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Round1: checking table </a:t>
            </a:r>
            <a:r>
              <a:rPr lang="en-IN" b="0" i="0" dirty="0" err="1">
                <a:effectLst/>
                <a:latin typeface="Lucida Grande"/>
              </a:rPr>
              <a:t>Order_History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The table is not in 2NF.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The FD [</a:t>
            </a: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Address_ID</a:t>
            </a:r>
            <a:r>
              <a:rPr lang="en-IN" b="0" i="0" dirty="0">
                <a:effectLst/>
                <a:latin typeface="Lucida Grande"/>
              </a:rPr>
              <a:t>] is a partial dependency (i.e., LHS is a proper subset of some CK), the table is split into: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Order_History</a:t>
            </a:r>
            <a:r>
              <a:rPr lang="en-IN" b="0" i="0" dirty="0">
                <a:effectLst/>
                <a:latin typeface="Lucida Grande"/>
              </a:rPr>
              <a:t> = (Order_ID,Address_ID,Ordered_Date,Delivery_Date,Total_Price,Shipping_Price),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Order_ID</a:t>
            </a:r>
            <a:r>
              <a:rPr lang="en-IN" b="0" i="0" dirty="0">
                <a:effectLst/>
                <a:latin typeface="Lucida Grande"/>
              </a:rPr>
              <a:t> --&gt; Address_ID,Ordered_Date,Delivery_Date,Total_Price,Shipping_Price</a:t>
            </a:r>
            <a:br>
              <a:rPr lang="en-IN" b="0" i="0" dirty="0">
                <a:effectLst/>
                <a:latin typeface="Lucida Grande"/>
              </a:rPr>
            </a:br>
            <a:r>
              <a:rPr lang="en-US" b="0" i="0" dirty="0">
                <a:effectLst/>
                <a:latin typeface="Lucida Grande"/>
              </a:rPr>
              <a:t>Purchased </a:t>
            </a:r>
            <a:r>
              <a:rPr lang="en-IN" b="0" i="0" dirty="0">
                <a:effectLst/>
                <a:latin typeface="Lucida Grande"/>
              </a:rPr>
              <a:t>= (</a:t>
            </a:r>
            <a:r>
              <a:rPr lang="en-IN" b="0" i="0" dirty="0" err="1">
                <a:effectLst/>
                <a:latin typeface="Lucida Grande"/>
              </a:rPr>
              <a:t>Order_ID,Product_ID,Quantity,Price,Feedback,Rating</a:t>
            </a:r>
            <a:r>
              <a:rPr lang="en-IN" b="0" i="0" dirty="0">
                <a:effectLst/>
                <a:latin typeface="Lucida Grande"/>
              </a:rPr>
              <a:t>), with FDs: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 err="1">
                <a:effectLst/>
                <a:latin typeface="Lucida Grande"/>
              </a:rPr>
              <a:t>Order_ID,Product_ID</a:t>
            </a:r>
            <a:r>
              <a:rPr lang="en-IN" b="0" i="0" dirty="0">
                <a:effectLst/>
                <a:latin typeface="Lucida Grande"/>
              </a:rPr>
              <a:t> --&gt; </a:t>
            </a:r>
            <a:r>
              <a:rPr lang="en-IN" b="0" i="0" dirty="0" err="1">
                <a:effectLst/>
                <a:latin typeface="Lucida Grande"/>
              </a:rPr>
              <a:t>Quantity,Price,Feedback,Rating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Round2: checking table </a:t>
            </a:r>
            <a:r>
              <a:rPr lang="en-IN" b="0" i="0" dirty="0" err="1">
                <a:effectLst/>
                <a:latin typeface="Lucida Grande"/>
              </a:rPr>
              <a:t>Order_History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2NF already, send it to output *****</a:t>
            </a:r>
          </a:p>
          <a:p>
            <a:pPr algn="l"/>
            <a:r>
              <a:rPr lang="en-IN" b="0" i="0" dirty="0">
                <a:effectLst/>
                <a:latin typeface="Lucida Grande"/>
              </a:rPr>
              <a:t>Round3: checking table </a:t>
            </a:r>
            <a:r>
              <a:rPr lang="en-IN" b="0" i="0" dirty="0" err="1">
                <a:effectLst/>
                <a:latin typeface="Lucida Grande"/>
              </a:rPr>
              <a:t>Order_History</a:t>
            </a:r>
            <a:br>
              <a:rPr lang="en-IN" b="0" i="0" dirty="0">
                <a:effectLst/>
                <a:latin typeface="Lucida Grande"/>
              </a:rPr>
            </a:br>
            <a:r>
              <a:rPr lang="en-IN" b="0" i="0" dirty="0">
                <a:effectLst/>
                <a:latin typeface="Lucida Grande"/>
              </a:rPr>
              <a:t>***** The table is in 2NF already, send it to output *****</a:t>
            </a:r>
          </a:p>
        </p:txBody>
      </p:sp>
    </p:spTree>
    <p:extLst>
      <p:ext uri="{BB962C8B-B14F-4D97-AF65-F5344CB8AC3E}">
        <p14:creationId xmlns:p14="http://schemas.microsoft.com/office/powerpoint/2010/main" val="2876618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66B1442B-A3B2-24D2-7E9A-30663F7F5057}"/>
              </a:ext>
            </a:extLst>
          </p:cNvPr>
          <p:cNvSpPr txBox="1">
            <a:spLocks/>
          </p:cNvSpPr>
          <p:nvPr/>
        </p:nvSpPr>
        <p:spPr>
          <a:xfrm>
            <a:off x="1664616" y="772997"/>
            <a:ext cx="8862767" cy="5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u="sng" dirty="0" err="1">
                <a:solidFill>
                  <a:schemeClr val="tx1"/>
                </a:solidFill>
              </a:rPr>
              <a:t>Order_History</a:t>
            </a:r>
            <a:r>
              <a:rPr lang="en-IN" u="sng" dirty="0">
                <a:solidFill>
                  <a:schemeClr val="tx1"/>
                </a:solidFill>
              </a:rPr>
              <a:t> Relation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3BE48-A8A7-2BDB-0D2C-410E4515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7" y="1344547"/>
            <a:ext cx="10287892" cy="662997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E597D934-FB7D-8ED3-FEAD-AE1E90B6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77" y="207389"/>
            <a:ext cx="10719846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Relational Schema -Normalization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8115B-DCE5-40C1-0197-CD895D6D6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6" t="9058" r="11351" b="11984"/>
          <a:stretch/>
        </p:blipFill>
        <p:spPr>
          <a:xfrm>
            <a:off x="843280" y="2235200"/>
            <a:ext cx="6797040" cy="1859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3C8AD-95CC-A0C5-4EED-FD5745F70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9" t="9544" r="20402" b="16549"/>
          <a:stretch/>
        </p:blipFill>
        <p:spPr>
          <a:xfrm>
            <a:off x="5329442" y="4464376"/>
            <a:ext cx="6126481" cy="17628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9FD9E6-F5E2-31C6-EF22-BDD0C3E675F5}"/>
              </a:ext>
            </a:extLst>
          </p:cNvPr>
          <p:cNvSpPr txBox="1"/>
          <p:nvPr/>
        </p:nvSpPr>
        <p:spPr>
          <a:xfrm>
            <a:off x="8086575" y="28882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Lucida Grande"/>
              </a:rPr>
              <a:t>Order_History</a:t>
            </a:r>
            <a:r>
              <a:rPr lang="en-IN" b="0" i="0" dirty="0">
                <a:effectLst/>
                <a:latin typeface="Lucida Grande"/>
              </a:rPr>
              <a:t> 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A48EE-A8D0-13B7-8ACA-2685C42E2C45}"/>
              </a:ext>
            </a:extLst>
          </p:cNvPr>
          <p:cNvSpPr txBox="1"/>
          <p:nvPr/>
        </p:nvSpPr>
        <p:spPr>
          <a:xfrm>
            <a:off x="2225040" y="5258767"/>
            <a:ext cx="709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ucida Grande"/>
              </a:rPr>
              <a:t>Purchased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F193D-8384-2246-F1A6-FFFB0EABBE26}"/>
              </a:ext>
            </a:extLst>
          </p:cNvPr>
          <p:cNvSpPr txBox="1"/>
          <p:nvPr/>
        </p:nvSpPr>
        <p:spPr>
          <a:xfrm>
            <a:off x="514708" y="5900337"/>
            <a:ext cx="709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Lucida Grande"/>
              </a:rPr>
              <a:t>Both relations are already in 3NF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800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2356701"/>
            <a:ext cx="10333348" cy="17580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Normalized Relational Schema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075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-348798"/>
            <a:ext cx="10333348" cy="17580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Normalized Relational Schema 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67C3F-4B63-FF9C-244E-6F053A86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1" y="915615"/>
            <a:ext cx="9537697" cy="54792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F0E5C-782F-38CA-B7EC-CC23E17D4F70}"/>
              </a:ext>
            </a:extLst>
          </p:cNvPr>
          <p:cNvCxnSpPr/>
          <p:nvPr/>
        </p:nvCxnSpPr>
        <p:spPr>
          <a:xfrm>
            <a:off x="2512695" y="2512695"/>
            <a:ext cx="573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4045EA-7F17-D6AF-310A-B700882DC856}"/>
              </a:ext>
            </a:extLst>
          </p:cNvPr>
          <p:cNvCxnSpPr/>
          <p:nvPr/>
        </p:nvCxnSpPr>
        <p:spPr>
          <a:xfrm>
            <a:off x="2832735" y="3825240"/>
            <a:ext cx="628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55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-348798"/>
            <a:ext cx="10333348" cy="17580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Relational Schema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70F0C-E319-42A2-E9E8-68968BC65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1" y="1130341"/>
            <a:ext cx="11684417" cy="459731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E659B7-BD50-B71E-278A-1905EE9FD134}"/>
              </a:ext>
            </a:extLst>
          </p:cNvPr>
          <p:cNvCxnSpPr/>
          <p:nvPr/>
        </p:nvCxnSpPr>
        <p:spPr>
          <a:xfrm>
            <a:off x="563880" y="4240530"/>
            <a:ext cx="71056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062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6623" y="1926770"/>
            <a:ext cx="4638752" cy="3004459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066800" y="55517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Address Entity</a:t>
            </a:r>
          </a:p>
        </p:txBody>
      </p:sp>
    </p:spTree>
    <p:extLst>
      <p:ext uri="{BB962C8B-B14F-4D97-AF65-F5344CB8AC3E}">
        <p14:creationId xmlns:p14="http://schemas.microsoft.com/office/powerpoint/2010/main" val="4069516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ight Common Database Design Bad Practices | Toptal">
            <a:extLst>
              <a:ext uri="{FF2B5EF4-FFF2-40B4-BE49-F238E27FC236}">
                <a16:creationId xmlns:a16="http://schemas.microsoft.com/office/drawing/2014/main" id="{5E3046D9-59F6-3EA9-6F68-A2082A85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085" y="182880"/>
            <a:ext cx="12425585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3FBEA0-C38A-978C-C04B-6B3957EC1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16" y="1280751"/>
            <a:ext cx="11060829" cy="43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062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079" y="1926771"/>
            <a:ext cx="5225842" cy="414628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066800" y="55517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Shoe Details Entity</a:t>
            </a:r>
          </a:p>
        </p:txBody>
      </p:sp>
    </p:spTree>
    <p:extLst>
      <p:ext uri="{BB962C8B-B14F-4D97-AF65-F5344CB8AC3E}">
        <p14:creationId xmlns:p14="http://schemas.microsoft.com/office/powerpoint/2010/main" val="24835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062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066800" y="55517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Order Entity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719E1-0CF6-D85B-68A4-F493DA69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1942971"/>
            <a:ext cx="6729043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5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0629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Entity Relational Model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317F2-0A96-18FC-1569-8D37E005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079" y="2930989"/>
            <a:ext cx="5225842" cy="2137844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C056A513-8100-1197-B63E-8292B07F3DFB}"/>
              </a:ext>
            </a:extLst>
          </p:cNvPr>
          <p:cNvSpPr txBox="1">
            <a:spLocks/>
          </p:cNvSpPr>
          <p:nvPr/>
        </p:nvSpPr>
        <p:spPr>
          <a:xfrm>
            <a:off x="1066800" y="555171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dirty="0"/>
              <a:t>Order History Entity</a:t>
            </a:r>
          </a:p>
        </p:txBody>
      </p:sp>
    </p:spTree>
    <p:extLst>
      <p:ext uri="{BB962C8B-B14F-4D97-AF65-F5344CB8AC3E}">
        <p14:creationId xmlns:p14="http://schemas.microsoft.com/office/powerpoint/2010/main" val="163258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1A9DCF-B77C-A112-5E62-A1F95E7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Entity Relational Model</a:t>
            </a:r>
            <a:br>
              <a:rPr lang="en-US" dirty="0"/>
            </a:br>
            <a:r>
              <a:rPr lang="en-US" dirty="0"/>
              <a:t>With 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06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90EB8-3399-3F38-0479-98B00E42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9" y="223045"/>
            <a:ext cx="9743441" cy="641190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9F05DE-5586-6ECA-1F2A-DA45508666A9}"/>
              </a:ext>
            </a:extLst>
          </p:cNvPr>
          <p:cNvCxnSpPr/>
          <p:nvPr/>
        </p:nvCxnSpPr>
        <p:spPr>
          <a:xfrm flipV="1">
            <a:off x="6096000" y="1219200"/>
            <a:ext cx="0" cy="37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3D4FBB-39C0-6846-119D-005D86970571}"/>
              </a:ext>
            </a:extLst>
          </p:cNvPr>
          <p:cNvCxnSpPr/>
          <p:nvPr/>
        </p:nvCxnSpPr>
        <p:spPr>
          <a:xfrm flipV="1">
            <a:off x="6126130" y="1219200"/>
            <a:ext cx="0" cy="37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02A802-A82D-0F01-2EA2-0484B0FADDF0}"/>
              </a:ext>
            </a:extLst>
          </p:cNvPr>
          <p:cNvCxnSpPr>
            <a:cxnSpLocks/>
          </p:cNvCxnSpPr>
          <p:nvPr/>
        </p:nvCxnSpPr>
        <p:spPr>
          <a:xfrm flipV="1">
            <a:off x="6125079" y="5060730"/>
            <a:ext cx="0" cy="570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D24713-FEA7-BE1F-E365-163B6398F172}"/>
              </a:ext>
            </a:extLst>
          </p:cNvPr>
          <p:cNvCxnSpPr>
            <a:cxnSpLocks/>
          </p:cNvCxnSpPr>
          <p:nvPr/>
        </p:nvCxnSpPr>
        <p:spPr>
          <a:xfrm flipV="1">
            <a:off x="6155209" y="5060730"/>
            <a:ext cx="0" cy="577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06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287</TotalTime>
  <Words>1478</Words>
  <Application>Microsoft Office PowerPoint</Application>
  <PresentationFormat>Widescreen</PresentationFormat>
  <Paragraphs>128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Garamond</vt:lpstr>
      <vt:lpstr>Lucida Grande</vt:lpstr>
      <vt:lpstr>Savon</vt:lpstr>
      <vt:lpstr>DBMS MINI PROJECT</vt:lpstr>
      <vt:lpstr>Entity Relational Model</vt:lpstr>
      <vt:lpstr>Entity Relational Model</vt:lpstr>
      <vt:lpstr>Entity Relational Model</vt:lpstr>
      <vt:lpstr>Entity Relational Model</vt:lpstr>
      <vt:lpstr>Entity Relational Model</vt:lpstr>
      <vt:lpstr>Entity Relational Model</vt:lpstr>
      <vt:lpstr>Entity Relational Model With Relations</vt:lpstr>
      <vt:lpstr>PowerPoint Presentation</vt:lpstr>
      <vt:lpstr>Entity Relational Model  TO  Relational Schema</vt:lpstr>
      <vt:lpstr>Entity Relational Model TO Relational Schema</vt:lpstr>
      <vt:lpstr>Entity Relational Model TO Relational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Relational Model  TO  Relational Schema</vt:lpstr>
      <vt:lpstr>Entity Relational Model TO Relational Schema</vt:lpstr>
      <vt:lpstr>Relational Schema</vt:lpstr>
      <vt:lpstr>Relational Schema – 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Relational Schema -Normalization </vt:lpstr>
      <vt:lpstr>Normalized Relational Schema  </vt:lpstr>
      <vt:lpstr>Normalized Relational Schema  </vt:lpstr>
      <vt:lpstr>Final Relational Schema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MINI PROJECT</dc:title>
  <dc:creator>Jayannthan P T</dc:creator>
  <cp:lastModifiedBy>Jayannthan P T</cp:lastModifiedBy>
  <cp:revision>35</cp:revision>
  <dcterms:created xsi:type="dcterms:W3CDTF">2022-05-18T17:15:45Z</dcterms:created>
  <dcterms:modified xsi:type="dcterms:W3CDTF">2022-05-19T14:40:44Z</dcterms:modified>
</cp:coreProperties>
</file>