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inothkumar.m\Desktop\Current Template\RBTC\Silver BG-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222"/>
          <a:stretch/>
        </p:blipFill>
        <p:spPr bwMode="auto">
          <a:xfrm>
            <a:off x="0" y="0"/>
            <a:ext cx="91440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 8"/>
          <p:cNvSpPr>
            <a:spLocks noChangeAspect="1"/>
          </p:cNvSpPr>
          <p:nvPr/>
        </p:nvSpPr>
        <p:spPr bwMode="auto">
          <a:xfrm>
            <a:off x="0" y="4562506"/>
            <a:ext cx="9144000" cy="263525"/>
          </a:xfrm>
          <a:custGeom>
            <a:avLst/>
            <a:gdLst>
              <a:gd name="T0" fmla="*/ 2147483647 w 6803"/>
              <a:gd name="T1" fmla="*/ 0 h 196"/>
              <a:gd name="T2" fmla="*/ 0 w 6803"/>
              <a:gd name="T3" fmla="*/ 0 h 196"/>
              <a:gd name="T4" fmla="*/ 0 w 6803"/>
              <a:gd name="T5" fmla="*/ 2147483647 h 196"/>
              <a:gd name="T6" fmla="*/ 2147483647 w 6803"/>
              <a:gd name="T7" fmla="*/ 2147483647 h 196"/>
              <a:gd name="T8" fmla="*/ 2147483647 w 6803"/>
              <a:gd name="T9" fmla="*/ 2147483647 h 196"/>
              <a:gd name="T10" fmla="*/ 2147483647 w 6803"/>
              <a:gd name="T11" fmla="*/ 2147483647 h 196"/>
              <a:gd name="T12" fmla="*/ 2147483647 w 6803"/>
              <a:gd name="T13" fmla="*/ 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803" h="196">
                <a:moveTo>
                  <a:pt x="6803" y="0"/>
                </a:moveTo>
                <a:lnTo>
                  <a:pt x="0" y="0"/>
                </a:lnTo>
                <a:lnTo>
                  <a:pt x="0" y="99"/>
                </a:lnTo>
                <a:lnTo>
                  <a:pt x="2187" y="99"/>
                </a:lnTo>
                <a:lnTo>
                  <a:pt x="2282" y="196"/>
                </a:lnTo>
                <a:lnTo>
                  <a:pt x="6803" y="196"/>
                </a:lnTo>
                <a:lnTo>
                  <a:pt x="6803" y="0"/>
                </a:lnTo>
                <a:close/>
              </a:path>
            </a:pathLst>
          </a:custGeom>
          <a:solidFill>
            <a:srgbClr val="0052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14" rIns="91425" bIns="45714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/>
          </p:cNvSpPr>
          <p:nvPr/>
        </p:nvSpPr>
        <p:spPr bwMode="auto">
          <a:xfrm>
            <a:off x="5731329" y="6597681"/>
            <a:ext cx="3107888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14" rIns="0" bIns="45714">
            <a:spAutoFit/>
          </a:bodyPr>
          <a:lstStyle/>
          <a:p>
            <a:pPr algn="r"/>
            <a:r>
              <a:rPr lang="en-US" sz="1000" dirty="0">
                <a:solidFill>
                  <a:srgbClr val="000000"/>
                </a:solidFill>
                <a:ea typeface="Verdana" pitchFamily="34" charset="0"/>
                <a:cs typeface="Verdana" pitchFamily="34" charset="0"/>
              </a:rPr>
              <a:t>Copyright © 2016 HCL Technologies Limited  |  www.hcltech.com</a:t>
            </a:r>
          </a:p>
        </p:txBody>
      </p:sp>
      <p:grpSp>
        <p:nvGrpSpPr>
          <p:cNvPr id="2" name="Group 14"/>
          <p:cNvGrpSpPr>
            <a:grpSpLocks noChangeAspect="1"/>
          </p:cNvGrpSpPr>
          <p:nvPr/>
        </p:nvGrpSpPr>
        <p:grpSpPr bwMode="auto">
          <a:xfrm>
            <a:off x="7889876" y="6446872"/>
            <a:ext cx="942975" cy="160337"/>
            <a:chOff x="5094" y="3939"/>
            <a:chExt cx="1488" cy="255"/>
          </a:xfrm>
        </p:grpSpPr>
        <p:sp>
          <p:nvSpPr>
            <p:cNvPr id="7" name="AutoShape 4"/>
            <p:cNvSpPr>
              <a:spLocks noChangeAspect="1" noChangeArrowheads="1" noTextEdit="1"/>
            </p:cNvSpPr>
            <p:nvPr/>
          </p:nvSpPr>
          <p:spPr bwMode="auto">
            <a:xfrm>
              <a:off x="5094" y="3939"/>
              <a:ext cx="1488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5122" y="3965"/>
              <a:ext cx="555" cy="194"/>
            </a:xfrm>
            <a:custGeom>
              <a:avLst/>
              <a:gdLst>
                <a:gd name="T0" fmla="*/ 0 w 555"/>
                <a:gd name="T1" fmla="*/ 194 h 194"/>
                <a:gd name="T2" fmla="*/ 156 w 555"/>
                <a:gd name="T3" fmla="*/ 194 h 194"/>
                <a:gd name="T4" fmla="*/ 189 w 555"/>
                <a:gd name="T5" fmla="*/ 116 h 194"/>
                <a:gd name="T6" fmla="*/ 343 w 555"/>
                <a:gd name="T7" fmla="*/ 116 h 194"/>
                <a:gd name="T8" fmla="*/ 310 w 555"/>
                <a:gd name="T9" fmla="*/ 194 h 194"/>
                <a:gd name="T10" fmla="*/ 468 w 555"/>
                <a:gd name="T11" fmla="*/ 194 h 194"/>
                <a:gd name="T12" fmla="*/ 555 w 555"/>
                <a:gd name="T13" fmla="*/ 0 h 194"/>
                <a:gd name="T14" fmla="*/ 395 w 555"/>
                <a:gd name="T15" fmla="*/ 0 h 194"/>
                <a:gd name="T16" fmla="*/ 366 w 555"/>
                <a:gd name="T17" fmla="*/ 66 h 194"/>
                <a:gd name="T18" fmla="*/ 213 w 555"/>
                <a:gd name="T19" fmla="*/ 66 h 194"/>
                <a:gd name="T20" fmla="*/ 241 w 555"/>
                <a:gd name="T21" fmla="*/ 0 h 194"/>
                <a:gd name="T22" fmla="*/ 85 w 555"/>
                <a:gd name="T23" fmla="*/ 0 h 194"/>
                <a:gd name="T24" fmla="*/ 0 w 555"/>
                <a:gd name="T25" fmla="*/ 194 h 1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55" h="194">
                  <a:moveTo>
                    <a:pt x="0" y="194"/>
                  </a:moveTo>
                  <a:lnTo>
                    <a:pt x="156" y="194"/>
                  </a:lnTo>
                  <a:lnTo>
                    <a:pt x="189" y="116"/>
                  </a:lnTo>
                  <a:lnTo>
                    <a:pt x="343" y="116"/>
                  </a:lnTo>
                  <a:lnTo>
                    <a:pt x="310" y="194"/>
                  </a:lnTo>
                  <a:lnTo>
                    <a:pt x="468" y="194"/>
                  </a:lnTo>
                  <a:lnTo>
                    <a:pt x="555" y="0"/>
                  </a:lnTo>
                  <a:lnTo>
                    <a:pt x="395" y="0"/>
                  </a:lnTo>
                  <a:lnTo>
                    <a:pt x="366" y="66"/>
                  </a:lnTo>
                  <a:lnTo>
                    <a:pt x="213" y="66"/>
                  </a:lnTo>
                  <a:lnTo>
                    <a:pt x="241" y="0"/>
                  </a:lnTo>
                  <a:lnTo>
                    <a:pt x="85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5649" y="3949"/>
              <a:ext cx="524" cy="222"/>
            </a:xfrm>
            <a:custGeom>
              <a:avLst/>
              <a:gdLst>
                <a:gd name="T0" fmla="*/ 153055 w 222"/>
                <a:gd name="T1" fmla="*/ 34001 h 94"/>
                <a:gd name="T2" fmla="*/ 213927 w 222"/>
                <a:gd name="T3" fmla="*/ 34001 h 94"/>
                <a:gd name="T4" fmla="*/ 175531 w 222"/>
                <a:gd name="T5" fmla="*/ 7770 h 94"/>
                <a:gd name="T6" fmla="*/ 32677 w 222"/>
                <a:gd name="T7" fmla="*/ 24106 h 94"/>
                <a:gd name="T8" fmla="*/ 29733 w 222"/>
                <a:gd name="T9" fmla="*/ 79488 h 94"/>
                <a:gd name="T10" fmla="*/ 147350 w 222"/>
                <a:gd name="T11" fmla="*/ 83961 h 94"/>
                <a:gd name="T12" fmla="*/ 201263 w 222"/>
                <a:gd name="T13" fmla="*/ 59881 h 94"/>
                <a:gd name="T14" fmla="*/ 139549 w 222"/>
                <a:gd name="T15" fmla="*/ 59881 h 94"/>
                <a:gd name="T16" fmla="*/ 108952 w 222"/>
                <a:gd name="T17" fmla="*/ 69592 h 94"/>
                <a:gd name="T18" fmla="*/ 75893 w 222"/>
                <a:gd name="T19" fmla="*/ 46355 h 94"/>
                <a:gd name="T20" fmla="*/ 121249 w 222"/>
                <a:gd name="T21" fmla="*/ 24106 h 94"/>
                <a:gd name="T22" fmla="*/ 153055 w 222"/>
                <a:gd name="T23" fmla="*/ 34001 h 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22" h="94">
                  <a:moveTo>
                    <a:pt x="159" y="35"/>
                  </a:moveTo>
                  <a:cubicBezTo>
                    <a:pt x="222" y="35"/>
                    <a:pt x="222" y="35"/>
                    <a:pt x="222" y="35"/>
                  </a:cubicBezTo>
                  <a:cubicBezTo>
                    <a:pt x="221" y="21"/>
                    <a:pt x="208" y="12"/>
                    <a:pt x="182" y="8"/>
                  </a:cubicBezTo>
                  <a:cubicBezTo>
                    <a:pt x="130" y="0"/>
                    <a:pt x="74" y="3"/>
                    <a:pt x="34" y="25"/>
                  </a:cubicBezTo>
                  <a:cubicBezTo>
                    <a:pt x="2" y="43"/>
                    <a:pt x="0" y="69"/>
                    <a:pt x="31" y="82"/>
                  </a:cubicBezTo>
                  <a:cubicBezTo>
                    <a:pt x="58" y="93"/>
                    <a:pt x="113" y="94"/>
                    <a:pt x="153" y="87"/>
                  </a:cubicBezTo>
                  <a:cubicBezTo>
                    <a:pt x="179" y="83"/>
                    <a:pt x="198" y="74"/>
                    <a:pt x="209" y="62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37" y="68"/>
                    <a:pt x="126" y="71"/>
                    <a:pt x="113" y="72"/>
                  </a:cubicBezTo>
                  <a:cubicBezTo>
                    <a:pt x="77" y="72"/>
                    <a:pt x="72" y="61"/>
                    <a:pt x="79" y="48"/>
                  </a:cubicBezTo>
                  <a:cubicBezTo>
                    <a:pt x="86" y="34"/>
                    <a:pt x="102" y="25"/>
                    <a:pt x="126" y="25"/>
                  </a:cubicBezTo>
                  <a:cubicBezTo>
                    <a:pt x="145" y="24"/>
                    <a:pt x="154" y="28"/>
                    <a:pt x="159" y="35"/>
                  </a:cubicBez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162" y="3965"/>
              <a:ext cx="403" cy="194"/>
            </a:xfrm>
            <a:custGeom>
              <a:avLst/>
              <a:gdLst>
                <a:gd name="T0" fmla="*/ 248 w 403"/>
                <a:gd name="T1" fmla="*/ 0 h 194"/>
                <a:gd name="T2" fmla="*/ 181 w 403"/>
                <a:gd name="T3" fmla="*/ 146 h 194"/>
                <a:gd name="T4" fmla="*/ 403 w 403"/>
                <a:gd name="T5" fmla="*/ 146 h 194"/>
                <a:gd name="T6" fmla="*/ 385 w 403"/>
                <a:gd name="T7" fmla="*/ 194 h 194"/>
                <a:gd name="T8" fmla="*/ 0 w 403"/>
                <a:gd name="T9" fmla="*/ 194 h 194"/>
                <a:gd name="T10" fmla="*/ 87 w 403"/>
                <a:gd name="T11" fmla="*/ 0 h 194"/>
                <a:gd name="T12" fmla="*/ 248 w 403"/>
                <a:gd name="T13" fmla="*/ 0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3" h="194">
                  <a:moveTo>
                    <a:pt x="248" y="0"/>
                  </a:moveTo>
                  <a:lnTo>
                    <a:pt x="181" y="146"/>
                  </a:lnTo>
                  <a:lnTo>
                    <a:pt x="403" y="146"/>
                  </a:lnTo>
                  <a:lnTo>
                    <a:pt x="385" y="194"/>
                  </a:lnTo>
                  <a:lnTo>
                    <a:pt x="0" y="194"/>
                  </a:lnTo>
                  <a:lnTo>
                    <a:pt x="87" y="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433603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01752" y="4940423"/>
            <a:ext cx="8540496" cy="829468"/>
          </a:xfrm>
        </p:spPr>
        <p:txBody>
          <a:bodyPr lIns="91425" rIns="91425"/>
          <a:lstStyle>
            <a:lvl1pPr>
              <a:lnSpc>
                <a:spcPct val="125000"/>
              </a:lnSpc>
              <a:defRPr sz="2400" b="1">
                <a:solidFill>
                  <a:srgbClr val="00529B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33605" name="Rectangle 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01752" y="5769894"/>
            <a:ext cx="8540496" cy="554710"/>
          </a:xfrm>
        </p:spPr>
        <p:txBody>
          <a:bodyPr/>
          <a:lstStyle>
            <a:lvl1pPr marL="0" indent="0">
              <a:buFont typeface="Wingdings 2" pitchFamily="18" charset="2"/>
              <a:buNone/>
              <a:defRPr sz="2100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496" y="6379287"/>
            <a:ext cx="462054" cy="26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80771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2000"/>
            </a:lvl1pPr>
            <a:lvl2pPr marL="457128" indent="-217453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000"/>
            </a:lvl2pPr>
            <a:lvl3pPr marL="676168" indent="-209517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 sz="2000"/>
            </a:lvl3pPr>
            <a:lvl4pPr marL="904729" indent="-21904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lvl4pPr>
            <a:lvl5pPr marL="1133293" indent="-21904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9718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61892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047775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 descr="G:\Jobs\Layout &amp; Template\Temp\Template_1\Airbus Inner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"/>
            <a:ext cx="9144000" cy="105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5"/>
            <a:ext cx="8534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14" rIns="91425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879"/>
            <a:ext cx="85344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14" tIns="45714" rIns="45714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469900" y="6577047"/>
            <a:ext cx="0" cy="280987"/>
          </a:xfrm>
          <a:prstGeom prst="line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>
            <a:spLocks/>
          </p:cNvSpPr>
          <p:nvPr/>
        </p:nvSpPr>
        <p:spPr>
          <a:xfrm>
            <a:off x="49215" y="6569108"/>
            <a:ext cx="328612" cy="215431"/>
          </a:xfrm>
          <a:prstGeom prst="rect">
            <a:avLst/>
          </a:prstGeom>
        </p:spPr>
        <p:txBody>
          <a:bodyPr lIns="91425" tIns="45714" rIns="0" bIns="45714">
            <a:spAutoFit/>
          </a:bodyPr>
          <a:lstStyle>
            <a:defPPr>
              <a:defRPr lang="en-US"/>
            </a:defPPr>
            <a:lvl1pPr algn="r">
              <a:defRPr sz="800">
                <a:latin typeface="+mj-lt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fld id="{56DF0FD5-3A24-44DA-9FFE-F337F5476E2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146" y="6359235"/>
            <a:ext cx="462054" cy="20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47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cap="all" baseline="0">
          <a:solidFill>
            <a:srgbClr val="00529B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5pPr>
      <a:lvl6pPr marL="457128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6pPr>
      <a:lvl7pPr marL="914252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7pPr>
      <a:lvl8pPr marL="137138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8pPr>
      <a:lvl9pPr marL="1828508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9pPr>
    </p:titleStyle>
    <p:bodyStyle>
      <a:lvl1pPr marL="238088" indent="-238088" algn="l" rtl="0" eaLnBrk="1" fontAlgn="base" hangingPunct="1">
        <a:spcBef>
          <a:spcPct val="10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  <a:cs typeface="+mn-cs"/>
        </a:defRPr>
      </a:lvl1pPr>
      <a:lvl2pPr marL="457128" indent="-217453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2pPr>
      <a:lvl3pPr marL="676168" indent="-209517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3pPr>
      <a:lvl4pPr marL="904729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4pPr>
      <a:lvl5pPr marL="1133293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5pPr>
      <a:lvl6pPr marL="1590421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047548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2504675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2961802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8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2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0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08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35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61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87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15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47800"/>
            <a:ext cx="7168896" cy="2438400"/>
          </a:xfrm>
        </p:spPr>
        <p:txBody>
          <a:bodyPr/>
          <a:lstStyle/>
          <a:p>
            <a:pPr algn="ctr"/>
            <a:r>
              <a:rPr lang="en-US" b="0" dirty="0"/>
              <a:t>Sub. Code: UIT1401 </a:t>
            </a:r>
            <a:br>
              <a:rPr lang="en-US" b="0" dirty="0"/>
            </a:br>
            <a:r>
              <a:rPr lang="en-US" b="0" dirty="0"/>
              <a:t>Title: Principles of Software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3657600" y="3581400"/>
            <a:ext cx="5257800" cy="457200"/>
          </a:xfrm>
        </p:spPr>
        <p:txBody>
          <a:bodyPr/>
          <a:lstStyle/>
          <a:p>
            <a:r>
              <a:rPr lang="en-US" dirty="0"/>
              <a:t>Prepared By: </a:t>
            </a:r>
            <a:r>
              <a:rPr lang="en-US" dirty="0" err="1"/>
              <a:t>Dr.V.Arulkumar</a:t>
            </a:r>
            <a:r>
              <a:rPr lang="en-US" dirty="0"/>
              <a:t>, </a:t>
            </a:r>
            <a:r>
              <a:rPr lang="en-US" dirty="0" err="1"/>
              <a:t>Asst.Prof</a:t>
            </a:r>
            <a:r>
              <a:rPr lang="en-US" dirty="0"/>
              <a:t>, 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5"/>
            <a:ext cx="8534400" cy="3428995"/>
          </a:xfrm>
        </p:spPr>
        <p:txBody>
          <a:bodyPr/>
          <a:lstStyle/>
          <a:p>
            <a:pPr algn="just">
              <a:buNone/>
            </a:pPr>
            <a:r>
              <a:rPr lang="en-US" dirty="0"/>
              <a:t>● To understand the process and its models.</a:t>
            </a:r>
          </a:p>
          <a:p>
            <a:pPr algn="just">
              <a:buNone/>
            </a:pPr>
            <a:r>
              <a:rPr lang="en-US" dirty="0"/>
              <a:t>● To understand fundamental concepts of requirements engineering and Analysis Modeling.</a:t>
            </a:r>
          </a:p>
          <a:p>
            <a:pPr algn="just">
              <a:buNone/>
            </a:pPr>
            <a:r>
              <a:rPr lang="en-US" dirty="0"/>
              <a:t>● To understand the major considerations for enterprise integration and deployment.</a:t>
            </a:r>
          </a:p>
          <a:p>
            <a:pPr algn="just">
              <a:buNone/>
            </a:pPr>
            <a:r>
              <a:rPr lang="en-US" dirty="0"/>
              <a:t>● To learn various testing and maintenance measures.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At the end of the course, the student should be able to</a:t>
            </a:r>
          </a:p>
          <a:p>
            <a:pPr>
              <a:buNone/>
            </a:pPr>
            <a:endParaRPr lang="en-US" dirty="0"/>
          </a:p>
          <a:p>
            <a:pPr algn="just">
              <a:buNone/>
            </a:pPr>
            <a:r>
              <a:rPr lang="en-US" dirty="0"/>
              <a:t>● Identify the key phases in process models.</a:t>
            </a:r>
          </a:p>
          <a:p>
            <a:pPr algn="just">
              <a:buNone/>
            </a:pPr>
            <a:r>
              <a:rPr lang="en-US" dirty="0"/>
              <a:t>● Compare different process models.</a:t>
            </a:r>
          </a:p>
          <a:p>
            <a:pPr algn="just">
              <a:buNone/>
            </a:pPr>
            <a:r>
              <a:rPr lang="en-US" dirty="0"/>
              <a:t>● Apply the concepts of requirements engineering and Analysis </a:t>
            </a:r>
            <a:r>
              <a:rPr lang="en-US" dirty="0" err="1"/>
              <a:t>modelling</a:t>
            </a:r>
            <a:r>
              <a:rPr lang="en-US" dirty="0"/>
              <a:t>.</a:t>
            </a:r>
          </a:p>
          <a:p>
            <a:pPr algn="just">
              <a:buNone/>
            </a:pPr>
            <a:r>
              <a:rPr lang="en-US" dirty="0"/>
              <a:t>● Apply systematic procedure for software design and deployment.</a:t>
            </a:r>
          </a:p>
          <a:p>
            <a:pPr algn="just">
              <a:buNone/>
            </a:pPr>
            <a:r>
              <a:rPr lang="en-US" dirty="0"/>
              <a:t>● Compare and contrast various testing and maintenance.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5105400"/>
          </a:xfrm>
        </p:spPr>
        <p:txBody>
          <a:bodyPr/>
          <a:lstStyle/>
          <a:p>
            <a:pPr algn="just">
              <a:buNone/>
            </a:pPr>
            <a:r>
              <a:rPr lang="en-US" dirty="0"/>
              <a:t>SOFTWARE TESTING 	</a:t>
            </a: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 testing fundamentals – Testing approaches – Black Box Testing: Equivalence partitioning, Boundary Value Analysis – White box testing: basis path testing – Test coverage criteria based on Data flow mechanisms – Regression Testing – Levels of Testing: Unit Testing, Integration Testing, System Testing, Acceptance Testing.</a:t>
            </a: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None/>
            </a:pPr>
            <a:r>
              <a:rPr lang="en-US" dirty="0"/>
              <a:t>After discussing this chapter, students will able to know the following:</a:t>
            </a:r>
          </a:p>
          <a:p>
            <a:r>
              <a:rPr lang="en-US" dirty="0"/>
              <a:t>Able to know the testing process, methods</a:t>
            </a:r>
          </a:p>
          <a:p>
            <a:r>
              <a:rPr lang="en-US" dirty="0"/>
              <a:t>Able to know the testing approaches, black box and white testing.</a:t>
            </a:r>
          </a:p>
          <a:p>
            <a:r>
              <a:rPr lang="en-US" dirty="0"/>
              <a:t>Able to know the Regression testing.</a:t>
            </a:r>
          </a:p>
          <a:p>
            <a:r>
              <a:rPr lang="en-US" dirty="0"/>
              <a:t>Able to identify the levels of testing. 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Roger S. Pressman, Software Engineering – A practitioner’s Approach, Seventh Edition, McGraw-Hill International Edition, 2010.</a:t>
            </a:r>
          </a:p>
          <a:p>
            <a:pPr marL="457200" indent="-457200">
              <a:buAutoNum type="arabicPeriod"/>
            </a:pPr>
            <a:r>
              <a:rPr lang="en-US" dirty="0"/>
              <a:t>Ian </a:t>
            </a:r>
            <a:r>
              <a:rPr lang="en-US" dirty="0" err="1"/>
              <a:t>Sommerville</a:t>
            </a:r>
            <a:r>
              <a:rPr lang="en-US" dirty="0"/>
              <a:t>, Software Engineering, 9th Edition, Pearson Education Asia, 2011.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SSN Theme">
  <a:themeElements>
    <a:clrScheme name="HCL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HCL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CL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raining Courseware-Template [Read-Only]" id="{05556B2F-4190-4457-80A5-9902DCF29DFF}" vid="{B5A05122-E200-427D-A04A-2CC212D8790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SSN Theme</Template>
  <TotalTime>29</TotalTime>
  <Words>275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Courier New</vt:lpstr>
      <vt:lpstr>Novecento Book</vt:lpstr>
      <vt:lpstr>Times New Roman</vt:lpstr>
      <vt:lpstr>Wingdings</vt:lpstr>
      <vt:lpstr>Wingdings 2</vt:lpstr>
      <vt:lpstr>SSN Theme</vt:lpstr>
      <vt:lpstr>Sub. Code: UIT1401  Title: Principles of Software Engineering</vt:lpstr>
      <vt:lpstr>Course objectives</vt:lpstr>
      <vt:lpstr>Course outcome</vt:lpstr>
      <vt:lpstr>Unit outcomes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Sub. Code: UIT1401  Title: Principles of Software Engineering</dc:title>
  <dc:creator>Admin</dc:creator>
  <cp:lastModifiedBy>Arulkumar V</cp:lastModifiedBy>
  <cp:revision>4</cp:revision>
  <dcterms:created xsi:type="dcterms:W3CDTF">2022-04-11T06:45:02Z</dcterms:created>
  <dcterms:modified xsi:type="dcterms:W3CDTF">2022-04-11T16:48:29Z</dcterms:modified>
</cp:coreProperties>
</file>