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57" r:id="rId7"/>
    <p:sldId id="282" r:id="rId8"/>
    <p:sldId id="274" r:id="rId9"/>
    <p:sldId id="275" r:id="rId10"/>
    <p:sldId id="276" r:id="rId11"/>
    <p:sldId id="277" r:id="rId12"/>
    <p:sldId id="335" r:id="rId13"/>
    <p:sldId id="278" r:id="rId14"/>
    <p:sldId id="291" r:id="rId15"/>
    <p:sldId id="292" r:id="rId16"/>
    <p:sldId id="330" r:id="rId17"/>
    <p:sldId id="294" r:id="rId18"/>
    <p:sldId id="296" r:id="rId19"/>
    <p:sldId id="297" r:id="rId20"/>
    <p:sldId id="298" r:id="rId21"/>
    <p:sldId id="299" r:id="rId22"/>
    <p:sldId id="295" r:id="rId23"/>
    <p:sldId id="310" r:id="rId24"/>
    <p:sldId id="300" r:id="rId25"/>
    <p:sldId id="309" r:id="rId26"/>
    <p:sldId id="301" r:id="rId27"/>
    <p:sldId id="302" r:id="rId28"/>
    <p:sldId id="311" r:id="rId29"/>
    <p:sldId id="303" r:id="rId30"/>
    <p:sldId id="304" r:id="rId31"/>
    <p:sldId id="305" r:id="rId32"/>
    <p:sldId id="306" r:id="rId33"/>
    <p:sldId id="307" r:id="rId34"/>
    <p:sldId id="308" r:id="rId35"/>
    <p:sldId id="312" r:id="rId36"/>
    <p:sldId id="313" r:id="rId37"/>
    <p:sldId id="316" r:id="rId38"/>
    <p:sldId id="314" r:id="rId39"/>
    <p:sldId id="333" r:id="rId40"/>
    <p:sldId id="315" r:id="rId41"/>
    <p:sldId id="336" r:id="rId42"/>
    <p:sldId id="317" r:id="rId43"/>
    <p:sldId id="331" r:id="rId44"/>
    <p:sldId id="319" r:id="rId45"/>
    <p:sldId id="320" r:id="rId46"/>
    <p:sldId id="321" r:id="rId47"/>
    <p:sldId id="283" r:id="rId48"/>
    <p:sldId id="279" r:id="rId49"/>
    <p:sldId id="280" r:id="rId50"/>
    <p:sldId id="285" r:id="rId51"/>
    <p:sldId id="281" r:id="rId52"/>
    <p:sldId id="284" r:id="rId53"/>
    <p:sldId id="286" r:id="rId54"/>
    <p:sldId id="325" r:id="rId55"/>
    <p:sldId id="322" r:id="rId56"/>
    <p:sldId id="332" r:id="rId57"/>
    <p:sldId id="288" r:id="rId58"/>
    <p:sldId id="290" r:id="rId59"/>
    <p:sldId id="272" r:id="rId60"/>
    <p:sldId id="334" r:id="rId61"/>
    <p:sldId id="26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9144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6"/>
            <a:ext cx="9144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5731329" y="6597681"/>
            <a:ext cx="3107888"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2" name="Group 14"/>
          <p:cNvGrpSpPr>
            <a:grpSpLocks noChangeAspect="1"/>
          </p:cNvGrpSpPr>
          <p:nvPr/>
        </p:nvGrpSpPr>
        <p:grpSpPr bwMode="auto">
          <a:xfrm>
            <a:off x="7889876" y="6446872"/>
            <a:ext cx="942975"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301752" y="4940423"/>
            <a:ext cx="8540496"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301752" y="5769894"/>
            <a:ext cx="8540496"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1496" y="6379287"/>
            <a:ext cx="462054" cy="268676"/>
          </a:xfrm>
          <a:prstGeom prst="rect">
            <a:avLst/>
          </a:prstGeom>
        </p:spPr>
      </p:pic>
    </p:spTree>
    <p:extLst>
      <p:ext uri="{BB962C8B-B14F-4D97-AF65-F5344CB8AC3E}">
        <p14:creationId xmlns:p14="http://schemas.microsoft.com/office/powerpoint/2010/main" val="2694807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600"/>
              </a:spcBef>
              <a:spcAft>
                <a:spcPts val="600"/>
              </a:spcAft>
              <a:defRPr sz="2000"/>
            </a:lvl1pPr>
            <a:lvl2pPr marL="457128" indent="-217453">
              <a:spcBef>
                <a:spcPts val="600"/>
              </a:spcBef>
              <a:spcAft>
                <a:spcPts val="600"/>
              </a:spcAft>
              <a:buFont typeface="Wingdings" panose="05000000000000000000" pitchFamily="2" charset="2"/>
              <a:buChar char="Ø"/>
              <a:defRPr sz="2000"/>
            </a:lvl2pPr>
            <a:lvl3pPr marL="676168" indent="-209517">
              <a:spcBef>
                <a:spcPts val="600"/>
              </a:spcBef>
              <a:spcAft>
                <a:spcPts val="600"/>
              </a:spcAft>
              <a:buFont typeface="Wingdings" panose="05000000000000000000" pitchFamily="2" charset="2"/>
              <a:buChar char="ü"/>
              <a:defRPr sz="2000"/>
            </a:lvl3pPr>
            <a:lvl4pPr marL="904729" indent="-219040">
              <a:spcBef>
                <a:spcPts val="600"/>
              </a:spcBef>
              <a:spcAft>
                <a:spcPts val="600"/>
              </a:spcAft>
              <a:buFont typeface="Arial" panose="020B0604020202020204" pitchFamily="34" charset="0"/>
              <a:buChar char="•"/>
              <a:defRPr sz="1800"/>
            </a:lvl4pPr>
            <a:lvl5pPr marL="1133293" indent="-219040">
              <a:spcBef>
                <a:spcPts val="600"/>
              </a:spcBef>
              <a:spcAft>
                <a:spcPts val="600"/>
              </a:spcAft>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97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189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4777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userDrawn="1">
  <p:cSld name="1_Title Slide">
    <p:spTree>
      <p:nvGrpSpPr>
        <p:cNvPr id="1" name=""/>
        <p:cNvGrpSpPr/>
        <p:nvPr/>
      </p:nvGrpSpPr>
      <p:grpSpPr>
        <a:xfrm>
          <a:off x="0" y="0"/>
          <a:ext cx="0" cy="0"/>
          <a:chOff x="0" y="0"/>
          <a:chExt cx="0" cy="0"/>
        </a:xfrm>
      </p:grpSpPr>
      <p:sp>
        <p:nvSpPr>
          <p:cNvPr id="7496" name="Rectangle 328">
            <a:extLst>
              <a:ext uri="{FF2B5EF4-FFF2-40B4-BE49-F238E27FC236}">
                <a16:creationId xmlns:a16="http://schemas.microsoft.com/office/drawing/2014/main" id="{E49F6A6C-4450-4307-B744-4A6C99BBDFB4}"/>
              </a:ext>
            </a:extLst>
          </p:cNvPr>
          <p:cNvSpPr>
            <a:spLocks noGrp="1" noChangeArrowheads="1"/>
          </p:cNvSpPr>
          <p:nvPr>
            <p:ph type="dt" sz="half" idx="2"/>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a:lvl1pPr>
          </a:lstStyle>
          <a:p>
            <a:endParaRPr lang="en-US" altLang="en-US"/>
          </a:p>
        </p:txBody>
      </p:sp>
      <p:sp>
        <p:nvSpPr>
          <p:cNvPr id="7497" name="Rectangle 329">
            <a:extLst>
              <a:ext uri="{FF2B5EF4-FFF2-40B4-BE49-F238E27FC236}">
                <a16:creationId xmlns:a16="http://schemas.microsoft.com/office/drawing/2014/main" id="{3CAFEC07-78D8-4BC2-A09E-CDC28CD46891}"/>
              </a:ext>
            </a:extLst>
          </p:cNvPr>
          <p:cNvSpPr>
            <a:spLocks noGrp="1" noChangeArrowheads="1"/>
          </p:cNvSpPr>
          <p:nvPr>
            <p:ph type="ftr" sz="quarter" idx="3"/>
          </p:nvPr>
        </p:nvSpPr>
        <p:spPr>
          <a:xfrm>
            <a:off x="3722688" y="6357938"/>
            <a:ext cx="2271712" cy="457200"/>
          </a:xfrm>
        </p:spPr>
        <p:txBody>
          <a:bodyPr/>
          <a:lstStyle>
            <a:lvl1pPr>
              <a:defRPr/>
            </a:lvl1pPr>
          </a:lstStyle>
          <a:p>
            <a:endParaRPr lang="en-US" altLang="en-US"/>
          </a:p>
        </p:txBody>
      </p:sp>
      <p:sp>
        <p:nvSpPr>
          <p:cNvPr id="7498" name="Rectangle 330">
            <a:extLst>
              <a:ext uri="{FF2B5EF4-FFF2-40B4-BE49-F238E27FC236}">
                <a16:creationId xmlns:a16="http://schemas.microsoft.com/office/drawing/2014/main" id="{C35D9417-9371-4481-BB22-525AB10F57E7}"/>
              </a:ext>
            </a:extLst>
          </p:cNvPr>
          <p:cNvSpPr>
            <a:spLocks noGrp="1" noChangeArrowheads="1"/>
          </p:cNvSpPr>
          <p:nvPr>
            <p:ph type="sldNum" sz="quarter" idx="4"/>
          </p:nvPr>
        </p:nvSpPr>
        <p:spPr>
          <a:xfrm>
            <a:off x="6464300" y="6361113"/>
            <a:ext cx="1906588" cy="457200"/>
          </a:xfrm>
        </p:spPr>
        <p:txBody>
          <a:bodyPr/>
          <a:lstStyle>
            <a:lvl1pPr>
              <a:defRPr/>
            </a:lvl1pPr>
          </a:lstStyle>
          <a:p>
            <a:fld id="{200E288E-B706-4FC8-9EC4-AC1FE773613C}" type="slidenum">
              <a:rPr lang="en-US" altLang="en-US"/>
              <a:pPr/>
              <a:t>‹#›</a:t>
            </a:fld>
            <a:endParaRPr lang="en-US" altLang="en-US"/>
          </a:p>
        </p:txBody>
      </p:sp>
      <p:sp>
        <p:nvSpPr>
          <p:cNvPr id="7499" name="Rectangle 331">
            <a:extLst>
              <a:ext uri="{FF2B5EF4-FFF2-40B4-BE49-F238E27FC236}">
                <a16:creationId xmlns:a16="http://schemas.microsoft.com/office/drawing/2014/main" id="{5BADCD82-A537-44D7-95DF-A28F143840E0}"/>
              </a:ext>
            </a:extLst>
          </p:cNvPr>
          <p:cNvSpPr>
            <a:spLocks noGrp="1" noChangeArrowheads="1"/>
          </p:cNvSpPr>
          <p:nvPr>
            <p:ph type="ctrTitle"/>
          </p:nvPr>
        </p:nvSpPr>
        <p:spPr>
          <a:xfrm>
            <a:off x="1143000" y="1187450"/>
            <a:ext cx="7380288" cy="915988"/>
          </a:xfrm>
        </p:spPr>
        <p:txBody>
          <a:bodyPr/>
          <a:lstStyle>
            <a:lvl1pPr>
              <a:defRPr sz="4000"/>
            </a:lvl1pPr>
          </a:lstStyle>
          <a:p>
            <a:pPr lvl="0"/>
            <a:r>
              <a:rPr lang="en-US" altLang="en-US" noProof="0"/>
              <a:t>Clique para editar o estilo do título mestre</a:t>
            </a:r>
          </a:p>
        </p:txBody>
      </p:sp>
    </p:spTree>
    <p:extLst>
      <p:ext uri="{BB962C8B-B14F-4D97-AF65-F5344CB8AC3E}">
        <p14:creationId xmlns:p14="http://schemas.microsoft.com/office/powerpoint/2010/main" val="27784003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499"/>
                                        </p:tgtEl>
                                        <p:attrNameLst>
                                          <p:attrName>style.visibility</p:attrName>
                                        </p:attrNameLst>
                                      </p:cBhvr>
                                      <p:to>
                                        <p:strVal val="visible"/>
                                      </p:to>
                                    </p:set>
                                    <p:anim calcmode="lin" valueType="num">
                                      <p:cBhvr additive="base">
                                        <p:cTn id="7" dur="500"/>
                                        <p:tgtEl>
                                          <p:spTgt spid="7499"/>
                                        </p:tgtEl>
                                        <p:attrNameLst>
                                          <p:attrName>ppt_y</p:attrName>
                                        </p:attrNameLst>
                                      </p:cBhvr>
                                      <p:tavLst>
                                        <p:tav tm="0">
                                          <p:val>
                                            <p:strVal val="#ppt_y+#ppt_h*1.125000"/>
                                          </p:val>
                                        </p:tav>
                                        <p:tav tm="100000">
                                          <p:val>
                                            <p:strVal val="#ppt_y"/>
                                          </p:val>
                                        </p:tav>
                                      </p:tavLst>
                                    </p:anim>
                                    <p:animEffect transition="in" filter="wipe(up)">
                                      <p:cBhvr>
                                        <p:cTn id="8" dur="500"/>
                                        <p:tgtEl>
                                          <p:spTgt spid="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9" grpId="0" autoUpdateAnimBg="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79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5"/>
            <a:ext cx="9144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304800" y="1219205"/>
            <a:ext cx="8534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304800" y="15879"/>
            <a:ext cx="8534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469900" y="6577047"/>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49215" y="6569108"/>
            <a:ext cx="328612"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rPr>
              <a:pPr>
                <a:defRPr/>
              </a:pPr>
              <a:t>‹#›</a:t>
            </a:fld>
            <a:endParaRPr lang="en-US" dirty="0">
              <a:solidFill>
                <a:srgbClr val="000000"/>
              </a:soli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77146" y="6359235"/>
            <a:ext cx="462054" cy="209871"/>
          </a:xfrm>
          <a:prstGeom prst="rect">
            <a:avLst/>
          </a:prstGeom>
        </p:spPr>
      </p:pic>
    </p:spTree>
    <p:extLst>
      <p:ext uri="{BB962C8B-B14F-4D97-AF65-F5344CB8AC3E}">
        <p14:creationId xmlns:p14="http://schemas.microsoft.com/office/powerpoint/2010/main" val="2353470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552" y="990600"/>
            <a:ext cx="7168896" cy="2438400"/>
          </a:xfrm>
        </p:spPr>
        <p:txBody>
          <a:bodyPr/>
          <a:lstStyle/>
          <a:p>
            <a:pPr algn="ctr"/>
            <a:r>
              <a:rPr lang="en-US" sz="3200" b="0" dirty="0"/>
              <a:t>Sub. Code: UIT1401 </a:t>
            </a:r>
            <a:br>
              <a:rPr lang="en-US" sz="3200" b="0" dirty="0"/>
            </a:br>
            <a:r>
              <a:rPr lang="en-US" sz="3200" b="0" dirty="0"/>
              <a:t>Title: Principles of Software Engineering</a:t>
            </a:r>
            <a:endParaRPr lang="en-US" sz="3200" dirty="0"/>
          </a:p>
        </p:txBody>
      </p:sp>
      <p:sp>
        <p:nvSpPr>
          <p:cNvPr id="3" name="Subtitle 2"/>
          <p:cNvSpPr>
            <a:spLocks noGrp="1"/>
          </p:cNvSpPr>
          <p:nvPr>
            <p:ph type="subTitle" sz="quarter" idx="1"/>
          </p:nvPr>
        </p:nvSpPr>
        <p:spPr>
          <a:xfrm>
            <a:off x="3657600" y="3581400"/>
            <a:ext cx="5257800" cy="457200"/>
          </a:xfrm>
        </p:spPr>
        <p:txBody>
          <a:bodyPr/>
          <a:lstStyle/>
          <a:p>
            <a:r>
              <a:rPr lang="en-US" dirty="0"/>
              <a:t>Prepared By: </a:t>
            </a:r>
            <a:r>
              <a:rPr lang="en-US" dirty="0" err="1"/>
              <a:t>Dr.V.Arulkumar</a:t>
            </a:r>
            <a:r>
              <a:rPr lang="en-US" dirty="0"/>
              <a:t>, </a:t>
            </a:r>
            <a:r>
              <a:rPr lang="en-US" dirty="0" err="1"/>
              <a:t>Asst.Prof</a:t>
            </a:r>
            <a:r>
              <a:rPr lang="en-US" dirty="0"/>
              <a: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9F74780-1137-497E-BAA4-A6A4EB0EDB80}"/>
              </a:ext>
            </a:extLst>
          </p:cNvPr>
          <p:cNvSpPr>
            <a:spLocks noGrp="1" noChangeArrowheads="1"/>
          </p:cNvSpPr>
          <p:nvPr>
            <p:ph type="title" idx="4294967295"/>
          </p:nvPr>
        </p:nvSpPr>
        <p:spPr>
          <a:xfrm>
            <a:off x="1371600" y="609600"/>
            <a:ext cx="7378700" cy="1143000"/>
          </a:xfrm>
        </p:spPr>
        <p:txBody>
          <a:bodyPr/>
          <a:lstStyle/>
          <a:p>
            <a:r>
              <a:rPr lang="en-US" altLang="en-US"/>
              <a:t>Introduction</a:t>
            </a:r>
          </a:p>
        </p:txBody>
      </p:sp>
      <p:sp>
        <p:nvSpPr>
          <p:cNvPr id="82947" name="Rectangle 3">
            <a:extLst>
              <a:ext uri="{FF2B5EF4-FFF2-40B4-BE49-F238E27FC236}">
                <a16:creationId xmlns:a16="http://schemas.microsoft.com/office/drawing/2014/main" id="{B74ACC52-1C95-4937-91A2-D3DE694BF0F2}"/>
              </a:ext>
            </a:extLst>
          </p:cNvPr>
          <p:cNvSpPr>
            <a:spLocks noGrp="1" noChangeArrowheads="1"/>
          </p:cNvSpPr>
          <p:nvPr>
            <p:ph type="body" idx="4294967295"/>
          </p:nvPr>
        </p:nvSpPr>
        <p:spPr>
          <a:xfrm>
            <a:off x="592931" y="1752600"/>
            <a:ext cx="7958138" cy="3881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First Law of System Engineering states: No matter where you are in the system life cycle, the system will change, and the desire to change it will persist throughout the life cycle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E5ADCDE-8914-46F5-9397-A1581BE861D1}"/>
              </a:ext>
            </a:extLst>
          </p:cNvPr>
          <p:cNvSpPr>
            <a:spLocks noGrp="1" noChangeArrowheads="1"/>
          </p:cNvSpPr>
          <p:nvPr>
            <p:ph type="title" idx="4294967295"/>
          </p:nvPr>
        </p:nvSpPr>
        <p:spPr>
          <a:xfrm>
            <a:off x="1371600" y="609600"/>
            <a:ext cx="7378700" cy="1143000"/>
          </a:xfrm>
        </p:spPr>
        <p:txBody>
          <a:bodyPr/>
          <a:lstStyle/>
          <a:p>
            <a:r>
              <a:rPr lang="en-US" altLang="en-US"/>
              <a:t>Introduction</a:t>
            </a:r>
          </a:p>
        </p:txBody>
      </p:sp>
      <p:sp>
        <p:nvSpPr>
          <p:cNvPr id="83971" name="Rectangle 3">
            <a:extLst>
              <a:ext uri="{FF2B5EF4-FFF2-40B4-BE49-F238E27FC236}">
                <a16:creationId xmlns:a16="http://schemas.microsoft.com/office/drawing/2014/main" id="{58625491-F0D9-405E-98F5-12BF1DF96939}"/>
              </a:ext>
            </a:extLst>
          </p:cNvPr>
          <p:cNvSpPr>
            <a:spLocks noGrp="1" noChangeArrowheads="1"/>
          </p:cNvSpPr>
          <p:nvPr>
            <p:ph type="body" idx="4294967295"/>
          </p:nvPr>
        </p:nvSpPr>
        <p:spPr>
          <a:xfrm>
            <a:off x="809368" y="1759974"/>
            <a:ext cx="7958138" cy="3881438"/>
          </a:xfrm>
        </p:spPr>
        <p:txBody>
          <a:bodyPr/>
          <a:lstStyle/>
          <a:p>
            <a:pPr lvl="2"/>
            <a:r>
              <a:rPr lang="en-US" altLang="en-US" sz="2300" dirty="0">
                <a:latin typeface="Times New Roman" panose="02020603050405020304" pitchFamily="18" charset="0"/>
                <a:cs typeface="Times New Roman" panose="02020603050405020304" pitchFamily="18" charset="0"/>
              </a:rPr>
              <a:t>Fundamental sources of change:</a:t>
            </a:r>
          </a:p>
          <a:p>
            <a:pPr lvl="2"/>
            <a:r>
              <a:rPr lang="en-US" altLang="en-US" sz="2400" dirty="0">
                <a:latin typeface="Times New Roman" panose="02020603050405020304" pitchFamily="18" charset="0"/>
                <a:cs typeface="Times New Roman" panose="02020603050405020304" pitchFamily="18" charset="0"/>
              </a:rPr>
              <a:t>New business or market conditions</a:t>
            </a:r>
          </a:p>
          <a:p>
            <a:pPr lvl="2"/>
            <a:r>
              <a:rPr lang="en-US" altLang="en-US" sz="2400" dirty="0">
                <a:latin typeface="Times New Roman" panose="02020603050405020304" pitchFamily="18" charset="0"/>
                <a:cs typeface="Times New Roman" panose="02020603050405020304" pitchFamily="18" charset="0"/>
              </a:rPr>
              <a:t>New customer needs</a:t>
            </a:r>
          </a:p>
          <a:p>
            <a:pPr lvl="2"/>
            <a:r>
              <a:rPr lang="en-US" altLang="en-US" sz="2400" dirty="0">
                <a:latin typeface="Times New Roman" panose="02020603050405020304" pitchFamily="18" charset="0"/>
                <a:cs typeface="Times New Roman" panose="02020603050405020304" pitchFamily="18" charset="0"/>
              </a:rPr>
              <a:t>Reorganization and/or business downsizing</a:t>
            </a:r>
          </a:p>
          <a:p>
            <a:pPr lvl="2"/>
            <a:r>
              <a:rPr lang="en-US" altLang="en-US" sz="2400" dirty="0">
                <a:latin typeface="Times New Roman" panose="02020603050405020304" pitchFamily="18" charset="0"/>
                <a:cs typeface="Times New Roman" panose="02020603050405020304" pitchFamily="18" charset="0"/>
              </a:rPr>
              <a:t>Budgetary or scheduling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49BCECA-4535-41AA-8150-9CCADB681C10}"/>
              </a:ext>
            </a:extLst>
          </p:cNvPr>
          <p:cNvSpPr>
            <a:spLocks noChangeArrowheads="1"/>
          </p:cNvSpPr>
          <p:nvPr/>
        </p:nvSpPr>
        <p:spPr bwMode="auto">
          <a:xfrm>
            <a:off x="762000" y="2743200"/>
            <a:ext cx="5867400" cy="457200"/>
          </a:xfrm>
          <a:prstGeom prst="rect">
            <a:avLst/>
          </a:prstGeom>
          <a:gradFill rotWithShape="0">
            <a:gsLst>
              <a:gs pos="0">
                <a:srgbClr val="FFFF66"/>
              </a:gs>
              <a:gs pos="100000">
                <a:srgbClr val="FFFF66">
                  <a:gamma/>
                  <a:shade val="46275"/>
                  <a:invGamma/>
                </a:srgbClr>
              </a:gs>
            </a:gsLst>
            <a:path path="rect">
              <a:fillToRect r="100000" b="100000"/>
            </a:path>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endParaRPr lang="pt-BR" altLang="en-US"/>
          </a:p>
        </p:txBody>
      </p:sp>
      <p:sp>
        <p:nvSpPr>
          <p:cNvPr id="144387" name="Rectangle 3">
            <a:extLst>
              <a:ext uri="{FF2B5EF4-FFF2-40B4-BE49-F238E27FC236}">
                <a16:creationId xmlns:a16="http://schemas.microsoft.com/office/drawing/2014/main" id="{92465B15-D109-4188-B2DA-6B8D815E46E1}"/>
              </a:ext>
            </a:extLst>
          </p:cNvPr>
          <p:cNvSpPr>
            <a:spLocks noGrp="1" noChangeArrowheads="1"/>
          </p:cNvSpPr>
          <p:nvPr>
            <p:ph type="title" idx="4294967295"/>
          </p:nvPr>
        </p:nvSpPr>
        <p:spPr>
          <a:xfrm>
            <a:off x="1371600" y="609600"/>
            <a:ext cx="7378700" cy="1143000"/>
          </a:xfrm>
        </p:spPr>
        <p:txBody>
          <a:bodyPr/>
          <a:lstStyle/>
          <a:p>
            <a:r>
              <a:rPr lang="en-US" altLang="en-US"/>
              <a:t>Agenda</a:t>
            </a:r>
          </a:p>
        </p:txBody>
      </p:sp>
      <p:sp>
        <p:nvSpPr>
          <p:cNvPr id="144388" name="Rectangle 4">
            <a:extLst>
              <a:ext uri="{FF2B5EF4-FFF2-40B4-BE49-F238E27FC236}">
                <a16:creationId xmlns:a16="http://schemas.microsoft.com/office/drawing/2014/main" id="{01A3B59B-F960-4858-AF2A-8B8B9FC72255}"/>
              </a:ext>
            </a:extLst>
          </p:cNvPr>
          <p:cNvSpPr>
            <a:spLocks noGrp="1" noChangeArrowheads="1"/>
          </p:cNvSpPr>
          <p:nvPr>
            <p:ph type="body" idx="4294967295"/>
          </p:nvPr>
        </p:nvSpPr>
        <p:spPr>
          <a:xfrm>
            <a:off x="838200" y="2119313"/>
            <a:ext cx="7958138" cy="4357687"/>
          </a:xfrm>
        </p:spPr>
        <p:txBody>
          <a:bodyPr/>
          <a:lstStyle/>
          <a:p>
            <a:r>
              <a:rPr lang="en-US" altLang="en-US"/>
              <a:t>Introduction</a:t>
            </a:r>
          </a:p>
          <a:p>
            <a:r>
              <a:rPr lang="en-US" altLang="en-US"/>
              <a:t>Concepts</a:t>
            </a:r>
          </a:p>
          <a:p>
            <a:r>
              <a:rPr lang="en-US" altLang="en-US"/>
              <a:t>CBSD</a:t>
            </a:r>
          </a:p>
          <a:p>
            <a:endParaRPr lang="en-US" altLang="en-US"/>
          </a:p>
          <a:p>
            <a:endParaRPr lang="en-US" altLang="en-US"/>
          </a:p>
          <a:p>
            <a:endParaRPr lang="en-US" altLang="en-US"/>
          </a:p>
          <a:p>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 calcmode="lin" valueType="num">
                                      <p:cBhvr additive="base">
                                        <p:cTn id="7" dur="500"/>
                                        <p:tgtEl>
                                          <p:spTgt spid="144387"/>
                                        </p:tgtEl>
                                        <p:attrNameLst>
                                          <p:attrName>ppt_y</p:attrName>
                                        </p:attrNameLst>
                                      </p:cBhvr>
                                      <p:tavLst>
                                        <p:tav tm="0">
                                          <p:val>
                                            <p:strVal val="#ppt_y+#ppt_h*1.125000"/>
                                          </p:val>
                                        </p:tav>
                                        <p:tav tm="100000">
                                          <p:val>
                                            <p:strVal val="#ppt_y"/>
                                          </p:val>
                                        </p:tav>
                                      </p:tavLst>
                                    </p:anim>
                                    <p:animEffect transition="in" filter="wipe(up)">
                                      <p:cBhvr>
                                        <p:cTn id="8" dur="500"/>
                                        <p:tgtEl>
                                          <p:spTgt spid="144387"/>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44388">
                                            <p:txEl>
                                              <p:pRg st="0" end="0"/>
                                            </p:txEl>
                                          </p:spTgt>
                                        </p:tgtEl>
                                        <p:attrNameLst>
                                          <p:attrName>style.visibility</p:attrName>
                                        </p:attrNameLst>
                                      </p:cBhvr>
                                      <p:to>
                                        <p:strVal val="visible"/>
                                      </p:to>
                                    </p:set>
                                    <p:anim calcmode="lin" valueType="num">
                                      <p:cBhvr additive="base">
                                        <p:cTn id="12" dur="500"/>
                                        <p:tgtEl>
                                          <p:spTgt spid="144388">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44388">
                                            <p:txEl>
                                              <p:pRg st="0" end="0"/>
                                            </p:txEl>
                                          </p:spTgt>
                                        </p:tgtEl>
                                      </p:cBhvr>
                                    </p:animEffect>
                                  </p:childTnLst>
                                </p:cTn>
                              </p:par>
                            </p:childTnLst>
                          </p:cTn>
                        </p:par>
                        <p:par>
                          <p:cTn id="14" fill="hold" nodeType="afterGroup">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44388">
                                            <p:txEl>
                                              <p:pRg st="1" end="1"/>
                                            </p:txEl>
                                          </p:spTgt>
                                        </p:tgtEl>
                                        <p:attrNameLst>
                                          <p:attrName>style.visibility</p:attrName>
                                        </p:attrNameLst>
                                      </p:cBhvr>
                                      <p:to>
                                        <p:strVal val="visible"/>
                                      </p:to>
                                    </p:set>
                                    <p:anim calcmode="lin" valueType="num">
                                      <p:cBhvr additive="base">
                                        <p:cTn id="17" dur="500"/>
                                        <p:tgtEl>
                                          <p:spTgt spid="144388">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44388">
                                            <p:txEl>
                                              <p:pRg st="1" end="1"/>
                                            </p:txEl>
                                          </p:spTgt>
                                        </p:tgtEl>
                                      </p:cBhvr>
                                    </p:animEffect>
                                  </p:childTnLst>
                                </p:cTn>
                              </p:par>
                            </p:childTnLst>
                          </p:cTn>
                        </p:par>
                        <p:par>
                          <p:cTn id="19" fill="hold" nodeType="afterGroup">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44388">
                                            <p:txEl>
                                              <p:pRg st="2" end="2"/>
                                            </p:txEl>
                                          </p:spTgt>
                                        </p:tgtEl>
                                        <p:attrNameLst>
                                          <p:attrName>style.visibility</p:attrName>
                                        </p:attrNameLst>
                                      </p:cBhvr>
                                      <p:to>
                                        <p:strVal val="visible"/>
                                      </p:to>
                                    </p:set>
                                    <p:anim calcmode="lin" valueType="num">
                                      <p:cBhvr additive="base">
                                        <p:cTn id="22" dur="500"/>
                                        <p:tgtEl>
                                          <p:spTgt spid="144388">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144388">
                                            <p:txEl>
                                              <p:pRg st="2" end="2"/>
                                            </p:txEl>
                                          </p:spTgt>
                                        </p:tgtEl>
                                      </p:cBhvr>
                                    </p:animEffect>
                                  </p:childTnLst>
                                </p:cTn>
                              </p:par>
                            </p:childTnLst>
                          </p:cTn>
                        </p:par>
                        <p:par>
                          <p:cTn id="24" fill="hold" nodeType="afterGroup">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44386"/>
                                        </p:tgtEl>
                                        <p:attrNameLst>
                                          <p:attrName>style.visibility</p:attrName>
                                        </p:attrNameLst>
                                      </p:cBhvr>
                                      <p:to>
                                        <p:strVal val="visible"/>
                                      </p:to>
                                    </p:set>
                                    <p:anim calcmode="lin" valueType="num">
                                      <p:cBhvr additive="base">
                                        <p:cTn id="27" dur="500"/>
                                        <p:tgtEl>
                                          <p:spTgt spid="144386"/>
                                        </p:tgtEl>
                                        <p:attrNameLst>
                                          <p:attrName>ppt_y</p:attrName>
                                        </p:attrNameLst>
                                      </p:cBhvr>
                                      <p:tavLst>
                                        <p:tav tm="0">
                                          <p:val>
                                            <p:strVal val="#ppt_y+#ppt_h*1.125000"/>
                                          </p:val>
                                        </p:tav>
                                        <p:tav tm="100000">
                                          <p:val>
                                            <p:strVal val="#ppt_y"/>
                                          </p:val>
                                        </p:tav>
                                      </p:tavLst>
                                    </p:anim>
                                    <p:animEffect transition="in" filter="wipe(up)">
                                      <p:cBhvr>
                                        <p:cTn id="28" dur="500"/>
                                        <p:tgtEl>
                                          <p:spTgt spid="14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autoUpdateAnimBg="0"/>
      <p:bldP spid="144387" grpId="0" autoUpdateAnimBg="0"/>
      <p:bldP spid="144388" grpId="0" build="p" bldLvl="5"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3C13642-E0CF-4081-B0AC-CA13B11B0833}"/>
              </a:ext>
            </a:extLst>
          </p:cNvPr>
          <p:cNvSpPr>
            <a:spLocks noGrp="1" noChangeArrowheads="1"/>
          </p:cNvSpPr>
          <p:nvPr>
            <p:ph type="title" idx="4294967295"/>
          </p:nvPr>
        </p:nvSpPr>
        <p:spPr>
          <a:xfrm>
            <a:off x="1371600" y="609600"/>
            <a:ext cx="7378700" cy="1143000"/>
          </a:xfrm>
        </p:spPr>
        <p:txBody>
          <a:bodyPr/>
          <a:lstStyle/>
          <a:p>
            <a:r>
              <a:rPr lang="en-US" altLang="en-US"/>
              <a:t>Concepts</a:t>
            </a:r>
          </a:p>
        </p:txBody>
      </p:sp>
      <p:sp>
        <p:nvSpPr>
          <p:cNvPr id="84995" name="Rectangle 3">
            <a:extLst>
              <a:ext uri="{FF2B5EF4-FFF2-40B4-BE49-F238E27FC236}">
                <a16:creationId xmlns:a16="http://schemas.microsoft.com/office/drawing/2014/main" id="{C11BC80A-BBD2-4B34-9932-4E7E85648550}"/>
              </a:ext>
            </a:extLst>
          </p:cNvPr>
          <p:cNvSpPr>
            <a:spLocks noGrp="1" noChangeArrowheads="1"/>
          </p:cNvSpPr>
          <p:nvPr>
            <p:ph type="body" idx="4294967295"/>
          </p:nvPr>
        </p:nvSpPr>
        <p:spPr>
          <a:xfrm>
            <a:off x="767581" y="1676400"/>
            <a:ext cx="7958138" cy="3881438"/>
          </a:xfrm>
        </p:spPr>
        <p:txBody>
          <a:bodyPr/>
          <a:lstStyle/>
          <a:p>
            <a:pPr algn="just"/>
            <a:r>
              <a:rPr lang="en-US" altLang="en-US" sz="2400" dirty="0">
                <a:latin typeface="Times New Roman" panose="02020603050405020304" pitchFamily="18" charset="0"/>
                <a:cs typeface="Times New Roman" panose="02020603050405020304" pitchFamily="18" charset="0"/>
              </a:rPr>
              <a:t>Baseline, IEEE defines a baseline as:</a:t>
            </a:r>
          </a:p>
          <a:p>
            <a:pPr lvl="1" algn="just"/>
            <a:r>
              <a:rPr lang="en-US" altLang="en-US" sz="2400" dirty="0">
                <a:latin typeface="Times New Roman" panose="02020603050405020304" pitchFamily="18" charset="0"/>
                <a:cs typeface="Times New Roman" panose="02020603050405020304" pitchFamily="18" charset="0"/>
              </a:rPr>
              <a:t>A specification or product that has been formally reviewed and agreed upon, that thereafter serves as the basis for further development, and that can be changed only through formal change control procedures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4ABD043-E55E-427E-B73A-DD418C89752D}"/>
              </a:ext>
            </a:extLst>
          </p:cNvPr>
          <p:cNvSpPr>
            <a:spLocks noGrp="1" noChangeArrowheads="1"/>
          </p:cNvSpPr>
          <p:nvPr>
            <p:ph type="title" idx="4294967295"/>
          </p:nvPr>
        </p:nvSpPr>
        <p:spPr>
          <a:xfrm>
            <a:off x="1371600" y="609600"/>
            <a:ext cx="7378700" cy="1143000"/>
          </a:xfrm>
        </p:spPr>
        <p:txBody>
          <a:bodyPr/>
          <a:lstStyle/>
          <a:p>
            <a:r>
              <a:rPr lang="en-US" altLang="en-US"/>
              <a:t>Common Baselines</a:t>
            </a:r>
          </a:p>
        </p:txBody>
      </p:sp>
      <p:sp>
        <p:nvSpPr>
          <p:cNvPr id="98309" name="Rectangle 5">
            <a:extLst>
              <a:ext uri="{FF2B5EF4-FFF2-40B4-BE49-F238E27FC236}">
                <a16:creationId xmlns:a16="http://schemas.microsoft.com/office/drawing/2014/main" id="{33C178A3-CDE5-48CD-B57E-3718537C2695}"/>
              </a:ext>
            </a:extLst>
          </p:cNvPr>
          <p:cNvSpPr>
            <a:spLocks noGrp="1" noChangeArrowheads="1"/>
          </p:cNvSpPr>
          <p:nvPr>
            <p:ph type="body" idx="4294967295"/>
          </p:nvPr>
        </p:nvSpPr>
        <p:spPr>
          <a:xfrm>
            <a:off x="393700" y="1403350"/>
            <a:ext cx="4572000" cy="5302249"/>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buFont typeface="Wingdings" panose="05000000000000000000" pitchFamily="2" charset="2"/>
              <a:buNone/>
            </a:pPr>
            <a:endParaRPr lang="en-US" altLang="en-US" sz="1800" dirty="0"/>
          </a:p>
          <a:p>
            <a:pPr algn="ctr">
              <a:buFont typeface="Wingdings" panose="05000000000000000000" pitchFamily="2" charset="2"/>
              <a:buNone/>
            </a:pPr>
            <a:r>
              <a:rPr lang="en-US" altLang="en-US" sz="1800" dirty="0"/>
              <a:t>System engineering </a:t>
            </a:r>
          </a:p>
          <a:p>
            <a:pPr algn="ctr">
              <a:buFont typeface="Wingdings" panose="05000000000000000000" pitchFamily="2" charset="2"/>
              <a:buNone/>
            </a:pPr>
            <a:r>
              <a:rPr lang="en-US" altLang="en-US" sz="1800" dirty="0"/>
              <a:t>Requirement analysis</a:t>
            </a:r>
          </a:p>
          <a:p>
            <a:pPr algn="ctr">
              <a:buFont typeface="Wingdings" panose="05000000000000000000" pitchFamily="2" charset="2"/>
              <a:buNone/>
            </a:pPr>
            <a:endParaRPr lang="en-US" altLang="en-US" sz="1800" dirty="0"/>
          </a:p>
          <a:p>
            <a:pPr algn="ctr">
              <a:buFont typeface="Wingdings" panose="05000000000000000000" pitchFamily="2" charset="2"/>
              <a:buNone/>
            </a:pPr>
            <a:r>
              <a:rPr lang="en-US" altLang="en-US" sz="1800" dirty="0"/>
              <a:t>Software design</a:t>
            </a:r>
          </a:p>
          <a:p>
            <a:pPr algn="ctr">
              <a:buFont typeface="Wingdings" panose="05000000000000000000" pitchFamily="2" charset="2"/>
              <a:buNone/>
            </a:pPr>
            <a:endParaRPr lang="en-US" altLang="en-US" sz="1800" dirty="0"/>
          </a:p>
          <a:p>
            <a:pPr algn="ctr">
              <a:buFont typeface="Wingdings" panose="05000000000000000000" pitchFamily="2" charset="2"/>
              <a:buNone/>
            </a:pPr>
            <a:r>
              <a:rPr lang="en-US" altLang="en-US" sz="1800" dirty="0"/>
              <a:t>Coding</a:t>
            </a:r>
          </a:p>
          <a:p>
            <a:pPr algn="ctr">
              <a:buFont typeface="Wingdings" panose="05000000000000000000" pitchFamily="2" charset="2"/>
              <a:buNone/>
            </a:pPr>
            <a:r>
              <a:rPr lang="en-US" altLang="en-US" sz="1800" dirty="0"/>
              <a:t>Testing</a:t>
            </a:r>
          </a:p>
          <a:p>
            <a:pPr algn="ctr">
              <a:buFont typeface="Wingdings" panose="05000000000000000000" pitchFamily="2" charset="2"/>
              <a:buNone/>
            </a:pPr>
            <a:endParaRPr lang="en-US" altLang="en-US" sz="2000" dirty="0"/>
          </a:p>
          <a:p>
            <a:pPr algn="ctr">
              <a:buFont typeface="Wingdings" panose="05000000000000000000" pitchFamily="2" charset="2"/>
              <a:buNone/>
            </a:pPr>
            <a:r>
              <a:rPr lang="en-US" altLang="en-US" sz="2000" dirty="0"/>
              <a:t>Release</a:t>
            </a:r>
          </a:p>
          <a:p>
            <a:pPr algn="ctr">
              <a:buFont typeface="Wingdings" panose="05000000000000000000" pitchFamily="2" charset="2"/>
              <a:buNone/>
            </a:pPr>
            <a:endParaRPr lang="en-US" altLang="en-US" sz="2000" dirty="0"/>
          </a:p>
        </p:txBody>
      </p:sp>
      <p:sp>
        <p:nvSpPr>
          <p:cNvPr id="98310" name="Rectangle 6">
            <a:extLst>
              <a:ext uri="{FF2B5EF4-FFF2-40B4-BE49-F238E27FC236}">
                <a16:creationId xmlns:a16="http://schemas.microsoft.com/office/drawing/2014/main" id="{B53A2F47-BEFE-49BC-8376-031DB60CCFEA}"/>
              </a:ext>
            </a:extLst>
          </p:cNvPr>
          <p:cNvSpPr>
            <a:spLocks noChangeArrowheads="1"/>
          </p:cNvSpPr>
          <p:nvPr/>
        </p:nvSpPr>
        <p:spPr bwMode="auto">
          <a:xfrm>
            <a:off x="4405313" y="2060575"/>
            <a:ext cx="46609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i="1">
                <a:latin typeface="Arial" panose="020B0604020202020204" pitchFamily="34" charset="0"/>
              </a:rPr>
              <a:t>System specification</a:t>
            </a:r>
          </a:p>
          <a:p>
            <a:pPr eaLnBrk="0" hangingPunct="0"/>
            <a:endParaRPr lang="en-US" altLang="en-US" i="1">
              <a:latin typeface="Arial" panose="020B0604020202020204" pitchFamily="34" charset="0"/>
            </a:endParaRPr>
          </a:p>
          <a:p>
            <a:pPr eaLnBrk="0" hangingPunct="0"/>
            <a:r>
              <a:rPr lang="en-US" altLang="en-US" i="1">
                <a:latin typeface="Arial" panose="020B0604020202020204" pitchFamily="34" charset="0"/>
              </a:rPr>
              <a:t>Software requirement specification</a:t>
            </a:r>
          </a:p>
          <a:p>
            <a:pPr eaLnBrk="0" hangingPunct="0"/>
            <a:r>
              <a:rPr lang="en-US" altLang="en-US" i="1">
                <a:latin typeface="Arial" panose="020B0604020202020204" pitchFamily="34" charset="0"/>
              </a:rPr>
              <a:t>Design specification</a:t>
            </a:r>
          </a:p>
          <a:p>
            <a:pPr eaLnBrk="0" hangingPunct="0"/>
            <a:endParaRPr lang="en-US" altLang="en-US" i="1">
              <a:latin typeface="Arial" panose="020B0604020202020204" pitchFamily="34" charset="0"/>
            </a:endParaRPr>
          </a:p>
          <a:p>
            <a:pPr eaLnBrk="0" hangingPunct="0"/>
            <a:r>
              <a:rPr lang="en-US" altLang="en-US" i="1">
                <a:latin typeface="Arial" panose="020B0604020202020204" pitchFamily="34" charset="0"/>
              </a:rPr>
              <a:t>Source code</a:t>
            </a:r>
          </a:p>
          <a:p>
            <a:pPr eaLnBrk="0" hangingPunct="0"/>
            <a:endParaRPr lang="en-US" altLang="en-US" i="1">
              <a:latin typeface="Arial" panose="020B0604020202020204" pitchFamily="34" charset="0"/>
            </a:endParaRPr>
          </a:p>
          <a:p>
            <a:pPr eaLnBrk="0" hangingPunct="0"/>
            <a:r>
              <a:rPr lang="en-US" altLang="en-US" i="1">
                <a:latin typeface="Arial" panose="020B0604020202020204" pitchFamily="34" charset="0"/>
              </a:rPr>
              <a:t>Test plans/Procedures/Data</a:t>
            </a:r>
          </a:p>
          <a:p>
            <a:pPr eaLnBrk="0" hangingPunct="0"/>
            <a:endParaRPr lang="en-US" altLang="en-US" i="1">
              <a:latin typeface="Arial" panose="020B0604020202020204" pitchFamily="34" charset="0"/>
            </a:endParaRPr>
          </a:p>
          <a:p>
            <a:pPr eaLnBrk="0" hangingPunct="0"/>
            <a:r>
              <a:rPr lang="en-US" altLang="en-US" i="1">
                <a:latin typeface="Arial" panose="020B0604020202020204" pitchFamily="34" charset="0"/>
              </a:rPr>
              <a:t>Operational system</a:t>
            </a:r>
          </a:p>
        </p:txBody>
      </p:sp>
      <p:sp>
        <p:nvSpPr>
          <p:cNvPr id="98311" name="Line 7">
            <a:extLst>
              <a:ext uri="{FF2B5EF4-FFF2-40B4-BE49-F238E27FC236}">
                <a16:creationId xmlns:a16="http://schemas.microsoft.com/office/drawing/2014/main" id="{48031B08-78F4-4922-BC21-4E9C715776A6}"/>
              </a:ext>
            </a:extLst>
          </p:cNvPr>
          <p:cNvSpPr>
            <a:spLocks noChangeShapeType="1"/>
          </p:cNvSpPr>
          <p:nvPr/>
        </p:nvSpPr>
        <p:spPr bwMode="auto">
          <a:xfrm>
            <a:off x="2590800" y="2235200"/>
            <a:ext cx="0" cy="330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Line 8">
            <a:extLst>
              <a:ext uri="{FF2B5EF4-FFF2-40B4-BE49-F238E27FC236}">
                <a16:creationId xmlns:a16="http://schemas.microsoft.com/office/drawing/2014/main" id="{FFE079D4-832F-4BC7-871A-F6D48922BFFC}"/>
              </a:ext>
            </a:extLst>
          </p:cNvPr>
          <p:cNvSpPr>
            <a:spLocks noChangeShapeType="1"/>
          </p:cNvSpPr>
          <p:nvPr/>
        </p:nvSpPr>
        <p:spPr bwMode="auto">
          <a:xfrm>
            <a:off x="2605548" y="3263900"/>
            <a:ext cx="0" cy="330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Line 9">
            <a:extLst>
              <a:ext uri="{FF2B5EF4-FFF2-40B4-BE49-F238E27FC236}">
                <a16:creationId xmlns:a16="http://schemas.microsoft.com/office/drawing/2014/main" id="{A7BA01FC-C43A-41F8-AA44-BB59CADEF6B1}"/>
              </a:ext>
            </a:extLst>
          </p:cNvPr>
          <p:cNvSpPr>
            <a:spLocks noChangeShapeType="1"/>
          </p:cNvSpPr>
          <p:nvPr/>
        </p:nvSpPr>
        <p:spPr bwMode="auto">
          <a:xfrm>
            <a:off x="2615381" y="3810000"/>
            <a:ext cx="0" cy="330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4" name="Line 10">
            <a:extLst>
              <a:ext uri="{FF2B5EF4-FFF2-40B4-BE49-F238E27FC236}">
                <a16:creationId xmlns:a16="http://schemas.microsoft.com/office/drawing/2014/main" id="{80D900A4-0F37-4DFA-A162-B0776DD03F1A}"/>
              </a:ext>
            </a:extLst>
          </p:cNvPr>
          <p:cNvSpPr>
            <a:spLocks noChangeShapeType="1"/>
          </p:cNvSpPr>
          <p:nvPr/>
        </p:nvSpPr>
        <p:spPr bwMode="auto">
          <a:xfrm>
            <a:off x="2610465" y="4495800"/>
            <a:ext cx="0" cy="330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5" name="Line 11">
            <a:extLst>
              <a:ext uri="{FF2B5EF4-FFF2-40B4-BE49-F238E27FC236}">
                <a16:creationId xmlns:a16="http://schemas.microsoft.com/office/drawing/2014/main" id="{CD4DAF85-80A8-47C3-8B68-36FFBF9659FC}"/>
              </a:ext>
            </a:extLst>
          </p:cNvPr>
          <p:cNvSpPr>
            <a:spLocks noChangeShapeType="1"/>
          </p:cNvSpPr>
          <p:nvPr/>
        </p:nvSpPr>
        <p:spPr bwMode="auto">
          <a:xfrm>
            <a:off x="2610465" y="5334000"/>
            <a:ext cx="0" cy="330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6" name="Line 12">
            <a:extLst>
              <a:ext uri="{FF2B5EF4-FFF2-40B4-BE49-F238E27FC236}">
                <a16:creationId xmlns:a16="http://schemas.microsoft.com/office/drawing/2014/main" id="{929AED26-D28D-4093-8255-77B9E84749D5}"/>
              </a:ext>
            </a:extLst>
          </p:cNvPr>
          <p:cNvSpPr>
            <a:spLocks noChangeShapeType="1"/>
          </p:cNvSpPr>
          <p:nvPr/>
        </p:nvSpPr>
        <p:spPr bwMode="auto">
          <a:xfrm>
            <a:off x="1598613" y="2235200"/>
            <a:ext cx="2806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7" name="Line 13">
            <a:extLst>
              <a:ext uri="{FF2B5EF4-FFF2-40B4-BE49-F238E27FC236}">
                <a16:creationId xmlns:a16="http://schemas.microsoft.com/office/drawing/2014/main" id="{B68B6EE0-04C2-41C4-A041-E0FE69F1B6F2}"/>
              </a:ext>
            </a:extLst>
          </p:cNvPr>
          <p:cNvSpPr>
            <a:spLocks noChangeShapeType="1"/>
          </p:cNvSpPr>
          <p:nvPr/>
        </p:nvSpPr>
        <p:spPr bwMode="auto">
          <a:xfrm>
            <a:off x="1682750" y="2971800"/>
            <a:ext cx="2730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8" name="Line 14">
            <a:extLst>
              <a:ext uri="{FF2B5EF4-FFF2-40B4-BE49-F238E27FC236}">
                <a16:creationId xmlns:a16="http://schemas.microsoft.com/office/drawing/2014/main" id="{BB1BAF7C-9D1C-4193-B463-9F9B6207AAC7}"/>
              </a:ext>
            </a:extLst>
          </p:cNvPr>
          <p:cNvSpPr>
            <a:spLocks noChangeShapeType="1"/>
          </p:cNvSpPr>
          <p:nvPr/>
        </p:nvSpPr>
        <p:spPr bwMode="auto">
          <a:xfrm>
            <a:off x="1835150" y="3657600"/>
            <a:ext cx="2578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9" name="Line 15">
            <a:extLst>
              <a:ext uri="{FF2B5EF4-FFF2-40B4-BE49-F238E27FC236}">
                <a16:creationId xmlns:a16="http://schemas.microsoft.com/office/drawing/2014/main" id="{FB0FF145-87D7-4F4B-9886-15E8916F0640}"/>
              </a:ext>
            </a:extLst>
          </p:cNvPr>
          <p:cNvSpPr>
            <a:spLocks noChangeShapeType="1"/>
          </p:cNvSpPr>
          <p:nvPr/>
        </p:nvSpPr>
        <p:spPr bwMode="auto">
          <a:xfrm>
            <a:off x="1835150" y="4419600"/>
            <a:ext cx="2578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0" name="Line 16">
            <a:extLst>
              <a:ext uri="{FF2B5EF4-FFF2-40B4-BE49-F238E27FC236}">
                <a16:creationId xmlns:a16="http://schemas.microsoft.com/office/drawing/2014/main" id="{3428DB43-7B16-4D7C-A503-F5EA5546B4C7}"/>
              </a:ext>
            </a:extLst>
          </p:cNvPr>
          <p:cNvSpPr>
            <a:spLocks noChangeShapeType="1"/>
          </p:cNvSpPr>
          <p:nvPr/>
        </p:nvSpPr>
        <p:spPr bwMode="auto">
          <a:xfrm>
            <a:off x="1682750" y="5181600"/>
            <a:ext cx="2730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1" name="Line 17">
            <a:extLst>
              <a:ext uri="{FF2B5EF4-FFF2-40B4-BE49-F238E27FC236}">
                <a16:creationId xmlns:a16="http://schemas.microsoft.com/office/drawing/2014/main" id="{61014271-8F8A-4E22-B5B3-6DF8D5D15802}"/>
              </a:ext>
            </a:extLst>
          </p:cNvPr>
          <p:cNvSpPr>
            <a:spLocks noChangeShapeType="1"/>
          </p:cNvSpPr>
          <p:nvPr/>
        </p:nvSpPr>
        <p:spPr bwMode="auto">
          <a:xfrm>
            <a:off x="1682750" y="5867400"/>
            <a:ext cx="2654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2" name="Line 18">
            <a:extLst>
              <a:ext uri="{FF2B5EF4-FFF2-40B4-BE49-F238E27FC236}">
                <a16:creationId xmlns:a16="http://schemas.microsoft.com/office/drawing/2014/main" id="{81D14C50-BBDF-461B-A790-E5F4A91608AB}"/>
              </a:ext>
            </a:extLst>
          </p:cNvPr>
          <p:cNvSpPr>
            <a:spLocks noChangeShapeType="1"/>
          </p:cNvSpPr>
          <p:nvPr/>
        </p:nvSpPr>
        <p:spPr bwMode="auto">
          <a:xfrm>
            <a:off x="2595716" y="6165850"/>
            <a:ext cx="0" cy="330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DCB0CAC-5852-4E3A-965A-7FF03A3A354D}"/>
              </a:ext>
            </a:extLst>
          </p:cNvPr>
          <p:cNvSpPr>
            <a:spLocks noGrp="1" noChangeArrowheads="1"/>
          </p:cNvSpPr>
          <p:nvPr>
            <p:ph type="title" idx="4294967295"/>
          </p:nvPr>
        </p:nvSpPr>
        <p:spPr>
          <a:xfrm>
            <a:off x="609600" y="609600"/>
            <a:ext cx="8140700" cy="304800"/>
          </a:xfrm>
        </p:spPr>
        <p:txBody>
          <a:bodyPr/>
          <a:lstStyle/>
          <a:p>
            <a:r>
              <a:rPr lang="en-US" altLang="en-US" sz="4000" dirty="0"/>
              <a:t>Software Configuration Item (SCI)</a:t>
            </a:r>
          </a:p>
        </p:txBody>
      </p:sp>
      <p:sp>
        <p:nvSpPr>
          <p:cNvPr id="99331" name="Rectangle 3">
            <a:extLst>
              <a:ext uri="{FF2B5EF4-FFF2-40B4-BE49-F238E27FC236}">
                <a16:creationId xmlns:a16="http://schemas.microsoft.com/office/drawing/2014/main" id="{09C1B604-A22A-42E9-8CF0-0C5717F8F929}"/>
              </a:ext>
            </a:extLst>
          </p:cNvPr>
          <p:cNvSpPr>
            <a:spLocks noGrp="1" noChangeArrowheads="1"/>
          </p:cNvSpPr>
          <p:nvPr>
            <p:ph type="body" idx="4294967295"/>
          </p:nvPr>
        </p:nvSpPr>
        <p:spPr>
          <a:xfrm>
            <a:off x="838200" y="2133600"/>
            <a:ext cx="7958138" cy="4186238"/>
          </a:xfrm>
        </p:spPr>
        <p:txBody>
          <a:bodyPr/>
          <a:lstStyle/>
          <a:p>
            <a:r>
              <a:rPr lang="en-US" altLang="en-US" sz="2800"/>
              <a:t>Information created as part of SE process</a:t>
            </a:r>
          </a:p>
          <a:p>
            <a:r>
              <a:rPr lang="en-US" altLang="en-US" sz="2800"/>
              <a:t>SCIs used as target in SCM:</a:t>
            </a:r>
          </a:p>
          <a:p>
            <a:pPr lvl="1"/>
            <a:r>
              <a:rPr lang="en-US" altLang="en-US"/>
              <a:t>System specification</a:t>
            </a:r>
          </a:p>
          <a:p>
            <a:pPr lvl="1"/>
            <a:r>
              <a:rPr lang="en-US" altLang="en-US"/>
              <a:t>Software project plan</a:t>
            </a:r>
          </a:p>
          <a:p>
            <a:pPr lvl="1"/>
            <a:r>
              <a:rPr lang="en-US" altLang="en-US"/>
              <a:t>Software requirements specification</a:t>
            </a:r>
          </a:p>
          <a:p>
            <a:pPr lvl="1"/>
            <a:r>
              <a:rPr lang="en-US" altLang="en-US"/>
              <a:t>Preliminary user manual</a:t>
            </a:r>
          </a:p>
          <a:p>
            <a:pPr lvl="1"/>
            <a:r>
              <a:rPr lang="en-US" altLang="en-US"/>
              <a:t>Design specification</a:t>
            </a:r>
          </a:p>
          <a:p>
            <a:pPr lvl="1"/>
            <a:r>
              <a:rPr lang="en-US" altLang="en-US"/>
              <a:t>Source code listing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C00C430D-7463-40DE-9086-EDA3E5FF010C}"/>
              </a:ext>
            </a:extLst>
          </p:cNvPr>
          <p:cNvSpPr>
            <a:spLocks noGrp="1" noChangeArrowheads="1"/>
          </p:cNvSpPr>
          <p:nvPr>
            <p:ph type="title" idx="4294967295"/>
          </p:nvPr>
        </p:nvSpPr>
        <p:spPr>
          <a:xfrm>
            <a:off x="838200" y="228600"/>
            <a:ext cx="7378700" cy="1143000"/>
          </a:xfrm>
        </p:spPr>
        <p:txBody>
          <a:bodyPr/>
          <a:lstStyle/>
          <a:p>
            <a:r>
              <a:rPr lang="en-US" altLang="en-US" sz="4000" dirty="0"/>
              <a:t>Software Configuration Item (SCI)</a:t>
            </a:r>
          </a:p>
        </p:txBody>
      </p:sp>
      <p:sp>
        <p:nvSpPr>
          <p:cNvPr id="138243" name="Rectangle 3">
            <a:extLst>
              <a:ext uri="{FF2B5EF4-FFF2-40B4-BE49-F238E27FC236}">
                <a16:creationId xmlns:a16="http://schemas.microsoft.com/office/drawing/2014/main" id="{FF2468E9-0E48-47A1-B31B-9C6C48E8D2A6}"/>
              </a:ext>
            </a:extLst>
          </p:cNvPr>
          <p:cNvSpPr>
            <a:spLocks noGrp="1" noChangeArrowheads="1"/>
          </p:cNvSpPr>
          <p:nvPr>
            <p:ph type="body" idx="4294967295"/>
          </p:nvPr>
        </p:nvSpPr>
        <p:spPr>
          <a:xfrm>
            <a:off x="838200" y="2133600"/>
            <a:ext cx="7958138" cy="4186238"/>
          </a:xfrm>
        </p:spPr>
        <p:txBody>
          <a:bodyPr/>
          <a:lstStyle/>
          <a:p>
            <a:pPr lvl="1"/>
            <a:r>
              <a:rPr lang="en-US" altLang="en-US"/>
              <a:t>Test specification</a:t>
            </a:r>
          </a:p>
          <a:p>
            <a:pPr lvl="1"/>
            <a:r>
              <a:rPr lang="en-US" altLang="en-US"/>
              <a:t>Operation and installation manuals</a:t>
            </a:r>
          </a:p>
          <a:p>
            <a:pPr lvl="1"/>
            <a:r>
              <a:rPr lang="en-US" altLang="en-US"/>
              <a:t>Executable program</a:t>
            </a:r>
          </a:p>
          <a:p>
            <a:pPr lvl="1"/>
            <a:r>
              <a:rPr lang="en-US" altLang="en-US"/>
              <a:t>Database description</a:t>
            </a:r>
          </a:p>
          <a:p>
            <a:pPr lvl="1"/>
            <a:r>
              <a:rPr lang="en-US" altLang="en-US"/>
              <a:t>As-built user manual</a:t>
            </a:r>
          </a:p>
          <a:p>
            <a:pPr lvl="1"/>
            <a:r>
              <a:rPr lang="en-US" altLang="en-US"/>
              <a:t>Maintenance documents</a:t>
            </a:r>
          </a:p>
          <a:p>
            <a:pPr lvl="1"/>
            <a:r>
              <a:rPr lang="en-US" altLang="en-US"/>
              <a:t>Standards and procedures for 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1" name="Picture 5">
            <a:extLst>
              <a:ext uri="{FF2B5EF4-FFF2-40B4-BE49-F238E27FC236}">
                <a16:creationId xmlns:a16="http://schemas.microsoft.com/office/drawing/2014/main" id="{BA1D335C-863B-4594-AE83-86A99904FC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057400"/>
            <a:ext cx="71628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Rectangle 2">
            <a:extLst>
              <a:ext uri="{FF2B5EF4-FFF2-40B4-BE49-F238E27FC236}">
                <a16:creationId xmlns:a16="http://schemas.microsoft.com/office/drawing/2014/main" id="{49D98877-0BCB-4C3A-B5FC-F26DA758B86F}"/>
              </a:ext>
            </a:extLst>
          </p:cNvPr>
          <p:cNvSpPr>
            <a:spLocks noGrp="1" noChangeArrowheads="1"/>
          </p:cNvSpPr>
          <p:nvPr>
            <p:ph type="title" idx="4294967295"/>
          </p:nvPr>
        </p:nvSpPr>
        <p:spPr>
          <a:xfrm>
            <a:off x="1371600" y="609600"/>
            <a:ext cx="7378700" cy="1143000"/>
          </a:xfrm>
        </p:spPr>
        <p:txBody>
          <a:bodyPr/>
          <a:lstStyle/>
          <a:p>
            <a:r>
              <a:rPr lang="en-US" altLang="en-US"/>
              <a:t>SCI Modification Process</a:t>
            </a:r>
          </a:p>
        </p:txBody>
      </p:sp>
      <p:sp>
        <p:nvSpPr>
          <p:cNvPr id="101382" name="Text Box 6">
            <a:extLst>
              <a:ext uri="{FF2B5EF4-FFF2-40B4-BE49-F238E27FC236}">
                <a16:creationId xmlns:a16="http://schemas.microsoft.com/office/drawing/2014/main" id="{91C9EAE2-1D0B-433A-A4D8-381EF6B3695F}"/>
              </a:ext>
            </a:extLst>
          </p:cNvPr>
          <p:cNvSpPr txBox="1">
            <a:spLocks noChangeArrowheads="1"/>
          </p:cNvSpPr>
          <p:nvPr/>
        </p:nvSpPr>
        <p:spPr bwMode="auto">
          <a:xfrm>
            <a:off x="6615113" y="62865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[Pressman, 1997]</a:t>
            </a:r>
            <a:endParaRPr lang="pt-BR" altLang="en-US">
              <a:latin typeface="Geneva"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01D5253-317B-464D-B6D9-C8836D92FDE7}"/>
              </a:ext>
            </a:extLst>
          </p:cNvPr>
          <p:cNvSpPr>
            <a:spLocks noGrp="1" noChangeArrowheads="1"/>
          </p:cNvSpPr>
          <p:nvPr>
            <p:ph type="title" idx="4294967295"/>
          </p:nvPr>
        </p:nvSpPr>
        <p:spPr>
          <a:xfrm>
            <a:off x="990600" y="304800"/>
            <a:ext cx="7378700" cy="1143000"/>
          </a:xfrm>
        </p:spPr>
        <p:txBody>
          <a:bodyPr/>
          <a:lstStyle/>
          <a:p>
            <a:r>
              <a:rPr lang="en-US" altLang="en-US" sz="3600" dirty="0"/>
              <a:t>Object identification in SW configuration</a:t>
            </a:r>
          </a:p>
        </p:txBody>
      </p:sp>
      <p:sp>
        <p:nvSpPr>
          <p:cNvPr id="103427" name="Rectangle 3">
            <a:extLst>
              <a:ext uri="{FF2B5EF4-FFF2-40B4-BE49-F238E27FC236}">
                <a16:creationId xmlns:a16="http://schemas.microsoft.com/office/drawing/2014/main" id="{8C8ED544-C300-45D3-ABAB-2E10F597D0E3}"/>
              </a:ext>
            </a:extLst>
          </p:cNvPr>
          <p:cNvSpPr>
            <a:spLocks noGrp="1" noChangeArrowheads="1"/>
          </p:cNvSpPr>
          <p:nvPr>
            <p:ph type="body" idx="4294967295"/>
          </p:nvPr>
        </p:nvSpPr>
        <p:spPr>
          <a:xfrm>
            <a:off x="838200" y="2209800"/>
            <a:ext cx="7958138" cy="4343400"/>
          </a:xfrm>
        </p:spPr>
        <p:txBody>
          <a:bodyPr/>
          <a:lstStyle/>
          <a:p>
            <a:r>
              <a:rPr lang="en-US" altLang="en-US"/>
              <a:t>SCI can be named and organized using OO approach</a:t>
            </a:r>
          </a:p>
          <a:p>
            <a:r>
              <a:rPr lang="en-US" altLang="en-US"/>
              <a:t>Two types of objects:</a:t>
            </a:r>
          </a:p>
          <a:p>
            <a:pPr lvl="1"/>
            <a:r>
              <a:rPr lang="en-US" altLang="en-US" b="1"/>
              <a:t>basic object</a:t>
            </a:r>
            <a:r>
              <a:rPr lang="en-US" altLang="en-US"/>
              <a:t>: ‘unit of text’ created during analysis, design, coding, or testing.</a:t>
            </a:r>
          </a:p>
          <a:p>
            <a:pPr lvl="1"/>
            <a:r>
              <a:rPr lang="en-US" altLang="en-US" b="1"/>
              <a:t>Aggregated objects</a:t>
            </a:r>
            <a:r>
              <a:rPr lang="en-US" altLang="en-US"/>
              <a:t>: a collect of basic objects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B43A48B-5388-46AB-B760-46CB384FF4E3}"/>
              </a:ext>
            </a:extLst>
          </p:cNvPr>
          <p:cNvSpPr>
            <a:spLocks noGrp="1" noChangeArrowheads="1"/>
          </p:cNvSpPr>
          <p:nvPr>
            <p:ph type="title" idx="4294967295"/>
          </p:nvPr>
        </p:nvSpPr>
        <p:spPr>
          <a:xfrm>
            <a:off x="990600" y="228600"/>
            <a:ext cx="7378700" cy="1143000"/>
          </a:xfrm>
        </p:spPr>
        <p:txBody>
          <a:bodyPr/>
          <a:lstStyle/>
          <a:p>
            <a:r>
              <a:rPr lang="en-US" altLang="en-US" sz="3600" dirty="0"/>
              <a:t>Object identification in SW configuration</a:t>
            </a:r>
          </a:p>
        </p:txBody>
      </p:sp>
      <p:sp>
        <p:nvSpPr>
          <p:cNvPr id="104451" name="Rectangle 3">
            <a:extLst>
              <a:ext uri="{FF2B5EF4-FFF2-40B4-BE49-F238E27FC236}">
                <a16:creationId xmlns:a16="http://schemas.microsoft.com/office/drawing/2014/main" id="{595182A1-7F87-462E-8964-45003ACA7629}"/>
              </a:ext>
            </a:extLst>
          </p:cNvPr>
          <p:cNvSpPr>
            <a:spLocks noGrp="1" noChangeArrowheads="1"/>
          </p:cNvSpPr>
          <p:nvPr>
            <p:ph type="body" idx="4294967295"/>
          </p:nvPr>
        </p:nvSpPr>
        <p:spPr>
          <a:xfrm>
            <a:off x="838200" y="2133600"/>
            <a:ext cx="7958138" cy="4343400"/>
          </a:xfrm>
        </p:spPr>
        <p:txBody>
          <a:bodyPr/>
          <a:lstStyle/>
          <a:p>
            <a:r>
              <a:rPr lang="en-US" altLang="en-US"/>
              <a:t>Features of objects:</a:t>
            </a:r>
          </a:p>
          <a:p>
            <a:pPr lvl="1"/>
            <a:r>
              <a:rPr lang="en-US" altLang="en-US"/>
              <a:t>name: a character string</a:t>
            </a:r>
          </a:p>
          <a:p>
            <a:pPr lvl="1"/>
            <a:r>
              <a:rPr lang="en-US" altLang="en-US"/>
              <a:t>description: a list of data items to identify the SCI type and a project id, version information, etc.</a:t>
            </a:r>
          </a:p>
          <a:p>
            <a:pPr lvl="1"/>
            <a:r>
              <a:rPr lang="en-US" altLang="en-US"/>
              <a:t>resources: entity that are provided, processed, referenced by the object</a:t>
            </a:r>
          </a:p>
          <a:p>
            <a:pPr lvl="1"/>
            <a:r>
              <a:rPr lang="en-US" altLang="en-US"/>
              <a:t>Realization: a pointer to ‘</a:t>
            </a:r>
            <a:r>
              <a:rPr lang="en-US" altLang="en-US" i="1"/>
              <a:t>unit of text’</a:t>
            </a:r>
            <a:r>
              <a:rPr lang="en-US" altLang="en-US"/>
              <a:t> for a basic object or </a:t>
            </a:r>
            <a:r>
              <a:rPr lang="en-US" altLang="en-US" i="1"/>
              <a:t>null</a:t>
            </a:r>
            <a:r>
              <a:rPr lang="en-US" altLang="en-US"/>
              <a:t> for an aggregate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304800" y="1219205"/>
            <a:ext cx="8534400" cy="3428995"/>
          </a:xfrm>
        </p:spPr>
        <p:txBody>
          <a:bodyPr/>
          <a:lstStyle/>
          <a:p>
            <a:pPr algn="just">
              <a:buNone/>
            </a:pPr>
            <a:r>
              <a:rPr lang="en-US" dirty="0"/>
              <a:t>● To understand the process and its models.</a:t>
            </a:r>
          </a:p>
          <a:p>
            <a:pPr algn="just">
              <a:buNone/>
            </a:pPr>
            <a:r>
              <a:rPr lang="en-US" dirty="0"/>
              <a:t>● To understand fundamental concepts of requirements engineering and Analysis Modeling.</a:t>
            </a:r>
          </a:p>
          <a:p>
            <a:pPr algn="just">
              <a:buNone/>
            </a:pPr>
            <a:r>
              <a:rPr lang="en-US" dirty="0"/>
              <a:t>● To understand the major considerations for enterprise integration and deployment.</a:t>
            </a:r>
          </a:p>
          <a:p>
            <a:pPr algn="just">
              <a:buNone/>
            </a:pPr>
            <a:r>
              <a:rPr lang="en-US" dirty="0"/>
              <a:t>● To learn various testing and maintenance measures.</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CDD6894-A9C0-421F-9338-65DD6C359060}"/>
              </a:ext>
            </a:extLst>
          </p:cNvPr>
          <p:cNvSpPr>
            <a:spLocks noGrp="1" noChangeArrowheads="1"/>
          </p:cNvSpPr>
          <p:nvPr>
            <p:ph type="title" idx="4294967295"/>
          </p:nvPr>
        </p:nvSpPr>
        <p:spPr>
          <a:xfrm>
            <a:off x="1371600" y="609600"/>
            <a:ext cx="7378700" cy="1143000"/>
          </a:xfrm>
        </p:spPr>
        <p:txBody>
          <a:bodyPr/>
          <a:lstStyle/>
          <a:p>
            <a:r>
              <a:rPr lang="en-US" altLang="en-US" sz="3600"/>
              <a:t>Object identification in SW configuration</a:t>
            </a:r>
          </a:p>
        </p:txBody>
      </p:sp>
      <p:sp>
        <p:nvSpPr>
          <p:cNvPr id="105475" name="Rectangle 3">
            <a:extLst>
              <a:ext uri="{FF2B5EF4-FFF2-40B4-BE49-F238E27FC236}">
                <a16:creationId xmlns:a16="http://schemas.microsoft.com/office/drawing/2014/main" id="{012570E4-D998-441C-8E8C-5C3E82994445}"/>
              </a:ext>
            </a:extLst>
          </p:cNvPr>
          <p:cNvSpPr>
            <a:spLocks noGrp="1" noChangeArrowheads="1"/>
          </p:cNvSpPr>
          <p:nvPr>
            <p:ph type="body" idx="4294967295"/>
          </p:nvPr>
        </p:nvSpPr>
        <p:spPr>
          <a:xfrm>
            <a:off x="838200" y="2209800"/>
            <a:ext cx="7958138" cy="4267200"/>
          </a:xfrm>
        </p:spPr>
        <p:txBody>
          <a:bodyPr/>
          <a:lstStyle/>
          <a:p>
            <a:r>
              <a:rPr lang="en-US" altLang="en-US"/>
              <a:t>Relationships between objects</a:t>
            </a:r>
          </a:p>
          <a:p>
            <a:pPr lvl="1"/>
            <a:r>
              <a:rPr lang="en-US" altLang="en-US"/>
              <a:t>part-of: a hierarchical relationship</a:t>
            </a:r>
          </a:p>
          <a:p>
            <a:pPr lvl="1"/>
            <a:r>
              <a:rPr lang="en-US" altLang="en-US"/>
              <a:t>interrelated: a cross-structural relationship</a:t>
            </a:r>
          </a:p>
          <a:p>
            <a:r>
              <a:rPr lang="en-US" altLang="en-US"/>
              <a:t>Object identification methods</a:t>
            </a:r>
            <a:endParaRPr lang="en-US" altLang="en-US" sz="2800"/>
          </a:p>
          <a:p>
            <a:pPr lvl="1"/>
            <a:r>
              <a:rPr lang="en-US" altLang="en-US" b="1"/>
              <a:t>evolution graph</a:t>
            </a:r>
          </a:p>
          <a:p>
            <a:pPr lvl="1"/>
            <a:r>
              <a:rPr lang="en-US" altLang="en-US" b="1"/>
              <a:t>automated SCM tools</a:t>
            </a:r>
          </a:p>
          <a:p>
            <a:pPr lvl="1"/>
            <a:r>
              <a:rPr lang="en-US" altLang="en-US" b="1"/>
              <a:t>module interconnection language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47E232-A501-40B2-8CAE-57DFAD4395F0}"/>
              </a:ext>
            </a:extLst>
          </p:cNvPr>
          <p:cNvSpPr>
            <a:spLocks noGrp="1" noChangeArrowheads="1"/>
          </p:cNvSpPr>
          <p:nvPr>
            <p:ph type="title" idx="4294967295"/>
          </p:nvPr>
        </p:nvSpPr>
        <p:spPr>
          <a:xfrm>
            <a:off x="1371600" y="609600"/>
            <a:ext cx="7378700" cy="1143000"/>
          </a:xfrm>
        </p:spPr>
        <p:txBody>
          <a:bodyPr/>
          <a:lstStyle/>
          <a:p>
            <a:r>
              <a:rPr lang="en-US" altLang="en-US"/>
              <a:t>Configuration Objects</a:t>
            </a:r>
          </a:p>
        </p:txBody>
      </p:sp>
      <p:pic>
        <p:nvPicPr>
          <p:cNvPr id="106501" name="Picture 5">
            <a:extLst>
              <a:ext uri="{FF2B5EF4-FFF2-40B4-BE49-F238E27FC236}">
                <a16:creationId xmlns:a16="http://schemas.microsoft.com/office/drawing/2014/main" id="{9A1F570A-6EF4-4920-BA81-54365A4D35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9150" y="1292942"/>
            <a:ext cx="5943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Text Box 6">
            <a:extLst>
              <a:ext uri="{FF2B5EF4-FFF2-40B4-BE49-F238E27FC236}">
                <a16:creationId xmlns:a16="http://schemas.microsoft.com/office/drawing/2014/main" id="{F6753CE4-65BC-4210-897B-2A942487D3C9}"/>
              </a:ext>
            </a:extLst>
          </p:cNvPr>
          <p:cNvSpPr txBox="1">
            <a:spLocks noChangeArrowheads="1"/>
          </p:cNvSpPr>
          <p:nvPr/>
        </p:nvSpPr>
        <p:spPr bwMode="auto">
          <a:xfrm>
            <a:off x="1066800" y="20574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[Pressman, 1997]</a:t>
            </a:r>
            <a:endParaRPr lang="pt-BR" altLang="en-US">
              <a:latin typeface="Geneva"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00EA72C-905C-4316-984F-DD400DB8E94A}"/>
              </a:ext>
            </a:extLst>
          </p:cNvPr>
          <p:cNvSpPr>
            <a:spLocks noGrp="1" noChangeArrowheads="1"/>
          </p:cNvSpPr>
          <p:nvPr>
            <p:ph type="title" idx="4294967295"/>
          </p:nvPr>
        </p:nvSpPr>
        <p:spPr>
          <a:xfrm>
            <a:off x="1371600" y="609600"/>
            <a:ext cx="7378700" cy="1143000"/>
          </a:xfrm>
        </p:spPr>
        <p:txBody>
          <a:bodyPr/>
          <a:lstStyle/>
          <a:p>
            <a:r>
              <a:rPr lang="en-US" altLang="en-US" sz="4000"/>
              <a:t>SCM Process</a:t>
            </a:r>
          </a:p>
        </p:txBody>
      </p:sp>
      <p:sp>
        <p:nvSpPr>
          <p:cNvPr id="102403" name="Rectangle 3">
            <a:extLst>
              <a:ext uri="{FF2B5EF4-FFF2-40B4-BE49-F238E27FC236}">
                <a16:creationId xmlns:a16="http://schemas.microsoft.com/office/drawing/2014/main" id="{B1F0B59D-5C00-42F1-8FF4-CC5800D6E7EF}"/>
              </a:ext>
            </a:extLst>
          </p:cNvPr>
          <p:cNvSpPr>
            <a:spLocks noGrp="1" noChangeArrowheads="1"/>
          </p:cNvSpPr>
          <p:nvPr>
            <p:ph type="body" idx="4294967295"/>
          </p:nvPr>
        </p:nvSpPr>
        <p:spPr>
          <a:xfrm>
            <a:off x="838200" y="2438400"/>
            <a:ext cx="7958138" cy="3881438"/>
          </a:xfrm>
        </p:spPr>
        <p:txBody>
          <a:bodyPr/>
          <a:lstStyle/>
          <a:p>
            <a:r>
              <a:rPr lang="en-US" altLang="en-US"/>
              <a:t>Identification</a:t>
            </a:r>
          </a:p>
          <a:p>
            <a:r>
              <a:rPr lang="en-US" altLang="en-US"/>
              <a:t>Version control</a:t>
            </a:r>
          </a:p>
          <a:p>
            <a:r>
              <a:rPr lang="en-US" altLang="en-US"/>
              <a:t>Change control</a:t>
            </a:r>
          </a:p>
          <a:p>
            <a:r>
              <a:rPr lang="en-US" altLang="en-US"/>
              <a:t>Configuration auditing </a:t>
            </a:r>
          </a:p>
          <a:p>
            <a:r>
              <a:rPr lang="en-US" altLang="en-US"/>
              <a:t>Status reporting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13A09E21-B004-4BA0-85F9-97B2656BE7D9}"/>
              </a:ext>
            </a:extLst>
          </p:cNvPr>
          <p:cNvSpPr>
            <a:spLocks noGrp="1" noChangeArrowheads="1"/>
          </p:cNvSpPr>
          <p:nvPr>
            <p:ph type="title" idx="4294967295"/>
          </p:nvPr>
        </p:nvSpPr>
        <p:spPr>
          <a:xfrm>
            <a:off x="1371600" y="609600"/>
            <a:ext cx="7378700" cy="1143000"/>
          </a:xfrm>
        </p:spPr>
        <p:txBody>
          <a:bodyPr/>
          <a:lstStyle/>
          <a:p>
            <a:r>
              <a:rPr lang="en-GB" altLang="en-US"/>
              <a:t>Configuration Control</a:t>
            </a:r>
            <a:endParaRPr lang="en-US" altLang="en-US"/>
          </a:p>
        </p:txBody>
      </p:sp>
      <p:sp>
        <p:nvSpPr>
          <p:cNvPr id="117763" name="Rectangle 3">
            <a:extLst>
              <a:ext uri="{FF2B5EF4-FFF2-40B4-BE49-F238E27FC236}">
                <a16:creationId xmlns:a16="http://schemas.microsoft.com/office/drawing/2014/main" id="{72B537CB-41E5-49E0-B24E-2C014049FD54}"/>
              </a:ext>
            </a:extLst>
          </p:cNvPr>
          <p:cNvSpPr>
            <a:spLocks noGrp="1" noChangeArrowheads="1"/>
          </p:cNvSpPr>
          <p:nvPr>
            <p:ph type="body" idx="4294967295"/>
          </p:nvPr>
        </p:nvSpPr>
        <p:spPr>
          <a:xfrm>
            <a:off x="838200" y="2133600"/>
            <a:ext cx="7958138" cy="4186238"/>
          </a:xfrm>
        </p:spPr>
        <p:txBody>
          <a:bodyPr/>
          <a:lstStyle/>
          <a:p>
            <a:r>
              <a:rPr lang="en-GB" altLang="en-US"/>
              <a:t>Enforces a rigorous change control mechanism</a:t>
            </a:r>
          </a:p>
          <a:p>
            <a:pPr>
              <a:buFont typeface="Wingdings" panose="05000000000000000000" pitchFamily="2" charset="2"/>
              <a:buNone/>
            </a:pPr>
            <a:endParaRPr lang="en-GB" altLang="en-US" sz="2000"/>
          </a:p>
          <a:p>
            <a:r>
              <a:rPr lang="en-GB" altLang="en-US"/>
              <a:t>Requires formal procedures to</a:t>
            </a:r>
          </a:p>
          <a:p>
            <a:pPr lvl="1"/>
            <a:r>
              <a:rPr lang="en-GB" altLang="en-US"/>
              <a:t>request changes</a:t>
            </a:r>
          </a:p>
          <a:p>
            <a:pPr lvl="1"/>
            <a:r>
              <a:rPr lang="en-GB" altLang="en-US"/>
              <a:t>carry out impact analysis</a:t>
            </a:r>
          </a:p>
          <a:p>
            <a:pPr lvl="1"/>
            <a:r>
              <a:rPr lang="en-GB" altLang="en-US"/>
              <a:t>approve changes</a:t>
            </a:r>
          </a:p>
          <a:p>
            <a:pPr lvl="1"/>
            <a:r>
              <a:rPr lang="en-GB" altLang="en-US"/>
              <a:t>carry out changes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E7315D6-F53A-4EF5-9B37-1E057810652E}"/>
              </a:ext>
            </a:extLst>
          </p:cNvPr>
          <p:cNvSpPr>
            <a:spLocks noGrp="1" noChangeArrowheads="1"/>
          </p:cNvSpPr>
          <p:nvPr>
            <p:ph type="title" idx="4294967295"/>
          </p:nvPr>
        </p:nvSpPr>
        <p:spPr>
          <a:xfrm>
            <a:off x="1371600" y="609600"/>
            <a:ext cx="7378700" cy="1143000"/>
          </a:xfrm>
        </p:spPr>
        <p:txBody>
          <a:bodyPr/>
          <a:lstStyle/>
          <a:p>
            <a:r>
              <a:rPr lang="en-US" altLang="en-US" sz="3600"/>
              <a:t>Evolution Graph</a:t>
            </a:r>
          </a:p>
        </p:txBody>
      </p:sp>
      <p:sp>
        <p:nvSpPr>
          <p:cNvPr id="107525" name="Oval 5">
            <a:extLst>
              <a:ext uri="{FF2B5EF4-FFF2-40B4-BE49-F238E27FC236}">
                <a16:creationId xmlns:a16="http://schemas.microsoft.com/office/drawing/2014/main" id="{58E77126-4B9C-42B0-A48C-2FD2E0D814EE}"/>
              </a:ext>
            </a:extLst>
          </p:cNvPr>
          <p:cNvSpPr>
            <a:spLocks noChangeArrowheads="1"/>
          </p:cNvSpPr>
          <p:nvPr/>
        </p:nvSpPr>
        <p:spPr bwMode="auto">
          <a:xfrm>
            <a:off x="3968750" y="29781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1.2</a:t>
            </a:r>
          </a:p>
        </p:txBody>
      </p:sp>
      <p:sp>
        <p:nvSpPr>
          <p:cNvPr id="107526" name="Oval 6">
            <a:extLst>
              <a:ext uri="{FF2B5EF4-FFF2-40B4-BE49-F238E27FC236}">
                <a16:creationId xmlns:a16="http://schemas.microsoft.com/office/drawing/2014/main" id="{7583BA53-F6E1-4C05-AFE7-F53437D9A1FE}"/>
              </a:ext>
            </a:extLst>
          </p:cNvPr>
          <p:cNvSpPr>
            <a:spLocks noChangeArrowheads="1"/>
          </p:cNvSpPr>
          <p:nvPr/>
        </p:nvSpPr>
        <p:spPr bwMode="auto">
          <a:xfrm>
            <a:off x="6788150" y="22923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1.4</a:t>
            </a:r>
          </a:p>
        </p:txBody>
      </p:sp>
      <p:sp>
        <p:nvSpPr>
          <p:cNvPr id="107527" name="Oval 7">
            <a:extLst>
              <a:ext uri="{FF2B5EF4-FFF2-40B4-BE49-F238E27FC236}">
                <a16:creationId xmlns:a16="http://schemas.microsoft.com/office/drawing/2014/main" id="{4F62BAEE-B1AF-45DA-8776-88FF86E986E5}"/>
              </a:ext>
            </a:extLst>
          </p:cNvPr>
          <p:cNvSpPr>
            <a:spLocks noChangeArrowheads="1"/>
          </p:cNvSpPr>
          <p:nvPr/>
        </p:nvSpPr>
        <p:spPr bwMode="auto">
          <a:xfrm>
            <a:off x="5568950" y="34353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2.0</a:t>
            </a:r>
          </a:p>
        </p:txBody>
      </p:sp>
      <p:sp>
        <p:nvSpPr>
          <p:cNvPr id="107528" name="Oval 8">
            <a:extLst>
              <a:ext uri="{FF2B5EF4-FFF2-40B4-BE49-F238E27FC236}">
                <a16:creationId xmlns:a16="http://schemas.microsoft.com/office/drawing/2014/main" id="{4651CC5B-FC16-41D1-A1B6-CAAC3AD36CE9}"/>
              </a:ext>
            </a:extLst>
          </p:cNvPr>
          <p:cNvSpPr>
            <a:spLocks noChangeArrowheads="1"/>
          </p:cNvSpPr>
          <p:nvPr/>
        </p:nvSpPr>
        <p:spPr bwMode="auto">
          <a:xfrm>
            <a:off x="5416550" y="22923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1.3</a:t>
            </a:r>
          </a:p>
        </p:txBody>
      </p:sp>
      <p:sp>
        <p:nvSpPr>
          <p:cNvPr id="107529" name="Oval 9">
            <a:extLst>
              <a:ext uri="{FF2B5EF4-FFF2-40B4-BE49-F238E27FC236}">
                <a16:creationId xmlns:a16="http://schemas.microsoft.com/office/drawing/2014/main" id="{CBB16A51-02ED-4B95-A262-D411B476CB20}"/>
              </a:ext>
            </a:extLst>
          </p:cNvPr>
          <p:cNvSpPr>
            <a:spLocks noChangeArrowheads="1"/>
          </p:cNvSpPr>
          <p:nvPr/>
        </p:nvSpPr>
        <p:spPr bwMode="auto">
          <a:xfrm>
            <a:off x="3816350" y="46545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1.1.1</a:t>
            </a:r>
          </a:p>
        </p:txBody>
      </p:sp>
      <p:sp>
        <p:nvSpPr>
          <p:cNvPr id="107530" name="Oval 10">
            <a:extLst>
              <a:ext uri="{FF2B5EF4-FFF2-40B4-BE49-F238E27FC236}">
                <a16:creationId xmlns:a16="http://schemas.microsoft.com/office/drawing/2014/main" id="{2C5B9A68-8014-4DC0-ADC7-AC5876002D3A}"/>
              </a:ext>
            </a:extLst>
          </p:cNvPr>
          <p:cNvSpPr>
            <a:spLocks noChangeArrowheads="1"/>
          </p:cNvSpPr>
          <p:nvPr/>
        </p:nvSpPr>
        <p:spPr bwMode="auto">
          <a:xfrm>
            <a:off x="4959350" y="46545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1.1.2</a:t>
            </a:r>
          </a:p>
        </p:txBody>
      </p:sp>
      <p:sp>
        <p:nvSpPr>
          <p:cNvPr id="107531" name="Oval 11">
            <a:extLst>
              <a:ext uri="{FF2B5EF4-FFF2-40B4-BE49-F238E27FC236}">
                <a16:creationId xmlns:a16="http://schemas.microsoft.com/office/drawing/2014/main" id="{F1E84C2A-2F96-4906-B56D-36439935E361}"/>
              </a:ext>
            </a:extLst>
          </p:cNvPr>
          <p:cNvSpPr>
            <a:spLocks noChangeArrowheads="1"/>
          </p:cNvSpPr>
          <p:nvPr/>
        </p:nvSpPr>
        <p:spPr bwMode="auto">
          <a:xfrm>
            <a:off x="6940550" y="34353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2.1</a:t>
            </a:r>
          </a:p>
        </p:txBody>
      </p:sp>
      <p:sp>
        <p:nvSpPr>
          <p:cNvPr id="107532" name="Oval 12">
            <a:extLst>
              <a:ext uri="{FF2B5EF4-FFF2-40B4-BE49-F238E27FC236}">
                <a16:creationId xmlns:a16="http://schemas.microsoft.com/office/drawing/2014/main" id="{2A81A9D7-4AED-404A-888C-488520972E78}"/>
              </a:ext>
            </a:extLst>
          </p:cNvPr>
          <p:cNvSpPr>
            <a:spLocks noChangeArrowheads="1"/>
          </p:cNvSpPr>
          <p:nvPr/>
        </p:nvSpPr>
        <p:spPr bwMode="auto">
          <a:xfrm>
            <a:off x="1301750" y="29781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1.0</a:t>
            </a:r>
          </a:p>
        </p:txBody>
      </p:sp>
      <p:sp>
        <p:nvSpPr>
          <p:cNvPr id="107533" name="Oval 13">
            <a:extLst>
              <a:ext uri="{FF2B5EF4-FFF2-40B4-BE49-F238E27FC236}">
                <a16:creationId xmlns:a16="http://schemas.microsoft.com/office/drawing/2014/main" id="{EF5834EB-85DA-4965-A723-DA59074EF60A}"/>
              </a:ext>
            </a:extLst>
          </p:cNvPr>
          <p:cNvSpPr>
            <a:spLocks noChangeArrowheads="1"/>
          </p:cNvSpPr>
          <p:nvPr/>
        </p:nvSpPr>
        <p:spPr bwMode="auto">
          <a:xfrm>
            <a:off x="2673350" y="29781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000" b="1">
                <a:latin typeface="Arial" panose="020B0604020202020204" pitchFamily="34" charset="0"/>
              </a:rPr>
              <a:t>obj</a:t>
            </a:r>
          </a:p>
          <a:p>
            <a:pPr algn="ctr" eaLnBrk="0" hangingPunct="0"/>
            <a:r>
              <a:rPr lang="en-US" altLang="en-US" sz="2000" b="1">
                <a:latin typeface="Arial" panose="020B0604020202020204" pitchFamily="34" charset="0"/>
              </a:rPr>
              <a:t>1.1</a:t>
            </a:r>
          </a:p>
        </p:txBody>
      </p:sp>
      <p:sp>
        <p:nvSpPr>
          <p:cNvPr id="107534" name="Line 14">
            <a:extLst>
              <a:ext uri="{FF2B5EF4-FFF2-40B4-BE49-F238E27FC236}">
                <a16:creationId xmlns:a16="http://schemas.microsoft.com/office/drawing/2014/main" id="{944CB871-80D4-42C1-89E6-0B17ED62C263}"/>
              </a:ext>
            </a:extLst>
          </p:cNvPr>
          <p:cNvSpPr>
            <a:spLocks noChangeShapeType="1"/>
          </p:cNvSpPr>
          <p:nvPr/>
        </p:nvSpPr>
        <p:spPr bwMode="auto">
          <a:xfrm>
            <a:off x="2139950" y="3276600"/>
            <a:ext cx="520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5" name="Line 15">
            <a:extLst>
              <a:ext uri="{FF2B5EF4-FFF2-40B4-BE49-F238E27FC236}">
                <a16:creationId xmlns:a16="http://schemas.microsoft.com/office/drawing/2014/main" id="{CB6812AF-BB7D-4296-9D3D-B24099F2F6FC}"/>
              </a:ext>
            </a:extLst>
          </p:cNvPr>
          <p:cNvSpPr>
            <a:spLocks noChangeShapeType="1"/>
          </p:cNvSpPr>
          <p:nvPr/>
        </p:nvSpPr>
        <p:spPr bwMode="auto">
          <a:xfrm>
            <a:off x="3511550" y="3276600"/>
            <a:ext cx="44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6" name="Line 16">
            <a:extLst>
              <a:ext uri="{FF2B5EF4-FFF2-40B4-BE49-F238E27FC236}">
                <a16:creationId xmlns:a16="http://schemas.microsoft.com/office/drawing/2014/main" id="{45BC00F2-FA98-484A-9402-801B39290876}"/>
              </a:ext>
            </a:extLst>
          </p:cNvPr>
          <p:cNvSpPr>
            <a:spLocks noChangeShapeType="1"/>
          </p:cNvSpPr>
          <p:nvPr/>
        </p:nvSpPr>
        <p:spPr bwMode="auto">
          <a:xfrm flipH="1">
            <a:off x="4718050" y="2673350"/>
            <a:ext cx="69850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7" name="Line 17">
            <a:extLst>
              <a:ext uri="{FF2B5EF4-FFF2-40B4-BE49-F238E27FC236}">
                <a16:creationId xmlns:a16="http://schemas.microsoft.com/office/drawing/2014/main" id="{A0E07F03-C392-4F6C-9BB0-03057756BB7D}"/>
              </a:ext>
            </a:extLst>
          </p:cNvPr>
          <p:cNvSpPr>
            <a:spLocks noChangeShapeType="1"/>
          </p:cNvSpPr>
          <p:nvPr/>
        </p:nvSpPr>
        <p:spPr bwMode="auto">
          <a:xfrm flipH="1" flipV="1">
            <a:off x="4794250" y="3422650"/>
            <a:ext cx="774700" cy="393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8" name="Line 18">
            <a:extLst>
              <a:ext uri="{FF2B5EF4-FFF2-40B4-BE49-F238E27FC236}">
                <a16:creationId xmlns:a16="http://schemas.microsoft.com/office/drawing/2014/main" id="{CC67FF35-4FF2-4C7A-B18C-8928E33C8034}"/>
              </a:ext>
            </a:extLst>
          </p:cNvPr>
          <p:cNvSpPr>
            <a:spLocks noChangeShapeType="1"/>
          </p:cNvSpPr>
          <p:nvPr/>
        </p:nvSpPr>
        <p:spPr bwMode="auto">
          <a:xfrm flipH="1">
            <a:off x="6242050" y="2590800"/>
            <a:ext cx="546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9" name="Line 19">
            <a:extLst>
              <a:ext uri="{FF2B5EF4-FFF2-40B4-BE49-F238E27FC236}">
                <a16:creationId xmlns:a16="http://schemas.microsoft.com/office/drawing/2014/main" id="{265FB9F9-A034-4B14-8869-B7D9E7562AE8}"/>
              </a:ext>
            </a:extLst>
          </p:cNvPr>
          <p:cNvSpPr>
            <a:spLocks noChangeShapeType="1"/>
          </p:cNvSpPr>
          <p:nvPr/>
        </p:nvSpPr>
        <p:spPr bwMode="auto">
          <a:xfrm flipH="1">
            <a:off x="6394450" y="3810000"/>
            <a:ext cx="546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0" name="Line 20">
            <a:extLst>
              <a:ext uri="{FF2B5EF4-FFF2-40B4-BE49-F238E27FC236}">
                <a16:creationId xmlns:a16="http://schemas.microsoft.com/office/drawing/2014/main" id="{42BE14C8-E96A-46D9-A37C-8851E20388C6}"/>
              </a:ext>
            </a:extLst>
          </p:cNvPr>
          <p:cNvSpPr>
            <a:spLocks noChangeShapeType="1"/>
          </p:cNvSpPr>
          <p:nvPr/>
        </p:nvSpPr>
        <p:spPr bwMode="auto">
          <a:xfrm>
            <a:off x="3206750" y="3663950"/>
            <a:ext cx="673100" cy="1130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1" name="Line 21">
            <a:extLst>
              <a:ext uri="{FF2B5EF4-FFF2-40B4-BE49-F238E27FC236}">
                <a16:creationId xmlns:a16="http://schemas.microsoft.com/office/drawing/2014/main" id="{8AA74251-FF7F-4607-BF5B-4F55177A931B}"/>
              </a:ext>
            </a:extLst>
          </p:cNvPr>
          <p:cNvSpPr>
            <a:spLocks noChangeShapeType="1"/>
          </p:cNvSpPr>
          <p:nvPr/>
        </p:nvSpPr>
        <p:spPr bwMode="auto">
          <a:xfrm>
            <a:off x="4654550" y="4953000"/>
            <a:ext cx="292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2" name="Text Box 22">
            <a:extLst>
              <a:ext uri="{FF2B5EF4-FFF2-40B4-BE49-F238E27FC236}">
                <a16:creationId xmlns:a16="http://schemas.microsoft.com/office/drawing/2014/main" id="{B1D885E5-7A93-47C8-971B-C5EE259ECE59}"/>
              </a:ext>
            </a:extLst>
          </p:cNvPr>
          <p:cNvSpPr txBox="1">
            <a:spLocks noChangeArrowheads="1"/>
          </p:cNvSpPr>
          <p:nvPr/>
        </p:nvSpPr>
        <p:spPr bwMode="auto">
          <a:xfrm>
            <a:off x="6629400" y="61722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[Pressman, 1997]</a:t>
            </a:r>
            <a:endParaRPr lang="pt-BR" altLang="en-US">
              <a:latin typeface="Geneva"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8A7D892F-93AA-4D12-AE39-E13A6058E8CD}"/>
              </a:ext>
            </a:extLst>
          </p:cNvPr>
          <p:cNvSpPr>
            <a:spLocks noGrp="1" noChangeArrowheads="1"/>
          </p:cNvSpPr>
          <p:nvPr>
            <p:ph type="title" idx="4294967295"/>
          </p:nvPr>
        </p:nvSpPr>
        <p:spPr>
          <a:xfrm>
            <a:off x="1371600" y="609600"/>
            <a:ext cx="7378700" cy="1143000"/>
          </a:xfrm>
        </p:spPr>
        <p:txBody>
          <a:bodyPr/>
          <a:lstStyle/>
          <a:p>
            <a:r>
              <a:rPr lang="en-GB" altLang="en-US"/>
              <a:t>Merging</a:t>
            </a:r>
            <a:endParaRPr lang="en-US" altLang="en-US"/>
          </a:p>
        </p:txBody>
      </p:sp>
      <p:sp>
        <p:nvSpPr>
          <p:cNvPr id="116739" name="Rectangle 3">
            <a:extLst>
              <a:ext uri="{FF2B5EF4-FFF2-40B4-BE49-F238E27FC236}">
                <a16:creationId xmlns:a16="http://schemas.microsoft.com/office/drawing/2014/main" id="{0A92824C-8E27-4F08-8EC0-ECFDA9F7485C}"/>
              </a:ext>
            </a:extLst>
          </p:cNvPr>
          <p:cNvSpPr>
            <a:spLocks noGrp="1" noChangeArrowheads="1"/>
          </p:cNvSpPr>
          <p:nvPr>
            <p:ph type="body" idx="4294967295"/>
          </p:nvPr>
        </p:nvSpPr>
        <p:spPr>
          <a:xfrm>
            <a:off x="838200" y="2438400"/>
            <a:ext cx="7958138" cy="3881438"/>
          </a:xfrm>
        </p:spPr>
        <p:txBody>
          <a:bodyPr/>
          <a:lstStyle/>
          <a:p>
            <a:r>
              <a:rPr lang="en-GB" altLang="en-US"/>
              <a:t>Two diverging versions may be merged to create a single new version combining both set of change requests.</a:t>
            </a:r>
          </a:p>
          <a:p>
            <a:pPr>
              <a:buFont typeface="Wingdings" panose="05000000000000000000" pitchFamily="2" charset="2"/>
              <a:buNone/>
            </a:pPr>
            <a:endParaRPr lang="en-GB" altLang="en-US"/>
          </a:p>
          <a:p>
            <a:r>
              <a:rPr lang="en-GB" altLang="en-US"/>
              <a:t>Merge operations are typically done interactively with tool assistance</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609C1F8-05B4-487D-AAC3-CAA1D2738BE6}"/>
              </a:ext>
            </a:extLst>
          </p:cNvPr>
          <p:cNvSpPr>
            <a:spLocks noGrp="1" noChangeArrowheads="1"/>
          </p:cNvSpPr>
          <p:nvPr>
            <p:ph type="title" idx="4294967295"/>
          </p:nvPr>
        </p:nvSpPr>
        <p:spPr>
          <a:xfrm>
            <a:off x="1371600" y="609600"/>
            <a:ext cx="7378700" cy="1143000"/>
          </a:xfrm>
        </p:spPr>
        <p:txBody>
          <a:bodyPr/>
          <a:lstStyle/>
          <a:p>
            <a:r>
              <a:rPr lang="en-US" altLang="en-US"/>
              <a:t>Version Control</a:t>
            </a:r>
          </a:p>
        </p:txBody>
      </p:sp>
      <p:sp>
        <p:nvSpPr>
          <p:cNvPr id="108547" name="Rectangle 3">
            <a:extLst>
              <a:ext uri="{FF2B5EF4-FFF2-40B4-BE49-F238E27FC236}">
                <a16:creationId xmlns:a16="http://schemas.microsoft.com/office/drawing/2014/main" id="{B34711E2-0525-4728-AE78-C03B8F22AABF}"/>
              </a:ext>
            </a:extLst>
          </p:cNvPr>
          <p:cNvSpPr>
            <a:spLocks noGrp="1" noChangeArrowheads="1"/>
          </p:cNvSpPr>
          <p:nvPr>
            <p:ph type="body" idx="4294967295"/>
          </p:nvPr>
        </p:nvSpPr>
        <p:spPr>
          <a:xfrm>
            <a:off x="838200" y="2209800"/>
            <a:ext cx="7958138" cy="4648200"/>
          </a:xfrm>
        </p:spPr>
        <p:txBody>
          <a:bodyPr/>
          <a:lstStyle/>
          <a:p>
            <a:pPr>
              <a:lnSpc>
                <a:spcPct val="90000"/>
              </a:lnSpc>
              <a:spcBef>
                <a:spcPct val="0"/>
              </a:spcBef>
            </a:pPr>
            <a:r>
              <a:rPr lang="en-US" altLang="en-US"/>
              <a:t>Some of the issues</a:t>
            </a:r>
          </a:p>
          <a:p>
            <a:pPr lvl="1">
              <a:lnSpc>
                <a:spcPct val="90000"/>
              </a:lnSpc>
              <a:spcBef>
                <a:spcPct val="0"/>
              </a:spcBef>
            </a:pPr>
            <a:r>
              <a:rPr lang="en-US" altLang="en-US"/>
              <a:t>When an executable is built, the versions of its constituents must be consistent.</a:t>
            </a:r>
          </a:p>
          <a:p>
            <a:pPr lvl="1">
              <a:lnSpc>
                <a:spcPct val="90000"/>
              </a:lnSpc>
              <a:spcBef>
                <a:spcPct val="0"/>
              </a:spcBef>
            </a:pPr>
            <a:r>
              <a:rPr lang="en-US" altLang="en-US"/>
              <a:t>If A depends upon B and B is recompiled, A may also need to be recompiled.</a:t>
            </a:r>
          </a:p>
          <a:p>
            <a:pPr lvl="1">
              <a:lnSpc>
                <a:spcPct val="90000"/>
              </a:lnSpc>
              <a:spcBef>
                <a:spcPct val="0"/>
              </a:spcBef>
            </a:pPr>
            <a:r>
              <a:rPr lang="en-US" altLang="en-US"/>
              <a:t>What if multiple people need to modify same SCI?</a:t>
            </a:r>
          </a:p>
          <a:p>
            <a:pPr lvl="1">
              <a:lnSpc>
                <a:spcPct val="90000"/>
              </a:lnSpc>
              <a:spcBef>
                <a:spcPct val="0"/>
              </a:spcBef>
            </a:pPr>
            <a:r>
              <a:rPr lang="en-US" altLang="en-US"/>
              <a:t>Need to know what version different customers have</a:t>
            </a:r>
          </a:p>
          <a:p>
            <a:pPr lvl="1">
              <a:lnSpc>
                <a:spcPct val="90000"/>
              </a:lnSpc>
              <a:spcBef>
                <a:spcPct val="0"/>
              </a:spcBef>
            </a:pPr>
            <a:r>
              <a:rPr lang="en-US" altLang="en-US"/>
              <a:t>How do you keep track of 100’s or 1000’s of modules?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36808BD-52D1-4DA7-9BA4-B8960BE67975}"/>
              </a:ext>
            </a:extLst>
          </p:cNvPr>
          <p:cNvSpPr>
            <a:spLocks noGrp="1" noChangeArrowheads="1"/>
          </p:cNvSpPr>
          <p:nvPr>
            <p:ph type="title" idx="4294967295"/>
          </p:nvPr>
        </p:nvSpPr>
        <p:spPr>
          <a:xfrm>
            <a:off x="1371600" y="609600"/>
            <a:ext cx="7378700" cy="1143000"/>
          </a:xfrm>
        </p:spPr>
        <p:txBody>
          <a:bodyPr/>
          <a:lstStyle/>
          <a:p>
            <a:r>
              <a:rPr lang="en-US" altLang="en-US"/>
              <a:t>Version Control</a:t>
            </a:r>
          </a:p>
        </p:txBody>
      </p:sp>
      <p:sp>
        <p:nvSpPr>
          <p:cNvPr id="109571" name="Rectangle 3">
            <a:extLst>
              <a:ext uri="{FF2B5EF4-FFF2-40B4-BE49-F238E27FC236}">
                <a16:creationId xmlns:a16="http://schemas.microsoft.com/office/drawing/2014/main" id="{C7D46735-BA70-41BC-9AFB-EF83CCC9677B}"/>
              </a:ext>
            </a:extLst>
          </p:cNvPr>
          <p:cNvSpPr>
            <a:spLocks noGrp="1" noChangeArrowheads="1"/>
          </p:cNvSpPr>
          <p:nvPr>
            <p:ph type="body" idx="4294967295"/>
          </p:nvPr>
        </p:nvSpPr>
        <p:spPr>
          <a:xfrm>
            <a:off x="838200" y="2133600"/>
            <a:ext cx="7958138" cy="4186238"/>
          </a:xfrm>
        </p:spPr>
        <p:txBody>
          <a:bodyPr/>
          <a:lstStyle/>
          <a:p>
            <a:pPr>
              <a:lnSpc>
                <a:spcPct val="90000"/>
              </a:lnSpc>
              <a:spcBef>
                <a:spcPct val="0"/>
              </a:spcBef>
            </a:pPr>
            <a:r>
              <a:rPr lang="en-US" altLang="en-US"/>
              <a:t>Evolution graph to represent different versions</a:t>
            </a:r>
          </a:p>
          <a:p>
            <a:pPr>
              <a:lnSpc>
                <a:spcPct val="90000"/>
              </a:lnSpc>
              <a:spcBef>
                <a:spcPct val="0"/>
              </a:spcBef>
            </a:pPr>
            <a:r>
              <a:rPr lang="en-US" altLang="en-US"/>
              <a:t>Uses an object pool representing components, variants and versions, and their relationship</a:t>
            </a:r>
          </a:p>
          <a:p>
            <a:pPr>
              <a:lnSpc>
                <a:spcPct val="90000"/>
              </a:lnSpc>
            </a:pPr>
            <a:r>
              <a:rPr lang="en-US" altLang="en-US"/>
              <a:t>RCS (Revision Control System) is common tool.</a:t>
            </a:r>
          </a:p>
          <a:p>
            <a:pPr lvl="1">
              <a:lnSpc>
                <a:spcPct val="90000"/>
              </a:lnSpc>
            </a:pPr>
            <a:r>
              <a:rPr lang="en-US" altLang="en-US"/>
              <a:t>Use for documentation as well as code development</a:t>
            </a:r>
          </a:p>
        </p:txBody>
      </p:sp>
      <p:sp>
        <p:nvSpPr>
          <p:cNvPr id="109572" name="Text Box 4">
            <a:extLst>
              <a:ext uri="{FF2B5EF4-FFF2-40B4-BE49-F238E27FC236}">
                <a16:creationId xmlns:a16="http://schemas.microsoft.com/office/drawing/2014/main" id="{338261DA-17DA-4E89-9953-98A5FC71BCBF}"/>
              </a:ext>
            </a:extLst>
          </p:cNvPr>
          <p:cNvSpPr txBox="1">
            <a:spLocks noChangeArrowheads="1"/>
          </p:cNvSpPr>
          <p:nvPr/>
        </p:nvSpPr>
        <p:spPr bwMode="auto">
          <a:xfrm>
            <a:off x="6400800" y="6096000"/>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[Conradi, 1998]</a:t>
            </a:r>
            <a:endParaRPr lang="pt-BR" altLang="en-US">
              <a:latin typeface="Geneva"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944CAEC-E811-4769-A655-0124E989F3D2}"/>
              </a:ext>
            </a:extLst>
          </p:cNvPr>
          <p:cNvSpPr>
            <a:spLocks noGrp="1" noChangeArrowheads="1"/>
          </p:cNvSpPr>
          <p:nvPr>
            <p:ph type="title" idx="4294967295"/>
          </p:nvPr>
        </p:nvSpPr>
        <p:spPr>
          <a:xfrm>
            <a:off x="1371600" y="609600"/>
            <a:ext cx="7378700" cy="1143000"/>
          </a:xfrm>
        </p:spPr>
        <p:txBody>
          <a:bodyPr/>
          <a:lstStyle/>
          <a:p>
            <a:r>
              <a:rPr lang="en-GB" altLang="en-US" sz="4000"/>
              <a:t>Techniques for storing Versions</a:t>
            </a:r>
            <a:endParaRPr lang="en-US" altLang="en-US" sz="4000"/>
          </a:p>
        </p:txBody>
      </p:sp>
      <p:sp>
        <p:nvSpPr>
          <p:cNvPr id="118787" name="Rectangle 3">
            <a:extLst>
              <a:ext uri="{FF2B5EF4-FFF2-40B4-BE49-F238E27FC236}">
                <a16:creationId xmlns:a16="http://schemas.microsoft.com/office/drawing/2014/main" id="{58F13E0D-E1BF-4DB5-9624-3EDE9865B2DF}"/>
              </a:ext>
            </a:extLst>
          </p:cNvPr>
          <p:cNvSpPr>
            <a:spLocks noGrp="1" noChangeArrowheads="1"/>
          </p:cNvSpPr>
          <p:nvPr>
            <p:ph type="body" idx="4294967295"/>
          </p:nvPr>
        </p:nvSpPr>
        <p:spPr>
          <a:xfrm>
            <a:off x="838200" y="2438400"/>
            <a:ext cx="7958138" cy="3881438"/>
          </a:xfrm>
        </p:spPr>
        <p:txBody>
          <a:bodyPr/>
          <a:lstStyle/>
          <a:p>
            <a:r>
              <a:rPr lang="en-GB" altLang="en-US"/>
              <a:t>Full files</a:t>
            </a:r>
          </a:p>
          <a:p>
            <a:r>
              <a:rPr lang="en-GB" altLang="en-US"/>
              <a:t>Forward Delta files</a:t>
            </a:r>
          </a:p>
          <a:p>
            <a:r>
              <a:rPr lang="en-GB" altLang="en-US"/>
              <a:t>Reverse Delta files</a:t>
            </a:r>
          </a:p>
          <a:p>
            <a:r>
              <a:rPr lang="en-GB" altLang="en-US"/>
              <a:t>The set of differences between two versions is called a </a:t>
            </a:r>
            <a:r>
              <a:rPr lang="en-GB" altLang="en-US" i="1">
                <a:solidFill>
                  <a:schemeClr val="folHlink"/>
                </a:solidFill>
                <a:latin typeface="Arial" panose="020B0604020202020204" pitchFamily="34" charset="0"/>
              </a:rPr>
              <a:t>delta</a:t>
            </a:r>
            <a:r>
              <a:rPr lang="en-GB" altLang="en-US"/>
              <a:t>.</a:t>
            </a:r>
          </a:p>
        </p:txBody>
      </p:sp>
      <p:sp>
        <p:nvSpPr>
          <p:cNvPr id="118788" name="Text Box 4">
            <a:extLst>
              <a:ext uri="{FF2B5EF4-FFF2-40B4-BE49-F238E27FC236}">
                <a16:creationId xmlns:a16="http://schemas.microsoft.com/office/drawing/2014/main" id="{00D8C7F3-27A9-4E26-8BDE-74B83F08800A}"/>
              </a:ext>
            </a:extLst>
          </p:cNvPr>
          <p:cNvSpPr txBox="1">
            <a:spLocks noChangeArrowheads="1"/>
          </p:cNvSpPr>
          <p:nvPr/>
        </p:nvSpPr>
        <p:spPr bwMode="auto">
          <a:xfrm>
            <a:off x="6400800" y="6096000"/>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[Conradi, 1998]</a:t>
            </a:r>
            <a:endParaRPr lang="pt-BR" altLang="en-US">
              <a:latin typeface="Geneva"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D5942F7-5C64-4110-B8BF-837F9756D147}"/>
              </a:ext>
            </a:extLst>
          </p:cNvPr>
          <p:cNvSpPr>
            <a:spLocks noGrp="1" noChangeArrowheads="1"/>
          </p:cNvSpPr>
          <p:nvPr>
            <p:ph type="title" idx="4294967295"/>
          </p:nvPr>
        </p:nvSpPr>
        <p:spPr>
          <a:xfrm>
            <a:off x="1371600" y="609600"/>
            <a:ext cx="7378700" cy="1143000"/>
          </a:xfrm>
        </p:spPr>
        <p:txBody>
          <a:bodyPr/>
          <a:lstStyle/>
          <a:p>
            <a:r>
              <a:rPr lang="en-US" altLang="en-US"/>
              <a:t>Version Control Support</a:t>
            </a:r>
          </a:p>
        </p:txBody>
      </p:sp>
      <p:sp>
        <p:nvSpPr>
          <p:cNvPr id="110597" name="Rectangle 5">
            <a:extLst>
              <a:ext uri="{FF2B5EF4-FFF2-40B4-BE49-F238E27FC236}">
                <a16:creationId xmlns:a16="http://schemas.microsoft.com/office/drawing/2014/main" id="{8F9F69A1-28ED-4888-BED7-8D524D34F13D}"/>
              </a:ext>
            </a:extLst>
          </p:cNvPr>
          <p:cNvSpPr>
            <a:spLocks noGrp="1" noChangeArrowheads="1"/>
          </p:cNvSpPr>
          <p:nvPr>
            <p:ph type="body" idx="4294967295"/>
          </p:nvPr>
        </p:nvSpPr>
        <p:spPr>
          <a:xfrm>
            <a:off x="685800" y="1981200"/>
            <a:ext cx="7772400" cy="41910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At the language level (in Ada):</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If only body of B changes, no change to A</a:t>
            </a:r>
          </a:p>
          <a:p>
            <a:r>
              <a:rPr lang="en-US" altLang="en-US" dirty="0"/>
              <a:t>If spec of B changes, A must be recompiled</a:t>
            </a:r>
          </a:p>
          <a:p>
            <a:pPr lvl="1">
              <a:buFont typeface="Wingdings" panose="05000000000000000000" pitchFamily="2" charset="2"/>
              <a:buNone/>
            </a:pPr>
            <a:endParaRPr lang="en-US" altLang="en-US" dirty="0"/>
          </a:p>
        </p:txBody>
      </p:sp>
      <p:grpSp>
        <p:nvGrpSpPr>
          <p:cNvPr id="110598" name="Group 6">
            <a:extLst>
              <a:ext uri="{FF2B5EF4-FFF2-40B4-BE49-F238E27FC236}">
                <a16:creationId xmlns:a16="http://schemas.microsoft.com/office/drawing/2014/main" id="{D088AF97-20DE-4746-81FA-5D9A01412B52}"/>
              </a:ext>
            </a:extLst>
          </p:cNvPr>
          <p:cNvGrpSpPr>
            <a:grpSpLocks/>
          </p:cNvGrpSpPr>
          <p:nvPr/>
        </p:nvGrpSpPr>
        <p:grpSpPr bwMode="auto">
          <a:xfrm>
            <a:off x="2743200" y="2286000"/>
            <a:ext cx="4343400" cy="2098675"/>
            <a:chOff x="1152" y="1632"/>
            <a:chExt cx="2736" cy="1322"/>
          </a:xfrm>
        </p:grpSpPr>
        <p:grpSp>
          <p:nvGrpSpPr>
            <p:cNvPr id="110599" name="Group 7">
              <a:extLst>
                <a:ext uri="{FF2B5EF4-FFF2-40B4-BE49-F238E27FC236}">
                  <a16:creationId xmlns:a16="http://schemas.microsoft.com/office/drawing/2014/main" id="{0CD7BABF-7645-4EDF-99A3-FE120E2A4372}"/>
                </a:ext>
              </a:extLst>
            </p:cNvPr>
            <p:cNvGrpSpPr>
              <a:grpSpLocks/>
            </p:cNvGrpSpPr>
            <p:nvPr/>
          </p:nvGrpSpPr>
          <p:grpSpPr bwMode="auto">
            <a:xfrm>
              <a:off x="1152" y="1968"/>
              <a:ext cx="912" cy="986"/>
              <a:chOff x="1200" y="2208"/>
              <a:chExt cx="912" cy="986"/>
            </a:xfrm>
          </p:grpSpPr>
          <p:sp>
            <p:nvSpPr>
              <p:cNvPr id="110600" name="Text Box 8">
                <a:extLst>
                  <a:ext uri="{FF2B5EF4-FFF2-40B4-BE49-F238E27FC236}">
                    <a16:creationId xmlns:a16="http://schemas.microsoft.com/office/drawing/2014/main" id="{5C71E8E9-4CBF-4965-92CD-1F51088E27AB}"/>
                  </a:ext>
                </a:extLst>
              </p:cNvPr>
              <p:cNvSpPr txBox="1">
                <a:spLocks noChangeArrowheads="1"/>
              </p:cNvSpPr>
              <p:nvPr/>
            </p:nvSpPr>
            <p:spPr bwMode="auto">
              <a:xfrm>
                <a:off x="1200" y="2208"/>
                <a:ext cx="912" cy="9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dirty="0">
                    <a:effectLst>
                      <a:outerShdw blurRad="38100" dist="38100" dir="2700000" algn="tl">
                        <a:srgbClr val="C0C0C0"/>
                      </a:outerShdw>
                    </a:effectLst>
                    <a:latin typeface="Arial" panose="020B0604020202020204" pitchFamily="34" charset="0"/>
                  </a:rPr>
                  <a:t>Spec A</a:t>
                </a:r>
              </a:p>
              <a:p>
                <a:pPr algn="ctr" eaLnBrk="0" hangingPunct="0">
                  <a:spcBef>
                    <a:spcPct val="50000"/>
                  </a:spcBef>
                </a:pPr>
                <a:r>
                  <a:rPr lang="en-US" altLang="en-US" dirty="0">
                    <a:effectLst>
                      <a:outerShdw blurRad="38100" dist="38100" dir="2700000" algn="tl">
                        <a:srgbClr val="C0C0C0"/>
                      </a:outerShdw>
                    </a:effectLst>
                    <a:latin typeface="Arial" panose="020B0604020202020204" pitchFamily="34" charset="0"/>
                  </a:rPr>
                  <a:t>Body A</a:t>
                </a:r>
              </a:p>
              <a:p>
                <a:pPr algn="ctr" eaLnBrk="0" hangingPunct="0">
                  <a:spcBef>
                    <a:spcPct val="50000"/>
                  </a:spcBef>
                </a:pPr>
                <a:endParaRPr lang="en-US" altLang="en-US" dirty="0">
                  <a:effectLst>
                    <a:outerShdw blurRad="38100" dist="38100" dir="2700000" algn="tl">
                      <a:srgbClr val="C0C0C0"/>
                    </a:outerShdw>
                  </a:effectLst>
                  <a:latin typeface="Arial" panose="020B0604020202020204" pitchFamily="34" charset="0"/>
                </a:endParaRPr>
              </a:p>
            </p:txBody>
          </p:sp>
          <p:sp>
            <p:nvSpPr>
              <p:cNvPr id="110601" name="Line 9">
                <a:extLst>
                  <a:ext uri="{FF2B5EF4-FFF2-40B4-BE49-F238E27FC236}">
                    <a16:creationId xmlns:a16="http://schemas.microsoft.com/office/drawing/2014/main" id="{4F608F77-2815-484A-8746-33BF9E5B256A}"/>
                  </a:ext>
                </a:extLst>
              </p:cNvPr>
              <p:cNvSpPr>
                <a:spLocks noChangeShapeType="1"/>
              </p:cNvSpPr>
              <p:nvPr/>
            </p:nvSpPr>
            <p:spPr bwMode="auto">
              <a:xfrm>
                <a:off x="1200" y="254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02" name="Group 10">
              <a:extLst>
                <a:ext uri="{FF2B5EF4-FFF2-40B4-BE49-F238E27FC236}">
                  <a16:creationId xmlns:a16="http://schemas.microsoft.com/office/drawing/2014/main" id="{3DCFB41C-1E96-4707-9440-40C2EE1D33E3}"/>
                </a:ext>
              </a:extLst>
            </p:cNvPr>
            <p:cNvGrpSpPr>
              <a:grpSpLocks/>
            </p:cNvGrpSpPr>
            <p:nvPr/>
          </p:nvGrpSpPr>
          <p:grpSpPr bwMode="auto">
            <a:xfrm>
              <a:off x="2976" y="1968"/>
              <a:ext cx="912" cy="986"/>
              <a:chOff x="1200" y="2208"/>
              <a:chExt cx="912" cy="986"/>
            </a:xfrm>
          </p:grpSpPr>
          <p:sp>
            <p:nvSpPr>
              <p:cNvPr id="110603" name="Text Box 11">
                <a:extLst>
                  <a:ext uri="{FF2B5EF4-FFF2-40B4-BE49-F238E27FC236}">
                    <a16:creationId xmlns:a16="http://schemas.microsoft.com/office/drawing/2014/main" id="{C1B7C47E-2565-47AB-B062-92EE4032406D}"/>
                  </a:ext>
                </a:extLst>
              </p:cNvPr>
              <p:cNvSpPr txBox="1">
                <a:spLocks noChangeArrowheads="1"/>
              </p:cNvSpPr>
              <p:nvPr/>
            </p:nvSpPr>
            <p:spPr bwMode="auto">
              <a:xfrm>
                <a:off x="1200" y="2208"/>
                <a:ext cx="912" cy="9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effectLst>
                      <a:outerShdw blurRad="38100" dist="38100" dir="2700000" algn="tl">
                        <a:srgbClr val="C0C0C0"/>
                      </a:outerShdw>
                    </a:effectLst>
                    <a:latin typeface="Arial" panose="020B0604020202020204" pitchFamily="34" charset="0"/>
                  </a:rPr>
                  <a:t>Spec B</a:t>
                </a:r>
              </a:p>
              <a:p>
                <a:pPr algn="ctr" eaLnBrk="0" hangingPunct="0">
                  <a:spcBef>
                    <a:spcPct val="50000"/>
                  </a:spcBef>
                </a:pPr>
                <a:r>
                  <a:rPr lang="en-US" altLang="en-US">
                    <a:effectLst>
                      <a:outerShdw blurRad="38100" dist="38100" dir="2700000" algn="tl">
                        <a:srgbClr val="C0C0C0"/>
                      </a:outerShdw>
                    </a:effectLst>
                    <a:latin typeface="Arial" panose="020B0604020202020204" pitchFamily="34" charset="0"/>
                  </a:rPr>
                  <a:t>Body B</a:t>
                </a:r>
              </a:p>
              <a:p>
                <a:pPr algn="ctr" eaLnBrk="0" hangingPunct="0">
                  <a:spcBef>
                    <a:spcPct val="50000"/>
                  </a:spcBef>
                </a:pPr>
                <a:endParaRPr lang="en-US" altLang="en-US">
                  <a:effectLst>
                    <a:outerShdw blurRad="38100" dist="38100" dir="2700000" algn="tl">
                      <a:srgbClr val="C0C0C0"/>
                    </a:outerShdw>
                  </a:effectLst>
                  <a:latin typeface="Arial" panose="020B0604020202020204" pitchFamily="34" charset="0"/>
                </a:endParaRPr>
              </a:p>
            </p:txBody>
          </p:sp>
          <p:sp>
            <p:nvSpPr>
              <p:cNvPr id="110604" name="Line 12">
                <a:extLst>
                  <a:ext uri="{FF2B5EF4-FFF2-40B4-BE49-F238E27FC236}">
                    <a16:creationId xmlns:a16="http://schemas.microsoft.com/office/drawing/2014/main" id="{96EE971C-B9A4-404B-9746-A8CB183BCBCA}"/>
                  </a:ext>
                </a:extLst>
              </p:cNvPr>
              <p:cNvSpPr>
                <a:spLocks noChangeShapeType="1"/>
              </p:cNvSpPr>
              <p:nvPr/>
            </p:nvSpPr>
            <p:spPr bwMode="auto">
              <a:xfrm>
                <a:off x="1200" y="254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0605" name="Text Box 13">
              <a:extLst>
                <a:ext uri="{FF2B5EF4-FFF2-40B4-BE49-F238E27FC236}">
                  <a16:creationId xmlns:a16="http://schemas.microsoft.com/office/drawing/2014/main" id="{1F984177-EF36-4C62-9372-5EA13DB16079}"/>
                </a:ext>
              </a:extLst>
            </p:cNvPr>
            <p:cNvSpPr txBox="1">
              <a:spLocks noChangeArrowheads="1"/>
            </p:cNvSpPr>
            <p:nvPr/>
          </p:nvSpPr>
          <p:spPr bwMode="auto">
            <a:xfrm>
              <a:off x="1152" y="1632"/>
              <a:ext cx="91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effectLst>
                    <a:outerShdw blurRad="38100" dist="38100" dir="2700000" algn="tl">
                      <a:srgbClr val="C0C0C0"/>
                    </a:outerShdw>
                  </a:effectLst>
                  <a:latin typeface="Arial" panose="020B0604020202020204" pitchFamily="34" charset="0"/>
                </a:rPr>
                <a:t>With B;</a:t>
              </a:r>
            </a:p>
          </p:txBody>
        </p:sp>
        <p:sp>
          <p:nvSpPr>
            <p:cNvPr id="110606" name="Line 14">
              <a:extLst>
                <a:ext uri="{FF2B5EF4-FFF2-40B4-BE49-F238E27FC236}">
                  <a16:creationId xmlns:a16="http://schemas.microsoft.com/office/drawing/2014/main" id="{DB3EA1CA-D20F-48A0-806E-78BAFECA133B}"/>
                </a:ext>
              </a:extLst>
            </p:cNvPr>
            <p:cNvSpPr>
              <a:spLocks noChangeShapeType="1"/>
            </p:cNvSpPr>
            <p:nvPr/>
          </p:nvSpPr>
          <p:spPr bwMode="auto">
            <a:xfrm>
              <a:off x="2064" y="2112"/>
              <a:ext cx="912"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a:t>
            </a:r>
          </a:p>
        </p:txBody>
      </p:sp>
      <p:sp>
        <p:nvSpPr>
          <p:cNvPr id="3" name="Content Placeholder 2"/>
          <p:cNvSpPr>
            <a:spLocks noGrp="1"/>
          </p:cNvSpPr>
          <p:nvPr>
            <p:ph idx="1"/>
          </p:nvPr>
        </p:nvSpPr>
        <p:spPr/>
        <p:txBody>
          <a:bodyPr/>
          <a:lstStyle/>
          <a:p>
            <a:pPr>
              <a:buNone/>
            </a:pPr>
            <a:r>
              <a:rPr lang="en-US" dirty="0"/>
              <a:t>At the end of the course, the student should be able to</a:t>
            </a:r>
          </a:p>
          <a:p>
            <a:pPr>
              <a:buNone/>
            </a:pPr>
            <a:endParaRPr lang="en-US" dirty="0"/>
          </a:p>
          <a:p>
            <a:pPr algn="just">
              <a:buNone/>
            </a:pPr>
            <a:r>
              <a:rPr lang="en-US" dirty="0"/>
              <a:t>● Identify the key phases in process models.</a:t>
            </a:r>
          </a:p>
          <a:p>
            <a:pPr algn="just">
              <a:buNone/>
            </a:pPr>
            <a:r>
              <a:rPr lang="en-US" dirty="0"/>
              <a:t>● Compare different process models.</a:t>
            </a:r>
          </a:p>
          <a:p>
            <a:pPr algn="just">
              <a:buNone/>
            </a:pPr>
            <a:r>
              <a:rPr lang="en-US" dirty="0"/>
              <a:t>● Apply the concepts of requirements engineering and Analysis </a:t>
            </a:r>
            <a:r>
              <a:rPr lang="en-US" dirty="0" err="1"/>
              <a:t>modelling</a:t>
            </a:r>
            <a:r>
              <a:rPr lang="en-US" dirty="0"/>
              <a:t>.</a:t>
            </a:r>
          </a:p>
          <a:p>
            <a:pPr algn="just">
              <a:buNone/>
            </a:pPr>
            <a:r>
              <a:rPr lang="en-US" dirty="0"/>
              <a:t>● Apply systematic procedure for software design and deployment.</a:t>
            </a:r>
          </a:p>
          <a:p>
            <a:pPr algn="just">
              <a:buNone/>
            </a:pPr>
            <a:r>
              <a:rPr lang="en-US" dirty="0"/>
              <a:t>● Compare and contrast various testing and maintenance.</a:t>
            </a:r>
          </a:p>
          <a:p>
            <a:pPr>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72D29F0-1252-4BD2-9BAD-A47C80A3BC03}"/>
              </a:ext>
            </a:extLst>
          </p:cNvPr>
          <p:cNvSpPr>
            <a:spLocks noGrp="1" noChangeArrowheads="1"/>
          </p:cNvSpPr>
          <p:nvPr>
            <p:ph type="title" idx="4294967295"/>
          </p:nvPr>
        </p:nvSpPr>
        <p:spPr>
          <a:xfrm>
            <a:off x="1371600" y="609600"/>
            <a:ext cx="7378700" cy="1143000"/>
          </a:xfrm>
        </p:spPr>
        <p:txBody>
          <a:bodyPr/>
          <a:lstStyle/>
          <a:p>
            <a:r>
              <a:rPr lang="en-US" altLang="en-US" sz="3600"/>
              <a:t>Change Control</a:t>
            </a:r>
          </a:p>
        </p:txBody>
      </p:sp>
      <p:sp>
        <p:nvSpPr>
          <p:cNvPr id="111621" name="Rectangle 5">
            <a:extLst>
              <a:ext uri="{FF2B5EF4-FFF2-40B4-BE49-F238E27FC236}">
                <a16:creationId xmlns:a16="http://schemas.microsoft.com/office/drawing/2014/main" id="{A890E217-D6F2-4141-9934-F6F6E1A3F185}"/>
              </a:ext>
            </a:extLst>
          </p:cNvPr>
          <p:cNvSpPr>
            <a:spLocks noGrp="1" noChangeArrowheads="1"/>
          </p:cNvSpPr>
          <p:nvPr>
            <p:ph type="body" idx="4294967295"/>
          </p:nvPr>
        </p:nvSpPr>
        <p:spPr>
          <a:xfrm>
            <a:off x="1524000" y="1914525"/>
            <a:ext cx="6629400" cy="32766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2">
              <a:lnSpc>
                <a:spcPct val="75000"/>
              </a:lnSpc>
              <a:buFont typeface="Wingdings" panose="05000000000000000000" pitchFamily="2" charset="2"/>
              <a:buNone/>
            </a:pPr>
            <a:r>
              <a:rPr lang="en-US" altLang="en-US" dirty="0"/>
              <a:t>Change request from user</a:t>
            </a:r>
          </a:p>
          <a:p>
            <a:pPr algn="ctr">
              <a:lnSpc>
                <a:spcPct val="75000"/>
              </a:lnSpc>
              <a:buFont typeface="Wingdings" panose="05000000000000000000" pitchFamily="2" charset="2"/>
              <a:buNone/>
            </a:pPr>
            <a:endParaRPr lang="en-US" altLang="en-US" sz="2000" b="1" dirty="0"/>
          </a:p>
          <a:p>
            <a:pPr algn="ctr">
              <a:lnSpc>
                <a:spcPct val="75000"/>
              </a:lnSpc>
              <a:buFont typeface="Wingdings" panose="05000000000000000000" pitchFamily="2" charset="2"/>
              <a:buNone/>
            </a:pPr>
            <a:r>
              <a:rPr lang="en-US" altLang="en-US" sz="2400" b="1" dirty="0"/>
              <a:t>Developer evaluates</a:t>
            </a:r>
          </a:p>
          <a:p>
            <a:pPr algn="ctr">
              <a:lnSpc>
                <a:spcPct val="75000"/>
              </a:lnSpc>
              <a:buFont typeface="Wingdings" panose="05000000000000000000" pitchFamily="2" charset="2"/>
              <a:buNone/>
            </a:pPr>
            <a:endParaRPr lang="en-US" altLang="en-US" sz="2000" b="1" dirty="0"/>
          </a:p>
          <a:p>
            <a:pPr algn="ctr">
              <a:lnSpc>
                <a:spcPct val="75000"/>
              </a:lnSpc>
              <a:buFont typeface="Wingdings" panose="05000000000000000000" pitchFamily="2" charset="2"/>
              <a:buNone/>
            </a:pPr>
            <a:r>
              <a:rPr lang="en-US" altLang="en-US" sz="2400" b="1" dirty="0"/>
              <a:t>Change report is generated</a:t>
            </a:r>
          </a:p>
          <a:p>
            <a:pPr algn="ctr">
              <a:lnSpc>
                <a:spcPct val="75000"/>
              </a:lnSpc>
              <a:buFont typeface="Wingdings" panose="05000000000000000000" pitchFamily="2" charset="2"/>
              <a:buNone/>
            </a:pPr>
            <a:endParaRPr lang="en-US" altLang="en-US" sz="2000" b="1" dirty="0"/>
          </a:p>
          <a:p>
            <a:pPr algn="ctr">
              <a:lnSpc>
                <a:spcPct val="75000"/>
              </a:lnSpc>
              <a:buFont typeface="Wingdings" panose="05000000000000000000" pitchFamily="2" charset="2"/>
              <a:buNone/>
            </a:pPr>
            <a:r>
              <a:rPr lang="en-US" altLang="en-US" sz="2400" b="1" dirty="0"/>
              <a:t>Change control authority makes decision</a:t>
            </a:r>
          </a:p>
        </p:txBody>
      </p:sp>
      <p:sp>
        <p:nvSpPr>
          <p:cNvPr id="111622" name="Rectangle 6">
            <a:extLst>
              <a:ext uri="{FF2B5EF4-FFF2-40B4-BE49-F238E27FC236}">
                <a16:creationId xmlns:a16="http://schemas.microsoft.com/office/drawing/2014/main" id="{52F5CE4E-237A-4ED6-BF55-2AAF3BB04F74}"/>
              </a:ext>
            </a:extLst>
          </p:cNvPr>
          <p:cNvSpPr>
            <a:spLocks noChangeArrowheads="1"/>
          </p:cNvSpPr>
          <p:nvPr/>
        </p:nvSpPr>
        <p:spPr bwMode="auto">
          <a:xfrm>
            <a:off x="521571" y="4406900"/>
            <a:ext cx="37465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85000"/>
              </a:lnSpc>
            </a:pPr>
            <a:r>
              <a:rPr lang="en-US" altLang="en-US" b="1">
                <a:latin typeface="Arial" panose="020B0604020202020204" pitchFamily="34" charset="0"/>
              </a:rPr>
              <a:t>Request is queued, persons are assigned</a:t>
            </a:r>
          </a:p>
          <a:p>
            <a:pPr algn="ctr" eaLnBrk="0" hangingPunct="0">
              <a:lnSpc>
                <a:spcPct val="85000"/>
              </a:lnSpc>
            </a:pPr>
            <a:endParaRPr lang="en-US" altLang="en-US" b="1">
              <a:latin typeface="Arial" panose="020B0604020202020204" pitchFamily="34" charset="0"/>
            </a:endParaRPr>
          </a:p>
          <a:p>
            <a:pPr algn="ctr" eaLnBrk="0" hangingPunct="0">
              <a:lnSpc>
                <a:spcPct val="85000"/>
              </a:lnSpc>
            </a:pPr>
            <a:r>
              <a:rPr lang="en-US" altLang="en-US" b="1">
                <a:latin typeface="Arial" panose="020B0604020202020204" pitchFamily="34" charset="0"/>
              </a:rPr>
              <a:t>“Check out” SCI(s)</a:t>
            </a:r>
          </a:p>
          <a:p>
            <a:pPr eaLnBrk="0" hangingPunct="0">
              <a:lnSpc>
                <a:spcPct val="85000"/>
              </a:lnSpc>
            </a:pPr>
            <a:endParaRPr lang="en-US" altLang="en-US" b="1">
              <a:latin typeface="Arial" panose="020B0604020202020204" pitchFamily="34" charset="0"/>
            </a:endParaRPr>
          </a:p>
          <a:p>
            <a:pPr eaLnBrk="0" latinLnBrk="1" hangingPunct="0">
              <a:lnSpc>
                <a:spcPct val="85000"/>
              </a:lnSpc>
            </a:pPr>
            <a:endParaRPr lang="en-US" altLang="en-US" b="1">
              <a:latin typeface="Arial" panose="020B0604020202020204" pitchFamily="34" charset="0"/>
            </a:endParaRPr>
          </a:p>
        </p:txBody>
      </p:sp>
      <p:sp>
        <p:nvSpPr>
          <p:cNvPr id="111623" name="Rectangle 7">
            <a:extLst>
              <a:ext uri="{FF2B5EF4-FFF2-40B4-BE49-F238E27FC236}">
                <a16:creationId xmlns:a16="http://schemas.microsoft.com/office/drawing/2014/main" id="{433DE8F0-FCC2-478B-9719-0D1D49E850D3}"/>
              </a:ext>
            </a:extLst>
          </p:cNvPr>
          <p:cNvSpPr>
            <a:spLocks noChangeArrowheads="1"/>
          </p:cNvSpPr>
          <p:nvPr/>
        </p:nvSpPr>
        <p:spPr bwMode="auto">
          <a:xfrm>
            <a:off x="4912698" y="4522787"/>
            <a:ext cx="38877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lnSpc>
                <a:spcPct val="95000"/>
              </a:lnSpc>
            </a:pPr>
            <a:r>
              <a:rPr lang="en-US" altLang="en-US" b="1" dirty="0">
                <a:latin typeface="Arial" panose="020B0604020202020204" pitchFamily="34" charset="0"/>
              </a:rPr>
              <a:t>Change request is denied</a:t>
            </a:r>
          </a:p>
          <a:p>
            <a:pPr algn="ctr" eaLnBrk="0" hangingPunct="0">
              <a:lnSpc>
                <a:spcPct val="95000"/>
              </a:lnSpc>
            </a:pPr>
            <a:endParaRPr lang="en-US" altLang="en-US" b="1" dirty="0">
              <a:latin typeface="Arial" panose="020B0604020202020204" pitchFamily="34" charset="0"/>
            </a:endParaRPr>
          </a:p>
          <a:p>
            <a:pPr algn="ctr" eaLnBrk="0" hangingPunct="0">
              <a:lnSpc>
                <a:spcPct val="95000"/>
              </a:lnSpc>
            </a:pPr>
            <a:r>
              <a:rPr lang="en-US" altLang="en-US" b="1" dirty="0">
                <a:latin typeface="Arial" panose="020B0604020202020204" pitchFamily="34" charset="0"/>
              </a:rPr>
              <a:t>User is informed</a:t>
            </a:r>
          </a:p>
          <a:p>
            <a:pPr algn="ctr" eaLnBrk="0" hangingPunct="0">
              <a:lnSpc>
                <a:spcPct val="75000"/>
              </a:lnSpc>
            </a:pPr>
            <a:endParaRPr lang="en-US" altLang="en-US" sz="2000" b="1" dirty="0">
              <a:latin typeface="Arial" panose="020B0604020202020204" pitchFamily="34" charset="0"/>
            </a:endParaRPr>
          </a:p>
          <a:p>
            <a:pPr algn="ctr" eaLnBrk="0" latinLnBrk="1" hangingPunct="0">
              <a:lnSpc>
                <a:spcPct val="75000"/>
              </a:lnSpc>
            </a:pPr>
            <a:endParaRPr lang="en-US" altLang="en-US" sz="2000" b="1" dirty="0">
              <a:latin typeface="Arial" panose="020B0604020202020204" pitchFamily="34" charset="0"/>
            </a:endParaRPr>
          </a:p>
        </p:txBody>
      </p:sp>
      <p:sp>
        <p:nvSpPr>
          <p:cNvPr id="111624" name="Line 8">
            <a:extLst>
              <a:ext uri="{FF2B5EF4-FFF2-40B4-BE49-F238E27FC236}">
                <a16:creationId xmlns:a16="http://schemas.microsoft.com/office/drawing/2014/main" id="{79791031-59BD-4D35-A10D-DA4D7F3CA2CD}"/>
              </a:ext>
            </a:extLst>
          </p:cNvPr>
          <p:cNvSpPr>
            <a:spLocks noChangeShapeType="1"/>
          </p:cNvSpPr>
          <p:nvPr/>
        </p:nvSpPr>
        <p:spPr bwMode="auto">
          <a:xfrm>
            <a:off x="4562168" y="2057400"/>
            <a:ext cx="0"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5" name="Line 9">
            <a:extLst>
              <a:ext uri="{FF2B5EF4-FFF2-40B4-BE49-F238E27FC236}">
                <a16:creationId xmlns:a16="http://schemas.microsoft.com/office/drawing/2014/main" id="{D28EC153-5C58-4E50-A034-EBF9AE90EE38}"/>
              </a:ext>
            </a:extLst>
          </p:cNvPr>
          <p:cNvSpPr>
            <a:spLocks noChangeShapeType="1"/>
          </p:cNvSpPr>
          <p:nvPr/>
        </p:nvSpPr>
        <p:spPr bwMode="auto">
          <a:xfrm>
            <a:off x="4562168" y="3152775"/>
            <a:ext cx="0"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6" name="Line 10">
            <a:extLst>
              <a:ext uri="{FF2B5EF4-FFF2-40B4-BE49-F238E27FC236}">
                <a16:creationId xmlns:a16="http://schemas.microsoft.com/office/drawing/2014/main" id="{319D58A8-C442-416F-B631-6B4C1B96C6AD}"/>
              </a:ext>
            </a:extLst>
          </p:cNvPr>
          <p:cNvSpPr>
            <a:spLocks noChangeShapeType="1"/>
          </p:cNvSpPr>
          <p:nvPr/>
        </p:nvSpPr>
        <p:spPr bwMode="auto">
          <a:xfrm flipH="1">
            <a:off x="2965450" y="4206875"/>
            <a:ext cx="146050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7" name="Line 11">
            <a:extLst>
              <a:ext uri="{FF2B5EF4-FFF2-40B4-BE49-F238E27FC236}">
                <a16:creationId xmlns:a16="http://schemas.microsoft.com/office/drawing/2014/main" id="{17DCBF24-FAC0-4954-9E99-4278BDB32820}"/>
              </a:ext>
            </a:extLst>
          </p:cNvPr>
          <p:cNvSpPr>
            <a:spLocks noChangeShapeType="1"/>
          </p:cNvSpPr>
          <p:nvPr/>
        </p:nvSpPr>
        <p:spPr bwMode="auto">
          <a:xfrm>
            <a:off x="4581832" y="3838575"/>
            <a:ext cx="0"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8" name="Line 12">
            <a:extLst>
              <a:ext uri="{FF2B5EF4-FFF2-40B4-BE49-F238E27FC236}">
                <a16:creationId xmlns:a16="http://schemas.microsoft.com/office/drawing/2014/main" id="{61F4B155-72C2-40E8-BE6D-1C2B3263925B}"/>
              </a:ext>
            </a:extLst>
          </p:cNvPr>
          <p:cNvSpPr>
            <a:spLocks noChangeShapeType="1"/>
          </p:cNvSpPr>
          <p:nvPr/>
        </p:nvSpPr>
        <p:spPr bwMode="auto">
          <a:xfrm>
            <a:off x="6477000" y="5045075"/>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9" name="Line 13">
            <a:extLst>
              <a:ext uri="{FF2B5EF4-FFF2-40B4-BE49-F238E27FC236}">
                <a16:creationId xmlns:a16="http://schemas.microsoft.com/office/drawing/2014/main" id="{38243632-12E4-43FC-BB51-E483E73B11F0}"/>
              </a:ext>
            </a:extLst>
          </p:cNvPr>
          <p:cNvSpPr>
            <a:spLocks noChangeShapeType="1"/>
          </p:cNvSpPr>
          <p:nvPr/>
        </p:nvSpPr>
        <p:spPr bwMode="auto">
          <a:xfrm>
            <a:off x="2590800" y="5616575"/>
            <a:ext cx="0"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0" name="Line 14">
            <a:extLst>
              <a:ext uri="{FF2B5EF4-FFF2-40B4-BE49-F238E27FC236}">
                <a16:creationId xmlns:a16="http://schemas.microsoft.com/office/drawing/2014/main" id="{4A22FEE1-CA65-4987-9C9D-8C5DE4AFF42F}"/>
              </a:ext>
            </a:extLst>
          </p:cNvPr>
          <p:cNvSpPr>
            <a:spLocks noChangeShapeType="1"/>
          </p:cNvSpPr>
          <p:nvPr/>
        </p:nvSpPr>
        <p:spPr bwMode="auto">
          <a:xfrm>
            <a:off x="4730750" y="4206875"/>
            <a:ext cx="143510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1" name="Line 15">
            <a:extLst>
              <a:ext uri="{FF2B5EF4-FFF2-40B4-BE49-F238E27FC236}">
                <a16:creationId xmlns:a16="http://schemas.microsoft.com/office/drawing/2014/main" id="{DF4B82E9-2F4B-4858-8E2E-997CC9FC393B}"/>
              </a:ext>
            </a:extLst>
          </p:cNvPr>
          <p:cNvSpPr>
            <a:spLocks noChangeShapeType="1"/>
          </p:cNvSpPr>
          <p:nvPr/>
        </p:nvSpPr>
        <p:spPr bwMode="auto">
          <a:xfrm>
            <a:off x="6477000" y="557847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2" name="AutoShape 16">
            <a:extLst>
              <a:ext uri="{FF2B5EF4-FFF2-40B4-BE49-F238E27FC236}">
                <a16:creationId xmlns:a16="http://schemas.microsoft.com/office/drawing/2014/main" id="{39E7505F-1A50-4029-8739-CA5D11A71004}"/>
              </a:ext>
            </a:extLst>
          </p:cNvPr>
          <p:cNvSpPr>
            <a:spLocks noChangeArrowheads="1"/>
          </p:cNvSpPr>
          <p:nvPr/>
        </p:nvSpPr>
        <p:spPr bwMode="auto">
          <a:xfrm>
            <a:off x="6330950" y="5959475"/>
            <a:ext cx="292100" cy="215900"/>
          </a:xfrm>
          <a:prstGeom prst="hexagon">
            <a:avLst>
              <a:gd name="adj" fmla="val 33817"/>
              <a:gd name="vf" fmla="val 11547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3" name="Line 17">
            <a:extLst>
              <a:ext uri="{FF2B5EF4-FFF2-40B4-BE49-F238E27FC236}">
                <a16:creationId xmlns:a16="http://schemas.microsoft.com/office/drawing/2014/main" id="{7BE846D4-8E8E-4AB4-9ED8-6DDEC9A1E0F7}"/>
              </a:ext>
            </a:extLst>
          </p:cNvPr>
          <p:cNvSpPr>
            <a:spLocks noChangeShapeType="1"/>
          </p:cNvSpPr>
          <p:nvPr/>
        </p:nvSpPr>
        <p:spPr bwMode="auto">
          <a:xfrm>
            <a:off x="2590800" y="6111875"/>
            <a:ext cx="0"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9C6AA6B-D22D-4E62-9DDA-89D64FA97082}"/>
              </a:ext>
            </a:extLst>
          </p:cNvPr>
          <p:cNvSpPr>
            <a:spLocks noGrp="1" noChangeArrowheads="1"/>
          </p:cNvSpPr>
          <p:nvPr>
            <p:ph type="title" idx="4294967295"/>
          </p:nvPr>
        </p:nvSpPr>
        <p:spPr>
          <a:xfrm>
            <a:off x="1371600" y="609600"/>
            <a:ext cx="7378700" cy="1143000"/>
          </a:xfrm>
        </p:spPr>
        <p:txBody>
          <a:bodyPr/>
          <a:lstStyle/>
          <a:p>
            <a:r>
              <a:rPr lang="en-US" altLang="en-US" sz="3600"/>
              <a:t>Change Control</a:t>
            </a:r>
          </a:p>
        </p:txBody>
      </p:sp>
      <p:sp>
        <p:nvSpPr>
          <p:cNvPr id="112645" name="Rectangle 5">
            <a:extLst>
              <a:ext uri="{FF2B5EF4-FFF2-40B4-BE49-F238E27FC236}">
                <a16:creationId xmlns:a16="http://schemas.microsoft.com/office/drawing/2014/main" id="{61C702B8-045C-4733-8280-9BEA041D9850}"/>
              </a:ext>
            </a:extLst>
          </p:cNvPr>
          <p:cNvSpPr>
            <a:spLocks noGrp="1" noChangeArrowheads="1"/>
          </p:cNvSpPr>
          <p:nvPr>
            <p:ph type="body" idx="4294967295"/>
          </p:nvPr>
        </p:nvSpPr>
        <p:spPr>
          <a:xfrm>
            <a:off x="762000" y="1461294"/>
            <a:ext cx="7772400" cy="4937919"/>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lnSpc>
                <a:spcPct val="75000"/>
              </a:lnSpc>
              <a:buFont typeface="Wingdings" panose="05000000000000000000" pitchFamily="2" charset="2"/>
              <a:buNone/>
            </a:pPr>
            <a:r>
              <a:rPr lang="en-US" altLang="en-US" sz="1200" b="1" dirty="0"/>
              <a:t>Make the change/review change</a:t>
            </a:r>
          </a:p>
          <a:p>
            <a:pPr algn="ctr">
              <a:lnSpc>
                <a:spcPct val="75000"/>
              </a:lnSpc>
              <a:buFont typeface="Wingdings" panose="05000000000000000000" pitchFamily="2" charset="2"/>
              <a:buNone/>
            </a:pPr>
            <a:endParaRPr lang="en-US" altLang="en-US" sz="1200" b="1" dirty="0"/>
          </a:p>
          <a:p>
            <a:pPr algn="ctr">
              <a:lnSpc>
                <a:spcPct val="75000"/>
              </a:lnSpc>
              <a:buFont typeface="Wingdings" panose="05000000000000000000" pitchFamily="2" charset="2"/>
              <a:buNone/>
            </a:pPr>
            <a:r>
              <a:rPr lang="en-US" altLang="en-US" sz="1200" b="1" dirty="0"/>
              <a:t>‘Check in’ changed SCIs</a:t>
            </a:r>
          </a:p>
          <a:p>
            <a:pPr algn="ctr">
              <a:lnSpc>
                <a:spcPct val="75000"/>
              </a:lnSpc>
              <a:buFont typeface="Wingdings" panose="05000000000000000000" pitchFamily="2" charset="2"/>
              <a:buNone/>
            </a:pPr>
            <a:endParaRPr lang="en-US" altLang="en-US" sz="1200" b="1" dirty="0"/>
          </a:p>
          <a:p>
            <a:pPr algn="ctr">
              <a:lnSpc>
                <a:spcPct val="75000"/>
              </a:lnSpc>
              <a:buFont typeface="Wingdings" panose="05000000000000000000" pitchFamily="2" charset="2"/>
              <a:buNone/>
            </a:pPr>
            <a:r>
              <a:rPr lang="en-US" altLang="en-US" sz="1200" b="1" dirty="0"/>
              <a:t>Establish a baseline for testing</a:t>
            </a:r>
          </a:p>
          <a:p>
            <a:pPr algn="ctr">
              <a:lnSpc>
                <a:spcPct val="75000"/>
              </a:lnSpc>
              <a:buFont typeface="Wingdings" panose="05000000000000000000" pitchFamily="2" charset="2"/>
              <a:buNone/>
            </a:pPr>
            <a:endParaRPr lang="en-US" altLang="en-US" sz="1200" b="1" dirty="0"/>
          </a:p>
          <a:p>
            <a:pPr algn="ctr">
              <a:lnSpc>
                <a:spcPct val="75000"/>
              </a:lnSpc>
              <a:buFont typeface="Wingdings" panose="05000000000000000000" pitchFamily="2" charset="2"/>
              <a:buNone/>
            </a:pPr>
            <a:r>
              <a:rPr lang="en-US" altLang="en-US" sz="1200" b="1" dirty="0"/>
              <a:t>Do SQA and ‘promote’ changes for inclusion in next release</a:t>
            </a:r>
          </a:p>
          <a:p>
            <a:pPr algn="ctr">
              <a:lnSpc>
                <a:spcPct val="75000"/>
              </a:lnSpc>
              <a:buFont typeface="Wingdings" panose="05000000000000000000" pitchFamily="2" charset="2"/>
              <a:buNone/>
            </a:pPr>
            <a:endParaRPr lang="en-US" altLang="en-US" sz="1200" b="1" dirty="0"/>
          </a:p>
          <a:p>
            <a:pPr algn="ctr">
              <a:lnSpc>
                <a:spcPct val="75000"/>
              </a:lnSpc>
              <a:buFont typeface="Wingdings" panose="05000000000000000000" pitchFamily="2" charset="2"/>
              <a:buNone/>
            </a:pPr>
            <a:r>
              <a:rPr lang="en-US" altLang="en-US" sz="1200" b="1" dirty="0"/>
              <a:t>Rebuild appropriate version</a:t>
            </a:r>
          </a:p>
          <a:p>
            <a:pPr algn="ctr">
              <a:lnSpc>
                <a:spcPct val="75000"/>
              </a:lnSpc>
              <a:buFont typeface="Wingdings" panose="05000000000000000000" pitchFamily="2" charset="2"/>
              <a:buNone/>
            </a:pPr>
            <a:endParaRPr lang="en-US" altLang="en-US" sz="1200" b="1" dirty="0"/>
          </a:p>
          <a:p>
            <a:pPr algn="ctr">
              <a:lnSpc>
                <a:spcPct val="75000"/>
              </a:lnSpc>
              <a:buFont typeface="Wingdings" panose="05000000000000000000" pitchFamily="2" charset="2"/>
              <a:buNone/>
            </a:pPr>
            <a:r>
              <a:rPr lang="en-US" altLang="en-US" sz="1200" b="1" dirty="0"/>
              <a:t>Audit the SCI changes/ include changes in new version</a:t>
            </a:r>
          </a:p>
          <a:p>
            <a:pPr algn="ctr">
              <a:lnSpc>
                <a:spcPct val="75000"/>
              </a:lnSpc>
              <a:buFont typeface="Wingdings" panose="05000000000000000000" pitchFamily="2" charset="2"/>
              <a:buNone/>
            </a:pPr>
            <a:endParaRPr lang="en-US" altLang="en-US" sz="1200" b="1" dirty="0"/>
          </a:p>
          <a:p>
            <a:pPr algn="ctr">
              <a:lnSpc>
                <a:spcPct val="75000"/>
              </a:lnSpc>
              <a:buFont typeface="Wingdings" panose="05000000000000000000" pitchFamily="2" charset="2"/>
              <a:buNone/>
            </a:pPr>
            <a:r>
              <a:rPr lang="en-US" altLang="en-US" sz="1200" b="1" dirty="0"/>
              <a:t>Release the new version</a:t>
            </a:r>
          </a:p>
        </p:txBody>
      </p:sp>
      <p:sp>
        <p:nvSpPr>
          <p:cNvPr id="112646" name="Line 6">
            <a:extLst>
              <a:ext uri="{FF2B5EF4-FFF2-40B4-BE49-F238E27FC236}">
                <a16:creationId xmlns:a16="http://schemas.microsoft.com/office/drawing/2014/main" id="{69A1535F-6C06-40B8-9B5C-C9A340BF4E58}"/>
              </a:ext>
            </a:extLst>
          </p:cNvPr>
          <p:cNvSpPr>
            <a:spLocks noChangeShapeType="1"/>
          </p:cNvSpPr>
          <p:nvPr/>
        </p:nvSpPr>
        <p:spPr bwMode="auto">
          <a:xfrm>
            <a:off x="4495800" y="2144713"/>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7" name="Line 7">
            <a:extLst>
              <a:ext uri="{FF2B5EF4-FFF2-40B4-BE49-F238E27FC236}">
                <a16:creationId xmlns:a16="http://schemas.microsoft.com/office/drawing/2014/main" id="{0601213F-DA27-4032-9882-ACE85F9D344F}"/>
              </a:ext>
            </a:extLst>
          </p:cNvPr>
          <p:cNvSpPr>
            <a:spLocks noChangeShapeType="1"/>
          </p:cNvSpPr>
          <p:nvPr/>
        </p:nvSpPr>
        <p:spPr bwMode="auto">
          <a:xfrm>
            <a:off x="4495800" y="2830513"/>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8" name="Line 8">
            <a:extLst>
              <a:ext uri="{FF2B5EF4-FFF2-40B4-BE49-F238E27FC236}">
                <a16:creationId xmlns:a16="http://schemas.microsoft.com/office/drawing/2014/main" id="{D40EAC3A-4EAA-4AD8-BA44-6EBDB76CB67B}"/>
              </a:ext>
            </a:extLst>
          </p:cNvPr>
          <p:cNvSpPr>
            <a:spLocks noChangeShapeType="1"/>
          </p:cNvSpPr>
          <p:nvPr/>
        </p:nvSpPr>
        <p:spPr bwMode="auto">
          <a:xfrm>
            <a:off x="4495800" y="3516313"/>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9" name="Line 9">
            <a:extLst>
              <a:ext uri="{FF2B5EF4-FFF2-40B4-BE49-F238E27FC236}">
                <a16:creationId xmlns:a16="http://schemas.microsoft.com/office/drawing/2014/main" id="{F94133D9-506B-4943-8FAF-BBDCA9741C3C}"/>
              </a:ext>
            </a:extLst>
          </p:cNvPr>
          <p:cNvSpPr>
            <a:spLocks noChangeShapeType="1"/>
          </p:cNvSpPr>
          <p:nvPr/>
        </p:nvSpPr>
        <p:spPr bwMode="auto">
          <a:xfrm>
            <a:off x="4495800" y="4430713"/>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0" name="Line 10">
            <a:extLst>
              <a:ext uri="{FF2B5EF4-FFF2-40B4-BE49-F238E27FC236}">
                <a16:creationId xmlns:a16="http://schemas.microsoft.com/office/drawing/2014/main" id="{8FB2629E-4107-4B8E-BF95-6C45C59B64E2}"/>
              </a:ext>
            </a:extLst>
          </p:cNvPr>
          <p:cNvSpPr>
            <a:spLocks noChangeShapeType="1"/>
          </p:cNvSpPr>
          <p:nvPr/>
        </p:nvSpPr>
        <p:spPr bwMode="auto">
          <a:xfrm>
            <a:off x="4508090" y="5638800"/>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1" name="Line 11">
            <a:extLst>
              <a:ext uri="{FF2B5EF4-FFF2-40B4-BE49-F238E27FC236}">
                <a16:creationId xmlns:a16="http://schemas.microsoft.com/office/drawing/2014/main" id="{C76D5BB9-FEEF-4DDF-B118-67798FD03F9F}"/>
              </a:ext>
            </a:extLst>
          </p:cNvPr>
          <p:cNvSpPr>
            <a:spLocks noChangeShapeType="1"/>
          </p:cNvSpPr>
          <p:nvPr/>
        </p:nvSpPr>
        <p:spPr bwMode="auto">
          <a:xfrm>
            <a:off x="4495800" y="5116513"/>
            <a:ext cx="0" cy="368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5F87C9EC-D9BC-4090-96FB-05C1B15DD0B2}"/>
              </a:ext>
            </a:extLst>
          </p:cNvPr>
          <p:cNvSpPr>
            <a:spLocks noGrp="1" noChangeArrowheads="1"/>
          </p:cNvSpPr>
          <p:nvPr>
            <p:ph type="title" idx="4294967295"/>
          </p:nvPr>
        </p:nvSpPr>
        <p:spPr>
          <a:xfrm>
            <a:off x="1371600" y="609600"/>
            <a:ext cx="7378700" cy="1143000"/>
          </a:xfrm>
        </p:spPr>
        <p:txBody>
          <a:bodyPr/>
          <a:lstStyle/>
          <a:p>
            <a:r>
              <a:rPr lang="en-US" altLang="en-US" sz="3200">
                <a:solidFill>
                  <a:schemeClr val="tx1"/>
                </a:solidFill>
                <a:latin typeface="Arial" panose="020B0604020202020204" pitchFamily="34" charset="0"/>
              </a:rPr>
              <a:t>Access and Synchronization Control</a:t>
            </a:r>
          </a:p>
        </p:txBody>
      </p:sp>
      <p:pic>
        <p:nvPicPr>
          <p:cNvPr id="113669" name="Picture 5">
            <a:extLst>
              <a:ext uri="{FF2B5EF4-FFF2-40B4-BE49-F238E27FC236}">
                <a16:creationId xmlns:a16="http://schemas.microsoft.com/office/drawing/2014/main" id="{975CB069-42D5-47A0-9813-A608185A1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80772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0" name="Text Box 6">
            <a:extLst>
              <a:ext uri="{FF2B5EF4-FFF2-40B4-BE49-F238E27FC236}">
                <a16:creationId xmlns:a16="http://schemas.microsoft.com/office/drawing/2014/main" id="{8AB6F712-F3B6-455B-A751-EFD2F906951D}"/>
              </a:ext>
            </a:extLst>
          </p:cNvPr>
          <p:cNvSpPr txBox="1">
            <a:spLocks noChangeArrowheads="1"/>
          </p:cNvSpPr>
          <p:nvPr/>
        </p:nvSpPr>
        <p:spPr bwMode="auto">
          <a:xfrm>
            <a:off x="6629400" y="61722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[Pressman, 1997]</a:t>
            </a:r>
            <a:endParaRPr lang="pt-BR" altLang="en-US">
              <a:latin typeface="Geneva"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F27749E6-8701-4F05-853F-DCEE1116A2BA}"/>
              </a:ext>
            </a:extLst>
          </p:cNvPr>
          <p:cNvSpPr>
            <a:spLocks noGrp="1" noChangeArrowheads="1"/>
          </p:cNvSpPr>
          <p:nvPr>
            <p:ph type="title" idx="4294967295"/>
          </p:nvPr>
        </p:nvSpPr>
        <p:spPr>
          <a:xfrm>
            <a:off x="1371600" y="609600"/>
            <a:ext cx="7378700" cy="1143000"/>
          </a:xfrm>
        </p:spPr>
        <p:txBody>
          <a:bodyPr/>
          <a:lstStyle/>
          <a:p>
            <a:r>
              <a:rPr lang="en-US" altLang="en-US" sz="3600"/>
              <a:t>Configuration Audit</a:t>
            </a:r>
          </a:p>
        </p:txBody>
      </p:sp>
      <p:sp>
        <p:nvSpPr>
          <p:cNvPr id="114693" name="Rectangle 5">
            <a:extLst>
              <a:ext uri="{FF2B5EF4-FFF2-40B4-BE49-F238E27FC236}">
                <a16:creationId xmlns:a16="http://schemas.microsoft.com/office/drawing/2014/main" id="{0B15A201-5AF3-4BAB-A3C1-2E29E35C7A6B}"/>
              </a:ext>
            </a:extLst>
          </p:cNvPr>
          <p:cNvSpPr>
            <a:spLocks noGrp="1" noChangeArrowheads="1"/>
          </p:cNvSpPr>
          <p:nvPr>
            <p:ph type="body" idx="4294967295"/>
          </p:nvPr>
        </p:nvSpPr>
        <p:spPr>
          <a:xfrm>
            <a:off x="838200" y="1556211"/>
            <a:ext cx="7772400" cy="4643437"/>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Two approaches can be used to ensure proper implementation of change:</a:t>
            </a:r>
          </a:p>
          <a:p>
            <a:pPr lvl="1"/>
            <a:r>
              <a:rPr lang="en-US" altLang="en-US" sz="2400" dirty="0"/>
              <a:t>formal technical review (FTR)</a:t>
            </a:r>
          </a:p>
          <a:p>
            <a:pPr lvl="1"/>
            <a:r>
              <a:rPr lang="en-US" altLang="en-US" sz="2400" dirty="0"/>
              <a:t>software configuration audit</a:t>
            </a:r>
          </a:p>
          <a:p>
            <a:r>
              <a:rPr lang="en-US" altLang="en-US" sz="2400" dirty="0"/>
              <a:t>CA assesses a configuration object for characteristics that are not generally not considered during review</a:t>
            </a:r>
          </a:p>
          <a:p>
            <a:r>
              <a:rPr lang="en-US" altLang="en-US" sz="2400" dirty="0"/>
              <a:t>CA generally checks:</a:t>
            </a:r>
          </a:p>
        </p:txBody>
      </p:sp>
      <p:sp>
        <p:nvSpPr>
          <p:cNvPr id="114694" name="Rectangle 6">
            <a:extLst>
              <a:ext uri="{FF2B5EF4-FFF2-40B4-BE49-F238E27FC236}">
                <a16:creationId xmlns:a16="http://schemas.microsoft.com/office/drawing/2014/main" id="{21A6A83E-831B-4845-8F75-473E8E4D55C5}"/>
              </a:ext>
            </a:extLst>
          </p:cNvPr>
          <p:cNvSpPr>
            <a:spLocks noChangeArrowheads="1"/>
          </p:cNvSpPr>
          <p:nvPr/>
        </p:nvSpPr>
        <p:spPr bwMode="auto">
          <a:xfrm>
            <a:off x="4114800" y="5181600"/>
            <a:ext cx="40227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buFontTx/>
              <a:buChar char="•"/>
            </a:pPr>
            <a:r>
              <a:rPr lang="en-US" altLang="en-US" sz="2000">
                <a:latin typeface="Arial" panose="020B0604020202020204" pitchFamily="34" charset="0"/>
              </a:rPr>
              <a:t>SCM procedures followed</a:t>
            </a:r>
          </a:p>
          <a:p>
            <a:pPr eaLnBrk="0" hangingPunct="0">
              <a:buFontTx/>
              <a:buChar char="•"/>
            </a:pPr>
            <a:r>
              <a:rPr lang="en-US" altLang="en-US" sz="2000">
                <a:latin typeface="Arial" panose="020B0604020202020204" pitchFamily="34" charset="0"/>
              </a:rPr>
              <a:t>all related SCIs properly updated</a:t>
            </a:r>
          </a:p>
          <a:p>
            <a:pPr eaLnBrk="0" hangingPunct="0">
              <a:buFontTx/>
              <a:buChar char="•"/>
            </a:pPr>
            <a:r>
              <a:rPr lang="en-US" altLang="en-US" sz="2000">
                <a:latin typeface="Arial" panose="020B0604020202020204" pitchFamily="34" charset="0"/>
              </a:rPr>
              <a:t>change date and author specified</a:t>
            </a:r>
          </a:p>
        </p:txBody>
      </p:sp>
      <p:sp>
        <p:nvSpPr>
          <p:cNvPr id="114695" name="Rectangle 7">
            <a:extLst>
              <a:ext uri="{FF2B5EF4-FFF2-40B4-BE49-F238E27FC236}">
                <a16:creationId xmlns:a16="http://schemas.microsoft.com/office/drawing/2014/main" id="{096873F3-1D35-47D4-A53F-83F53FCB53E8}"/>
              </a:ext>
            </a:extLst>
          </p:cNvPr>
          <p:cNvSpPr>
            <a:spLocks noChangeArrowheads="1"/>
          </p:cNvSpPr>
          <p:nvPr/>
        </p:nvSpPr>
        <p:spPr bwMode="auto">
          <a:xfrm>
            <a:off x="1143000" y="5257800"/>
            <a:ext cx="279717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buFontTx/>
              <a:buChar char="•"/>
            </a:pPr>
            <a:r>
              <a:rPr lang="en-US" altLang="en-US" sz="2000">
                <a:latin typeface="Arial" panose="020B0604020202020204" pitchFamily="34" charset="0"/>
              </a:rPr>
              <a:t>Changes incorporated</a:t>
            </a:r>
          </a:p>
          <a:p>
            <a:pPr eaLnBrk="0" hangingPunct="0">
              <a:buFontTx/>
              <a:buChar char="•"/>
            </a:pPr>
            <a:r>
              <a:rPr lang="en-US" altLang="en-US" sz="2000">
                <a:latin typeface="Arial" panose="020B0604020202020204" pitchFamily="34" charset="0"/>
              </a:rPr>
              <a:t>FTR conducted</a:t>
            </a:r>
          </a:p>
          <a:p>
            <a:pPr eaLnBrk="0" hangingPunct="0">
              <a:buFontTx/>
              <a:buChar char="•"/>
            </a:pPr>
            <a:r>
              <a:rPr lang="en-US" altLang="en-US" sz="2000">
                <a:latin typeface="Arial" panose="020B0604020202020204" pitchFamily="34" charset="0"/>
              </a:rPr>
              <a:t>SE standards followed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078C1C6-B079-40B1-B68A-EF8A59B48BE8}"/>
              </a:ext>
            </a:extLst>
          </p:cNvPr>
          <p:cNvSpPr>
            <a:spLocks noGrp="1" noChangeArrowheads="1"/>
          </p:cNvSpPr>
          <p:nvPr>
            <p:ph type="title" idx="4294967295"/>
          </p:nvPr>
        </p:nvSpPr>
        <p:spPr>
          <a:xfrm>
            <a:off x="1371600" y="609600"/>
            <a:ext cx="7378700" cy="1143000"/>
          </a:xfrm>
        </p:spPr>
        <p:txBody>
          <a:bodyPr/>
          <a:lstStyle/>
          <a:p>
            <a:r>
              <a:rPr lang="en-US" altLang="en-US" sz="4000"/>
              <a:t>Status Reporting</a:t>
            </a:r>
          </a:p>
        </p:txBody>
      </p:sp>
      <p:sp>
        <p:nvSpPr>
          <p:cNvPr id="115715" name="Rectangle 3">
            <a:extLst>
              <a:ext uri="{FF2B5EF4-FFF2-40B4-BE49-F238E27FC236}">
                <a16:creationId xmlns:a16="http://schemas.microsoft.com/office/drawing/2014/main" id="{70CFBB00-6696-4D50-A55B-59968CC79F85}"/>
              </a:ext>
            </a:extLst>
          </p:cNvPr>
          <p:cNvSpPr>
            <a:spLocks noGrp="1" noChangeArrowheads="1"/>
          </p:cNvSpPr>
          <p:nvPr>
            <p:ph type="body" idx="4294967295"/>
          </p:nvPr>
        </p:nvSpPr>
        <p:spPr>
          <a:xfrm>
            <a:off x="819201" y="1488280"/>
            <a:ext cx="7958138" cy="4683919"/>
          </a:xfrm>
        </p:spPr>
        <p:txBody>
          <a:bodyPr/>
          <a:lstStyle/>
          <a:p>
            <a:r>
              <a:rPr lang="en-US" altLang="en-US" sz="2800" dirty="0"/>
              <a:t>Event occurred -- An SCI received updated ID</a:t>
            </a:r>
          </a:p>
          <a:p>
            <a:r>
              <a:rPr lang="en-US" altLang="en-US" sz="2800" dirty="0"/>
              <a:t>people involved</a:t>
            </a:r>
          </a:p>
          <a:p>
            <a:r>
              <a:rPr lang="en-US" altLang="en-US" sz="2800" dirty="0"/>
              <a:t>Time happened</a:t>
            </a:r>
          </a:p>
          <a:p>
            <a:r>
              <a:rPr lang="en-US" altLang="en-US" sz="2800" dirty="0"/>
              <a:t>Effects on others</a:t>
            </a:r>
          </a:p>
          <a:p>
            <a:r>
              <a:rPr lang="en-US" altLang="en-US" sz="2800" dirty="0"/>
              <a:t>Generated on a regular basis</a:t>
            </a:r>
          </a:p>
          <a:p>
            <a:r>
              <a:rPr lang="en-US" altLang="en-US" sz="2800" dirty="0"/>
              <a:t>To improve communication among all parties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C974A4CA-BD22-434A-BA36-07865B743560}"/>
              </a:ext>
            </a:extLst>
          </p:cNvPr>
          <p:cNvSpPr>
            <a:spLocks noGrp="1" noChangeArrowheads="1"/>
          </p:cNvSpPr>
          <p:nvPr>
            <p:ph type="title" idx="4294967295"/>
          </p:nvPr>
        </p:nvSpPr>
        <p:spPr>
          <a:xfrm>
            <a:off x="1371600" y="609600"/>
            <a:ext cx="7378700" cy="1143000"/>
          </a:xfrm>
        </p:spPr>
        <p:txBody>
          <a:bodyPr/>
          <a:lstStyle/>
          <a:p>
            <a:r>
              <a:rPr lang="en-GB" altLang="en-US"/>
              <a:t>Organising for SCM</a:t>
            </a:r>
            <a:endParaRPr lang="en-US" altLang="en-US"/>
          </a:p>
        </p:txBody>
      </p:sp>
      <p:sp>
        <p:nvSpPr>
          <p:cNvPr id="119811" name="Rectangle 3">
            <a:extLst>
              <a:ext uri="{FF2B5EF4-FFF2-40B4-BE49-F238E27FC236}">
                <a16:creationId xmlns:a16="http://schemas.microsoft.com/office/drawing/2014/main" id="{01485816-8D91-4745-AF1A-7C8DE2290B10}"/>
              </a:ext>
            </a:extLst>
          </p:cNvPr>
          <p:cNvSpPr>
            <a:spLocks noGrp="1" noChangeArrowheads="1"/>
          </p:cNvSpPr>
          <p:nvPr>
            <p:ph type="body" idx="4294967295"/>
          </p:nvPr>
        </p:nvSpPr>
        <p:spPr>
          <a:xfrm>
            <a:off x="792162" y="1488280"/>
            <a:ext cx="7958138" cy="5064919"/>
          </a:xfrm>
        </p:spPr>
        <p:txBody>
          <a:bodyPr/>
          <a:lstStyle/>
          <a:p>
            <a:pPr>
              <a:buFont typeface="Wingdings" panose="05000000000000000000" pitchFamily="2" charset="2"/>
              <a:buNone/>
            </a:pPr>
            <a:r>
              <a:rPr lang="en-GB" altLang="en-US" sz="2800" dirty="0">
                <a:solidFill>
                  <a:schemeClr val="tx2"/>
                </a:solidFill>
              </a:rPr>
              <a:t>Roles:</a:t>
            </a:r>
            <a:endParaRPr lang="en-GB" altLang="en-US" sz="2800" dirty="0"/>
          </a:p>
          <a:p>
            <a:r>
              <a:rPr lang="en-GB" altLang="en-US" sz="2800" dirty="0"/>
              <a:t>Configuration manager</a:t>
            </a:r>
            <a:endParaRPr lang="en-GB" altLang="en-US" sz="1400" dirty="0"/>
          </a:p>
          <a:p>
            <a:r>
              <a:rPr lang="en-GB" altLang="en-US" sz="2800" dirty="0"/>
              <a:t>Change Control Board</a:t>
            </a:r>
          </a:p>
          <a:p>
            <a:pPr>
              <a:buFont typeface="Wingdings" panose="05000000000000000000" pitchFamily="2" charset="2"/>
              <a:buNone/>
            </a:pPr>
            <a:r>
              <a:rPr lang="en-GB" altLang="en-US" sz="2800" dirty="0"/>
              <a:t>	includes representatives of</a:t>
            </a:r>
          </a:p>
          <a:p>
            <a:pPr>
              <a:buFont typeface="Wingdings" panose="05000000000000000000" pitchFamily="2" charset="2"/>
              <a:buNone/>
            </a:pPr>
            <a:r>
              <a:rPr lang="en-GB" altLang="en-US" sz="2800" dirty="0"/>
              <a:t>		</a:t>
            </a:r>
            <a:r>
              <a:rPr lang="en-GB" altLang="en-US" sz="1800" dirty="0"/>
              <a:t>- user</a:t>
            </a:r>
          </a:p>
          <a:p>
            <a:pPr>
              <a:buFont typeface="Wingdings" panose="05000000000000000000" pitchFamily="2" charset="2"/>
              <a:buNone/>
            </a:pPr>
            <a:r>
              <a:rPr lang="en-GB" altLang="en-US" sz="1800" dirty="0"/>
              <a:t>		- customer</a:t>
            </a:r>
          </a:p>
          <a:p>
            <a:pPr>
              <a:buFont typeface="Wingdings" panose="05000000000000000000" pitchFamily="2" charset="2"/>
              <a:buNone/>
            </a:pPr>
            <a:r>
              <a:rPr lang="en-GB" altLang="en-US" sz="1800" dirty="0"/>
              <a:t>		- developer</a:t>
            </a:r>
            <a:endParaRPr lang="en-US" alt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868913E7-D813-4646-A5A0-83BCC551FE86}"/>
              </a:ext>
            </a:extLst>
          </p:cNvPr>
          <p:cNvSpPr>
            <a:spLocks noGrp="1" noChangeArrowheads="1"/>
          </p:cNvSpPr>
          <p:nvPr>
            <p:ph type="title" idx="4294967295"/>
          </p:nvPr>
        </p:nvSpPr>
        <p:spPr>
          <a:xfrm>
            <a:off x="1371600" y="609600"/>
            <a:ext cx="7378700" cy="1143000"/>
          </a:xfrm>
        </p:spPr>
        <p:txBody>
          <a:bodyPr/>
          <a:lstStyle/>
          <a:p>
            <a:r>
              <a:rPr lang="en-GB" altLang="en-US"/>
              <a:t>SCM Planning</a:t>
            </a:r>
            <a:endParaRPr lang="en-US" altLang="en-US"/>
          </a:p>
        </p:txBody>
      </p:sp>
      <p:sp>
        <p:nvSpPr>
          <p:cNvPr id="120835" name="Rectangle 3">
            <a:extLst>
              <a:ext uri="{FF2B5EF4-FFF2-40B4-BE49-F238E27FC236}">
                <a16:creationId xmlns:a16="http://schemas.microsoft.com/office/drawing/2014/main" id="{76626BF5-994D-4E24-B896-4A25C86D326E}"/>
              </a:ext>
            </a:extLst>
          </p:cNvPr>
          <p:cNvSpPr>
            <a:spLocks noGrp="1" noChangeArrowheads="1"/>
          </p:cNvSpPr>
          <p:nvPr>
            <p:ph type="body" idx="4294967295"/>
          </p:nvPr>
        </p:nvSpPr>
        <p:spPr>
          <a:xfrm>
            <a:off x="393700" y="1488281"/>
            <a:ext cx="8521700" cy="3881438"/>
          </a:xfrm>
        </p:spPr>
        <p:txBody>
          <a:bodyPr/>
          <a:lstStyle/>
          <a:p>
            <a:pPr>
              <a:buFont typeface="Wingdings" panose="05000000000000000000" pitchFamily="2" charset="2"/>
              <a:buNone/>
            </a:pPr>
            <a:r>
              <a:rPr lang="en-GB" altLang="en-US" sz="2000" dirty="0"/>
              <a:t>The SCM Plan is prepared in Project Initiation phase. It documents</a:t>
            </a:r>
          </a:p>
          <a:p>
            <a:pPr>
              <a:buFont typeface="Wingdings" panose="05000000000000000000" pitchFamily="2" charset="2"/>
              <a:buNone/>
            </a:pPr>
            <a:r>
              <a:rPr lang="en-GB" altLang="en-US" sz="2000" dirty="0">
                <a:solidFill>
                  <a:schemeClr val="tx2"/>
                </a:solidFill>
              </a:rPr>
              <a:t>      - what SCM activities are to be done</a:t>
            </a:r>
          </a:p>
          <a:p>
            <a:pPr>
              <a:buFont typeface="Wingdings" panose="05000000000000000000" pitchFamily="2" charset="2"/>
              <a:buNone/>
            </a:pPr>
            <a:r>
              <a:rPr lang="en-GB" altLang="en-US" sz="2000" dirty="0">
                <a:solidFill>
                  <a:schemeClr val="tx2"/>
                </a:solidFill>
              </a:rPr>
              <a:t>      - how they are to be done</a:t>
            </a:r>
          </a:p>
          <a:p>
            <a:pPr>
              <a:lnSpc>
                <a:spcPct val="80000"/>
              </a:lnSpc>
              <a:buFont typeface="Wingdings" panose="05000000000000000000" pitchFamily="2" charset="2"/>
              <a:buNone/>
            </a:pPr>
            <a:r>
              <a:rPr lang="en-GB" altLang="en-US" sz="2000" dirty="0">
                <a:solidFill>
                  <a:schemeClr val="tx2"/>
                </a:solidFill>
              </a:rPr>
              <a:t>      - who is responsible for doing specific </a:t>
            </a:r>
          </a:p>
          <a:p>
            <a:pPr>
              <a:lnSpc>
                <a:spcPct val="80000"/>
              </a:lnSpc>
              <a:buFont typeface="Wingdings" panose="05000000000000000000" pitchFamily="2" charset="2"/>
              <a:buNone/>
            </a:pPr>
            <a:r>
              <a:rPr lang="en-GB" altLang="en-US" sz="2000" dirty="0">
                <a:solidFill>
                  <a:schemeClr val="tx2"/>
                </a:solidFill>
              </a:rPr>
              <a:t>        activities</a:t>
            </a:r>
          </a:p>
          <a:p>
            <a:pPr>
              <a:buFont typeface="Wingdings" panose="05000000000000000000" pitchFamily="2" charset="2"/>
              <a:buNone/>
            </a:pPr>
            <a:r>
              <a:rPr lang="en-GB" altLang="en-US" sz="2000" dirty="0">
                <a:solidFill>
                  <a:schemeClr val="tx2"/>
                </a:solidFill>
              </a:rPr>
              <a:t>      - when they are to happen</a:t>
            </a:r>
          </a:p>
          <a:p>
            <a:pPr>
              <a:buFont typeface="Wingdings" panose="05000000000000000000" pitchFamily="2" charset="2"/>
              <a:buNone/>
            </a:pPr>
            <a:r>
              <a:rPr lang="en-GB" altLang="en-US" sz="2000" dirty="0">
                <a:solidFill>
                  <a:schemeClr val="tx2"/>
                </a:solidFill>
              </a:rPr>
              <a:t>      - what resources are required</a:t>
            </a:r>
            <a:endParaRPr lang="en-US" altLang="en-US" sz="20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E4D3A93-A0D1-4B86-9A46-7E7D0C14D593}"/>
              </a:ext>
            </a:extLst>
          </p:cNvPr>
          <p:cNvSpPr>
            <a:spLocks noGrp="1" noChangeArrowheads="1"/>
          </p:cNvSpPr>
          <p:nvPr>
            <p:ph type="title" idx="4294967295"/>
          </p:nvPr>
        </p:nvSpPr>
        <p:spPr>
          <a:xfrm>
            <a:off x="1371600" y="609600"/>
            <a:ext cx="7378700" cy="1143000"/>
          </a:xfrm>
        </p:spPr>
        <p:txBody>
          <a:bodyPr/>
          <a:lstStyle/>
          <a:p>
            <a:r>
              <a:rPr lang="en-US" altLang="en-US"/>
              <a:t>SCM Planning</a:t>
            </a:r>
          </a:p>
        </p:txBody>
      </p:sp>
      <p:sp>
        <p:nvSpPr>
          <p:cNvPr id="123907" name="Rectangle 3">
            <a:extLst>
              <a:ext uri="{FF2B5EF4-FFF2-40B4-BE49-F238E27FC236}">
                <a16:creationId xmlns:a16="http://schemas.microsoft.com/office/drawing/2014/main" id="{3E9A3E50-A76F-49BD-8D44-2D559D116F40}"/>
              </a:ext>
            </a:extLst>
          </p:cNvPr>
          <p:cNvSpPr>
            <a:spLocks noGrp="1" noChangeArrowheads="1"/>
          </p:cNvSpPr>
          <p:nvPr>
            <p:ph type="body" idx="4294967295"/>
          </p:nvPr>
        </p:nvSpPr>
        <p:spPr>
          <a:xfrm>
            <a:off x="685800" y="1676400"/>
            <a:ext cx="7958138" cy="3881438"/>
          </a:xfrm>
        </p:spPr>
        <p:txBody>
          <a:bodyPr/>
          <a:lstStyle/>
          <a:p>
            <a:pPr marL="533400" indent="-533400">
              <a:lnSpc>
                <a:spcPct val="90000"/>
              </a:lnSpc>
            </a:pPr>
            <a:r>
              <a:rPr lang="en-US" altLang="en-US" dirty="0"/>
              <a:t>The outcome of the SCM planning phase is the </a:t>
            </a:r>
            <a:r>
              <a:rPr lang="en-US" altLang="en-US" b="1" dirty="0">
                <a:solidFill>
                  <a:schemeClr val="folHlink"/>
                </a:solidFill>
              </a:rPr>
              <a:t>Software Configuration Management Plan (SCMP),</a:t>
            </a:r>
            <a:r>
              <a:rPr lang="en-US" altLang="en-US" i="1" dirty="0"/>
              <a:t> </a:t>
            </a:r>
            <a:r>
              <a:rPr lang="en-US" altLang="en-US" dirty="0"/>
              <a:t>which might be extended or revised during the rest of   the project.</a:t>
            </a:r>
          </a:p>
          <a:p>
            <a:pPr marL="533400" indent="-533400">
              <a:lnSpc>
                <a:spcPct val="90000"/>
              </a:lnSpc>
            </a:pPr>
            <a:endParaRPr lang="en-US" altLang="en-US" dirty="0"/>
          </a:p>
          <a:p>
            <a:pPr marL="533400" indent="-533400">
              <a:lnSpc>
                <a:spcPct val="90000"/>
              </a:lnSpc>
            </a:pPr>
            <a:r>
              <a:rPr lang="en-US" altLang="en-US" dirty="0"/>
              <a:t>The SCMP can either follow a public standard like the </a:t>
            </a:r>
            <a:r>
              <a:rPr lang="en-US" altLang="en-US" b="1" dirty="0">
                <a:solidFill>
                  <a:schemeClr val="folHlink"/>
                </a:solidFill>
              </a:rPr>
              <a:t>IEEE 828</a:t>
            </a:r>
            <a:r>
              <a:rPr lang="en-US" altLang="en-US" dirty="0"/>
              <a:t>, or an internal (e.g. company specific) standard.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036CF4A-7CD3-4AAB-94C0-B4988F3E5907}"/>
              </a:ext>
            </a:extLst>
          </p:cNvPr>
          <p:cNvSpPr>
            <a:spLocks noGrp="1" noChangeArrowheads="1"/>
          </p:cNvSpPr>
          <p:nvPr>
            <p:ph type="title" idx="4294967295"/>
          </p:nvPr>
        </p:nvSpPr>
        <p:spPr>
          <a:xfrm>
            <a:off x="1371600" y="609600"/>
            <a:ext cx="7378700" cy="1143000"/>
          </a:xfrm>
        </p:spPr>
        <p:txBody>
          <a:bodyPr/>
          <a:lstStyle/>
          <a:p>
            <a:r>
              <a:rPr lang="en-GB" altLang="en-US"/>
              <a:t>SCM Tools</a:t>
            </a:r>
            <a:endParaRPr lang="en-US" altLang="en-US"/>
          </a:p>
        </p:txBody>
      </p:sp>
      <p:sp>
        <p:nvSpPr>
          <p:cNvPr id="121859" name="Rectangle 3">
            <a:extLst>
              <a:ext uri="{FF2B5EF4-FFF2-40B4-BE49-F238E27FC236}">
                <a16:creationId xmlns:a16="http://schemas.microsoft.com/office/drawing/2014/main" id="{F680F92A-3163-491D-A2CC-8704440B5454}"/>
              </a:ext>
            </a:extLst>
          </p:cNvPr>
          <p:cNvSpPr>
            <a:spLocks noGrp="1" noChangeArrowheads="1"/>
          </p:cNvSpPr>
          <p:nvPr>
            <p:ph type="body" idx="4294967295"/>
          </p:nvPr>
        </p:nvSpPr>
        <p:spPr>
          <a:xfrm>
            <a:off x="592930" y="1373981"/>
            <a:ext cx="8246269" cy="4110038"/>
          </a:xfrm>
        </p:spPr>
        <p:txBody>
          <a:bodyPr/>
          <a:lstStyle/>
          <a:p>
            <a:pPr>
              <a:lnSpc>
                <a:spcPct val="90000"/>
              </a:lnSpc>
              <a:buFont typeface="Wingdings" panose="05000000000000000000" pitchFamily="2" charset="2"/>
              <a:buNone/>
            </a:pPr>
            <a:r>
              <a:rPr lang="en-GB" altLang="en-US" sz="2000" dirty="0">
                <a:solidFill>
                  <a:schemeClr val="tx2"/>
                </a:solidFill>
              </a:rPr>
              <a:t>Common features of popular PC-based tools (PVCS, MS Visual SourceSafe):</a:t>
            </a:r>
          </a:p>
          <a:p>
            <a:pPr>
              <a:lnSpc>
                <a:spcPct val="90000"/>
              </a:lnSpc>
              <a:buFont typeface="Wingdings" panose="05000000000000000000" pitchFamily="2" charset="2"/>
              <a:buNone/>
            </a:pPr>
            <a:endParaRPr lang="en-GB" altLang="en-US" sz="800" dirty="0">
              <a:solidFill>
                <a:schemeClr val="tx2"/>
              </a:solidFill>
            </a:endParaRPr>
          </a:p>
          <a:p>
            <a:pPr>
              <a:lnSpc>
                <a:spcPct val="90000"/>
              </a:lnSpc>
            </a:pPr>
            <a:r>
              <a:rPr lang="en-GB" altLang="en-US" sz="2000" dirty="0"/>
              <a:t>Support for controlling all types of files (source code as well as binary)</a:t>
            </a:r>
          </a:p>
          <a:p>
            <a:pPr>
              <a:lnSpc>
                <a:spcPct val="90000"/>
              </a:lnSpc>
            </a:pPr>
            <a:r>
              <a:rPr lang="en-GB" altLang="en-US" sz="2000" dirty="0"/>
              <a:t>Managing changes as deltas</a:t>
            </a:r>
          </a:p>
          <a:p>
            <a:pPr>
              <a:lnSpc>
                <a:spcPct val="90000"/>
              </a:lnSpc>
            </a:pPr>
            <a:r>
              <a:rPr lang="en-GB" altLang="en-US" sz="2000" dirty="0"/>
              <a:t>Supporting branching and merging</a:t>
            </a:r>
          </a:p>
          <a:p>
            <a:pPr>
              <a:lnSpc>
                <a:spcPct val="90000"/>
              </a:lnSpc>
            </a:pPr>
            <a:r>
              <a:rPr lang="en-GB" altLang="en-US" sz="2000" dirty="0"/>
              <a:t>Identifying and re-creating releases</a:t>
            </a:r>
          </a:p>
          <a:p>
            <a:pPr>
              <a:lnSpc>
                <a:spcPct val="90000"/>
              </a:lnSpc>
            </a:pPr>
            <a:r>
              <a:rPr lang="en-GB" altLang="en-US" sz="2000" dirty="0"/>
              <a:t>Providing a project view</a:t>
            </a:r>
          </a:p>
          <a:p>
            <a:pPr>
              <a:lnSpc>
                <a:spcPct val="90000"/>
              </a:lnSpc>
            </a:pPr>
            <a:endParaRPr lang="en-US" altLang="en-US" sz="2000" dirty="0">
              <a:latin typeface="Geneva"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8" name="Picture 6">
            <a:extLst>
              <a:ext uri="{FF2B5EF4-FFF2-40B4-BE49-F238E27FC236}">
                <a16:creationId xmlns:a16="http://schemas.microsoft.com/office/drawing/2014/main" id="{DBC909E3-D7E2-4E69-9261-57B57556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15240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14" name="Rectangle 2">
            <a:extLst>
              <a:ext uri="{FF2B5EF4-FFF2-40B4-BE49-F238E27FC236}">
                <a16:creationId xmlns:a16="http://schemas.microsoft.com/office/drawing/2014/main" id="{E3FF78D5-6698-41DE-85C4-7EC54412BA29}"/>
              </a:ext>
            </a:extLst>
          </p:cNvPr>
          <p:cNvSpPr>
            <a:spLocks noGrp="1" noChangeArrowheads="1"/>
          </p:cNvSpPr>
          <p:nvPr>
            <p:ph type="title" idx="4294967295"/>
          </p:nvPr>
        </p:nvSpPr>
        <p:spPr>
          <a:xfrm>
            <a:off x="1371600" y="609600"/>
            <a:ext cx="7378700" cy="1143000"/>
          </a:xfrm>
        </p:spPr>
        <p:txBody>
          <a:bodyPr/>
          <a:lstStyle/>
          <a:p>
            <a:r>
              <a:rPr lang="en-GB" altLang="en-US"/>
              <a:t>SCM Tools</a:t>
            </a:r>
            <a:endParaRPr lang="en-US" altLang="en-US"/>
          </a:p>
        </p:txBody>
      </p:sp>
      <p:sp>
        <p:nvSpPr>
          <p:cNvPr id="141317" name="Text Box 5">
            <a:extLst>
              <a:ext uri="{FF2B5EF4-FFF2-40B4-BE49-F238E27FC236}">
                <a16:creationId xmlns:a16="http://schemas.microsoft.com/office/drawing/2014/main" id="{FB1B4DAC-079A-4C50-8927-C771095E88DB}"/>
              </a:ext>
            </a:extLst>
          </p:cNvPr>
          <p:cNvSpPr txBox="1">
            <a:spLocks noChangeArrowheads="1"/>
          </p:cNvSpPr>
          <p:nvPr/>
        </p:nvSpPr>
        <p:spPr bwMode="auto">
          <a:xfrm>
            <a:off x="6705600" y="6400800"/>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[Conradi, 1998]</a:t>
            </a:r>
            <a:endParaRPr lang="pt-BR" altLang="en-US">
              <a:latin typeface="Geneva"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outcomes</a:t>
            </a:r>
          </a:p>
        </p:txBody>
      </p:sp>
      <p:sp>
        <p:nvSpPr>
          <p:cNvPr id="3" name="Content Placeholder 2"/>
          <p:cNvSpPr>
            <a:spLocks noGrp="1"/>
          </p:cNvSpPr>
          <p:nvPr>
            <p:ph idx="1"/>
          </p:nvPr>
        </p:nvSpPr>
        <p:spPr>
          <a:xfrm>
            <a:off x="381000" y="1066800"/>
            <a:ext cx="8534400" cy="5105400"/>
          </a:xfrm>
        </p:spPr>
        <p:txBody>
          <a:bodyPr/>
          <a:lstStyle/>
          <a:p>
            <a:pPr algn="just">
              <a:buNone/>
            </a:pPr>
            <a:r>
              <a:rPr lang="en-US" dirty="0"/>
              <a:t>SOFTWARE TESTING 	</a:t>
            </a: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Risk Management – Identification, Projection, RMMM - Software Configuration Management: Definitions and terminology, processes and activities, Configuration audit – Software Quality Assurance: Quality Definition, Quality of Conformance, Cost and benefits of quality, Quality control and Quality assurance.</a:t>
            </a: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a:buNone/>
            </a:pPr>
            <a:r>
              <a:rPr lang="en-US" dirty="0"/>
              <a:t>After discussing this chapter, students will able to know the following:</a:t>
            </a:r>
          </a:p>
          <a:p>
            <a:r>
              <a:rPr lang="en-US" sz="1800" dirty="0">
                <a:latin typeface="Times New Roman" panose="02020603050405020304" pitchFamily="18" charset="0"/>
              </a:rPr>
              <a:t>Able to know the Risk Management, Identification.</a:t>
            </a:r>
          </a:p>
          <a:p>
            <a:r>
              <a:rPr lang="en-US" sz="1800" dirty="0">
                <a:latin typeface="Times New Roman" panose="02020603050405020304" pitchFamily="18" charset="0"/>
              </a:rPr>
              <a:t>Able to know the Software Configuration Management.</a:t>
            </a:r>
          </a:p>
          <a:p>
            <a:r>
              <a:rPr lang="en-US" sz="1800" dirty="0">
                <a:latin typeface="Times New Roman" panose="02020603050405020304" pitchFamily="18" charset="0"/>
              </a:rPr>
              <a:t>Able to know the </a:t>
            </a:r>
            <a:r>
              <a:rPr lang="en-US" sz="1800" dirty="0">
                <a:effectLst/>
                <a:latin typeface="Times New Roman" panose="02020603050405020304" pitchFamily="18" charset="0"/>
                <a:ea typeface="Times New Roman" panose="02020603050405020304" pitchFamily="18" charset="0"/>
              </a:rPr>
              <a:t>Software Quality Assurance.</a:t>
            </a:r>
          </a:p>
          <a:p>
            <a:r>
              <a:rPr lang="en-US" sz="1800" dirty="0">
                <a:latin typeface="Times New Roman" panose="02020603050405020304" pitchFamily="18" charset="0"/>
              </a:rPr>
              <a:t>Able to identify </a:t>
            </a:r>
            <a:r>
              <a:rPr lang="en-US" sz="1800" dirty="0">
                <a:effectLst/>
                <a:latin typeface="Times New Roman" panose="02020603050405020304" pitchFamily="18" charset="0"/>
                <a:ea typeface="Times New Roman" panose="02020603050405020304" pitchFamily="18" charset="0"/>
              </a:rPr>
              <a:t>Quality control and Quality assurance.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9C56FF4-FE93-4036-A435-D0B61CA6C3DD}"/>
              </a:ext>
            </a:extLst>
          </p:cNvPr>
          <p:cNvSpPr>
            <a:spLocks noGrp="1" noChangeArrowheads="1"/>
          </p:cNvSpPr>
          <p:nvPr>
            <p:ph type="title" idx="4294967295"/>
          </p:nvPr>
        </p:nvSpPr>
        <p:spPr>
          <a:xfrm>
            <a:off x="1371600" y="609600"/>
            <a:ext cx="7378700" cy="1143000"/>
          </a:xfrm>
        </p:spPr>
        <p:txBody>
          <a:bodyPr/>
          <a:lstStyle/>
          <a:p>
            <a:r>
              <a:rPr lang="en-US" altLang="en-US"/>
              <a:t>Research Tools</a:t>
            </a:r>
          </a:p>
        </p:txBody>
      </p:sp>
      <p:pic>
        <p:nvPicPr>
          <p:cNvPr id="122885" name="Picture 5">
            <a:extLst>
              <a:ext uri="{FF2B5EF4-FFF2-40B4-BE49-F238E27FC236}">
                <a16:creationId xmlns:a16="http://schemas.microsoft.com/office/drawing/2014/main" id="{29906FFC-DEDC-4D4D-AA79-0159C23DF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543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6" name="Text Box 6">
            <a:extLst>
              <a:ext uri="{FF2B5EF4-FFF2-40B4-BE49-F238E27FC236}">
                <a16:creationId xmlns:a16="http://schemas.microsoft.com/office/drawing/2014/main" id="{C657B7FD-DBE4-47F9-A441-A9EB7A390EB8}"/>
              </a:ext>
            </a:extLst>
          </p:cNvPr>
          <p:cNvSpPr txBox="1">
            <a:spLocks noChangeArrowheads="1"/>
          </p:cNvSpPr>
          <p:nvPr/>
        </p:nvSpPr>
        <p:spPr bwMode="auto">
          <a:xfrm>
            <a:off x="1584325" y="5375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pt-BR" altLang="en-US"/>
          </a:p>
        </p:txBody>
      </p:sp>
      <p:sp>
        <p:nvSpPr>
          <p:cNvPr id="122887" name="Text Box 7">
            <a:extLst>
              <a:ext uri="{FF2B5EF4-FFF2-40B4-BE49-F238E27FC236}">
                <a16:creationId xmlns:a16="http://schemas.microsoft.com/office/drawing/2014/main" id="{F39949A9-6653-45A3-9593-14B7369F2234}"/>
              </a:ext>
            </a:extLst>
          </p:cNvPr>
          <p:cNvSpPr txBox="1">
            <a:spLocks noChangeArrowheads="1"/>
          </p:cNvSpPr>
          <p:nvPr/>
        </p:nvSpPr>
        <p:spPr bwMode="auto">
          <a:xfrm>
            <a:off x="6461125" y="5680075"/>
            <a:ext cx="197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[Volzer, 2002]</a:t>
            </a:r>
            <a:endParaRPr lang="pt-B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2DB41AFC-F62E-4671-BDB6-39C34B73EC07}"/>
              </a:ext>
            </a:extLst>
          </p:cNvPr>
          <p:cNvSpPr>
            <a:spLocks noGrp="1" noChangeArrowheads="1"/>
          </p:cNvSpPr>
          <p:nvPr>
            <p:ph type="title" idx="4294967295"/>
          </p:nvPr>
        </p:nvSpPr>
        <p:spPr>
          <a:xfrm>
            <a:off x="1371600" y="609600"/>
            <a:ext cx="7378700" cy="1143000"/>
          </a:xfrm>
        </p:spPr>
        <p:txBody>
          <a:bodyPr/>
          <a:lstStyle/>
          <a:p>
            <a:r>
              <a:rPr lang="en-US" altLang="en-US"/>
              <a:t>Research Tools</a:t>
            </a:r>
          </a:p>
        </p:txBody>
      </p:sp>
      <p:sp>
        <p:nvSpPr>
          <p:cNvPr id="145412" name="Text Box 4">
            <a:extLst>
              <a:ext uri="{FF2B5EF4-FFF2-40B4-BE49-F238E27FC236}">
                <a16:creationId xmlns:a16="http://schemas.microsoft.com/office/drawing/2014/main" id="{E089844A-3856-41EA-ACCE-12F6CE9882DF}"/>
              </a:ext>
            </a:extLst>
          </p:cNvPr>
          <p:cNvSpPr txBox="1">
            <a:spLocks noChangeArrowheads="1"/>
          </p:cNvSpPr>
          <p:nvPr/>
        </p:nvSpPr>
        <p:spPr bwMode="auto">
          <a:xfrm>
            <a:off x="1584325" y="5375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pt-BR" altLang="en-US"/>
          </a:p>
        </p:txBody>
      </p:sp>
      <p:sp>
        <p:nvSpPr>
          <p:cNvPr id="145413" name="Text Box 5">
            <a:extLst>
              <a:ext uri="{FF2B5EF4-FFF2-40B4-BE49-F238E27FC236}">
                <a16:creationId xmlns:a16="http://schemas.microsoft.com/office/drawing/2014/main" id="{95E87A33-0E70-4372-BF8D-19DAB82CD1E8}"/>
              </a:ext>
            </a:extLst>
          </p:cNvPr>
          <p:cNvSpPr txBox="1">
            <a:spLocks noChangeArrowheads="1"/>
          </p:cNvSpPr>
          <p:nvPr/>
        </p:nvSpPr>
        <p:spPr bwMode="auto">
          <a:xfrm>
            <a:off x="6400800" y="6172200"/>
            <a:ext cx="197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[Volzer, 2002]</a:t>
            </a:r>
            <a:endParaRPr lang="pt-BR" altLang="en-US"/>
          </a:p>
        </p:txBody>
      </p:sp>
      <p:pic>
        <p:nvPicPr>
          <p:cNvPr id="145414" name="Picture 6">
            <a:extLst>
              <a:ext uri="{FF2B5EF4-FFF2-40B4-BE49-F238E27FC236}">
                <a16:creationId xmlns:a16="http://schemas.microsoft.com/office/drawing/2014/main" id="{23CB3813-D567-41D7-A95C-D609F7A72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467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D8A99D1B-2FAE-4B00-A6B2-CC4CC76D8608}"/>
              </a:ext>
            </a:extLst>
          </p:cNvPr>
          <p:cNvSpPr>
            <a:spLocks noGrp="1" noChangeArrowheads="1"/>
          </p:cNvSpPr>
          <p:nvPr>
            <p:ph type="title" idx="4294967295"/>
          </p:nvPr>
        </p:nvSpPr>
        <p:spPr>
          <a:xfrm>
            <a:off x="1371600" y="762000"/>
            <a:ext cx="7467600" cy="990600"/>
          </a:xfrm>
        </p:spPr>
        <p:txBody>
          <a:bodyPr/>
          <a:lstStyle/>
          <a:p>
            <a:r>
              <a:rPr lang="en-US" altLang="en-US" sz="3600"/>
              <a:t>Outline of a Software Configuration Management Plan (SCMP, IEEE 828-1990)</a:t>
            </a:r>
          </a:p>
        </p:txBody>
      </p:sp>
      <p:sp>
        <p:nvSpPr>
          <p:cNvPr id="124931" name="Rectangle 3">
            <a:extLst>
              <a:ext uri="{FF2B5EF4-FFF2-40B4-BE49-F238E27FC236}">
                <a16:creationId xmlns:a16="http://schemas.microsoft.com/office/drawing/2014/main" id="{B41908F7-1C99-46A9-AB4F-7C86453A8979}"/>
              </a:ext>
            </a:extLst>
          </p:cNvPr>
          <p:cNvSpPr>
            <a:spLocks noGrp="1" noChangeArrowheads="1"/>
          </p:cNvSpPr>
          <p:nvPr>
            <p:ph type="body" idx="4294967295"/>
          </p:nvPr>
        </p:nvSpPr>
        <p:spPr>
          <a:xfrm>
            <a:off x="838200" y="2133600"/>
            <a:ext cx="7958138" cy="4186238"/>
          </a:xfrm>
        </p:spPr>
        <p:txBody>
          <a:bodyPr/>
          <a:lstStyle/>
          <a:p>
            <a:pPr>
              <a:lnSpc>
                <a:spcPct val="90000"/>
              </a:lnSpc>
              <a:buFont typeface="Wingdings" panose="05000000000000000000" pitchFamily="2" charset="2"/>
              <a:buNone/>
            </a:pPr>
            <a:r>
              <a:rPr lang="en-US" altLang="en-US" b="1">
                <a:solidFill>
                  <a:schemeClr val="folHlink"/>
                </a:solidFill>
              </a:rPr>
              <a:t>1.</a:t>
            </a:r>
            <a:r>
              <a:rPr lang="en-US" altLang="en-US">
                <a:solidFill>
                  <a:schemeClr val="folHlink"/>
                </a:solidFill>
              </a:rPr>
              <a:t> </a:t>
            </a:r>
            <a:r>
              <a:rPr lang="en-US" altLang="en-US" b="1">
                <a:solidFill>
                  <a:schemeClr val="folHlink"/>
                </a:solidFill>
              </a:rPr>
              <a:t>Introduction</a:t>
            </a:r>
          </a:p>
          <a:p>
            <a:pPr lvl="1">
              <a:lnSpc>
                <a:spcPct val="90000"/>
              </a:lnSpc>
            </a:pPr>
            <a:r>
              <a:rPr lang="en-US" altLang="en-US"/>
              <a:t>Describes purpose, scope of application, key terms and references</a:t>
            </a:r>
          </a:p>
          <a:p>
            <a:pPr>
              <a:lnSpc>
                <a:spcPct val="90000"/>
              </a:lnSpc>
              <a:buFont typeface="Wingdings" panose="05000000000000000000" pitchFamily="2" charset="2"/>
              <a:buNone/>
            </a:pPr>
            <a:r>
              <a:rPr lang="en-US" altLang="en-US" b="1">
                <a:solidFill>
                  <a:schemeClr val="folHlink"/>
                </a:solidFill>
              </a:rPr>
              <a:t>2.</a:t>
            </a:r>
            <a:r>
              <a:rPr lang="en-US" altLang="en-US">
                <a:solidFill>
                  <a:schemeClr val="folHlink"/>
                </a:solidFill>
              </a:rPr>
              <a:t> </a:t>
            </a:r>
            <a:r>
              <a:rPr lang="en-US" altLang="en-US" b="1">
                <a:solidFill>
                  <a:schemeClr val="folHlink"/>
                </a:solidFill>
              </a:rPr>
              <a:t>Management (Who?)</a:t>
            </a:r>
            <a:r>
              <a:rPr lang="en-US" altLang="en-US"/>
              <a:t> </a:t>
            </a:r>
          </a:p>
          <a:p>
            <a:pPr lvl="1">
              <a:lnSpc>
                <a:spcPct val="90000"/>
              </a:lnSpc>
            </a:pPr>
            <a:r>
              <a:rPr lang="en-US" altLang="en-US"/>
              <a:t>Identifies the responsibilities and authorities for accomplishing the planned configuration management activities</a:t>
            </a:r>
          </a:p>
          <a:p>
            <a:pPr>
              <a:lnSpc>
                <a:spcPct val="90000"/>
              </a:lnSpc>
              <a:buFont typeface="Wingdings" panose="05000000000000000000" pitchFamily="2" charset="2"/>
              <a:buNone/>
            </a:pPr>
            <a:r>
              <a:rPr lang="en-US" altLang="en-US" b="1">
                <a:solidFill>
                  <a:schemeClr val="folHlink"/>
                </a:solidFill>
              </a:rPr>
              <a:t>3.</a:t>
            </a:r>
            <a:r>
              <a:rPr lang="en-US" altLang="en-US">
                <a:solidFill>
                  <a:schemeClr val="folHlink"/>
                </a:solidFill>
              </a:rPr>
              <a:t> </a:t>
            </a:r>
            <a:r>
              <a:rPr lang="en-US" altLang="en-US" b="1">
                <a:solidFill>
                  <a:schemeClr val="folHlink"/>
                </a:solidFill>
              </a:rPr>
              <a:t>Activities (What?)</a:t>
            </a:r>
          </a:p>
          <a:p>
            <a:pPr lvl="1">
              <a:lnSpc>
                <a:spcPct val="90000"/>
              </a:lnSpc>
            </a:pPr>
            <a:r>
              <a:rPr lang="en-US" altLang="en-US"/>
              <a:t>Identifies the activities to be performed in applying to the project.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74EBB144-65F4-4F8C-8760-F0CAD8394A98}"/>
              </a:ext>
            </a:extLst>
          </p:cNvPr>
          <p:cNvSpPr>
            <a:spLocks noGrp="1" noChangeArrowheads="1"/>
          </p:cNvSpPr>
          <p:nvPr>
            <p:ph type="title" idx="4294967295"/>
          </p:nvPr>
        </p:nvSpPr>
        <p:spPr>
          <a:xfrm>
            <a:off x="1371600" y="762000"/>
            <a:ext cx="7467600" cy="990600"/>
          </a:xfrm>
        </p:spPr>
        <p:txBody>
          <a:bodyPr/>
          <a:lstStyle/>
          <a:p>
            <a:r>
              <a:rPr lang="en-US" altLang="en-US" sz="3600"/>
              <a:t>Outline of a Software Configuration Management Plan (SCMP, IEEE 828-1990)</a:t>
            </a:r>
          </a:p>
        </p:txBody>
      </p:sp>
      <p:sp>
        <p:nvSpPr>
          <p:cNvPr id="139267" name="Rectangle 3">
            <a:extLst>
              <a:ext uri="{FF2B5EF4-FFF2-40B4-BE49-F238E27FC236}">
                <a16:creationId xmlns:a16="http://schemas.microsoft.com/office/drawing/2014/main" id="{0222667A-D565-4BF7-B96B-434705938467}"/>
              </a:ext>
            </a:extLst>
          </p:cNvPr>
          <p:cNvSpPr>
            <a:spLocks noGrp="1" noChangeArrowheads="1"/>
          </p:cNvSpPr>
          <p:nvPr>
            <p:ph type="body" idx="4294967295"/>
          </p:nvPr>
        </p:nvSpPr>
        <p:spPr>
          <a:xfrm>
            <a:off x="838200" y="2133600"/>
            <a:ext cx="7958138" cy="4186238"/>
          </a:xfrm>
        </p:spPr>
        <p:txBody>
          <a:bodyPr/>
          <a:lstStyle/>
          <a:p>
            <a:pPr>
              <a:lnSpc>
                <a:spcPct val="90000"/>
              </a:lnSpc>
              <a:buFont typeface="Wingdings" panose="05000000000000000000" pitchFamily="2" charset="2"/>
              <a:buNone/>
            </a:pPr>
            <a:r>
              <a:rPr lang="en-US" altLang="en-US" b="1">
                <a:solidFill>
                  <a:schemeClr val="folHlink"/>
                </a:solidFill>
              </a:rPr>
              <a:t>4. Schedule (When?) </a:t>
            </a:r>
          </a:p>
          <a:p>
            <a:pPr lvl="1">
              <a:lnSpc>
                <a:spcPct val="90000"/>
              </a:lnSpc>
            </a:pPr>
            <a:r>
              <a:rPr lang="en-US" altLang="en-US"/>
              <a:t>Establishes the sequence and coordination of the SCM activities with project mile stones.</a:t>
            </a:r>
          </a:p>
          <a:p>
            <a:pPr>
              <a:lnSpc>
                <a:spcPct val="90000"/>
              </a:lnSpc>
              <a:buFont typeface="Wingdings" panose="05000000000000000000" pitchFamily="2" charset="2"/>
              <a:buNone/>
            </a:pPr>
            <a:r>
              <a:rPr lang="en-US" altLang="en-US" b="1">
                <a:solidFill>
                  <a:schemeClr val="folHlink"/>
                </a:solidFill>
              </a:rPr>
              <a:t>5. Resources (How?)</a:t>
            </a:r>
            <a:r>
              <a:rPr lang="en-US" altLang="en-US">
                <a:solidFill>
                  <a:schemeClr val="folHlink"/>
                </a:solidFill>
              </a:rPr>
              <a:t> </a:t>
            </a:r>
          </a:p>
          <a:p>
            <a:pPr lvl="1">
              <a:lnSpc>
                <a:spcPct val="90000"/>
              </a:lnSpc>
            </a:pPr>
            <a:r>
              <a:rPr lang="en-US" altLang="en-US"/>
              <a:t>Identifies tools and techniques required for the implementation of the SCMP</a:t>
            </a:r>
          </a:p>
          <a:p>
            <a:pPr>
              <a:lnSpc>
                <a:spcPct val="90000"/>
              </a:lnSpc>
              <a:buFont typeface="Wingdings" panose="05000000000000000000" pitchFamily="2" charset="2"/>
              <a:buNone/>
            </a:pPr>
            <a:r>
              <a:rPr lang="en-US" altLang="en-US" b="1">
                <a:solidFill>
                  <a:schemeClr val="folHlink"/>
                </a:solidFill>
              </a:rPr>
              <a:t>6. Maintenance</a:t>
            </a:r>
          </a:p>
          <a:p>
            <a:pPr lvl="1">
              <a:lnSpc>
                <a:spcPct val="90000"/>
              </a:lnSpc>
            </a:pPr>
            <a:r>
              <a:rPr lang="en-US" altLang="en-US"/>
              <a:t>Identifies activities and responsibilities on how the SCMP will be kept current during the life-cycle of the project.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86A0EAED-8149-4703-8365-F0E0E79BC570}"/>
              </a:ext>
            </a:extLst>
          </p:cNvPr>
          <p:cNvSpPr>
            <a:spLocks noGrp="1" noChangeArrowheads="1"/>
          </p:cNvSpPr>
          <p:nvPr>
            <p:ph type="title" idx="4294967295"/>
          </p:nvPr>
        </p:nvSpPr>
        <p:spPr>
          <a:xfrm>
            <a:off x="1371600" y="609600"/>
            <a:ext cx="7378700" cy="1143000"/>
          </a:xfrm>
        </p:spPr>
        <p:txBody>
          <a:bodyPr/>
          <a:lstStyle/>
          <a:p>
            <a:r>
              <a:rPr lang="en-US" altLang="en-US"/>
              <a:t>Tailoring the SCMP</a:t>
            </a:r>
          </a:p>
        </p:txBody>
      </p:sp>
      <p:sp>
        <p:nvSpPr>
          <p:cNvPr id="126979" name="Rectangle 3">
            <a:extLst>
              <a:ext uri="{FF2B5EF4-FFF2-40B4-BE49-F238E27FC236}">
                <a16:creationId xmlns:a16="http://schemas.microsoft.com/office/drawing/2014/main" id="{7A100207-EB78-41A8-9656-574C93E70B67}"/>
              </a:ext>
            </a:extLst>
          </p:cNvPr>
          <p:cNvSpPr>
            <a:spLocks noGrp="1" noChangeArrowheads="1"/>
          </p:cNvSpPr>
          <p:nvPr>
            <p:ph type="body" idx="4294967295"/>
          </p:nvPr>
        </p:nvSpPr>
        <p:spPr>
          <a:xfrm>
            <a:off x="381000" y="1371599"/>
            <a:ext cx="8534400" cy="5216013"/>
          </a:xfrm>
        </p:spPr>
        <p:txBody>
          <a:bodyPr/>
          <a:lstStyle/>
          <a:p>
            <a:r>
              <a:rPr lang="en-US" altLang="en-US" sz="2400" dirty="0"/>
              <a:t>The IEEE standard allows quite a bit of flexibility for preparing an SCMP.</a:t>
            </a:r>
          </a:p>
          <a:p>
            <a:endParaRPr lang="en-US" altLang="en-US" sz="800" dirty="0"/>
          </a:p>
          <a:p>
            <a:r>
              <a:rPr lang="en-US" altLang="en-US" sz="2400" dirty="0"/>
              <a:t>To conform to the rest of the project, the SCMP may be</a:t>
            </a:r>
          </a:p>
          <a:p>
            <a:pPr lvl="1"/>
            <a:r>
              <a:rPr lang="en-US" altLang="en-US" sz="2000" b="1" dirty="0">
                <a:solidFill>
                  <a:schemeClr val="folHlink"/>
                </a:solidFill>
              </a:rPr>
              <a:t>tailored upward:</a:t>
            </a:r>
          </a:p>
          <a:p>
            <a:pPr lvl="2"/>
            <a:r>
              <a:rPr lang="en-US" altLang="en-US" sz="2000" dirty="0"/>
              <a:t>to add information</a:t>
            </a:r>
          </a:p>
          <a:p>
            <a:pPr lvl="2"/>
            <a:r>
              <a:rPr lang="en-US" altLang="en-US" sz="2000" dirty="0"/>
              <a:t>to use a specific format</a:t>
            </a:r>
          </a:p>
          <a:p>
            <a:pPr lvl="1"/>
            <a:r>
              <a:rPr lang="en-US" altLang="en-US" sz="2000" b="1" dirty="0">
                <a:solidFill>
                  <a:schemeClr val="folHlink"/>
                </a:solidFill>
              </a:rPr>
              <a:t>tailored downward:</a:t>
            </a:r>
          </a:p>
          <a:p>
            <a:pPr lvl="2"/>
            <a:r>
              <a:rPr lang="en-US" altLang="en-US" sz="2000" dirty="0"/>
              <a:t>Some SCMP components might not apply to a particular project.</a:t>
            </a:r>
          </a:p>
          <a:p>
            <a:pPr lvl="2"/>
            <a:r>
              <a:rPr lang="en-US" altLang="en-US" sz="2000" dirty="0"/>
              <a:t>Instead of omitting the associated section, mention its applicability.</a:t>
            </a:r>
          </a:p>
          <a:p>
            <a:pPr lvl="2"/>
            <a:r>
              <a:rPr lang="en-US" altLang="en-US" sz="2000" dirty="0"/>
              <a:t>Information that has not been decided on at the time the SCMP is approved should be marked as “to be determined”.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6A1C5AE-23D1-4EFF-BF3D-4C664B411967}"/>
              </a:ext>
            </a:extLst>
          </p:cNvPr>
          <p:cNvSpPr>
            <a:spLocks noGrp="1" noChangeArrowheads="1"/>
          </p:cNvSpPr>
          <p:nvPr>
            <p:ph type="title" idx="4294967295"/>
          </p:nvPr>
        </p:nvSpPr>
        <p:spPr>
          <a:xfrm>
            <a:off x="1371600" y="609600"/>
            <a:ext cx="7378700" cy="1143000"/>
          </a:xfrm>
        </p:spPr>
        <p:txBody>
          <a:bodyPr/>
          <a:lstStyle/>
          <a:p>
            <a:r>
              <a:rPr lang="en-US" altLang="en-US"/>
              <a:t>Conformance to the </a:t>
            </a:r>
            <a:br>
              <a:rPr lang="en-US" altLang="en-US"/>
            </a:br>
            <a:r>
              <a:rPr lang="en-US" altLang="en-US"/>
              <a:t>IEEE Standard 828-1990</a:t>
            </a:r>
          </a:p>
        </p:txBody>
      </p:sp>
      <p:sp>
        <p:nvSpPr>
          <p:cNvPr id="128003" name="Rectangle 3">
            <a:extLst>
              <a:ext uri="{FF2B5EF4-FFF2-40B4-BE49-F238E27FC236}">
                <a16:creationId xmlns:a16="http://schemas.microsoft.com/office/drawing/2014/main" id="{8312E229-6A0B-4DD5-8F4F-0AB50904688C}"/>
              </a:ext>
            </a:extLst>
          </p:cNvPr>
          <p:cNvSpPr>
            <a:spLocks noGrp="1" noChangeArrowheads="1"/>
          </p:cNvSpPr>
          <p:nvPr>
            <p:ph type="body" idx="4294967295"/>
          </p:nvPr>
        </p:nvSpPr>
        <p:spPr>
          <a:xfrm>
            <a:off x="792162" y="1752600"/>
            <a:ext cx="7958138" cy="3881438"/>
          </a:xfrm>
        </p:spPr>
        <p:txBody>
          <a:bodyPr/>
          <a:lstStyle/>
          <a:p>
            <a:pPr algn="just"/>
            <a:r>
              <a:rPr lang="en-US" altLang="en-US" sz="2000" b="1" dirty="0">
                <a:solidFill>
                  <a:schemeClr val="folHlink"/>
                </a:solidFill>
              </a:rPr>
              <a:t>Presentation format &amp; minimum information:</a:t>
            </a:r>
          </a:p>
          <a:p>
            <a:pPr lvl="1" algn="just"/>
            <a:r>
              <a:rPr lang="en-US" altLang="en-US" sz="2000" dirty="0"/>
              <a:t>A separate document or a section embedded in another document titled “Software Configuration Management Plan”.</a:t>
            </a:r>
          </a:p>
          <a:p>
            <a:pPr lvl="1" algn="just"/>
            <a:r>
              <a:rPr lang="en-US" altLang="en-US" sz="2000" dirty="0"/>
              <a:t>6 sections: Introduction, Management, Activities, Schedules, Resources and Plan Maintenance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AD296156-A5D1-4BAE-9D9E-9010E827AA35}"/>
              </a:ext>
            </a:extLst>
          </p:cNvPr>
          <p:cNvSpPr>
            <a:spLocks noGrp="1" noChangeArrowheads="1"/>
          </p:cNvSpPr>
          <p:nvPr>
            <p:ph type="title" idx="4294967295"/>
          </p:nvPr>
        </p:nvSpPr>
        <p:spPr>
          <a:xfrm>
            <a:off x="1371600" y="609600"/>
            <a:ext cx="7378700" cy="1143000"/>
          </a:xfrm>
        </p:spPr>
        <p:txBody>
          <a:bodyPr/>
          <a:lstStyle/>
          <a:p>
            <a:r>
              <a:rPr lang="en-US" altLang="en-US"/>
              <a:t>Conformance to the </a:t>
            </a:r>
            <a:br>
              <a:rPr lang="en-US" altLang="en-US"/>
            </a:br>
            <a:r>
              <a:rPr lang="en-US" altLang="en-US"/>
              <a:t>IEEE Standard 828-1990</a:t>
            </a:r>
          </a:p>
        </p:txBody>
      </p:sp>
      <p:sp>
        <p:nvSpPr>
          <p:cNvPr id="129027" name="Rectangle 3">
            <a:extLst>
              <a:ext uri="{FF2B5EF4-FFF2-40B4-BE49-F238E27FC236}">
                <a16:creationId xmlns:a16="http://schemas.microsoft.com/office/drawing/2014/main" id="{214D5518-B28A-40CF-86D6-2547C76DB362}"/>
              </a:ext>
            </a:extLst>
          </p:cNvPr>
          <p:cNvSpPr>
            <a:spLocks noGrp="1" noChangeArrowheads="1"/>
          </p:cNvSpPr>
          <p:nvPr>
            <p:ph type="body" idx="4294967295"/>
          </p:nvPr>
        </p:nvSpPr>
        <p:spPr>
          <a:xfrm>
            <a:off x="792162" y="1742768"/>
            <a:ext cx="7958138" cy="3881438"/>
          </a:xfrm>
        </p:spPr>
        <p:txBody>
          <a:bodyPr/>
          <a:lstStyle/>
          <a:p>
            <a:pPr algn="just"/>
            <a:r>
              <a:rPr lang="en-US" altLang="en-US" sz="1800" b="1" dirty="0">
                <a:solidFill>
                  <a:schemeClr val="folHlink"/>
                </a:solidFill>
              </a:rPr>
              <a:t>Consistency Criteria:</a:t>
            </a:r>
          </a:p>
          <a:p>
            <a:pPr lvl="1" algn="just"/>
            <a:r>
              <a:rPr lang="en-US" altLang="en-US" sz="1800" dirty="0"/>
              <a:t>All activities defined in the SCMP are assigned to an organizational unit or person and they are associated with resources to accomplish the activities.</a:t>
            </a:r>
          </a:p>
          <a:p>
            <a:pPr lvl="1" algn="just"/>
            <a:r>
              <a:rPr lang="en-US" altLang="en-US" sz="1800" dirty="0"/>
              <a:t>All identified configuration items have defined processes for baseline establishment and change control.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A7E677C-D0D3-4A74-A8E1-B286C2A223FB}"/>
              </a:ext>
            </a:extLst>
          </p:cNvPr>
          <p:cNvSpPr>
            <a:spLocks noChangeArrowheads="1"/>
          </p:cNvSpPr>
          <p:nvPr/>
        </p:nvSpPr>
        <p:spPr bwMode="auto">
          <a:xfrm>
            <a:off x="838200" y="3352800"/>
            <a:ext cx="5867400" cy="457200"/>
          </a:xfrm>
          <a:prstGeom prst="rect">
            <a:avLst/>
          </a:prstGeom>
          <a:gradFill rotWithShape="0">
            <a:gsLst>
              <a:gs pos="0">
                <a:srgbClr val="FFFF66"/>
              </a:gs>
              <a:gs pos="100000">
                <a:srgbClr val="FFFF66">
                  <a:gamma/>
                  <a:shade val="46275"/>
                  <a:invGamma/>
                </a:srgbClr>
              </a:gs>
            </a:gsLst>
            <a:path path="rect">
              <a:fillToRect r="100000" b="100000"/>
            </a:path>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endParaRPr lang="pt-BR" altLang="en-US"/>
          </a:p>
        </p:txBody>
      </p:sp>
      <p:sp>
        <p:nvSpPr>
          <p:cNvPr id="90115" name="Rectangle 3">
            <a:extLst>
              <a:ext uri="{FF2B5EF4-FFF2-40B4-BE49-F238E27FC236}">
                <a16:creationId xmlns:a16="http://schemas.microsoft.com/office/drawing/2014/main" id="{4F318DB5-63A5-407D-B858-7BAA1F561387}"/>
              </a:ext>
            </a:extLst>
          </p:cNvPr>
          <p:cNvSpPr>
            <a:spLocks noGrp="1" noChangeArrowheads="1"/>
          </p:cNvSpPr>
          <p:nvPr>
            <p:ph type="title" idx="4294967295"/>
          </p:nvPr>
        </p:nvSpPr>
        <p:spPr>
          <a:xfrm>
            <a:off x="1371600" y="609600"/>
            <a:ext cx="7378700" cy="1143000"/>
          </a:xfrm>
        </p:spPr>
        <p:txBody>
          <a:bodyPr/>
          <a:lstStyle/>
          <a:p>
            <a:r>
              <a:rPr lang="en-US" altLang="en-US"/>
              <a:t>Agenda</a:t>
            </a:r>
          </a:p>
        </p:txBody>
      </p:sp>
      <p:sp>
        <p:nvSpPr>
          <p:cNvPr id="90116" name="Rectangle 4">
            <a:extLst>
              <a:ext uri="{FF2B5EF4-FFF2-40B4-BE49-F238E27FC236}">
                <a16:creationId xmlns:a16="http://schemas.microsoft.com/office/drawing/2014/main" id="{B8AA0CA3-04A1-44AB-98B9-C8A85297EDDF}"/>
              </a:ext>
            </a:extLst>
          </p:cNvPr>
          <p:cNvSpPr>
            <a:spLocks noGrp="1" noChangeArrowheads="1"/>
          </p:cNvSpPr>
          <p:nvPr>
            <p:ph type="body" idx="4294967295"/>
          </p:nvPr>
        </p:nvSpPr>
        <p:spPr>
          <a:xfrm>
            <a:off x="838200" y="2119313"/>
            <a:ext cx="7958138" cy="4357687"/>
          </a:xfrm>
        </p:spPr>
        <p:txBody>
          <a:bodyPr/>
          <a:lstStyle/>
          <a:p>
            <a:r>
              <a:rPr lang="en-US" altLang="en-US"/>
              <a:t>Introduction</a:t>
            </a:r>
          </a:p>
          <a:p>
            <a:r>
              <a:rPr lang="en-US" altLang="en-US"/>
              <a:t>Concepts</a:t>
            </a:r>
          </a:p>
          <a:p>
            <a:r>
              <a:rPr lang="en-US" altLang="en-US"/>
              <a:t>CBSD</a:t>
            </a:r>
          </a:p>
          <a:p>
            <a:pPr>
              <a:buFont typeface="Wingdings" panose="05000000000000000000" pitchFamily="2" charset="2"/>
              <a:buNone/>
            </a:pPr>
            <a:endParaRPr lang="en-US" altLang="en-US"/>
          </a:p>
          <a:p>
            <a:endParaRPr lang="en-US" altLang="en-US"/>
          </a:p>
          <a:p>
            <a:endParaRPr lang="en-US" altLang="en-US"/>
          </a:p>
          <a:p>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additive="base">
                                        <p:cTn id="7" dur="500"/>
                                        <p:tgtEl>
                                          <p:spTgt spid="90115"/>
                                        </p:tgtEl>
                                        <p:attrNameLst>
                                          <p:attrName>ppt_y</p:attrName>
                                        </p:attrNameLst>
                                      </p:cBhvr>
                                      <p:tavLst>
                                        <p:tav tm="0">
                                          <p:val>
                                            <p:strVal val="#ppt_y+#ppt_h*1.125000"/>
                                          </p:val>
                                        </p:tav>
                                        <p:tav tm="100000">
                                          <p:val>
                                            <p:strVal val="#ppt_y"/>
                                          </p:val>
                                        </p:tav>
                                      </p:tavLst>
                                    </p:anim>
                                    <p:animEffect transition="in" filter="wipe(up)">
                                      <p:cBhvr>
                                        <p:cTn id="8" dur="500"/>
                                        <p:tgtEl>
                                          <p:spTgt spid="90115"/>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0116">
                                            <p:txEl>
                                              <p:pRg st="0" end="0"/>
                                            </p:txEl>
                                          </p:spTgt>
                                        </p:tgtEl>
                                        <p:attrNameLst>
                                          <p:attrName>style.visibility</p:attrName>
                                        </p:attrNameLst>
                                      </p:cBhvr>
                                      <p:to>
                                        <p:strVal val="visible"/>
                                      </p:to>
                                    </p:set>
                                    <p:anim calcmode="lin" valueType="num">
                                      <p:cBhvr additive="base">
                                        <p:cTn id="12" dur="500"/>
                                        <p:tgtEl>
                                          <p:spTgt spid="90116">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90116">
                                            <p:txEl>
                                              <p:pRg st="0" end="0"/>
                                            </p:txEl>
                                          </p:spTgt>
                                        </p:tgtEl>
                                      </p:cBhvr>
                                    </p:animEffect>
                                  </p:childTnLst>
                                </p:cTn>
                              </p:par>
                            </p:childTnLst>
                          </p:cTn>
                        </p:par>
                        <p:par>
                          <p:cTn id="14" fill="hold" nodeType="afterGroup">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90116">
                                            <p:txEl>
                                              <p:pRg st="1" end="1"/>
                                            </p:txEl>
                                          </p:spTgt>
                                        </p:tgtEl>
                                        <p:attrNameLst>
                                          <p:attrName>style.visibility</p:attrName>
                                        </p:attrNameLst>
                                      </p:cBhvr>
                                      <p:to>
                                        <p:strVal val="visible"/>
                                      </p:to>
                                    </p:set>
                                    <p:anim calcmode="lin" valueType="num">
                                      <p:cBhvr additive="base">
                                        <p:cTn id="17" dur="500"/>
                                        <p:tgtEl>
                                          <p:spTgt spid="90116">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90116">
                                            <p:txEl>
                                              <p:pRg st="1" end="1"/>
                                            </p:txEl>
                                          </p:spTgt>
                                        </p:tgtEl>
                                      </p:cBhvr>
                                    </p:animEffect>
                                  </p:childTnLst>
                                </p:cTn>
                              </p:par>
                            </p:childTnLst>
                          </p:cTn>
                        </p:par>
                        <p:par>
                          <p:cTn id="19" fill="hold" nodeType="afterGroup">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90116">
                                            <p:txEl>
                                              <p:pRg st="2" end="2"/>
                                            </p:txEl>
                                          </p:spTgt>
                                        </p:tgtEl>
                                        <p:attrNameLst>
                                          <p:attrName>style.visibility</p:attrName>
                                        </p:attrNameLst>
                                      </p:cBhvr>
                                      <p:to>
                                        <p:strVal val="visible"/>
                                      </p:to>
                                    </p:set>
                                    <p:anim calcmode="lin" valueType="num">
                                      <p:cBhvr additive="base">
                                        <p:cTn id="22" dur="500"/>
                                        <p:tgtEl>
                                          <p:spTgt spid="90116">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90116">
                                            <p:txEl>
                                              <p:pRg st="2" end="2"/>
                                            </p:txEl>
                                          </p:spTgt>
                                        </p:tgtEl>
                                      </p:cBhvr>
                                    </p:animEffect>
                                  </p:childTnLst>
                                </p:cTn>
                              </p:par>
                            </p:childTnLst>
                          </p:cTn>
                        </p:par>
                        <p:par>
                          <p:cTn id="24" fill="hold" nodeType="afterGroup">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90114"/>
                                        </p:tgtEl>
                                        <p:attrNameLst>
                                          <p:attrName>style.visibility</p:attrName>
                                        </p:attrNameLst>
                                      </p:cBhvr>
                                      <p:to>
                                        <p:strVal val="visible"/>
                                      </p:to>
                                    </p:set>
                                    <p:anim calcmode="lin" valueType="num">
                                      <p:cBhvr additive="base">
                                        <p:cTn id="27" dur="500"/>
                                        <p:tgtEl>
                                          <p:spTgt spid="90114"/>
                                        </p:tgtEl>
                                        <p:attrNameLst>
                                          <p:attrName>ppt_y</p:attrName>
                                        </p:attrNameLst>
                                      </p:cBhvr>
                                      <p:tavLst>
                                        <p:tav tm="0">
                                          <p:val>
                                            <p:strVal val="#ppt_y+#ppt_h*1.125000"/>
                                          </p:val>
                                        </p:tav>
                                        <p:tav tm="100000">
                                          <p:val>
                                            <p:strVal val="#ppt_y"/>
                                          </p:val>
                                        </p:tav>
                                      </p:tavLst>
                                    </p:anim>
                                    <p:animEffect transition="in" filter="wipe(up)">
                                      <p:cBhvr>
                                        <p:cTn id="28"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autoUpdateAnimBg="0"/>
      <p:bldP spid="90115" grpId="0" autoUpdateAnimBg="0"/>
      <p:bldP spid="90116" grpId="0" build="p" bldLvl="5"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D8F6E80-532B-4439-81C6-46D30ECF778B}"/>
              </a:ext>
            </a:extLst>
          </p:cNvPr>
          <p:cNvSpPr>
            <a:spLocks noGrp="1" noChangeArrowheads="1"/>
          </p:cNvSpPr>
          <p:nvPr>
            <p:ph type="title" idx="4294967295"/>
          </p:nvPr>
        </p:nvSpPr>
        <p:spPr>
          <a:xfrm>
            <a:off x="1371600" y="609600"/>
            <a:ext cx="7378700" cy="1143000"/>
          </a:xfrm>
        </p:spPr>
        <p:txBody>
          <a:bodyPr/>
          <a:lstStyle/>
          <a:p>
            <a:r>
              <a:rPr lang="pt-BR" altLang="en-US"/>
              <a:t>CBSD</a:t>
            </a:r>
            <a:endParaRPr lang="en-US" altLang="en-US"/>
          </a:p>
        </p:txBody>
      </p:sp>
      <p:sp>
        <p:nvSpPr>
          <p:cNvPr id="86019" name="Rectangle 3">
            <a:extLst>
              <a:ext uri="{FF2B5EF4-FFF2-40B4-BE49-F238E27FC236}">
                <a16:creationId xmlns:a16="http://schemas.microsoft.com/office/drawing/2014/main" id="{44BF22F0-BE37-43D6-B1D4-BBFD6DB93EF6}"/>
              </a:ext>
            </a:extLst>
          </p:cNvPr>
          <p:cNvSpPr>
            <a:spLocks noGrp="1" noChangeArrowheads="1"/>
          </p:cNvSpPr>
          <p:nvPr>
            <p:ph type="body" idx="4294967295"/>
          </p:nvPr>
        </p:nvSpPr>
        <p:spPr>
          <a:xfrm>
            <a:off x="838200" y="2438400"/>
            <a:ext cx="7958138" cy="3881438"/>
          </a:xfrm>
        </p:spPr>
        <p:txBody>
          <a:bodyPr/>
          <a:lstStyle/>
          <a:p>
            <a:r>
              <a:rPr lang="en-US" altLang="en-US"/>
              <a:t>Like the traditional way to develop software, CBSD also needs the support of SCM</a:t>
            </a:r>
          </a:p>
          <a:p>
            <a:r>
              <a:rPr lang="en-US" altLang="en-US"/>
              <a:t>CBSD brings new challenges to SCM</a:t>
            </a:r>
          </a:p>
          <a:p>
            <a:pPr algn="r">
              <a:buFont typeface="Wingdings" panose="05000000000000000000" pitchFamily="2" charset="2"/>
              <a:buNone/>
            </a:pPr>
            <a:r>
              <a:rPr lang="en-US" altLang="en-US" sz="2400" b="1">
                <a:latin typeface="Geneva" charset="0"/>
                <a:cs typeface="Times New Roman" panose="02020603050405020304" pitchFamily="18" charset="0"/>
              </a:rPr>
              <a:t>[Mei, 2001]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FF577A0-DEED-4E27-9E00-634112B1CE3F}"/>
              </a:ext>
            </a:extLst>
          </p:cNvPr>
          <p:cNvSpPr>
            <a:spLocks noGrp="1" noChangeArrowheads="1"/>
          </p:cNvSpPr>
          <p:nvPr>
            <p:ph type="title" idx="4294967295"/>
          </p:nvPr>
        </p:nvSpPr>
        <p:spPr>
          <a:xfrm>
            <a:off x="1371600" y="609600"/>
            <a:ext cx="7378700" cy="1143000"/>
          </a:xfrm>
        </p:spPr>
        <p:txBody>
          <a:bodyPr/>
          <a:lstStyle/>
          <a:p>
            <a:r>
              <a:rPr lang="pt-BR" altLang="en-US"/>
              <a:t>CBSD</a:t>
            </a:r>
            <a:endParaRPr lang="en-US" altLang="en-US"/>
          </a:p>
        </p:txBody>
      </p:sp>
      <p:sp>
        <p:nvSpPr>
          <p:cNvPr id="87043" name="Rectangle 3">
            <a:extLst>
              <a:ext uri="{FF2B5EF4-FFF2-40B4-BE49-F238E27FC236}">
                <a16:creationId xmlns:a16="http://schemas.microsoft.com/office/drawing/2014/main" id="{6145948A-28B4-43C1-8464-1B5C018B17D9}"/>
              </a:ext>
            </a:extLst>
          </p:cNvPr>
          <p:cNvSpPr>
            <a:spLocks noGrp="1" noChangeArrowheads="1"/>
          </p:cNvSpPr>
          <p:nvPr>
            <p:ph type="body" idx="4294967295"/>
          </p:nvPr>
        </p:nvSpPr>
        <p:spPr>
          <a:xfrm>
            <a:off x="838200" y="2438400"/>
            <a:ext cx="7958138" cy="3881438"/>
          </a:xfrm>
        </p:spPr>
        <p:txBody>
          <a:bodyPr/>
          <a:lstStyle/>
          <a:p>
            <a:r>
              <a:rPr lang="en-US" altLang="en-US"/>
              <a:t>Some identified issues:</a:t>
            </a:r>
          </a:p>
          <a:p>
            <a:pPr lvl="1"/>
            <a:r>
              <a:rPr lang="en-US" altLang="en-US"/>
              <a:t>In CBSD, usually an application is implemented into many many files</a:t>
            </a:r>
          </a:p>
          <a:p>
            <a:pPr lvl="1"/>
            <a:r>
              <a:rPr lang="en-US" altLang="en-US"/>
              <a:t>A file is not a logical constituent in an CBSD application</a:t>
            </a:r>
          </a:p>
          <a:p>
            <a:pPr lvl="1"/>
            <a:r>
              <a:rPr lang="en-US" altLang="en-US"/>
              <a:t>Software architecture has been viewed as an important milestone in the lifecycle of software</a:t>
            </a:r>
          </a:p>
          <a:p>
            <a:pPr lvl="1" algn="r">
              <a:buFont typeface="Wingdings" panose="05000000000000000000" pitchFamily="2" charset="2"/>
              <a:buNone/>
            </a:pPr>
            <a:r>
              <a:rPr lang="en-US" altLang="en-US" sz="2000" b="1">
                <a:latin typeface="Geneva" charset="0"/>
                <a:cs typeface="Times New Roman" panose="02020603050405020304" pitchFamily="18" charset="0"/>
              </a:rPr>
              <a:t>[Mei, 2001]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4CA20D-203E-4AFA-AB67-E147D31BA8EE}"/>
              </a:ext>
            </a:extLst>
          </p:cNvPr>
          <p:cNvSpPr>
            <a:spLocks noChangeArrowheads="1"/>
          </p:cNvSpPr>
          <p:nvPr>
            <p:ph type="ctrTitle"/>
          </p:nvPr>
        </p:nvSpPr>
        <p:spPr bwMode="auto">
          <a:xfrm>
            <a:off x="1752600" y="1281113"/>
            <a:ext cx="7075488" cy="1012825"/>
          </a:xfrm>
          <a:prstGeom prst="rect">
            <a:avLst/>
          </a:prstGeom>
          <a:solidFill>
            <a:srgbClr val="FFFFFF"/>
          </a:solidFill>
          <a:ln>
            <a:solidFill>
              <a:srgbClr val="000000"/>
            </a:solidFill>
            <a:miter lim="800000"/>
            <a:headEnd/>
            <a:tailEnd/>
          </a:ln>
        </p:spPr>
        <p:txBody>
          <a:bodyPr/>
          <a:lstStyle/>
          <a:p>
            <a:r>
              <a:rPr lang="en-US" altLang="en-US" sz="4000"/>
              <a:t>SCM</a:t>
            </a:r>
          </a:p>
        </p:txBody>
      </p:sp>
      <p:sp>
        <p:nvSpPr>
          <p:cNvPr id="5123" name="Rectangle 3">
            <a:extLst>
              <a:ext uri="{FF2B5EF4-FFF2-40B4-BE49-F238E27FC236}">
                <a16:creationId xmlns:a16="http://schemas.microsoft.com/office/drawing/2014/main" id="{317E72E4-FAC8-45F6-B205-62225CA19DE1}"/>
              </a:ext>
            </a:extLst>
          </p:cNvPr>
          <p:cNvSpPr>
            <a:spLocks noChangeArrowheads="1"/>
          </p:cNvSpPr>
          <p:nvPr>
            <p:ph type="subTitle" idx="1"/>
          </p:nvPr>
        </p:nvSpPr>
        <p:spPr bwMode="auto">
          <a:xfrm>
            <a:off x="1676400" y="2819400"/>
            <a:ext cx="6662738" cy="2994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anose="05000000000000000000" pitchFamily="2" charset="2"/>
              <a:buNone/>
            </a:pPr>
            <a:r>
              <a:rPr lang="en-US" altLang="en-US" sz="4800" b="1"/>
              <a:t>SCM: AN OVERVIEW</a:t>
            </a:r>
            <a:endParaRPr lang="en-US" altLang="en-US" sz="4800" b="1" i="1"/>
          </a:p>
          <a:p>
            <a:pPr marL="0" indent="0" algn="ctr">
              <a:buFont typeface="Wingdings" panose="05000000000000000000" pitchFamily="2" charset="2"/>
              <a:buNone/>
            </a:pP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7E3449C-7B37-45FF-B036-642F644B9442}"/>
              </a:ext>
            </a:extLst>
          </p:cNvPr>
          <p:cNvSpPr>
            <a:spLocks noGrp="1" noChangeArrowheads="1"/>
          </p:cNvSpPr>
          <p:nvPr>
            <p:ph type="title" idx="4294967295"/>
          </p:nvPr>
        </p:nvSpPr>
        <p:spPr>
          <a:xfrm>
            <a:off x="1371600" y="609600"/>
            <a:ext cx="7378700" cy="1143000"/>
          </a:xfrm>
        </p:spPr>
        <p:txBody>
          <a:bodyPr/>
          <a:lstStyle/>
          <a:p>
            <a:r>
              <a:rPr lang="pt-BR" altLang="en-US"/>
              <a:t>CBSD</a:t>
            </a:r>
            <a:endParaRPr lang="en-US" altLang="en-US"/>
          </a:p>
        </p:txBody>
      </p:sp>
      <p:sp>
        <p:nvSpPr>
          <p:cNvPr id="92163" name="Rectangle 3">
            <a:extLst>
              <a:ext uri="{FF2B5EF4-FFF2-40B4-BE49-F238E27FC236}">
                <a16:creationId xmlns:a16="http://schemas.microsoft.com/office/drawing/2014/main" id="{FFAFCBDE-FEE2-4B92-8D2F-B45A945E6ED2}"/>
              </a:ext>
            </a:extLst>
          </p:cNvPr>
          <p:cNvSpPr>
            <a:spLocks noGrp="1" noChangeArrowheads="1"/>
          </p:cNvSpPr>
          <p:nvPr>
            <p:ph type="body" idx="4294967295"/>
          </p:nvPr>
        </p:nvSpPr>
        <p:spPr>
          <a:xfrm>
            <a:off x="533400" y="1600200"/>
            <a:ext cx="7958138" cy="3881438"/>
          </a:xfrm>
        </p:spPr>
        <p:txBody>
          <a:bodyPr/>
          <a:lstStyle/>
          <a:p>
            <a:pPr algn="just"/>
            <a:r>
              <a:rPr lang="en-US" altLang="en-US" sz="2000" dirty="0" err="1">
                <a:latin typeface="Geneva" charset="0"/>
                <a:cs typeface="Times New Roman" panose="02020603050405020304" pitchFamily="18" charset="0"/>
              </a:rPr>
              <a:t>Difficults</a:t>
            </a:r>
            <a:r>
              <a:rPr lang="en-US" altLang="en-US" sz="2000" dirty="0">
                <a:latin typeface="Geneva" charset="0"/>
                <a:cs typeface="Times New Roman" panose="02020603050405020304" pitchFamily="18" charset="0"/>
              </a:rPr>
              <a:t> in CBSD to be solved by SCM</a:t>
            </a:r>
            <a:endParaRPr lang="en-US" altLang="en-US" sz="2000" dirty="0"/>
          </a:p>
          <a:p>
            <a:pPr lvl="1" algn="just"/>
            <a:r>
              <a:rPr lang="en-US" altLang="en-US" sz="2000" dirty="0">
                <a:solidFill>
                  <a:schemeClr val="folHlink"/>
                </a:solidFill>
              </a:rPr>
              <a:t>Any change</a:t>
            </a:r>
            <a:r>
              <a:rPr lang="en-US" altLang="en-US" sz="2000" dirty="0"/>
              <a:t> to a component must consider </a:t>
            </a:r>
            <a:r>
              <a:rPr lang="en-US" altLang="en-US" sz="2000" dirty="0">
                <a:solidFill>
                  <a:schemeClr val="folHlink"/>
                </a:solidFill>
              </a:rPr>
              <a:t>all products</a:t>
            </a:r>
            <a:r>
              <a:rPr lang="en-US" altLang="en-US" sz="2000" dirty="0"/>
              <a:t> that use this component– Often, </a:t>
            </a:r>
            <a:r>
              <a:rPr lang="en-US" altLang="en-US" sz="2000" dirty="0">
                <a:solidFill>
                  <a:schemeClr val="folHlink"/>
                </a:solidFill>
              </a:rPr>
              <a:t>each change</a:t>
            </a:r>
            <a:r>
              <a:rPr lang="en-US" altLang="en-US" sz="2000" dirty="0"/>
              <a:t> leads to a </a:t>
            </a:r>
            <a:r>
              <a:rPr lang="en-US" altLang="en-US" sz="2000" dirty="0">
                <a:solidFill>
                  <a:schemeClr val="folHlink"/>
                </a:solidFill>
              </a:rPr>
              <a:t>new version</a:t>
            </a:r>
            <a:r>
              <a:rPr lang="en-US" altLang="en-US" sz="2000" dirty="0"/>
              <a:t>, rather than the modification of an existing asset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430BA37-5819-4BB6-8BA1-F9436DEDF64F}"/>
              </a:ext>
            </a:extLst>
          </p:cNvPr>
          <p:cNvSpPr>
            <a:spLocks noGrp="1" noChangeArrowheads="1"/>
          </p:cNvSpPr>
          <p:nvPr>
            <p:ph type="title" idx="4294967295"/>
          </p:nvPr>
        </p:nvSpPr>
        <p:spPr>
          <a:xfrm>
            <a:off x="1371600" y="609600"/>
            <a:ext cx="7378700" cy="1143000"/>
          </a:xfrm>
        </p:spPr>
        <p:txBody>
          <a:bodyPr/>
          <a:lstStyle/>
          <a:p>
            <a:r>
              <a:rPr lang="pt-BR" altLang="en-US"/>
              <a:t>CBSD</a:t>
            </a:r>
            <a:endParaRPr lang="en-US" altLang="en-US"/>
          </a:p>
        </p:txBody>
      </p:sp>
      <p:sp>
        <p:nvSpPr>
          <p:cNvPr id="88067" name="Rectangle 3">
            <a:extLst>
              <a:ext uri="{FF2B5EF4-FFF2-40B4-BE49-F238E27FC236}">
                <a16:creationId xmlns:a16="http://schemas.microsoft.com/office/drawing/2014/main" id="{251D52A8-2ABA-4375-A328-C0A428B9C497}"/>
              </a:ext>
            </a:extLst>
          </p:cNvPr>
          <p:cNvSpPr>
            <a:spLocks noGrp="1" noChangeArrowheads="1"/>
          </p:cNvSpPr>
          <p:nvPr>
            <p:ph type="body" idx="4294967295"/>
          </p:nvPr>
        </p:nvSpPr>
        <p:spPr>
          <a:xfrm>
            <a:off x="685800" y="1600200"/>
            <a:ext cx="7958138" cy="3881438"/>
          </a:xfrm>
        </p:spPr>
        <p:txBody>
          <a:bodyPr/>
          <a:lstStyle/>
          <a:p>
            <a:pPr algn="just"/>
            <a:r>
              <a:rPr lang="en-US" altLang="en-US" sz="2000" dirty="0"/>
              <a:t>According to </a:t>
            </a:r>
            <a:r>
              <a:rPr lang="en-US" altLang="en-US" sz="2000" b="1" dirty="0">
                <a:latin typeface="Geneva" charset="0"/>
                <a:cs typeface="Times New Roman" panose="02020603050405020304" pitchFamily="18" charset="0"/>
              </a:rPr>
              <a:t>[Mei, 2001], </a:t>
            </a:r>
            <a:r>
              <a:rPr lang="en-US" altLang="en-US" sz="2000" dirty="0">
                <a:latin typeface="Geneva" charset="0"/>
                <a:cs typeface="Times New Roman" panose="02020603050405020304" pitchFamily="18" charset="0"/>
              </a:rPr>
              <a:t>using files as the primitive items and asking developers to operate on the files directly are not an efficient way to support CBSD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B5CB169-A65D-4CA7-AEAC-B038DB041CB0}"/>
              </a:ext>
            </a:extLst>
          </p:cNvPr>
          <p:cNvSpPr>
            <a:spLocks noGrp="1" noChangeArrowheads="1"/>
          </p:cNvSpPr>
          <p:nvPr>
            <p:ph type="title" idx="4294967295"/>
          </p:nvPr>
        </p:nvSpPr>
        <p:spPr>
          <a:xfrm>
            <a:off x="1371600" y="609600"/>
            <a:ext cx="7378700" cy="1143000"/>
          </a:xfrm>
        </p:spPr>
        <p:txBody>
          <a:bodyPr/>
          <a:lstStyle/>
          <a:p>
            <a:r>
              <a:rPr lang="en-US" altLang="en-US"/>
              <a:t>CBSD</a:t>
            </a:r>
          </a:p>
        </p:txBody>
      </p:sp>
      <p:sp>
        <p:nvSpPr>
          <p:cNvPr id="91139" name="Rectangle 3">
            <a:extLst>
              <a:ext uri="{FF2B5EF4-FFF2-40B4-BE49-F238E27FC236}">
                <a16:creationId xmlns:a16="http://schemas.microsoft.com/office/drawing/2014/main" id="{F841DD81-4DFF-44CA-B95A-62455CAEDFE2}"/>
              </a:ext>
            </a:extLst>
          </p:cNvPr>
          <p:cNvSpPr>
            <a:spLocks noGrp="1" noChangeArrowheads="1"/>
          </p:cNvSpPr>
          <p:nvPr>
            <p:ph type="body" idx="4294967295"/>
          </p:nvPr>
        </p:nvSpPr>
        <p:spPr>
          <a:xfrm>
            <a:off x="838200" y="2438400"/>
            <a:ext cx="7958138" cy="3881438"/>
          </a:xfrm>
        </p:spPr>
        <p:txBody>
          <a:bodyPr/>
          <a:lstStyle/>
          <a:p>
            <a:pPr>
              <a:lnSpc>
                <a:spcPct val="90000"/>
              </a:lnSpc>
            </a:pPr>
            <a:r>
              <a:rPr lang="en-US" altLang="en-US"/>
              <a:t>To support CBSD, SCM should solve the following issues:</a:t>
            </a:r>
          </a:p>
          <a:p>
            <a:pPr lvl="1">
              <a:lnSpc>
                <a:spcPct val="90000"/>
              </a:lnSpc>
            </a:pPr>
            <a:r>
              <a:rPr lang="en-US" altLang="en-US">
                <a:latin typeface="Geneva" charset="0"/>
                <a:cs typeface="Times New Roman" panose="02020603050405020304" pitchFamily="18" charset="0"/>
              </a:rPr>
              <a:t>Viewing each component as an entity and operating on components</a:t>
            </a:r>
          </a:p>
          <a:p>
            <a:pPr lvl="1">
              <a:lnSpc>
                <a:spcPct val="90000"/>
              </a:lnSpc>
            </a:pPr>
            <a:r>
              <a:rPr lang="en-US" altLang="en-US">
                <a:latin typeface="Geneva" charset="0"/>
                <a:cs typeface="Times New Roman" panose="02020603050405020304" pitchFamily="18" charset="0"/>
              </a:rPr>
              <a:t>Controlling the current modifications to each component</a:t>
            </a:r>
          </a:p>
          <a:p>
            <a:pPr lvl="1">
              <a:lnSpc>
                <a:spcPct val="90000"/>
              </a:lnSpc>
            </a:pPr>
            <a:r>
              <a:rPr lang="en-US" altLang="en-US">
                <a:latin typeface="Geneva" charset="0"/>
                <a:cs typeface="Times New Roman" panose="02020603050405020304" pitchFamily="18" charset="0"/>
              </a:rPr>
              <a:t>Managing component composition and relationships between/among components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51BB6A5-19CA-4630-8DC5-1CC442951A40}"/>
              </a:ext>
            </a:extLst>
          </p:cNvPr>
          <p:cNvSpPr>
            <a:spLocks noGrp="1" noChangeArrowheads="1"/>
          </p:cNvSpPr>
          <p:nvPr>
            <p:ph type="title" idx="4294967295"/>
          </p:nvPr>
        </p:nvSpPr>
        <p:spPr>
          <a:xfrm>
            <a:off x="1371600" y="609600"/>
            <a:ext cx="7378700" cy="1143000"/>
          </a:xfrm>
        </p:spPr>
        <p:txBody>
          <a:bodyPr/>
          <a:lstStyle/>
          <a:p>
            <a:r>
              <a:rPr lang="en-US" altLang="en-US"/>
              <a:t>New trends</a:t>
            </a:r>
          </a:p>
        </p:txBody>
      </p:sp>
      <p:sp>
        <p:nvSpPr>
          <p:cNvPr id="93187" name="Rectangle 3">
            <a:extLst>
              <a:ext uri="{FF2B5EF4-FFF2-40B4-BE49-F238E27FC236}">
                <a16:creationId xmlns:a16="http://schemas.microsoft.com/office/drawing/2014/main" id="{DD88B39B-0415-46BF-8330-822CDE80BD02}"/>
              </a:ext>
            </a:extLst>
          </p:cNvPr>
          <p:cNvSpPr>
            <a:spLocks noGrp="1" noChangeArrowheads="1"/>
          </p:cNvSpPr>
          <p:nvPr>
            <p:ph type="body" idx="4294967295"/>
          </p:nvPr>
        </p:nvSpPr>
        <p:spPr>
          <a:xfrm>
            <a:off x="592930" y="1488280"/>
            <a:ext cx="8157369" cy="4760119"/>
          </a:xfrm>
        </p:spPr>
        <p:txBody>
          <a:bodyPr/>
          <a:lstStyle/>
          <a:p>
            <a:r>
              <a:rPr lang="en-US" altLang="en-US" sz="2800" dirty="0"/>
              <a:t>Formal models</a:t>
            </a:r>
          </a:p>
          <a:p>
            <a:r>
              <a:rPr lang="en-US" altLang="en-US" sz="2800" dirty="0"/>
              <a:t>Distinction between physical unit and logical unit</a:t>
            </a:r>
          </a:p>
          <a:p>
            <a:pPr lvl="1"/>
            <a:r>
              <a:rPr lang="en-US" altLang="en-US" sz="2400" dirty="0">
                <a:latin typeface="Geneva" charset="0"/>
                <a:cs typeface="Times New Roman" panose="02020603050405020304" pitchFamily="18" charset="0"/>
              </a:rPr>
              <a:t>Two types of logical units: Primitive components and composite components</a:t>
            </a:r>
          </a:p>
          <a:p>
            <a:r>
              <a:rPr lang="en-US" altLang="en-US" sz="2800" dirty="0">
                <a:latin typeface="Geneva" charset="0"/>
                <a:cs typeface="Times New Roman" panose="02020603050405020304" pitchFamily="18" charset="0"/>
              </a:rPr>
              <a:t>Some works for helping to extract information from SCM systems like information related to potential impact of a change, decision support </a:t>
            </a:r>
            <a:r>
              <a:rPr lang="en-US" altLang="en-US" sz="2000" dirty="0">
                <a:latin typeface="Geneva" charset="0"/>
                <a:cs typeface="Times New Roman" panose="02020603050405020304" pitchFamily="18" charset="0"/>
              </a:rPr>
              <a:t>[Sahraoui, 2000]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32783339-34F4-47EC-83A7-61B657E87B9E}"/>
              </a:ext>
            </a:extLst>
          </p:cNvPr>
          <p:cNvSpPr>
            <a:spLocks noGrp="1" noChangeArrowheads="1"/>
          </p:cNvSpPr>
          <p:nvPr>
            <p:ph type="title" idx="4294967295"/>
          </p:nvPr>
        </p:nvSpPr>
        <p:spPr>
          <a:xfrm>
            <a:off x="1371600" y="609600"/>
            <a:ext cx="7378700" cy="1143000"/>
          </a:xfrm>
        </p:spPr>
        <p:txBody>
          <a:bodyPr/>
          <a:lstStyle/>
          <a:p>
            <a:r>
              <a:rPr lang="en-US" altLang="en-US"/>
              <a:t>New trends</a:t>
            </a:r>
          </a:p>
        </p:txBody>
      </p:sp>
      <p:sp>
        <p:nvSpPr>
          <p:cNvPr id="133123" name="Rectangle 3">
            <a:extLst>
              <a:ext uri="{FF2B5EF4-FFF2-40B4-BE49-F238E27FC236}">
                <a16:creationId xmlns:a16="http://schemas.microsoft.com/office/drawing/2014/main" id="{6127B87A-D241-4D01-8FEA-8CB1CB9C38AC}"/>
              </a:ext>
            </a:extLst>
          </p:cNvPr>
          <p:cNvSpPr>
            <a:spLocks noGrp="1" noChangeArrowheads="1"/>
          </p:cNvSpPr>
          <p:nvPr>
            <p:ph type="body" idx="4294967295"/>
          </p:nvPr>
        </p:nvSpPr>
        <p:spPr>
          <a:xfrm>
            <a:off x="838200" y="2438400"/>
            <a:ext cx="7958138" cy="3881438"/>
          </a:xfrm>
        </p:spPr>
        <p:txBody>
          <a:bodyPr/>
          <a:lstStyle/>
          <a:p>
            <a:r>
              <a:rPr lang="en-US" altLang="en-US"/>
              <a:t>Works trying to measure changes impacts in the system as whole and to track every fault to a system element [</a:t>
            </a:r>
            <a:r>
              <a:rPr lang="en-US" altLang="en-US" sz="2400">
                <a:latin typeface="Geneva" charset="0"/>
                <a:cs typeface="Times New Roman" panose="02020603050405020304" pitchFamily="18" charset="0"/>
              </a:rPr>
              <a:t>Nikora, 2003</a:t>
            </a:r>
            <a:r>
              <a:rPr lang="en-US" altLang="en-US"/>
              <a:t>]</a:t>
            </a:r>
            <a:endParaRPr lang="en-US" altLang="en-US" sz="2400">
              <a:latin typeface="Geneva"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095B320-B57B-41C6-AB66-7DFE26CB0845}"/>
              </a:ext>
            </a:extLst>
          </p:cNvPr>
          <p:cNvSpPr>
            <a:spLocks noGrp="1" noChangeArrowheads="1"/>
          </p:cNvSpPr>
          <p:nvPr>
            <p:ph type="title" idx="4294967295"/>
          </p:nvPr>
        </p:nvSpPr>
        <p:spPr>
          <a:xfrm>
            <a:off x="1371600" y="609600"/>
            <a:ext cx="7378700" cy="1143000"/>
          </a:xfrm>
        </p:spPr>
        <p:txBody>
          <a:bodyPr/>
          <a:lstStyle/>
          <a:p>
            <a:r>
              <a:rPr lang="en-US" altLang="en-US"/>
              <a:t>Requirements/Assurances Contracts</a:t>
            </a:r>
          </a:p>
        </p:txBody>
      </p:sp>
      <p:pic>
        <p:nvPicPr>
          <p:cNvPr id="130053" name="Picture 5">
            <a:extLst>
              <a:ext uri="{FF2B5EF4-FFF2-40B4-BE49-F238E27FC236}">
                <a16:creationId xmlns:a16="http://schemas.microsoft.com/office/drawing/2014/main" id="{0704659E-807C-43FF-AB2D-C83E24DA1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257425"/>
            <a:ext cx="74485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4" name="Text Box 6">
            <a:extLst>
              <a:ext uri="{FF2B5EF4-FFF2-40B4-BE49-F238E27FC236}">
                <a16:creationId xmlns:a16="http://schemas.microsoft.com/office/drawing/2014/main" id="{00E6A9A6-10FB-4FBC-934B-1FBB3853B85A}"/>
              </a:ext>
            </a:extLst>
          </p:cNvPr>
          <p:cNvSpPr txBox="1">
            <a:spLocks noChangeArrowheads="1"/>
          </p:cNvSpPr>
          <p:nvPr/>
        </p:nvSpPr>
        <p:spPr bwMode="auto">
          <a:xfrm>
            <a:off x="6705600" y="6172200"/>
            <a:ext cx="204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[Rausch, 2000]</a:t>
            </a:r>
            <a:endParaRPr lang="pt-BR" altLang="en-US">
              <a:latin typeface="Geneva"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06C2C0E7-DCD8-487D-8578-35A627C9841D}"/>
              </a:ext>
            </a:extLst>
          </p:cNvPr>
          <p:cNvSpPr>
            <a:spLocks noGrp="1" noChangeArrowheads="1"/>
          </p:cNvSpPr>
          <p:nvPr>
            <p:ph type="title" idx="4294967295"/>
          </p:nvPr>
        </p:nvSpPr>
        <p:spPr>
          <a:xfrm>
            <a:off x="1371600" y="609600"/>
            <a:ext cx="7378700" cy="1143000"/>
          </a:xfrm>
        </p:spPr>
        <p:txBody>
          <a:bodyPr/>
          <a:lstStyle/>
          <a:p>
            <a:r>
              <a:rPr lang="en-US" altLang="en-US"/>
              <a:t>Requirements/Assurances Contracts</a:t>
            </a:r>
          </a:p>
        </p:txBody>
      </p:sp>
      <p:pic>
        <p:nvPicPr>
          <p:cNvPr id="140292" name="Picture 4">
            <a:extLst>
              <a:ext uri="{FF2B5EF4-FFF2-40B4-BE49-F238E27FC236}">
                <a16:creationId xmlns:a16="http://schemas.microsoft.com/office/drawing/2014/main" id="{98143653-445D-45A5-ABB9-823CDCAAE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384016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3" name="Picture 5">
            <a:extLst>
              <a:ext uri="{FF2B5EF4-FFF2-40B4-BE49-F238E27FC236}">
                <a16:creationId xmlns:a16="http://schemas.microsoft.com/office/drawing/2014/main" id="{06ED83BE-AC26-4650-A985-4B26FBEAE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09800"/>
            <a:ext cx="38957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294" name="Text Box 6">
            <a:extLst>
              <a:ext uri="{FF2B5EF4-FFF2-40B4-BE49-F238E27FC236}">
                <a16:creationId xmlns:a16="http://schemas.microsoft.com/office/drawing/2014/main" id="{6AA160A9-DEC4-4E3F-A66C-A11FCBF10958}"/>
              </a:ext>
            </a:extLst>
          </p:cNvPr>
          <p:cNvSpPr txBox="1">
            <a:spLocks noChangeArrowheads="1"/>
          </p:cNvSpPr>
          <p:nvPr/>
        </p:nvSpPr>
        <p:spPr bwMode="auto">
          <a:xfrm>
            <a:off x="6858000" y="6172200"/>
            <a:ext cx="204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Geneva" charset="0"/>
                <a:cs typeface="Times New Roman" panose="02020603050405020304" pitchFamily="18" charset="0"/>
              </a:rPr>
              <a:t>[Rausch, 2000]</a:t>
            </a:r>
            <a:endParaRPr lang="pt-BR" altLang="en-US">
              <a:latin typeface="Geneva"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A609E2C4-1FEE-4A07-85E3-B86A09594906}"/>
              </a:ext>
            </a:extLst>
          </p:cNvPr>
          <p:cNvSpPr>
            <a:spLocks noGrp="1" noChangeArrowheads="1"/>
          </p:cNvSpPr>
          <p:nvPr>
            <p:ph type="title" idx="4294967295"/>
          </p:nvPr>
        </p:nvSpPr>
        <p:spPr>
          <a:xfrm>
            <a:off x="1371600" y="609600"/>
            <a:ext cx="7378700" cy="1143000"/>
          </a:xfrm>
        </p:spPr>
        <p:txBody>
          <a:bodyPr/>
          <a:lstStyle/>
          <a:p>
            <a:r>
              <a:rPr lang="en-US" altLang="en-US"/>
              <a:t>Conclusions</a:t>
            </a:r>
          </a:p>
        </p:txBody>
      </p:sp>
      <p:sp>
        <p:nvSpPr>
          <p:cNvPr id="95235" name="Rectangle 3">
            <a:extLst>
              <a:ext uri="{FF2B5EF4-FFF2-40B4-BE49-F238E27FC236}">
                <a16:creationId xmlns:a16="http://schemas.microsoft.com/office/drawing/2014/main" id="{D77E3CA2-924F-4784-8E64-3A5C541687B7}"/>
              </a:ext>
            </a:extLst>
          </p:cNvPr>
          <p:cNvSpPr>
            <a:spLocks noGrp="1" noChangeArrowheads="1"/>
          </p:cNvSpPr>
          <p:nvPr>
            <p:ph type="body" idx="4294967295"/>
          </p:nvPr>
        </p:nvSpPr>
        <p:spPr>
          <a:xfrm>
            <a:off x="838200" y="2438400"/>
            <a:ext cx="7958138" cy="3881438"/>
          </a:xfrm>
        </p:spPr>
        <p:txBody>
          <a:bodyPr/>
          <a:lstStyle/>
          <a:p>
            <a:r>
              <a:rPr lang="en-US" altLang="en-US"/>
              <a:t>Components evolves so that it must be monitored/managed</a:t>
            </a:r>
          </a:p>
          <a:p>
            <a:r>
              <a:rPr lang="en-US" altLang="en-US"/>
              <a:t>SCM has to work with logical unit that be suitable to CBSD development</a:t>
            </a:r>
          </a:p>
          <a:p>
            <a:r>
              <a:rPr lang="en-US" altLang="en-US"/>
              <a:t>SCM has to have models to represent all kind of important relations between/among components </a:t>
            </a:r>
          </a:p>
          <a:p>
            <a:endParaRPr lang="en-US" altLang="en-US">
              <a:latin typeface="Geneva"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7554A32-6E51-48DD-8B5F-B160B2B5534D}"/>
              </a:ext>
            </a:extLst>
          </p:cNvPr>
          <p:cNvSpPr>
            <a:spLocks noGrp="1" noChangeArrowheads="1"/>
          </p:cNvSpPr>
          <p:nvPr>
            <p:ph type="title" idx="4294967295"/>
          </p:nvPr>
        </p:nvSpPr>
        <p:spPr>
          <a:xfrm>
            <a:off x="1371600" y="609600"/>
            <a:ext cx="7378700" cy="1143000"/>
          </a:xfrm>
        </p:spPr>
        <p:txBody>
          <a:bodyPr/>
          <a:lstStyle/>
          <a:p>
            <a:r>
              <a:rPr lang="en-US" altLang="en-US"/>
              <a:t>Conclusions</a:t>
            </a:r>
          </a:p>
        </p:txBody>
      </p:sp>
      <p:sp>
        <p:nvSpPr>
          <p:cNvPr id="97283" name="Rectangle 3">
            <a:extLst>
              <a:ext uri="{FF2B5EF4-FFF2-40B4-BE49-F238E27FC236}">
                <a16:creationId xmlns:a16="http://schemas.microsoft.com/office/drawing/2014/main" id="{F3BD0DC8-F459-4E38-B2B8-16B08D5EC1F6}"/>
              </a:ext>
            </a:extLst>
          </p:cNvPr>
          <p:cNvSpPr>
            <a:spLocks noGrp="1" noChangeArrowheads="1"/>
          </p:cNvSpPr>
          <p:nvPr>
            <p:ph type="body" idx="4294967295"/>
          </p:nvPr>
        </p:nvSpPr>
        <p:spPr>
          <a:xfrm>
            <a:off x="838200" y="2438400"/>
            <a:ext cx="7958138" cy="3881438"/>
          </a:xfrm>
        </p:spPr>
        <p:txBody>
          <a:bodyPr/>
          <a:lstStyle/>
          <a:p>
            <a:r>
              <a:rPr lang="en-US" altLang="en-US"/>
              <a:t>The SCM models must take into account how to reasoning about system properties and make predictions or forecastings</a:t>
            </a:r>
          </a:p>
          <a:p>
            <a:r>
              <a:rPr lang="en-US" altLang="en-US"/>
              <a:t>The SCM tools are going to work at the syntactical, semantic, and architectural levels</a:t>
            </a:r>
          </a:p>
          <a:p>
            <a:endParaRPr lang="en-US" altLang="en-US">
              <a:latin typeface="Geneva"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2D7ADF3-04BE-4EFA-9DAA-6401E1A3F195}"/>
              </a:ext>
            </a:extLst>
          </p:cNvPr>
          <p:cNvSpPr>
            <a:spLocks noGrp="1" noChangeArrowheads="1"/>
          </p:cNvSpPr>
          <p:nvPr>
            <p:ph type="title" idx="4294967295"/>
          </p:nvPr>
        </p:nvSpPr>
        <p:spPr>
          <a:xfrm>
            <a:off x="1371600" y="609600"/>
            <a:ext cx="7378700" cy="1143000"/>
          </a:xfrm>
        </p:spPr>
        <p:txBody>
          <a:bodyPr/>
          <a:lstStyle/>
          <a:p>
            <a:r>
              <a:rPr lang="en-US" altLang="en-US"/>
              <a:t>References</a:t>
            </a:r>
          </a:p>
        </p:txBody>
      </p:sp>
      <p:sp>
        <p:nvSpPr>
          <p:cNvPr id="54275" name="Rectangle 3">
            <a:extLst>
              <a:ext uri="{FF2B5EF4-FFF2-40B4-BE49-F238E27FC236}">
                <a16:creationId xmlns:a16="http://schemas.microsoft.com/office/drawing/2014/main" id="{084896DD-00FC-4F9A-AEE8-40D956E5B2CC}"/>
              </a:ext>
            </a:extLst>
          </p:cNvPr>
          <p:cNvSpPr>
            <a:spLocks noGrp="1" noChangeArrowheads="1"/>
          </p:cNvSpPr>
          <p:nvPr>
            <p:ph type="body" idx="4294967295"/>
          </p:nvPr>
        </p:nvSpPr>
        <p:spPr>
          <a:xfrm>
            <a:off x="393700" y="1371600"/>
            <a:ext cx="8597900" cy="5181600"/>
          </a:xfrm>
          <a:noFill/>
          <a:ln/>
        </p:spPr>
        <p:txBody>
          <a:bodyPr/>
          <a:lstStyle/>
          <a:p>
            <a:pPr>
              <a:buFont typeface="Wingdings" panose="05000000000000000000" pitchFamily="2" charset="2"/>
              <a:buNone/>
            </a:pPr>
            <a:r>
              <a:rPr lang="en-US" altLang="en-US" sz="2000" dirty="0">
                <a:latin typeface="Geneva" charset="0"/>
                <a:cs typeface="Times New Roman" panose="02020603050405020304" pitchFamily="18" charset="0"/>
              </a:rPr>
              <a:t>[</a:t>
            </a:r>
            <a:r>
              <a:rPr lang="en-US" altLang="en-US" sz="2000" dirty="0" err="1">
                <a:latin typeface="Geneva" charset="0"/>
                <a:cs typeface="Times New Roman" panose="02020603050405020304" pitchFamily="18" charset="0"/>
              </a:rPr>
              <a:t>Conradi</a:t>
            </a:r>
            <a:r>
              <a:rPr lang="en-US" altLang="en-US" sz="2000" dirty="0">
                <a:latin typeface="Geneva" charset="0"/>
                <a:cs typeface="Times New Roman" panose="02020603050405020304" pitchFamily="18" charset="0"/>
              </a:rPr>
              <a:t>, 1998] R. </a:t>
            </a:r>
            <a:r>
              <a:rPr lang="en-US" altLang="en-US" sz="2000" dirty="0" err="1">
                <a:latin typeface="Geneva" charset="0"/>
                <a:cs typeface="Times New Roman" panose="02020603050405020304" pitchFamily="18" charset="0"/>
              </a:rPr>
              <a:t>Conradi</a:t>
            </a:r>
            <a:r>
              <a:rPr lang="en-US" altLang="en-US" sz="2000" dirty="0">
                <a:latin typeface="Geneva" charset="0"/>
                <a:cs typeface="Times New Roman" panose="02020603050405020304" pitchFamily="18" charset="0"/>
              </a:rPr>
              <a:t>, B. </a:t>
            </a:r>
            <a:r>
              <a:rPr lang="en-US" altLang="en-US" sz="2000" dirty="0" err="1">
                <a:latin typeface="Geneva" charset="0"/>
                <a:cs typeface="Times New Roman" panose="02020603050405020304" pitchFamily="18" charset="0"/>
              </a:rPr>
              <a:t>Westfechtel</a:t>
            </a:r>
            <a:r>
              <a:rPr lang="en-US" altLang="en-US" sz="2000" dirty="0">
                <a:latin typeface="Geneva" charset="0"/>
                <a:cs typeface="Times New Roman" panose="02020603050405020304" pitchFamily="18" charset="0"/>
              </a:rPr>
              <a:t>, </a:t>
            </a:r>
            <a:r>
              <a:rPr lang="en-US" altLang="en-US" sz="2000" b="1" dirty="0">
                <a:latin typeface="Geneva" charset="0"/>
                <a:cs typeface="Times New Roman" panose="02020603050405020304" pitchFamily="18" charset="0"/>
              </a:rPr>
              <a:t>Version Models for Software Configuration Management</a:t>
            </a:r>
            <a:r>
              <a:rPr lang="en-US" altLang="en-US" sz="2000" dirty="0">
                <a:latin typeface="Geneva" charset="0"/>
                <a:cs typeface="Times New Roman" panose="02020603050405020304" pitchFamily="18" charset="0"/>
              </a:rPr>
              <a:t>, ACM Computing Surveys, Vol. 30, No. 2, June 1998.</a:t>
            </a:r>
          </a:p>
          <a:p>
            <a:pPr>
              <a:buFont typeface="Wingdings" panose="05000000000000000000" pitchFamily="2" charset="2"/>
              <a:buNone/>
            </a:pPr>
            <a:r>
              <a:rPr lang="en-US" altLang="en-US" sz="2000" dirty="0">
                <a:latin typeface="Geneva" charset="0"/>
                <a:cs typeface="Times New Roman" panose="02020603050405020304" pitchFamily="18" charset="0"/>
              </a:rPr>
              <a:t>[</a:t>
            </a:r>
            <a:r>
              <a:rPr lang="en-US" altLang="en-US" sz="2000" dirty="0" err="1">
                <a:latin typeface="Geneva" charset="0"/>
                <a:cs typeface="Times New Roman" panose="02020603050405020304" pitchFamily="18" charset="0"/>
              </a:rPr>
              <a:t>Nikora</a:t>
            </a:r>
            <a:r>
              <a:rPr lang="en-US" altLang="en-US" sz="2000" dirty="0">
                <a:latin typeface="Geneva" charset="0"/>
                <a:cs typeface="Times New Roman" panose="02020603050405020304" pitchFamily="18" charset="0"/>
              </a:rPr>
              <a:t>, 2003] A. L. </a:t>
            </a:r>
            <a:r>
              <a:rPr lang="en-US" altLang="en-US" sz="2000" dirty="0" err="1">
                <a:latin typeface="Geneva" charset="0"/>
                <a:cs typeface="Times New Roman" panose="02020603050405020304" pitchFamily="18" charset="0"/>
              </a:rPr>
              <a:t>Nikora</a:t>
            </a:r>
            <a:r>
              <a:rPr lang="en-US" altLang="en-US" sz="2000" dirty="0">
                <a:latin typeface="Geneva" charset="0"/>
                <a:cs typeface="Times New Roman" panose="02020603050405020304" pitchFamily="18" charset="0"/>
              </a:rPr>
              <a:t>, et al., </a:t>
            </a:r>
            <a:r>
              <a:rPr lang="en-US" altLang="en-US" sz="2000" b="1" dirty="0">
                <a:latin typeface="Geneva" charset="0"/>
                <a:cs typeface="Times New Roman" panose="02020603050405020304" pitchFamily="18" charset="0"/>
              </a:rPr>
              <a:t>Understanding the Nature of Software Evolution</a:t>
            </a:r>
            <a:r>
              <a:rPr lang="en-US" altLang="en-US" sz="2000" dirty="0">
                <a:latin typeface="Geneva" charset="0"/>
                <a:cs typeface="Times New Roman" panose="02020603050405020304" pitchFamily="18" charset="0"/>
              </a:rPr>
              <a:t>, ICSM Proceeding, 2003.</a:t>
            </a:r>
          </a:p>
          <a:p>
            <a:pPr>
              <a:buFont typeface="Wingdings" panose="05000000000000000000" pitchFamily="2" charset="2"/>
              <a:buNone/>
            </a:pPr>
            <a:r>
              <a:rPr lang="en-US" altLang="en-US" sz="2000" dirty="0">
                <a:latin typeface="Geneva" charset="0"/>
                <a:cs typeface="Times New Roman" panose="02020603050405020304" pitchFamily="18" charset="0"/>
              </a:rPr>
              <a:t>[</a:t>
            </a:r>
            <a:r>
              <a:rPr lang="en-US" altLang="en-US" sz="2000" dirty="0" err="1">
                <a:latin typeface="Geneva" charset="0"/>
                <a:cs typeface="Times New Roman" panose="02020603050405020304" pitchFamily="18" charset="0"/>
              </a:rPr>
              <a:t>Kilpi</a:t>
            </a:r>
            <a:r>
              <a:rPr lang="en-US" altLang="en-US" sz="2000" dirty="0">
                <a:latin typeface="Geneva" charset="0"/>
                <a:cs typeface="Times New Roman" panose="02020603050405020304" pitchFamily="18" charset="0"/>
              </a:rPr>
              <a:t>, 1997]T. </a:t>
            </a:r>
            <a:r>
              <a:rPr lang="en-US" altLang="en-US" sz="2000" dirty="0" err="1">
                <a:latin typeface="Geneva" charset="0"/>
                <a:cs typeface="Times New Roman" panose="02020603050405020304" pitchFamily="18" charset="0"/>
              </a:rPr>
              <a:t>Kilpi</a:t>
            </a:r>
            <a:r>
              <a:rPr lang="en-US" altLang="en-US" sz="2000" dirty="0">
                <a:latin typeface="Geneva" charset="0"/>
                <a:cs typeface="Times New Roman" panose="02020603050405020304" pitchFamily="18" charset="0"/>
              </a:rPr>
              <a:t>, </a:t>
            </a:r>
            <a:r>
              <a:rPr lang="en-US" altLang="en-US" sz="2000" b="1" dirty="0">
                <a:latin typeface="Geneva" charset="0"/>
                <a:cs typeface="Times New Roman" panose="02020603050405020304" pitchFamily="18" charset="0"/>
              </a:rPr>
              <a:t>New Challenges for Version Control and Configuration Management: a Framework and Evaluation, </a:t>
            </a:r>
            <a:r>
              <a:rPr lang="en-US" altLang="en-US" sz="2000" dirty="0">
                <a:latin typeface="Geneva" charset="0"/>
                <a:cs typeface="Times New Roman" panose="02020603050405020304" pitchFamily="18" charset="0"/>
              </a:rPr>
              <a:t>IEEE, 1997.</a:t>
            </a:r>
          </a:p>
          <a:p>
            <a:pPr>
              <a:buFont typeface="Wingdings" panose="05000000000000000000" pitchFamily="2" charset="2"/>
              <a:buNone/>
            </a:pPr>
            <a:r>
              <a:rPr lang="en-US" altLang="en-US" sz="2000" dirty="0">
                <a:latin typeface="Geneva" charset="0"/>
                <a:cs typeface="Times New Roman" panose="02020603050405020304" pitchFamily="18" charset="0"/>
              </a:rPr>
              <a:t>[Sousa, 1998] M. J. C. Sousa, et al., </a:t>
            </a:r>
            <a:r>
              <a:rPr lang="en-US" altLang="en-US" sz="2000" b="1" dirty="0">
                <a:latin typeface="Geneva" charset="0"/>
                <a:cs typeface="Times New Roman" panose="02020603050405020304" pitchFamily="18" charset="0"/>
              </a:rPr>
              <a:t>A Survey of the Software Maintenance Process</a:t>
            </a:r>
            <a:r>
              <a:rPr lang="en-US" altLang="en-US" sz="2000" dirty="0">
                <a:latin typeface="Geneva" charset="0"/>
                <a:cs typeface="Times New Roman" panose="02020603050405020304" pitchFamily="18" charset="0"/>
              </a:rPr>
              <a:t>, IEEE, 1998.</a:t>
            </a:r>
          </a:p>
          <a:p>
            <a:pPr>
              <a:buFont typeface="Wingdings" panose="05000000000000000000" pitchFamily="2" charset="2"/>
              <a:buNone/>
            </a:pPr>
            <a:r>
              <a:rPr lang="en-US" altLang="en-US" sz="2000" dirty="0">
                <a:latin typeface="Geneva" charset="0"/>
                <a:cs typeface="Times New Roman" panose="02020603050405020304" pitchFamily="18" charset="0"/>
              </a:rPr>
              <a:t>[Sahraoui, 2000] H. A. Sahraoui, et al., </a:t>
            </a:r>
            <a:r>
              <a:rPr lang="en-US" altLang="en-US" sz="2000" b="1" dirty="0">
                <a:latin typeface="Geneva" charset="0"/>
                <a:cs typeface="Times New Roman" panose="02020603050405020304" pitchFamily="18" charset="0"/>
              </a:rPr>
              <a:t>Toward the Automatic Assessment of Evolvability for Reusable Class Libraries</a:t>
            </a:r>
            <a:r>
              <a:rPr lang="en-US" altLang="en-US" sz="2000" dirty="0">
                <a:latin typeface="Geneva" charset="0"/>
                <a:cs typeface="Times New Roman" panose="02020603050405020304" pitchFamily="18" charset="0"/>
              </a:rPr>
              <a:t>, IEEE, 2000. </a:t>
            </a:r>
            <a:br>
              <a:rPr lang="en-US" altLang="en-US" sz="2000" dirty="0">
                <a:latin typeface="Geneva" charset="0"/>
                <a:cs typeface="Times New Roman" panose="02020603050405020304" pitchFamily="18" charset="0"/>
              </a:rPr>
            </a:br>
            <a:endParaRPr lang="en-US" altLang="en-US" sz="2000" dirty="0"/>
          </a:p>
          <a:p>
            <a:endParaRPr lang="en-US" altLang="en-US" sz="2800" dirty="0"/>
          </a:p>
          <a:p>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EAAE5B-B388-4ECD-B8D0-09680FFD6159}"/>
              </a:ext>
            </a:extLst>
          </p:cNvPr>
          <p:cNvSpPr>
            <a:spLocks noGrp="1" noChangeArrowheads="1"/>
          </p:cNvSpPr>
          <p:nvPr>
            <p:ph type="title" idx="4294967295"/>
          </p:nvPr>
        </p:nvSpPr>
        <p:spPr>
          <a:xfrm>
            <a:off x="533400" y="76200"/>
            <a:ext cx="7378700" cy="990600"/>
          </a:xfrm>
        </p:spPr>
        <p:txBody>
          <a:bodyPr/>
          <a:lstStyle/>
          <a:p>
            <a:r>
              <a:rPr lang="en-US" altLang="en-US" dirty="0"/>
              <a:t>Agenda</a:t>
            </a:r>
          </a:p>
        </p:txBody>
      </p:sp>
      <p:sp>
        <p:nvSpPr>
          <p:cNvPr id="1027" name="Rectangle 3">
            <a:extLst>
              <a:ext uri="{FF2B5EF4-FFF2-40B4-BE49-F238E27FC236}">
                <a16:creationId xmlns:a16="http://schemas.microsoft.com/office/drawing/2014/main" id="{5D005A70-6CB8-446D-8F5E-B81D2AA6DB2F}"/>
              </a:ext>
            </a:extLst>
          </p:cNvPr>
          <p:cNvSpPr>
            <a:spLocks noGrp="1" noChangeArrowheads="1"/>
          </p:cNvSpPr>
          <p:nvPr>
            <p:ph type="body" idx="4294967295"/>
          </p:nvPr>
        </p:nvSpPr>
        <p:spPr>
          <a:xfrm>
            <a:off x="838200" y="1905000"/>
            <a:ext cx="6705600" cy="2667000"/>
          </a:xfrm>
        </p:spPr>
        <p:txBody>
          <a:bodyPr/>
          <a:lstStyle/>
          <a:p>
            <a:r>
              <a:rPr lang="en-US" altLang="en-US" sz="2800" dirty="0">
                <a:latin typeface="Times New Roman" panose="02020603050405020304" pitchFamily="18" charset="0"/>
                <a:cs typeface="Times New Roman" panose="02020603050405020304" pitchFamily="18" charset="0"/>
              </a:rPr>
              <a:t>Introduction</a:t>
            </a:r>
          </a:p>
          <a:p>
            <a:r>
              <a:rPr lang="en-US" altLang="en-US" sz="2800" dirty="0">
                <a:latin typeface="Times New Roman" panose="02020603050405020304" pitchFamily="18" charset="0"/>
                <a:cs typeface="Times New Roman" panose="02020603050405020304" pitchFamily="18" charset="0"/>
              </a:rPr>
              <a:t>Concepts</a:t>
            </a:r>
          </a:p>
          <a:p>
            <a:r>
              <a:rPr lang="en-US" altLang="en-US" sz="2800" dirty="0">
                <a:latin typeface="Times New Roman" panose="02020603050405020304" pitchFamily="18" charset="0"/>
                <a:cs typeface="Times New Roman" panose="02020603050405020304" pitchFamily="18" charset="0"/>
              </a:rPr>
              <a:t>CBSD</a:t>
            </a:r>
          </a:p>
          <a:p>
            <a:endParaRPr lang="en-US" altLang="en-US" dirty="0"/>
          </a:p>
          <a:p>
            <a:pPr>
              <a:buFont typeface="Wingdings" panose="05000000000000000000" pitchFamily="2" charset="2"/>
              <a:buNone/>
            </a:pPr>
            <a:endParaRPr lang="en-US" altLang="en-US" dirty="0"/>
          </a:p>
          <a:p>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224358B-6D28-494E-94AA-3A72CAEE03D5}"/>
              </a:ext>
            </a:extLst>
          </p:cNvPr>
          <p:cNvSpPr>
            <a:spLocks noGrp="1" noChangeArrowheads="1"/>
          </p:cNvSpPr>
          <p:nvPr>
            <p:ph type="title" idx="4294967295"/>
          </p:nvPr>
        </p:nvSpPr>
        <p:spPr>
          <a:xfrm>
            <a:off x="1371600" y="609600"/>
            <a:ext cx="7378700" cy="1143000"/>
          </a:xfrm>
        </p:spPr>
        <p:txBody>
          <a:bodyPr/>
          <a:lstStyle/>
          <a:p>
            <a:r>
              <a:rPr lang="en-US" altLang="en-US"/>
              <a:t>References</a:t>
            </a:r>
          </a:p>
        </p:txBody>
      </p:sp>
      <p:sp>
        <p:nvSpPr>
          <p:cNvPr id="142339" name="Rectangle 3">
            <a:extLst>
              <a:ext uri="{FF2B5EF4-FFF2-40B4-BE49-F238E27FC236}">
                <a16:creationId xmlns:a16="http://schemas.microsoft.com/office/drawing/2014/main" id="{0ACC8072-D565-4DC5-8DE2-84E95FD9B7D8}"/>
              </a:ext>
            </a:extLst>
          </p:cNvPr>
          <p:cNvSpPr>
            <a:spLocks noGrp="1" noChangeArrowheads="1"/>
          </p:cNvSpPr>
          <p:nvPr>
            <p:ph type="body" idx="4294967295"/>
          </p:nvPr>
        </p:nvSpPr>
        <p:spPr>
          <a:xfrm>
            <a:off x="393700" y="1447800"/>
            <a:ext cx="8521699" cy="4953000"/>
          </a:xfrm>
          <a:noFill/>
          <a:ln/>
        </p:spPr>
        <p:txBody>
          <a:bodyPr/>
          <a:lstStyle/>
          <a:p>
            <a:pPr>
              <a:lnSpc>
                <a:spcPct val="90000"/>
              </a:lnSpc>
              <a:buFont typeface="Wingdings" panose="05000000000000000000" pitchFamily="2" charset="2"/>
              <a:buNone/>
            </a:pPr>
            <a:r>
              <a:rPr lang="en-US" altLang="en-US" sz="2000" dirty="0"/>
              <a:t>[</a:t>
            </a:r>
            <a:r>
              <a:rPr lang="en-US" altLang="en-US" sz="2000" dirty="0" err="1"/>
              <a:t>Bereton</a:t>
            </a:r>
            <a:r>
              <a:rPr lang="en-US" altLang="en-US" sz="2000" dirty="0"/>
              <a:t>, 1999] P. </a:t>
            </a:r>
            <a:r>
              <a:rPr lang="en-US" altLang="en-US" sz="2000" dirty="0" err="1"/>
              <a:t>Bereton</a:t>
            </a:r>
            <a:r>
              <a:rPr lang="en-US" altLang="en-US" sz="2000" dirty="0"/>
              <a:t>, </a:t>
            </a:r>
            <a:r>
              <a:rPr lang="en-US" altLang="en-US" sz="2000" b="1" dirty="0"/>
              <a:t>Evolution of Component Based Systems, </a:t>
            </a:r>
            <a:r>
              <a:rPr lang="en-US" altLang="en-US" sz="2000" dirty="0"/>
              <a:t>March, 1999.</a:t>
            </a:r>
          </a:p>
          <a:p>
            <a:pPr>
              <a:lnSpc>
                <a:spcPct val="90000"/>
              </a:lnSpc>
              <a:buFont typeface="Wingdings" panose="05000000000000000000" pitchFamily="2" charset="2"/>
              <a:buNone/>
            </a:pPr>
            <a:r>
              <a:rPr lang="en-US" altLang="en-US" sz="2000" dirty="0"/>
              <a:t>[</a:t>
            </a:r>
            <a:r>
              <a:rPr lang="en-US" altLang="en-US" sz="2000" dirty="0" err="1"/>
              <a:t>Akkanen</a:t>
            </a:r>
            <a:r>
              <a:rPr lang="en-US" altLang="en-US" sz="2000" dirty="0"/>
              <a:t>, 2002] J. </a:t>
            </a:r>
            <a:r>
              <a:rPr lang="en-US" altLang="en-US" sz="2000" dirty="0" err="1"/>
              <a:t>Akkanen</a:t>
            </a:r>
            <a:r>
              <a:rPr lang="en-US" altLang="en-US" sz="2000" dirty="0"/>
              <a:t>, et al., </a:t>
            </a:r>
            <a:r>
              <a:rPr lang="en-US" altLang="en-US" sz="2000" b="1" dirty="0"/>
              <a:t>Evolution of Software Component – Experience with a Network Editor Component</a:t>
            </a:r>
            <a:r>
              <a:rPr lang="en-US" altLang="en-US" sz="2000" dirty="0"/>
              <a:t>, CSMR Proceedings, 2002.</a:t>
            </a:r>
          </a:p>
          <a:p>
            <a:pPr>
              <a:lnSpc>
                <a:spcPct val="90000"/>
              </a:lnSpc>
              <a:buFont typeface="Wingdings" panose="05000000000000000000" pitchFamily="2" charset="2"/>
              <a:buNone/>
            </a:pPr>
            <a:r>
              <a:rPr lang="en-US" altLang="en-US" sz="2000" dirty="0"/>
              <a:t>[</a:t>
            </a:r>
            <a:r>
              <a:rPr lang="en-US" altLang="en-US" sz="2000" dirty="0" err="1"/>
              <a:t>Volzer</a:t>
            </a:r>
            <a:r>
              <a:rPr lang="en-US" altLang="en-US" sz="2000" dirty="0"/>
              <a:t>, 2002] H. </a:t>
            </a:r>
            <a:r>
              <a:rPr lang="en-US" altLang="en-US" sz="2000" dirty="0" err="1"/>
              <a:t>Volzer</a:t>
            </a:r>
            <a:r>
              <a:rPr lang="en-US" altLang="en-US" sz="2000" dirty="0"/>
              <a:t>, </a:t>
            </a:r>
            <a:r>
              <a:rPr lang="en-US" altLang="en-US" sz="2000" b="1" dirty="0"/>
              <a:t>A Tool for Subsystem Configuration Management</a:t>
            </a:r>
            <a:r>
              <a:rPr lang="en-US" altLang="en-US" sz="2000" dirty="0"/>
              <a:t>, ICSM Proceedings, 2002.</a:t>
            </a:r>
          </a:p>
          <a:p>
            <a:pPr>
              <a:lnSpc>
                <a:spcPct val="90000"/>
              </a:lnSpc>
              <a:buFont typeface="Wingdings" panose="05000000000000000000" pitchFamily="2" charset="2"/>
              <a:buNone/>
            </a:pPr>
            <a:r>
              <a:rPr lang="en-US" altLang="en-US" sz="2000" dirty="0"/>
              <a:t>[</a:t>
            </a:r>
            <a:r>
              <a:rPr lang="en-US" altLang="en-US" sz="2000" dirty="0" err="1"/>
              <a:t>Murta</a:t>
            </a:r>
            <a:r>
              <a:rPr lang="en-US" altLang="en-US" sz="2000" dirty="0"/>
              <a:t>, 2004] L. </a:t>
            </a:r>
            <a:r>
              <a:rPr lang="en-US" altLang="en-US" sz="2000" dirty="0" err="1"/>
              <a:t>Murta</a:t>
            </a:r>
            <a:r>
              <a:rPr lang="en-US" altLang="en-US" sz="2000" dirty="0"/>
              <a:t>, </a:t>
            </a:r>
            <a:r>
              <a:rPr lang="en-US" altLang="en-US" sz="2000" b="1" dirty="0"/>
              <a:t>ODYSSEY-SCM: UMA ABORDAGEM DE GEREÊNCIA DE CONFIGURAÇÃO DE SOFTWARE PARA O DESENVOLVIMENTO BASEADO EM COMPONENTES</a:t>
            </a:r>
            <a:r>
              <a:rPr lang="en-US" altLang="en-US" sz="2000" dirty="0"/>
              <a:t>, </a:t>
            </a:r>
            <a:r>
              <a:rPr lang="en-US" altLang="en-US" sz="2000" dirty="0" err="1"/>
              <a:t>Exame</a:t>
            </a:r>
            <a:r>
              <a:rPr lang="en-US" altLang="en-US" sz="2000" dirty="0"/>
              <a:t> de </a:t>
            </a:r>
            <a:r>
              <a:rPr lang="en-US" altLang="en-US" sz="2000" dirty="0" err="1"/>
              <a:t>Qualificação</a:t>
            </a:r>
            <a:r>
              <a:rPr lang="en-US" altLang="en-US" sz="2000" dirty="0"/>
              <a:t> de </a:t>
            </a:r>
            <a:r>
              <a:rPr lang="en-US" altLang="en-US" sz="2000" dirty="0" err="1"/>
              <a:t>Doutorado</a:t>
            </a:r>
            <a:r>
              <a:rPr lang="en-US" altLang="en-US" sz="2000" dirty="0"/>
              <a:t>, COPPE, UFRJ, Rio de Janeiro, </a:t>
            </a:r>
            <a:r>
              <a:rPr lang="en-US" altLang="en-US" sz="2000" dirty="0" err="1"/>
              <a:t>Brasil</a:t>
            </a:r>
            <a:r>
              <a:rPr lang="en-US" altLang="en-US" sz="2000" dirty="0"/>
              <a:t>, 2004.</a:t>
            </a:r>
          </a:p>
          <a:p>
            <a:pPr>
              <a:lnSpc>
                <a:spcPct val="90000"/>
              </a:lnSpc>
              <a:buFont typeface="Wingdings" panose="05000000000000000000" pitchFamily="2" charset="2"/>
              <a:buNone/>
            </a:pPr>
            <a:endParaRPr lang="en-US" altLang="en-US" sz="2000" dirty="0"/>
          </a:p>
          <a:p>
            <a:pPr>
              <a:lnSpc>
                <a:spcPct val="90000"/>
              </a:lnSpc>
            </a:pPr>
            <a:endParaRPr lang="en-US" altLang="en-US" sz="1400" dirty="0"/>
          </a:p>
          <a:p>
            <a:pPr>
              <a:lnSpc>
                <a:spcPct val="90000"/>
              </a:lnSpc>
            </a:pPr>
            <a:endParaRPr lang="en-US" altLang="en-US"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pPr marL="457200" indent="-457200">
              <a:buAutoNum type="arabicPeriod"/>
            </a:pPr>
            <a:r>
              <a:rPr lang="en-US" dirty="0"/>
              <a:t>Roger S. Pressman, Software Engineering – A practitioner’s Approach, Seventh Edition, McGraw-Hill International Edition, 2010.</a:t>
            </a:r>
          </a:p>
          <a:p>
            <a:pPr marL="457200" indent="-457200">
              <a:buAutoNum type="arabicPeriod"/>
            </a:pPr>
            <a:r>
              <a:rPr lang="en-US" dirty="0"/>
              <a:t>Ian </a:t>
            </a:r>
            <a:r>
              <a:rPr lang="en-US" dirty="0" err="1"/>
              <a:t>Sommerville</a:t>
            </a:r>
            <a:r>
              <a:rPr lang="en-US" dirty="0"/>
              <a:t>, Software Engineering, 9th Edition, Pearson Education Asia, 2011.</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2" name="Rectangle 4">
            <a:extLst>
              <a:ext uri="{FF2B5EF4-FFF2-40B4-BE49-F238E27FC236}">
                <a16:creationId xmlns:a16="http://schemas.microsoft.com/office/drawing/2014/main" id="{1E68CE37-B298-4397-8D5F-CD6F9416B424}"/>
              </a:ext>
            </a:extLst>
          </p:cNvPr>
          <p:cNvSpPr>
            <a:spLocks noChangeArrowheads="1"/>
          </p:cNvSpPr>
          <p:nvPr/>
        </p:nvSpPr>
        <p:spPr bwMode="auto">
          <a:xfrm>
            <a:off x="838200" y="2209800"/>
            <a:ext cx="5867400" cy="457200"/>
          </a:xfrm>
          <a:prstGeom prst="rect">
            <a:avLst/>
          </a:prstGeom>
          <a:gradFill rotWithShape="0">
            <a:gsLst>
              <a:gs pos="0">
                <a:srgbClr val="FFFF66"/>
              </a:gs>
              <a:gs pos="100000">
                <a:srgbClr val="FFFF66">
                  <a:gamma/>
                  <a:shade val="46275"/>
                  <a:invGamma/>
                </a:srgbClr>
              </a:gs>
            </a:gsLst>
            <a:path path="rect">
              <a:fillToRect r="100000" b="100000"/>
            </a:path>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endParaRPr lang="pt-BR" altLang="en-US"/>
          </a:p>
        </p:txBody>
      </p:sp>
      <p:sp>
        <p:nvSpPr>
          <p:cNvPr id="89090" name="Rectangle 2">
            <a:extLst>
              <a:ext uri="{FF2B5EF4-FFF2-40B4-BE49-F238E27FC236}">
                <a16:creationId xmlns:a16="http://schemas.microsoft.com/office/drawing/2014/main" id="{4456133D-7673-4F06-8F18-9AB2277AEFCB}"/>
              </a:ext>
            </a:extLst>
          </p:cNvPr>
          <p:cNvSpPr>
            <a:spLocks noGrp="1" noChangeArrowheads="1"/>
          </p:cNvSpPr>
          <p:nvPr>
            <p:ph type="title" idx="4294967295"/>
          </p:nvPr>
        </p:nvSpPr>
        <p:spPr>
          <a:xfrm>
            <a:off x="1371600" y="609600"/>
            <a:ext cx="7378700" cy="1143000"/>
          </a:xfrm>
        </p:spPr>
        <p:txBody>
          <a:bodyPr/>
          <a:lstStyle/>
          <a:p>
            <a:r>
              <a:rPr lang="en-US" altLang="en-US"/>
              <a:t>Agenda</a:t>
            </a:r>
          </a:p>
        </p:txBody>
      </p:sp>
      <p:sp>
        <p:nvSpPr>
          <p:cNvPr id="89091" name="Rectangle 3">
            <a:extLst>
              <a:ext uri="{FF2B5EF4-FFF2-40B4-BE49-F238E27FC236}">
                <a16:creationId xmlns:a16="http://schemas.microsoft.com/office/drawing/2014/main" id="{C4C8CF02-A099-4103-A030-B224AB13B02A}"/>
              </a:ext>
            </a:extLst>
          </p:cNvPr>
          <p:cNvSpPr>
            <a:spLocks noGrp="1" noChangeArrowheads="1"/>
          </p:cNvSpPr>
          <p:nvPr>
            <p:ph type="body" idx="4294967295"/>
          </p:nvPr>
        </p:nvSpPr>
        <p:spPr>
          <a:xfrm>
            <a:off x="838200" y="2119313"/>
            <a:ext cx="7958138" cy="4357687"/>
          </a:xfrm>
        </p:spPr>
        <p:txBody>
          <a:bodyPr/>
          <a:lstStyle/>
          <a:p>
            <a:r>
              <a:rPr lang="en-US" altLang="en-US"/>
              <a:t>Introduction</a:t>
            </a:r>
          </a:p>
          <a:p>
            <a:r>
              <a:rPr lang="en-US" altLang="en-US"/>
              <a:t>Concepts</a:t>
            </a:r>
          </a:p>
          <a:p>
            <a:r>
              <a:rPr lang="en-US" altLang="en-US"/>
              <a:t>CBSD</a:t>
            </a:r>
          </a:p>
          <a:p>
            <a:endParaRPr lang="en-US" altLang="en-US"/>
          </a:p>
          <a:p>
            <a:pPr>
              <a:buFont typeface="Wingdings" panose="05000000000000000000" pitchFamily="2" charset="2"/>
              <a:buNone/>
            </a:pPr>
            <a:endParaRPr lang="en-US" altLang="en-US"/>
          </a:p>
          <a:p>
            <a:endParaRPr lang="en-US" altLang="en-US"/>
          </a:p>
          <a:p>
            <a:endParaRPr lang="en-US" altLang="en-US"/>
          </a:p>
          <a:p>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p:tgtEl>
                                          <p:spTgt spid="89090"/>
                                        </p:tgtEl>
                                        <p:attrNameLst>
                                          <p:attrName>ppt_y</p:attrName>
                                        </p:attrNameLst>
                                      </p:cBhvr>
                                      <p:tavLst>
                                        <p:tav tm="0">
                                          <p:val>
                                            <p:strVal val="#ppt_y+#ppt_h*1.125000"/>
                                          </p:val>
                                        </p:tav>
                                        <p:tav tm="100000">
                                          <p:val>
                                            <p:strVal val="#ppt_y"/>
                                          </p:val>
                                        </p:tav>
                                      </p:tavLst>
                                    </p:anim>
                                    <p:animEffect transition="in" filter="wipe(up)">
                                      <p:cBhvr>
                                        <p:cTn id="8" dur="500"/>
                                        <p:tgtEl>
                                          <p:spTgt spid="89090"/>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 calcmode="lin" valueType="num">
                                      <p:cBhvr additive="base">
                                        <p:cTn id="12" dur="500"/>
                                        <p:tgtEl>
                                          <p:spTgt spid="89091">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89091">
                                            <p:txEl>
                                              <p:pRg st="0" end="0"/>
                                            </p:txEl>
                                          </p:spTgt>
                                        </p:tgtEl>
                                      </p:cBhvr>
                                    </p:animEffect>
                                  </p:childTnLst>
                                </p:cTn>
                              </p:par>
                            </p:childTnLst>
                          </p:cTn>
                        </p:par>
                        <p:par>
                          <p:cTn id="14" fill="hold" nodeType="afterGroup">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9091">
                                            <p:txEl>
                                              <p:pRg st="1" end="1"/>
                                            </p:txEl>
                                          </p:spTgt>
                                        </p:tgtEl>
                                        <p:attrNameLst>
                                          <p:attrName>style.visibility</p:attrName>
                                        </p:attrNameLst>
                                      </p:cBhvr>
                                      <p:to>
                                        <p:strVal val="visible"/>
                                      </p:to>
                                    </p:set>
                                    <p:anim calcmode="lin" valueType="num">
                                      <p:cBhvr additive="base">
                                        <p:cTn id="17" dur="500"/>
                                        <p:tgtEl>
                                          <p:spTgt spid="89091">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89091">
                                            <p:txEl>
                                              <p:pRg st="1" end="1"/>
                                            </p:txEl>
                                          </p:spTgt>
                                        </p:tgtEl>
                                      </p:cBhvr>
                                    </p:animEffect>
                                  </p:childTnLst>
                                </p:cTn>
                              </p:par>
                            </p:childTnLst>
                          </p:cTn>
                        </p:par>
                        <p:par>
                          <p:cTn id="19" fill="hold" nodeType="afterGroup">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89091">
                                            <p:txEl>
                                              <p:pRg st="2" end="2"/>
                                            </p:txEl>
                                          </p:spTgt>
                                        </p:tgtEl>
                                        <p:attrNameLst>
                                          <p:attrName>style.visibility</p:attrName>
                                        </p:attrNameLst>
                                      </p:cBhvr>
                                      <p:to>
                                        <p:strVal val="visible"/>
                                      </p:to>
                                    </p:set>
                                    <p:anim calcmode="lin" valueType="num">
                                      <p:cBhvr additive="base">
                                        <p:cTn id="22" dur="500"/>
                                        <p:tgtEl>
                                          <p:spTgt spid="89091">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89091">
                                            <p:txEl>
                                              <p:pRg st="2" end="2"/>
                                            </p:txEl>
                                          </p:spTgt>
                                        </p:tgtEl>
                                      </p:cBhvr>
                                    </p:animEffect>
                                  </p:childTnLst>
                                </p:cTn>
                              </p:par>
                            </p:childTnLst>
                          </p:cTn>
                        </p:par>
                        <p:par>
                          <p:cTn id="24" fill="hold" nodeType="afterGroup">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89092"/>
                                        </p:tgtEl>
                                        <p:attrNameLst>
                                          <p:attrName>style.visibility</p:attrName>
                                        </p:attrNameLst>
                                      </p:cBhvr>
                                      <p:to>
                                        <p:strVal val="visible"/>
                                      </p:to>
                                    </p:set>
                                    <p:anim calcmode="lin" valueType="num">
                                      <p:cBhvr additive="base">
                                        <p:cTn id="27" dur="500"/>
                                        <p:tgtEl>
                                          <p:spTgt spid="89092"/>
                                        </p:tgtEl>
                                        <p:attrNameLst>
                                          <p:attrName>ppt_y</p:attrName>
                                        </p:attrNameLst>
                                      </p:cBhvr>
                                      <p:tavLst>
                                        <p:tav tm="0">
                                          <p:val>
                                            <p:strVal val="#ppt_y+#ppt_h*1.125000"/>
                                          </p:val>
                                        </p:tav>
                                        <p:tav tm="100000">
                                          <p:val>
                                            <p:strVal val="#ppt_y"/>
                                          </p:val>
                                        </p:tav>
                                      </p:tavLst>
                                    </p:anim>
                                    <p:animEffect transition="in" filter="wipe(up)">
                                      <p:cBhvr>
                                        <p:cTn id="28"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autoUpdateAnimBg="0"/>
      <p:bldP spid="89090" grpId="0" autoUpdateAnimBg="0"/>
      <p:bldP spid="89091" grpId="0" build="p" bldLvl="5"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FE85583-9973-4654-985B-AB80C3372D5A}"/>
              </a:ext>
            </a:extLst>
          </p:cNvPr>
          <p:cNvSpPr>
            <a:spLocks noGrp="1" noChangeArrowheads="1"/>
          </p:cNvSpPr>
          <p:nvPr>
            <p:ph type="title" idx="4294967295"/>
          </p:nvPr>
        </p:nvSpPr>
        <p:spPr>
          <a:xfrm>
            <a:off x="1371600" y="609600"/>
            <a:ext cx="7378700" cy="1143000"/>
          </a:xfrm>
        </p:spPr>
        <p:txBody>
          <a:bodyPr/>
          <a:lstStyle/>
          <a:p>
            <a:r>
              <a:rPr lang="en-US" altLang="en-US"/>
              <a:t>Introduction</a:t>
            </a:r>
          </a:p>
        </p:txBody>
      </p:sp>
      <p:sp>
        <p:nvSpPr>
          <p:cNvPr id="79875" name="Rectangle 3">
            <a:extLst>
              <a:ext uri="{FF2B5EF4-FFF2-40B4-BE49-F238E27FC236}">
                <a16:creationId xmlns:a16="http://schemas.microsoft.com/office/drawing/2014/main" id="{79B90D5F-D9C3-409A-9A73-4B7BAA13EE65}"/>
              </a:ext>
            </a:extLst>
          </p:cNvPr>
          <p:cNvSpPr>
            <a:spLocks noGrp="1" noChangeArrowheads="1"/>
          </p:cNvSpPr>
          <p:nvPr>
            <p:ph type="body" idx="4294967295"/>
          </p:nvPr>
        </p:nvSpPr>
        <p:spPr>
          <a:xfrm>
            <a:off x="792162" y="1762432"/>
            <a:ext cx="7958138" cy="3881438"/>
          </a:xfrm>
        </p:spPr>
        <p:txBody>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Configuration management: the art of coordinating software development to minimize confusion</a:t>
            </a:r>
          </a:p>
          <a:p>
            <a:pPr algn="just">
              <a:lnSpc>
                <a:spcPct val="90000"/>
              </a:lnSpc>
            </a:pPr>
            <a:r>
              <a:rPr lang="en-US" altLang="en-US" sz="2400" dirty="0">
                <a:latin typeface="Times New Roman" panose="02020603050405020304" pitchFamily="18" charset="0"/>
                <a:cs typeface="Times New Roman" panose="02020603050405020304" pitchFamily="18" charset="0"/>
              </a:rPr>
              <a:t>Configuration management is the art of identifying, organizing, and controlling modifications to the software being built</a:t>
            </a:r>
          </a:p>
          <a:p>
            <a:pPr algn="just">
              <a:lnSpc>
                <a:spcPct val="90000"/>
              </a:lnSpc>
            </a:pPr>
            <a:r>
              <a:rPr lang="en-US" altLang="en-US" sz="2400" dirty="0">
                <a:latin typeface="Times New Roman" panose="02020603050405020304" pitchFamily="18" charset="0"/>
                <a:cs typeface="Times New Roman" panose="02020603050405020304" pitchFamily="18" charset="0"/>
              </a:rPr>
              <a:t>The goal is to maximize productivity by minimizing mistakes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DE2C921-F3BA-4C66-9984-93500812DFA9}"/>
              </a:ext>
            </a:extLst>
          </p:cNvPr>
          <p:cNvSpPr>
            <a:spLocks noGrp="1" noChangeArrowheads="1"/>
          </p:cNvSpPr>
          <p:nvPr>
            <p:ph type="title" idx="4294967295"/>
          </p:nvPr>
        </p:nvSpPr>
        <p:spPr>
          <a:xfrm>
            <a:off x="1371600" y="609600"/>
            <a:ext cx="7378700" cy="1143000"/>
          </a:xfrm>
        </p:spPr>
        <p:txBody>
          <a:bodyPr/>
          <a:lstStyle/>
          <a:p>
            <a:r>
              <a:rPr lang="en-US" altLang="en-US"/>
              <a:t>Introduction</a:t>
            </a:r>
          </a:p>
        </p:txBody>
      </p:sp>
      <p:sp>
        <p:nvSpPr>
          <p:cNvPr id="81923" name="Rectangle 3">
            <a:extLst>
              <a:ext uri="{FF2B5EF4-FFF2-40B4-BE49-F238E27FC236}">
                <a16:creationId xmlns:a16="http://schemas.microsoft.com/office/drawing/2014/main" id="{1CA40CB3-BE5A-48C1-802C-48068151796C}"/>
              </a:ext>
            </a:extLst>
          </p:cNvPr>
          <p:cNvSpPr>
            <a:spLocks noGrp="1" noChangeArrowheads="1"/>
          </p:cNvSpPr>
          <p:nvPr>
            <p:ph type="body" idx="4294967295"/>
          </p:nvPr>
        </p:nvSpPr>
        <p:spPr>
          <a:xfrm>
            <a:off x="592931" y="1782097"/>
            <a:ext cx="7958138" cy="3881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SCM is an umbrella activity that is applied throughout the software process</a:t>
            </a:r>
          </a:p>
          <a:p>
            <a:pPr algn="just">
              <a:lnSpc>
                <a:spcPct val="90000"/>
              </a:lnSpc>
            </a:pPr>
            <a:r>
              <a:rPr lang="en-US" altLang="en-US" sz="2400" dirty="0">
                <a:latin typeface="Times New Roman" panose="02020603050405020304" pitchFamily="18" charset="0"/>
                <a:cs typeface="Times New Roman" panose="02020603050405020304" pitchFamily="18" charset="0"/>
              </a:rPr>
              <a:t>All information produced as part of the software process are collectively called a software configuration</a:t>
            </a:r>
          </a:p>
        </p:txBody>
      </p:sp>
    </p:spTree>
  </p:cSld>
  <p:clrMapOvr>
    <a:masterClrMapping/>
  </p:clrMapOvr>
</p:sld>
</file>

<file path=ppt/theme/theme1.xml><?xml version="1.0" encoding="utf-8"?>
<a:theme xmlns:a="http://schemas.openxmlformats.org/drawingml/2006/main" name="SSN Them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 Courseware-Template [Read-Only]" id="{05556B2F-4190-4457-80A5-9902DCF29DFF}" vid="{B5A05122-E200-427D-A04A-2CC212D87905}"/>
    </a:ext>
  </a:extLst>
</a:theme>
</file>

<file path=ppt/theme/themeOverride1.xml><?xml version="1.0" encoding="utf-8"?>
<a:themeOverride xmlns:a="http://schemas.openxmlformats.org/drawingml/2006/main">
  <a:clrScheme name="">
    <a:dk1>
      <a:srgbClr val="003366"/>
    </a:dk1>
    <a:lt1>
      <a:srgbClr val="FFFFFF"/>
    </a:lt1>
    <a:dk2>
      <a:srgbClr val="003366"/>
    </a:dk2>
    <a:lt2>
      <a:srgbClr val="E3E2C7"/>
    </a:lt2>
    <a:accent1>
      <a:srgbClr val="FEFEFC"/>
    </a:accent1>
    <a:accent2>
      <a:srgbClr val="003366"/>
    </a:accent2>
    <a:accent3>
      <a:srgbClr val="FFFFFF"/>
    </a:accent3>
    <a:accent4>
      <a:srgbClr val="002A56"/>
    </a:accent4>
    <a:accent5>
      <a:srgbClr val="FEFEFD"/>
    </a:accent5>
    <a:accent6>
      <a:srgbClr val="002D5C"/>
    </a:accent6>
    <a:hlink>
      <a:srgbClr val="003366"/>
    </a:hlink>
    <a:folHlink>
      <a:srgbClr val="800000"/>
    </a:folHlink>
  </a:clrScheme>
</a:themeOverride>
</file>

<file path=docProps/app.xml><?xml version="1.0" encoding="utf-8"?>
<Properties xmlns="http://schemas.openxmlformats.org/officeDocument/2006/extended-properties" xmlns:vt="http://schemas.openxmlformats.org/officeDocument/2006/docPropsVTypes">
  <Template>SSN Theme</Template>
  <TotalTime>55</TotalTime>
  <Words>2302</Words>
  <Application>Microsoft Office PowerPoint</Application>
  <PresentationFormat>On-screen Show (4:3)</PresentationFormat>
  <Paragraphs>375</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Courier New</vt:lpstr>
      <vt:lpstr>Geneva</vt:lpstr>
      <vt:lpstr>Novecento Book</vt:lpstr>
      <vt:lpstr>Times New Roman</vt:lpstr>
      <vt:lpstr>Wingdings</vt:lpstr>
      <vt:lpstr>Wingdings 2</vt:lpstr>
      <vt:lpstr>SSN Theme</vt:lpstr>
      <vt:lpstr>Sub. Code: UIT1401  Title: Principles of Software Engineering</vt:lpstr>
      <vt:lpstr>Course objectives</vt:lpstr>
      <vt:lpstr>Course outcome</vt:lpstr>
      <vt:lpstr>Unit outcomes</vt:lpstr>
      <vt:lpstr>SCM</vt:lpstr>
      <vt:lpstr>Agenda</vt:lpstr>
      <vt:lpstr>Agenda</vt:lpstr>
      <vt:lpstr>Introduction</vt:lpstr>
      <vt:lpstr>Introduction</vt:lpstr>
      <vt:lpstr>Introduction</vt:lpstr>
      <vt:lpstr>Introduction</vt:lpstr>
      <vt:lpstr>Agenda</vt:lpstr>
      <vt:lpstr>Concepts</vt:lpstr>
      <vt:lpstr>Common Baselines</vt:lpstr>
      <vt:lpstr>Software Configuration Item (SCI)</vt:lpstr>
      <vt:lpstr>Software Configuration Item (SCI)</vt:lpstr>
      <vt:lpstr>SCI Modification Process</vt:lpstr>
      <vt:lpstr>Object identification in SW configuration</vt:lpstr>
      <vt:lpstr>Object identification in SW configuration</vt:lpstr>
      <vt:lpstr>Object identification in SW configuration</vt:lpstr>
      <vt:lpstr>Configuration Objects</vt:lpstr>
      <vt:lpstr>SCM Process</vt:lpstr>
      <vt:lpstr>Configuration Control</vt:lpstr>
      <vt:lpstr>Evolution Graph</vt:lpstr>
      <vt:lpstr>Merging</vt:lpstr>
      <vt:lpstr>Version Control</vt:lpstr>
      <vt:lpstr>Version Control</vt:lpstr>
      <vt:lpstr>Techniques for storing Versions</vt:lpstr>
      <vt:lpstr>Version Control Support</vt:lpstr>
      <vt:lpstr>Change Control</vt:lpstr>
      <vt:lpstr>Change Control</vt:lpstr>
      <vt:lpstr>Access and Synchronization Control</vt:lpstr>
      <vt:lpstr>Configuration Audit</vt:lpstr>
      <vt:lpstr>Status Reporting</vt:lpstr>
      <vt:lpstr>Organising for SCM</vt:lpstr>
      <vt:lpstr>SCM Planning</vt:lpstr>
      <vt:lpstr>SCM Planning</vt:lpstr>
      <vt:lpstr>SCM Tools</vt:lpstr>
      <vt:lpstr>SCM Tools</vt:lpstr>
      <vt:lpstr>Research Tools</vt:lpstr>
      <vt:lpstr>Research Tools</vt:lpstr>
      <vt:lpstr>Outline of a Software Configuration Management Plan (SCMP, IEEE 828-1990)</vt:lpstr>
      <vt:lpstr>Outline of a Software Configuration Management Plan (SCMP, IEEE 828-1990)</vt:lpstr>
      <vt:lpstr>Tailoring the SCMP</vt:lpstr>
      <vt:lpstr>Conformance to the  IEEE Standard 828-1990</vt:lpstr>
      <vt:lpstr>Conformance to the  IEEE Standard 828-1990</vt:lpstr>
      <vt:lpstr>Agenda</vt:lpstr>
      <vt:lpstr>CBSD</vt:lpstr>
      <vt:lpstr>CBSD</vt:lpstr>
      <vt:lpstr>CBSD</vt:lpstr>
      <vt:lpstr>CBSD</vt:lpstr>
      <vt:lpstr>CBSD</vt:lpstr>
      <vt:lpstr>New trends</vt:lpstr>
      <vt:lpstr>New trends</vt:lpstr>
      <vt:lpstr>Requirements/Assurances Contracts</vt:lpstr>
      <vt:lpstr>Requirements/Assurances Contracts</vt:lpstr>
      <vt:lpstr>Conclusions</vt:lpstr>
      <vt:lpstr>Conclusions</vt:lpstr>
      <vt:lpstr>References</vt:lpstr>
      <vt:lpstr>References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Code: UIT1401  Title: Principles of Software Engineering</dc:title>
  <dc:creator>Admin</dc:creator>
  <cp:lastModifiedBy>Arulkumar V</cp:lastModifiedBy>
  <cp:revision>6</cp:revision>
  <dcterms:created xsi:type="dcterms:W3CDTF">2022-04-11T06:45:02Z</dcterms:created>
  <dcterms:modified xsi:type="dcterms:W3CDTF">2022-04-11T17:14:18Z</dcterms:modified>
</cp:coreProperties>
</file>