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nothkumar.m\Desktop\Current Template\RBTC\Silver BG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22"/>
          <a:stretch/>
        </p:blipFill>
        <p:spPr bwMode="auto">
          <a:xfrm>
            <a:off x="0" y="0"/>
            <a:ext cx="9144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8"/>
          <p:cNvSpPr>
            <a:spLocks noChangeAspect="1"/>
          </p:cNvSpPr>
          <p:nvPr/>
        </p:nvSpPr>
        <p:spPr bwMode="auto">
          <a:xfrm>
            <a:off x="0" y="4562506"/>
            <a:ext cx="9144000" cy="263525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14" rIns="91425" bIns="45714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5731329" y="6597681"/>
            <a:ext cx="310788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algn="r"/>
            <a:r>
              <a:rPr lang="en-US" sz="10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2" name="Group 14"/>
          <p:cNvGrpSpPr>
            <a:grpSpLocks noChangeAspect="1"/>
          </p:cNvGrpSpPr>
          <p:nvPr/>
        </p:nvGrpSpPr>
        <p:grpSpPr bwMode="auto">
          <a:xfrm>
            <a:off x="7889876" y="6446872"/>
            <a:ext cx="942975" cy="160337"/>
            <a:chOff x="5094" y="3939"/>
            <a:chExt cx="1488" cy="255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1752" y="4940423"/>
            <a:ext cx="8540496" cy="829468"/>
          </a:xfrm>
        </p:spPr>
        <p:txBody>
          <a:bodyPr lIns="91425" rIns="91425"/>
          <a:lstStyle>
            <a:lvl1pPr>
              <a:lnSpc>
                <a:spcPct val="125000"/>
              </a:lnSpc>
              <a:defRPr sz="2400" b="1">
                <a:solidFill>
                  <a:srgbClr val="00529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01752" y="5769894"/>
            <a:ext cx="8540496" cy="55471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1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496" y="6379287"/>
            <a:ext cx="462054" cy="2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077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 marL="457128" indent="-217453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000"/>
            </a:lvl2pPr>
            <a:lvl3pPr marL="676168" indent="-209517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000"/>
            </a:lvl3pPr>
            <a:lvl4pPr marL="904729" indent="-21904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133293" indent="-21904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7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89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4777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"/>
            <a:ext cx="91440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5"/>
            <a:ext cx="8534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4" rIns="91425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879"/>
            <a:ext cx="85344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69900" y="6577047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49215" y="6569108"/>
            <a:ext cx="328612" cy="215431"/>
          </a:xfrm>
          <a:prstGeom prst="rect">
            <a:avLst/>
          </a:prstGeom>
        </p:spPr>
        <p:txBody>
          <a:bodyPr lIns="91425" tIns="45714" rIns="0" bIns="45714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56DF0FD5-3A24-44DA-9FFE-F337F5476E2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146" y="6359235"/>
            <a:ext cx="462054" cy="2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cap="all" baseline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1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25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50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088" indent="-238088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57128" indent="-21745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76168" indent="-209517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04729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33293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590421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548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4675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1802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2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7168896" cy="2438400"/>
          </a:xfrm>
        </p:spPr>
        <p:txBody>
          <a:bodyPr/>
          <a:lstStyle/>
          <a:p>
            <a:pPr algn="ctr"/>
            <a:r>
              <a:rPr lang="en-US" b="0" dirty="0"/>
              <a:t>Sub. Code: UIT1401 </a:t>
            </a:r>
            <a:br>
              <a:rPr lang="en-US" b="0" dirty="0"/>
            </a:br>
            <a:r>
              <a:rPr lang="en-US" b="0" dirty="0"/>
              <a:t>Title: Principles of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657600" y="3581400"/>
            <a:ext cx="5257800" cy="457200"/>
          </a:xfrm>
        </p:spPr>
        <p:txBody>
          <a:bodyPr/>
          <a:lstStyle/>
          <a:p>
            <a:r>
              <a:rPr lang="en-US" dirty="0"/>
              <a:t>Prepared By: </a:t>
            </a:r>
            <a:r>
              <a:rPr lang="en-US" dirty="0" err="1"/>
              <a:t>Dr.V.Arulkumar</a:t>
            </a:r>
            <a:r>
              <a:rPr lang="en-US" dirty="0"/>
              <a:t>, </a:t>
            </a:r>
            <a:r>
              <a:rPr lang="en-US" dirty="0" err="1"/>
              <a:t>Asst.Prof</a:t>
            </a:r>
            <a:r>
              <a:rPr lang="en-US" dirty="0"/>
              <a:t>, 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5"/>
            <a:ext cx="8534400" cy="3428995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● To understand the process and its models.</a:t>
            </a:r>
          </a:p>
          <a:p>
            <a:pPr algn="just">
              <a:buNone/>
            </a:pPr>
            <a:r>
              <a:rPr lang="en-US" dirty="0"/>
              <a:t>● To understand fundamental concepts of requirements engineering and Analysis Modeling.</a:t>
            </a:r>
          </a:p>
          <a:p>
            <a:pPr algn="just">
              <a:buNone/>
            </a:pPr>
            <a:r>
              <a:rPr lang="en-US" dirty="0"/>
              <a:t>● To understand the major considerations for enterprise integration and deployment.</a:t>
            </a:r>
          </a:p>
          <a:p>
            <a:pPr algn="just">
              <a:buNone/>
            </a:pPr>
            <a:r>
              <a:rPr lang="en-US" dirty="0"/>
              <a:t>● To learn various testing and maintenance measures.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At the end of the course, the student should be able to</a:t>
            </a:r>
          </a:p>
          <a:p>
            <a:pPr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● Identify the key phases in process models.</a:t>
            </a:r>
          </a:p>
          <a:p>
            <a:pPr algn="just">
              <a:buNone/>
            </a:pPr>
            <a:r>
              <a:rPr lang="en-US" dirty="0"/>
              <a:t>● Compare different process models.</a:t>
            </a:r>
          </a:p>
          <a:p>
            <a:pPr algn="just">
              <a:buNone/>
            </a:pPr>
            <a:r>
              <a:rPr lang="en-US" dirty="0"/>
              <a:t>● Apply the concepts of requirements engineering and Analysis </a:t>
            </a:r>
            <a:r>
              <a:rPr lang="en-US" dirty="0" err="1"/>
              <a:t>modelling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● Apply systematic procedure for software design and deployment.</a:t>
            </a:r>
          </a:p>
          <a:p>
            <a:pPr algn="just">
              <a:buNone/>
            </a:pPr>
            <a:r>
              <a:rPr lang="en-US" dirty="0"/>
              <a:t>● Compare and contrast various testing and maintenance.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105400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SOFTWARE TESTING 	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Risk Management – Identification, Projection, RMMM - Software Configuration Management: Definitions and terminology, processes and activities, Configuration audit – Software Quality Assurance: Quality Definition, Quality of Conformance, Cost and benefits of quality, Quality control and Quality assurance.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en-US" dirty="0"/>
              <a:t>After discussing this chapter, students will able to know the following:</a:t>
            </a:r>
          </a:p>
          <a:p>
            <a:r>
              <a:rPr lang="en-US" sz="1800" dirty="0">
                <a:latin typeface="Times New Roman" panose="02020603050405020304" pitchFamily="18" charset="0"/>
              </a:rPr>
              <a:t>Able to know the Risk Management, Identification.</a:t>
            </a:r>
          </a:p>
          <a:p>
            <a:r>
              <a:rPr lang="en-US" sz="1800" dirty="0">
                <a:latin typeface="Times New Roman" panose="02020603050405020304" pitchFamily="18" charset="0"/>
              </a:rPr>
              <a:t>Able to know the Software Configuration Management.</a:t>
            </a:r>
          </a:p>
          <a:p>
            <a:r>
              <a:rPr lang="en-US" sz="1800" dirty="0">
                <a:latin typeface="Times New Roman" panose="02020603050405020304" pitchFamily="18" charset="0"/>
              </a:rPr>
              <a:t>Able to know the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Quality Assurance.</a:t>
            </a:r>
          </a:p>
          <a:p>
            <a:r>
              <a:rPr lang="en-US" sz="1800" dirty="0">
                <a:latin typeface="Times New Roman" panose="02020603050405020304" pitchFamily="18" charset="0"/>
              </a:rPr>
              <a:t>Able to identify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Quality control and Quality assurance.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Roger S. Pressman, Software Engineering – A practitioner’s Approach, Seventh Edition, McGraw-Hill International Edition, 2010.</a:t>
            </a:r>
          </a:p>
          <a:p>
            <a:pPr marL="457200" indent="-457200">
              <a:buAutoNum type="arabicPeriod"/>
            </a:pPr>
            <a:r>
              <a:rPr lang="en-US" dirty="0"/>
              <a:t>Ian </a:t>
            </a:r>
            <a:r>
              <a:rPr lang="en-US" dirty="0" err="1"/>
              <a:t>Sommerville</a:t>
            </a:r>
            <a:r>
              <a:rPr lang="en-US" dirty="0"/>
              <a:t>, Software Engineering, 9th Edition, Pearson Education Asia, 2011.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SN Theme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raining Courseware-Template [Read-Only]" id="{05556B2F-4190-4457-80A5-9902DCF29DFF}" vid="{B5A05122-E200-427D-A04A-2CC212D879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SSN Theme</Template>
  <TotalTime>35</TotalTime>
  <Words>266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Courier New</vt:lpstr>
      <vt:lpstr>Novecento Book</vt:lpstr>
      <vt:lpstr>Times New Roman</vt:lpstr>
      <vt:lpstr>Wingdings</vt:lpstr>
      <vt:lpstr>Wingdings 2</vt:lpstr>
      <vt:lpstr>SSN Theme</vt:lpstr>
      <vt:lpstr>Sub. Code: UIT1401  Title: Principles of Software Engineering</vt:lpstr>
      <vt:lpstr>Course objectives</vt:lpstr>
      <vt:lpstr>Course outcome</vt:lpstr>
      <vt:lpstr>Unit outcomes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Sub. Code: UIT1401  Title: Principles of Software Engineering</dc:title>
  <dc:creator>Admin</dc:creator>
  <cp:lastModifiedBy>Arulkumar V</cp:lastModifiedBy>
  <cp:revision>5</cp:revision>
  <dcterms:created xsi:type="dcterms:W3CDTF">2022-04-11T06:45:02Z</dcterms:created>
  <dcterms:modified xsi:type="dcterms:W3CDTF">2022-04-11T16:54:02Z</dcterms:modified>
</cp:coreProperties>
</file>