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824654"/>
            <a:ext cx="8641732" cy="10333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589" y="93726"/>
            <a:ext cx="8192820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612" y="1605470"/>
            <a:ext cx="8046720" cy="470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867" y="2274569"/>
            <a:ext cx="681482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1B56B5"/>
                </a:solidFill>
                <a:latin typeface="Cambria"/>
                <a:cs typeface="Cambria"/>
              </a:rPr>
              <a:t>Introduction</a:t>
            </a:r>
            <a:r>
              <a:rPr sz="4000" b="1" spc="-150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1B56B5"/>
                </a:solidFill>
                <a:latin typeface="Cambria"/>
                <a:cs typeface="Cambria"/>
              </a:rPr>
              <a:t>to</a:t>
            </a:r>
            <a:r>
              <a:rPr sz="4000" b="1" spc="-145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B56B5"/>
                </a:solidFill>
                <a:latin typeface="Cambria"/>
                <a:cs typeface="Cambria"/>
              </a:rPr>
              <a:t>Software </a:t>
            </a:r>
            <a:r>
              <a:rPr sz="4000" b="1" dirty="0">
                <a:solidFill>
                  <a:srgbClr val="1B56B5"/>
                </a:solidFill>
                <a:latin typeface="Cambria"/>
                <a:cs typeface="Cambria"/>
              </a:rPr>
              <a:t>Engineering,</a:t>
            </a:r>
            <a:r>
              <a:rPr sz="4000" b="1" spc="-190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B56B5"/>
                </a:solidFill>
                <a:latin typeface="Cambria"/>
                <a:cs typeface="Cambria"/>
              </a:rPr>
              <a:t>Software</a:t>
            </a:r>
            <a:r>
              <a:rPr sz="4000" b="1" spc="-195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B56B5"/>
                </a:solidFill>
                <a:latin typeface="Cambria"/>
                <a:cs typeface="Cambria"/>
              </a:rPr>
              <a:t>Myths, Principles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5715000"/>
            <a:ext cx="380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Dr. K. Madheswari</a:t>
            </a:r>
            <a:endParaRPr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Associate  </a:t>
            </a:r>
            <a:r>
              <a:rPr spc="-1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pc="-20" dirty="0">
                <a:latin typeface="Tahoma" pitchFamily="34" charset="0"/>
                <a:ea typeface="Tahoma" pitchFamily="34" charset="0"/>
                <a:cs typeface="Tahoma" pitchFamily="34" charset="0"/>
              </a:rPr>
              <a:t>Professor,</a:t>
            </a:r>
            <a:r>
              <a:rPr spc="-5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dirty="0">
                <a:latin typeface="Tahoma" pitchFamily="34" charset="0"/>
                <a:ea typeface="Tahoma" pitchFamily="34" charset="0"/>
                <a:cs typeface="Tahoma" pitchFamily="34" charset="0"/>
              </a:rPr>
              <a:t>Dept.</a:t>
            </a:r>
            <a:r>
              <a:rPr spc="-15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dirty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spc="-1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pc="-25" dirty="0">
                <a:latin typeface="Tahoma" pitchFamily="34" charset="0"/>
                <a:ea typeface="Tahoma" pitchFamily="34" charset="0"/>
                <a:cs typeface="Tahoma" pitchFamily="34" charset="0"/>
              </a:rPr>
              <a:t>CSE</a:t>
            </a:r>
            <a:endParaRPr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144000" h="1752600">
                <a:moveTo>
                  <a:pt x="9144000" y="0"/>
                </a:moveTo>
                <a:lnTo>
                  <a:pt x="0" y="0"/>
                </a:lnTo>
                <a:lnTo>
                  <a:pt x="0" y="1752600"/>
                </a:lnTo>
                <a:lnTo>
                  <a:pt x="9144000" y="1752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5638" y="376250"/>
            <a:ext cx="52235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1710" marR="5080" indent="-969644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FFFF"/>
                </a:solidFill>
                <a:latin typeface="Cambria"/>
                <a:cs typeface="Cambria"/>
              </a:rPr>
              <a:t>UCS1405</a:t>
            </a:r>
            <a:r>
              <a:rPr sz="4000" b="1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4000" b="1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mbria"/>
                <a:cs typeface="Cambria"/>
              </a:rPr>
              <a:t>SOFTWARE </a:t>
            </a:r>
            <a:r>
              <a:rPr sz="4000" b="1" spc="-10" dirty="0">
                <a:solidFill>
                  <a:srgbClr val="FFFFFF"/>
                </a:solidFill>
                <a:latin typeface="Cambria"/>
                <a:cs typeface="Cambria"/>
              </a:rPr>
              <a:t>ENGINEERING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9254"/>
            <a:ext cx="8642350" cy="3039110"/>
            <a:chOff x="0" y="3819254"/>
            <a:chExt cx="8642350" cy="3039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824654"/>
              <a:ext cx="8641732" cy="1033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20" y="3819254"/>
              <a:ext cx="4332382" cy="208776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1882" y="99136"/>
            <a:ext cx="635952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Software</a:t>
            </a:r>
            <a:r>
              <a:rPr sz="4450" spc="-130" dirty="0"/>
              <a:t> </a:t>
            </a:r>
            <a:r>
              <a:rPr sz="4450" dirty="0">
                <a:solidFill>
                  <a:srgbClr val="AC0000"/>
                </a:solidFill>
              </a:rPr>
              <a:t>doesn't</a:t>
            </a:r>
            <a:r>
              <a:rPr sz="4450" spc="-130" dirty="0">
                <a:solidFill>
                  <a:srgbClr val="AC0000"/>
                </a:solidFill>
              </a:rPr>
              <a:t> </a:t>
            </a:r>
            <a:r>
              <a:rPr sz="4450" dirty="0">
                <a:solidFill>
                  <a:srgbClr val="AC0000"/>
                </a:solidFill>
              </a:rPr>
              <a:t>"wear</a:t>
            </a:r>
            <a:r>
              <a:rPr sz="4450" spc="-130" dirty="0">
                <a:solidFill>
                  <a:srgbClr val="AC0000"/>
                </a:solidFill>
              </a:rPr>
              <a:t> </a:t>
            </a:r>
            <a:r>
              <a:rPr sz="4450" spc="-20" dirty="0">
                <a:solidFill>
                  <a:srgbClr val="AC0000"/>
                </a:solidFill>
              </a:rPr>
              <a:t>out”</a:t>
            </a:r>
            <a:endParaRPr sz="44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1780" y="1622060"/>
            <a:ext cx="3962549" cy="18354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71215" marR="5080" indent="-3359150">
              <a:lnSpc>
                <a:spcPts val="5220"/>
              </a:lnSpc>
              <a:spcBef>
                <a:spcPts val="640"/>
              </a:spcBef>
            </a:pPr>
            <a:r>
              <a:rPr dirty="0"/>
              <a:t>Software</a:t>
            </a:r>
            <a:r>
              <a:rPr spc="-20" dirty="0"/>
              <a:t> </a:t>
            </a:r>
            <a:r>
              <a:rPr dirty="0"/>
              <a:t>continues</a:t>
            </a:r>
            <a:r>
              <a:rPr spc="-5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-10" dirty="0"/>
              <a:t>custom built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932" y="1655190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32" y="2443988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32" y="2939288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32" y="3728466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32" y="4812284"/>
            <a:ext cx="1060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595" y="1549146"/>
            <a:ext cx="8172450" cy="41332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294640">
              <a:lnSpc>
                <a:spcPts val="2510"/>
              </a:lnSpc>
              <a:spcBef>
                <a:spcPts val="405"/>
              </a:spcBef>
              <a:tabLst>
                <a:tab pos="3135630" algn="l"/>
              </a:tabLst>
            </a:pP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h/w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world,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component</a:t>
            </a:r>
            <a:r>
              <a:rPr sz="2300" dirty="0">
                <a:latin typeface="Times New Roman"/>
                <a:cs typeface="Times New Roman"/>
              </a:rPr>
              <a:t>	reuse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natural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part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engineering process.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S/w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world,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has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only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begun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achieved on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broad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scale.</a:t>
            </a:r>
            <a:endParaRPr sz="2300">
              <a:latin typeface="Times New Roman"/>
              <a:cs typeface="Times New Roman"/>
            </a:endParaRPr>
          </a:p>
          <a:p>
            <a:pPr marL="12700" marR="104139">
              <a:lnSpc>
                <a:spcPts val="2510"/>
              </a:lnSpc>
              <a:spcBef>
                <a:spcPts val="1315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s/w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component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should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designed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implemented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so that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 </a:t>
            </a:r>
            <a:r>
              <a:rPr sz="2300" spc="-25" dirty="0">
                <a:latin typeface="Times New Roman"/>
                <a:cs typeface="Times New Roman"/>
              </a:rPr>
              <a:t>can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reused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many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different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programs.</a:t>
            </a: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  <a:spcBef>
                <a:spcPts val="1185"/>
              </a:spcBef>
            </a:pPr>
            <a:r>
              <a:rPr sz="2300" dirty="0">
                <a:latin typeface="Times New Roman"/>
                <a:cs typeface="Times New Roman"/>
              </a:rPr>
              <a:t>Modern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reusable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components encapsulate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processing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into </a:t>
            </a:r>
            <a:r>
              <a:rPr sz="2300" dirty="0">
                <a:latin typeface="Times New Roman"/>
                <a:cs typeface="Times New Roman"/>
              </a:rPr>
              <a:t>software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parts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reused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by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different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programs.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E.g.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graphical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user </a:t>
            </a:r>
            <a:r>
              <a:rPr sz="2300" dirty="0">
                <a:latin typeface="Times New Roman"/>
                <a:cs typeface="Times New Roman"/>
              </a:rPr>
              <a:t>interface,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window,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pull-down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menus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library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etc.</a:t>
            </a:r>
            <a:endParaRPr sz="2300">
              <a:latin typeface="Times New Roman"/>
              <a:cs typeface="Times New Roman"/>
            </a:endParaRPr>
          </a:p>
          <a:p>
            <a:pPr marL="12700" marR="338455">
              <a:lnSpc>
                <a:spcPts val="2400"/>
              </a:lnSpc>
              <a:spcBef>
                <a:spcPts val="1340"/>
              </a:spcBef>
            </a:pPr>
            <a:r>
              <a:rPr sz="2300" i="1" dirty="0">
                <a:latin typeface="Times New Roman"/>
                <a:cs typeface="Times New Roman"/>
              </a:rPr>
              <a:t>Ex: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User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interfaces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–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components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that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enable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creation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of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graphics </a:t>
            </a:r>
            <a:r>
              <a:rPr sz="2300" i="1" dirty="0">
                <a:latin typeface="Times New Roman"/>
                <a:cs typeface="Times New Roman"/>
              </a:rPr>
              <a:t>windows,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pull-down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menus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and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wide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variety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of </a:t>
            </a:r>
            <a:r>
              <a:rPr sz="2300" i="1" spc="-10" dirty="0">
                <a:latin typeface="Times New Roman"/>
                <a:cs typeface="Times New Roman"/>
              </a:rPr>
              <a:t>interaction mechanisms.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122" y="164668"/>
            <a:ext cx="532511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Software</a:t>
            </a:r>
            <a:r>
              <a:rPr spc="-58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471" y="1529334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471" y="1882597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471" y="2235454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471" y="3185922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471" y="4134992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471" y="4787010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471" y="5737047"/>
            <a:ext cx="102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898" y="1463802"/>
            <a:ext cx="7938770" cy="4855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540"/>
              </a:lnSpc>
              <a:spcBef>
                <a:spcPts val="12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15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software: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such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compilers,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editors,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file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management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utilities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505"/>
              </a:lnSpc>
            </a:pPr>
            <a:r>
              <a:rPr sz="21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</a:t>
            </a:r>
            <a:r>
              <a:rPr sz="21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1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stand-alone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programs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for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specific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needs.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505"/>
              </a:lnSpc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Engineering/scientific</a:t>
            </a:r>
            <a:r>
              <a:rPr sz="215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software: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Characterized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by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“number</a:t>
            </a:r>
            <a:endParaRPr sz="2150">
              <a:latin typeface="Times New Roman"/>
              <a:cs typeface="Times New Roman"/>
            </a:endParaRPr>
          </a:p>
          <a:p>
            <a:pPr marL="38100" marR="344170">
              <a:lnSpc>
                <a:spcPts val="2500"/>
              </a:lnSpc>
              <a:spcBef>
                <a:spcPts val="110"/>
              </a:spcBef>
            </a:pPr>
            <a:r>
              <a:rPr sz="2150" dirty="0">
                <a:latin typeface="Times New Roman"/>
                <a:cs typeface="Times New Roman"/>
              </a:rPr>
              <a:t>crunching”algorithms.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such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as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automotive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stress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analysis,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molecular biology,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orbital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dynamics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etc</a:t>
            </a:r>
            <a:endParaRPr sz="2150">
              <a:latin typeface="Times New Roman"/>
              <a:cs typeface="Times New Roman"/>
            </a:endParaRPr>
          </a:p>
          <a:p>
            <a:pPr marL="38100" marR="30480">
              <a:lnSpc>
                <a:spcPts val="2400"/>
              </a:lnSpc>
              <a:spcBef>
                <a:spcPts val="525"/>
              </a:spcBef>
            </a:pPr>
            <a:r>
              <a:rPr sz="2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Embedded</a:t>
            </a:r>
            <a:r>
              <a:rPr sz="2150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15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resides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within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product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system.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(key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pad </a:t>
            </a:r>
            <a:r>
              <a:rPr sz="2150" dirty="0">
                <a:latin typeface="Times New Roman"/>
                <a:cs typeface="Times New Roman"/>
              </a:rPr>
              <a:t>control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microwave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oven,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digital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function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dashboard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display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a </a:t>
            </a:r>
            <a:r>
              <a:rPr sz="2150" spc="-20" dirty="0">
                <a:latin typeface="Times New Roman"/>
                <a:cs typeface="Times New Roman"/>
              </a:rPr>
              <a:t>car)</a:t>
            </a:r>
            <a:endParaRPr sz="2150">
              <a:latin typeface="Times New Roman"/>
              <a:cs typeface="Times New Roman"/>
            </a:endParaRPr>
          </a:p>
          <a:p>
            <a:pPr marL="38100" marR="199390">
              <a:lnSpc>
                <a:spcPts val="2400"/>
              </a:lnSpc>
              <a:spcBef>
                <a:spcPts val="27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Product-line</a:t>
            </a:r>
            <a:r>
              <a:rPr sz="21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focus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limited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marketplace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address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mass </a:t>
            </a:r>
            <a:r>
              <a:rPr sz="2150" dirty="0">
                <a:latin typeface="Times New Roman"/>
                <a:cs typeface="Times New Roman"/>
              </a:rPr>
              <a:t>consumer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market.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(word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processing,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graphics,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database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management)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WebApps</a:t>
            </a:r>
            <a:r>
              <a:rPr sz="21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(Web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applications)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network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centric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software.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As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web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2.0 </a:t>
            </a:r>
            <a:r>
              <a:rPr sz="2150" dirty="0">
                <a:latin typeface="Times New Roman"/>
                <a:cs typeface="Times New Roman"/>
              </a:rPr>
              <a:t>emerges,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more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sophisticated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computing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environments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supported </a:t>
            </a:r>
            <a:r>
              <a:rPr sz="2150" dirty="0">
                <a:latin typeface="Times New Roman"/>
                <a:cs typeface="Times New Roman"/>
              </a:rPr>
              <a:t>integrated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remote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database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business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applications.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490"/>
              </a:lnSpc>
              <a:spcBef>
                <a:spcPts val="37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</a:t>
            </a:r>
            <a:r>
              <a:rPr sz="215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non-numerical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algorithm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solve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complex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95" dirty="0">
                <a:latin typeface="Times New Roman"/>
                <a:cs typeface="Times New Roman"/>
              </a:rPr>
              <a:t>pro</a:t>
            </a:r>
            <a:r>
              <a:rPr sz="2150" spc="-685" dirty="0">
                <a:latin typeface="Times New Roman"/>
                <a:cs typeface="Times New Roman"/>
              </a:rPr>
              <a:t>b</a:t>
            </a:r>
            <a:r>
              <a:rPr sz="1350" spc="135" baseline="15432" dirty="0">
                <a:latin typeface="Arial"/>
                <a:cs typeface="Arial"/>
              </a:rPr>
              <a:t>1</a:t>
            </a:r>
            <a:r>
              <a:rPr sz="1350" spc="-202" baseline="15432" dirty="0">
                <a:latin typeface="Arial"/>
                <a:cs typeface="Arial"/>
              </a:rPr>
              <a:t>0</a:t>
            </a:r>
            <a:r>
              <a:rPr sz="2150" spc="95" dirty="0">
                <a:latin typeface="Times New Roman"/>
                <a:cs typeface="Times New Roman"/>
              </a:rPr>
              <a:t>l</a:t>
            </a:r>
            <a:r>
              <a:rPr sz="2150" spc="80" dirty="0">
                <a:latin typeface="Times New Roman"/>
                <a:cs typeface="Times New Roman"/>
              </a:rPr>
              <a:t>e</a:t>
            </a:r>
            <a:r>
              <a:rPr sz="2150" spc="70" dirty="0">
                <a:latin typeface="Times New Roman"/>
                <a:cs typeface="Times New Roman"/>
              </a:rPr>
              <a:t>m</a:t>
            </a:r>
            <a:r>
              <a:rPr sz="2150" spc="95" dirty="0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490"/>
              </a:lnSpc>
            </a:pPr>
            <a:r>
              <a:rPr sz="2150" dirty="0">
                <a:latin typeface="Times New Roman"/>
                <a:cs typeface="Times New Roman"/>
              </a:rPr>
              <a:t>Robotics,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expert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system,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pattern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recognition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game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playing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636" y="513079"/>
            <a:ext cx="6245860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30" dirty="0"/>
              <a:t>Software—</a:t>
            </a:r>
            <a:r>
              <a:rPr sz="4450" dirty="0"/>
              <a:t>New</a:t>
            </a:r>
            <a:r>
              <a:rPr sz="4450" spc="-5" dirty="0"/>
              <a:t> </a:t>
            </a:r>
            <a:r>
              <a:rPr sz="4450" spc="-10" dirty="0"/>
              <a:t>Categories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318922" y="1479041"/>
            <a:ext cx="8448675" cy="28657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1780" marR="5080" indent="-259715">
              <a:lnSpc>
                <a:spcPct val="91500"/>
              </a:lnSpc>
              <a:spcBef>
                <a:spcPts val="355"/>
              </a:spcBef>
              <a:buClr>
                <a:srgbClr val="AC0000"/>
              </a:buClr>
              <a:buFont typeface="Arial"/>
              <a:buChar char="•"/>
              <a:tabLst>
                <a:tab pos="271780" algn="l"/>
                <a:tab pos="27241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Open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world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computing</a:t>
            </a:r>
            <a:r>
              <a:rPr sz="2000" spc="-25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pervasive,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ubiquitous,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distributed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wireless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networking.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mobile </a:t>
            </a:r>
            <a:r>
              <a:rPr sz="2000" dirty="0">
                <a:latin typeface="Times New Roman"/>
                <a:cs typeface="Times New Roman"/>
              </a:rPr>
              <a:t>devices,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computer,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enterprise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communicate across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vast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network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71780" marR="391160" indent="-259715">
              <a:lnSpc>
                <a:spcPct val="91400"/>
              </a:lnSpc>
              <a:spcBef>
                <a:spcPts val="209"/>
              </a:spcBef>
              <a:buClr>
                <a:srgbClr val="AC0000"/>
              </a:buClr>
              <a:buFont typeface="Arial"/>
              <a:buChar char="•"/>
              <a:tabLst>
                <a:tab pos="271780" algn="l"/>
                <a:tab pos="27241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Net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sourcing</a:t>
            </a:r>
            <a:r>
              <a:rPr sz="2000" spc="-20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Web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architect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sophisticated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end-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worldwide.</a:t>
            </a:r>
            <a:endParaRPr sz="2000">
              <a:latin typeface="Times New Roman"/>
              <a:cs typeface="Times New Roman"/>
            </a:endParaRPr>
          </a:p>
          <a:p>
            <a:pPr marL="271780" marR="851535" indent="-259715">
              <a:lnSpc>
                <a:spcPts val="2800"/>
              </a:lnSpc>
              <a:spcBef>
                <a:spcPts val="335"/>
              </a:spcBef>
              <a:buClr>
                <a:srgbClr val="AC0000"/>
              </a:buClr>
              <a:buFont typeface="Arial"/>
              <a:buChar char="•"/>
              <a:tabLst>
                <a:tab pos="271780" algn="l"/>
                <a:tab pos="27241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Open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source</a:t>
            </a:r>
            <a:r>
              <a:rPr sz="2000" spc="-20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”free”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 community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blessing,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potential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curse!)</a:t>
            </a:r>
            <a:endParaRPr sz="2000">
              <a:latin typeface="Times New Roman"/>
              <a:cs typeface="Times New Roman"/>
            </a:endParaRPr>
          </a:p>
          <a:p>
            <a:pPr marL="259079" marR="6186805" indent="-259079" algn="r">
              <a:lnSpc>
                <a:spcPct val="100000"/>
              </a:lnSpc>
              <a:spcBef>
                <a:spcPts val="20"/>
              </a:spcBef>
              <a:buClr>
                <a:srgbClr val="AC0000"/>
              </a:buClr>
              <a:buFont typeface="Arial"/>
              <a:buChar char="•"/>
              <a:tabLst>
                <a:tab pos="259079" algn="l"/>
                <a:tab pos="27241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Others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include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07010" marR="6207125" lvl="1" indent="-207645" algn="r">
              <a:lnSpc>
                <a:spcPct val="100000"/>
              </a:lnSpc>
              <a:spcBef>
                <a:spcPts val="60"/>
              </a:spcBef>
              <a:buClr>
                <a:srgbClr val="AC0000"/>
              </a:buClr>
              <a:buFont typeface="Arial"/>
              <a:buChar char="•"/>
              <a:tabLst>
                <a:tab pos="207645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4343400"/>
            <a:ext cx="4196715" cy="960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0"/>
              </a:spcBef>
              <a:buClr>
                <a:srgbClr val="AC0000"/>
              </a:buClr>
              <a:buFont typeface="Arial"/>
              <a:buChar char="•"/>
              <a:tabLst>
                <a:tab pos="220345" algn="l"/>
              </a:tabLst>
            </a:pPr>
            <a:r>
              <a:rPr sz="2000" dirty="0">
                <a:latin typeface="Times New Roman"/>
                <a:cs typeface="Times New Roman"/>
              </a:rPr>
              <a:t>Grid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5"/>
              </a:spcBef>
              <a:buClr>
                <a:srgbClr val="AC0000"/>
              </a:buClr>
              <a:buFont typeface="Arial"/>
              <a:buChar char="•"/>
              <a:tabLst>
                <a:tab pos="220345" algn="l"/>
              </a:tabLst>
            </a:pPr>
            <a:r>
              <a:rPr sz="2000" dirty="0">
                <a:latin typeface="Times New Roman"/>
                <a:cs typeface="Times New Roman"/>
              </a:rPr>
              <a:t>Cognitive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machines</a:t>
            </a:r>
            <a:endParaRPr sz="20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0"/>
              </a:spcBef>
              <a:buClr>
                <a:srgbClr val="AC0000"/>
              </a:buClr>
              <a:buFont typeface="Arial"/>
              <a:buChar char="•"/>
              <a:tabLst>
                <a:tab pos="220345" algn="l"/>
              </a:tabLst>
            </a:pP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nanotechnologies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6354" y="5786729"/>
            <a:ext cx="1447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425018"/>
            <a:ext cx="409575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Legacy</a:t>
            </a:r>
            <a:r>
              <a:rPr spc="-50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690" y="172072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690" y="265125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0" y="3582161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90" y="4512690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517" y="1610359"/>
            <a:ext cx="6605905" cy="7683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05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must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adapted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meet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needs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of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new </a:t>
            </a:r>
            <a:r>
              <a:rPr sz="2550" dirty="0">
                <a:latin typeface="Times New Roman"/>
                <a:cs typeface="Times New Roman"/>
              </a:rPr>
              <a:t>computing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environments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or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technology.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517" y="2540584"/>
            <a:ext cx="7110095" cy="7689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05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must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enhanced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implement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new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business requirements.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2517" y="3471798"/>
            <a:ext cx="7274559" cy="7683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05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must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extended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make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it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interoperable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with </a:t>
            </a:r>
            <a:r>
              <a:rPr sz="2550" dirty="0">
                <a:latin typeface="Times New Roman"/>
                <a:cs typeface="Times New Roman"/>
              </a:rPr>
              <a:t>other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more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modern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systems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or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databases.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2517" y="4403597"/>
            <a:ext cx="7442200" cy="768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00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must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re-</a:t>
            </a:r>
            <a:r>
              <a:rPr sz="2550" spc="-10" dirty="0">
                <a:latin typeface="Times New Roman"/>
                <a:cs typeface="Times New Roman"/>
              </a:rPr>
              <a:t>architected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make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it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viable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within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a </a:t>
            </a:r>
            <a:r>
              <a:rPr sz="2550" spc="-10" dirty="0">
                <a:latin typeface="Times New Roman"/>
                <a:cs typeface="Times New Roman"/>
              </a:rPr>
              <a:t>network.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066" y="513079"/>
            <a:ext cx="3644900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Software</a:t>
            </a:r>
            <a:r>
              <a:rPr sz="4450" spc="-155" dirty="0"/>
              <a:t> </a:t>
            </a:r>
            <a:r>
              <a:rPr sz="4450" spc="-10" dirty="0"/>
              <a:t>Myths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318922" y="1486027"/>
            <a:ext cx="8797925" cy="43091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040"/>
              </a:lnSpc>
              <a:spcBef>
                <a:spcPts val="210"/>
              </a:spcBef>
            </a:pPr>
            <a:r>
              <a:rPr sz="2550" dirty="0">
                <a:latin typeface="Times New Roman"/>
                <a:cs typeface="Times New Roman"/>
              </a:rPr>
              <a:t>Erroneous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beliefs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about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process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that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used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buil </a:t>
            </a:r>
            <a:r>
              <a:rPr sz="2550" spc="-25" dirty="0">
                <a:latin typeface="Times New Roman"/>
                <a:cs typeface="Times New Roman"/>
              </a:rPr>
              <a:t>it.</a:t>
            </a:r>
            <a:endParaRPr sz="2550">
              <a:latin typeface="Times New Roman"/>
              <a:cs typeface="Times New Roman"/>
            </a:endParaRPr>
          </a:p>
          <a:p>
            <a:pPr marL="12700" marR="29845">
              <a:lnSpc>
                <a:spcPts val="3050"/>
              </a:lnSpc>
              <a:spcBef>
                <a:spcPts val="550"/>
              </a:spcBef>
              <a:buClr>
                <a:srgbClr val="AC0000"/>
              </a:buClr>
              <a:buSzPct val="96078"/>
              <a:buFont typeface="Arial"/>
              <a:buChar char="•"/>
              <a:tabLst>
                <a:tab pos="127000" algn="l"/>
              </a:tabLst>
            </a:pPr>
            <a:r>
              <a:rPr sz="2550" dirty="0">
                <a:latin typeface="Times New Roman"/>
                <a:cs typeface="Times New Roman"/>
              </a:rPr>
              <a:t>Affect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managers,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customers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(and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other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non-</a:t>
            </a:r>
            <a:r>
              <a:rPr sz="2550" dirty="0">
                <a:latin typeface="Times New Roman"/>
                <a:cs typeface="Times New Roman"/>
              </a:rPr>
              <a:t>technical</a:t>
            </a:r>
            <a:r>
              <a:rPr sz="2550" spc="-12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stakeholders)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practitioners</a:t>
            </a:r>
            <a:endParaRPr sz="2550">
              <a:latin typeface="Times New Roman"/>
              <a:cs typeface="Times New Roman"/>
            </a:endParaRPr>
          </a:p>
          <a:p>
            <a:pPr marL="126364" indent="-114300">
              <a:lnSpc>
                <a:spcPct val="100000"/>
              </a:lnSpc>
              <a:spcBef>
                <a:spcPts val="430"/>
              </a:spcBef>
              <a:buClr>
                <a:srgbClr val="AC0000"/>
              </a:buClr>
              <a:buSzPct val="96078"/>
              <a:buFont typeface="Arial"/>
              <a:buChar char="•"/>
              <a:tabLst>
                <a:tab pos="127000" algn="l"/>
              </a:tabLst>
            </a:pPr>
            <a:r>
              <a:rPr sz="2550" dirty="0">
                <a:latin typeface="Times New Roman"/>
                <a:cs typeface="Times New Roman"/>
              </a:rPr>
              <a:t>Are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believable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because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they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often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have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elements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of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truth,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550" i="1" dirty="0">
                <a:latin typeface="Times New Roman"/>
                <a:cs typeface="Times New Roman"/>
              </a:rPr>
              <a:t>but</a:t>
            </a:r>
            <a:r>
              <a:rPr sz="2550" i="1" spc="-3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…</a:t>
            </a:r>
            <a:endParaRPr sz="2550">
              <a:latin typeface="Times New Roman"/>
              <a:cs typeface="Times New Roman"/>
            </a:endParaRPr>
          </a:p>
          <a:p>
            <a:pPr marL="126364" indent="-114300">
              <a:lnSpc>
                <a:spcPct val="100000"/>
              </a:lnSpc>
              <a:spcBef>
                <a:spcPts val="535"/>
              </a:spcBef>
              <a:buClr>
                <a:srgbClr val="AC0000"/>
              </a:buClr>
              <a:buSzPct val="96078"/>
              <a:buFont typeface="Arial"/>
              <a:buChar char="•"/>
              <a:tabLst>
                <a:tab pos="127000" algn="l"/>
              </a:tabLst>
            </a:pPr>
            <a:r>
              <a:rPr sz="2550" dirty="0">
                <a:latin typeface="Times New Roman"/>
                <a:cs typeface="Times New Roman"/>
              </a:rPr>
              <a:t>Invariably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lead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bad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decisions,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550" i="1" spc="-25" dirty="0">
                <a:latin typeface="Times New Roman"/>
                <a:cs typeface="Times New Roman"/>
              </a:rPr>
              <a:t>therefore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…</a:t>
            </a:r>
            <a:endParaRPr sz="2550">
              <a:latin typeface="Times New Roman"/>
              <a:cs typeface="Times New Roman"/>
            </a:endParaRPr>
          </a:p>
          <a:p>
            <a:pPr marL="12700" marR="993775">
              <a:lnSpc>
                <a:spcPts val="3040"/>
              </a:lnSpc>
              <a:spcBef>
                <a:spcPts val="650"/>
              </a:spcBef>
              <a:buClr>
                <a:srgbClr val="AC0000"/>
              </a:buClr>
              <a:buSzPct val="96078"/>
              <a:buFont typeface="Arial"/>
              <a:buChar char="•"/>
              <a:tabLst>
                <a:tab pos="127000" algn="l"/>
              </a:tabLst>
            </a:pPr>
            <a:r>
              <a:rPr sz="2550" dirty="0">
                <a:latin typeface="Times New Roman"/>
                <a:cs typeface="Times New Roman"/>
              </a:rPr>
              <a:t>Insist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on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reality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as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you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navigate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your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way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through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software engineering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10" y="172339"/>
            <a:ext cx="6009640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Software</a:t>
            </a:r>
            <a:r>
              <a:rPr sz="4450" spc="-130" dirty="0"/>
              <a:t> </a:t>
            </a:r>
            <a:r>
              <a:rPr sz="4450" dirty="0"/>
              <a:t>Myths</a:t>
            </a:r>
            <a:r>
              <a:rPr sz="4450" spc="-145" dirty="0"/>
              <a:t> </a:t>
            </a:r>
            <a:r>
              <a:rPr sz="4450" spc="-10" dirty="0"/>
              <a:t>Examples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1275969" y="1024179"/>
            <a:ext cx="7169784" cy="49980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3350" indent="-831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44444"/>
              <a:buFont typeface="Calibri"/>
              <a:buChar char="●"/>
              <a:tabLst>
                <a:tab pos="133985" algn="l"/>
              </a:tabLst>
            </a:pP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Myth 1:</a:t>
            </a:r>
            <a:r>
              <a:rPr sz="18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 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 job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20" dirty="0">
                <a:latin typeface="Times New Roman"/>
                <a:cs typeface="Times New Roman"/>
              </a:rPr>
              <a:t>done.</a:t>
            </a:r>
            <a:endParaRPr sz="1800">
              <a:latin typeface="Times New Roman"/>
              <a:cs typeface="Times New Roman"/>
            </a:endParaRPr>
          </a:p>
          <a:p>
            <a:pPr marL="50800" marR="30480">
              <a:lnSpc>
                <a:spcPct val="103600"/>
              </a:lnSpc>
              <a:spcBef>
                <a:spcPts val="50"/>
              </a:spcBef>
              <a:buSzPct val="44444"/>
              <a:buFont typeface="Calibri"/>
              <a:buChar char="●"/>
              <a:tabLst>
                <a:tab pos="133985" algn="l"/>
              </a:tabLst>
            </a:pPr>
            <a:r>
              <a:rPr sz="1800" dirty="0">
                <a:latin typeface="Times New Roman"/>
                <a:cs typeface="Times New Roman"/>
              </a:rPr>
              <a:t>Reality: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sooner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longer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get </a:t>
            </a:r>
            <a:r>
              <a:rPr sz="1800" dirty="0">
                <a:latin typeface="Times New Roman"/>
                <a:cs typeface="Times New Roman"/>
              </a:rPr>
              <a:t>done.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60%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80%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efforts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delivered to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customer for the first</a:t>
            </a:r>
            <a:r>
              <a:rPr sz="1800" spc="-20" dirty="0">
                <a:latin typeface="Times New Roman"/>
                <a:cs typeface="Times New Roman"/>
              </a:rPr>
              <a:t> 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2500">
              <a:latin typeface="Times New Roman"/>
              <a:cs typeface="Times New Roman"/>
            </a:endParaRPr>
          </a:p>
          <a:p>
            <a:pPr marL="50800" marR="467995">
              <a:lnSpc>
                <a:spcPct val="100800"/>
              </a:lnSpc>
              <a:buClr>
                <a:srgbClr val="000000"/>
              </a:buClr>
              <a:buSzPct val="44444"/>
              <a:buFont typeface="Calibri"/>
              <a:buChar char="●"/>
              <a:tabLst>
                <a:tab pos="133985" algn="l"/>
              </a:tabLst>
            </a:pP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Myth</a:t>
            </a:r>
            <a:r>
              <a:rPr sz="180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2:</a:t>
            </a:r>
            <a:r>
              <a:rPr sz="18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running,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 have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assessing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its </a:t>
            </a:r>
            <a:r>
              <a:rPr sz="1800" spc="-10" dirty="0">
                <a:latin typeface="Times New Roman"/>
                <a:cs typeface="Times New Roman"/>
              </a:rPr>
              <a:t>quality.</a:t>
            </a:r>
            <a:endParaRPr sz="1800">
              <a:latin typeface="Times New Roman"/>
              <a:cs typeface="Times New Roman"/>
            </a:endParaRPr>
          </a:p>
          <a:p>
            <a:pPr marL="50800" marR="152400">
              <a:lnSpc>
                <a:spcPct val="100800"/>
              </a:lnSpc>
              <a:spcBef>
                <a:spcPts val="365"/>
              </a:spcBef>
              <a:buSzPct val="44444"/>
              <a:buFont typeface="Calibri"/>
              <a:buChar char="●"/>
              <a:tabLst>
                <a:tab pos="133985" algn="l"/>
              </a:tabLst>
            </a:pPr>
            <a:r>
              <a:rPr sz="1800" dirty="0">
                <a:latin typeface="Times New Roman"/>
                <a:cs typeface="Times New Roman"/>
              </a:rPr>
              <a:t>Reality: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technical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review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quality filter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 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certain </a:t>
            </a:r>
            <a:r>
              <a:rPr sz="1800" dirty="0">
                <a:latin typeface="Times New Roman"/>
                <a:cs typeface="Times New Roman"/>
              </a:rPr>
              <a:t>classes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software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defects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inception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project.</a:t>
            </a:r>
            <a:endParaRPr sz="1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Myth</a:t>
            </a:r>
            <a:r>
              <a:rPr sz="1800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 engineering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 create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voluminous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200" spc="-60" baseline="13888" dirty="0">
                <a:latin typeface="Calibri"/>
                <a:cs typeface="Calibri"/>
              </a:rPr>
              <a:t>●</a:t>
            </a:r>
            <a:r>
              <a:rPr sz="1800" spc="-40" dirty="0">
                <a:latin typeface="Times New Roman"/>
                <a:cs typeface="Times New Roman"/>
              </a:rPr>
              <a:t>unnecessary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documentation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invariably slow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 </a:t>
            </a:r>
            <a:r>
              <a:rPr sz="1800" spc="-10" dirty="0">
                <a:latin typeface="Times New Roman"/>
                <a:cs typeface="Times New Roman"/>
              </a:rPr>
              <a:t>down.</a:t>
            </a:r>
            <a:endParaRPr sz="1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Times New Roman"/>
                <a:cs typeface="Times New Roman"/>
              </a:rPr>
              <a:t>Reality: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documents.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quality</a:t>
            </a:r>
            <a:endParaRPr sz="1800">
              <a:latin typeface="Times New Roman"/>
              <a:cs typeface="Times New Roman"/>
            </a:endParaRPr>
          </a:p>
          <a:p>
            <a:pPr marL="50800" marR="255904">
              <a:lnSpc>
                <a:spcPts val="2100"/>
              </a:lnSpc>
              <a:spcBef>
                <a:spcPts val="245"/>
              </a:spcBef>
            </a:pPr>
            <a:r>
              <a:rPr sz="1200" spc="-719" baseline="20833" dirty="0">
                <a:latin typeface="Calibri"/>
                <a:cs typeface="Calibri"/>
              </a:rPr>
              <a:t>●</a:t>
            </a:r>
            <a:r>
              <a:rPr sz="1800" spc="5" dirty="0">
                <a:latin typeface="Times New Roman"/>
                <a:cs typeface="Times New Roman"/>
              </a:rPr>
              <a:t>pro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spc="5" dirty="0">
                <a:latin typeface="Times New Roman"/>
                <a:cs typeface="Times New Roman"/>
              </a:rPr>
              <a:t>uct.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quality leads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rework.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faster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delivery </a:t>
            </a:r>
            <a:r>
              <a:rPr sz="1800" spc="-10" dirty="0"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ts val="1885"/>
              </a:lnSpc>
              <a:spcBef>
                <a:spcPts val="509"/>
              </a:spcBef>
            </a:pPr>
            <a:r>
              <a:rPr sz="1800" dirty="0">
                <a:latin typeface="Times New Roman"/>
                <a:cs typeface="Times New Roman"/>
              </a:rPr>
              <a:t>Many people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recognize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fallacy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myths.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Regrettably,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Times New Roman"/>
                <a:cs typeface="Times New Roman"/>
              </a:rPr>
              <a:t>habitual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ts val="1855"/>
              </a:lnSpc>
            </a:pPr>
            <a:r>
              <a:rPr sz="1800" spc="-815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1200" baseline="-20833" dirty="0">
                <a:latin typeface="Calibri"/>
                <a:cs typeface="Calibri"/>
              </a:rPr>
              <a:t>●</a:t>
            </a:r>
            <a:r>
              <a:rPr sz="1200" spc="187" baseline="-20833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ttitudes</a:t>
            </a:r>
            <a:r>
              <a:rPr sz="1800" spc="-3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methods</a:t>
            </a:r>
            <a:r>
              <a:rPr sz="1800" spc="3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foster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technical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practices,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even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ts val="2130"/>
              </a:lnSpc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dictates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approach.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983" y="707898"/>
            <a:ext cx="7419340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Software</a:t>
            </a:r>
            <a:r>
              <a:rPr sz="4450" spc="-180" dirty="0"/>
              <a:t> </a:t>
            </a:r>
            <a:r>
              <a:rPr sz="4450" dirty="0"/>
              <a:t>Engineering</a:t>
            </a:r>
            <a:r>
              <a:rPr sz="4450" spc="-190" dirty="0"/>
              <a:t> </a:t>
            </a:r>
            <a:r>
              <a:rPr sz="4450" spc="-10" dirty="0"/>
              <a:t>Definition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54481" y="1456083"/>
            <a:ext cx="7562215" cy="42557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seminal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  <a:p>
            <a:pPr marL="426720" marR="361315">
              <a:lnSpc>
                <a:spcPct val="100800"/>
              </a:lnSpc>
              <a:spcBef>
                <a:spcPts val="170"/>
              </a:spcBef>
            </a:pPr>
            <a:r>
              <a:rPr sz="2150" i="1" dirty="0">
                <a:latin typeface="Times New Roman"/>
                <a:cs typeface="Times New Roman"/>
              </a:rPr>
              <a:t>[Software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engineering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is]</a:t>
            </a:r>
            <a:r>
              <a:rPr sz="2150" i="1" spc="10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</a:t>
            </a:r>
            <a:r>
              <a:rPr sz="2150" i="1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establishment</a:t>
            </a:r>
            <a:r>
              <a:rPr sz="2150" i="1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and</a:t>
            </a:r>
            <a:r>
              <a:rPr sz="2150" i="1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use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sound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engineering</a:t>
            </a:r>
            <a:r>
              <a:rPr sz="2150" i="1" spc="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principles</a:t>
            </a:r>
            <a:r>
              <a:rPr sz="2150" i="1" spc="9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in</a:t>
            </a:r>
            <a:r>
              <a:rPr sz="2150" i="1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order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to</a:t>
            </a:r>
            <a:r>
              <a:rPr sz="2150" i="1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obtain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economically </a:t>
            </a:r>
            <a:r>
              <a:rPr sz="2150" i="1" dirty="0">
                <a:latin typeface="Times New Roman"/>
                <a:cs typeface="Times New Roman"/>
              </a:rPr>
              <a:t>software</a:t>
            </a:r>
            <a:r>
              <a:rPr sz="2150" i="1" spc="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that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is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reliable</a:t>
            </a:r>
            <a:r>
              <a:rPr sz="2150" i="1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and works</a:t>
            </a:r>
            <a:r>
              <a:rPr sz="2150" i="1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efficiently</a:t>
            </a:r>
            <a:r>
              <a:rPr sz="2150" i="1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on</a:t>
            </a:r>
            <a:r>
              <a:rPr sz="2150" i="1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spc="-20" dirty="0">
                <a:solidFill>
                  <a:srgbClr val="AC0000"/>
                </a:solidFill>
                <a:latin typeface="Times New Roman"/>
                <a:cs typeface="Times New Roman"/>
              </a:rPr>
              <a:t>real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machines.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  <a:p>
            <a:pPr marL="502920" marR="5080">
              <a:lnSpc>
                <a:spcPct val="100800"/>
              </a:lnSpc>
              <a:spcBef>
                <a:spcPts val="434"/>
              </a:spcBef>
              <a:tabLst>
                <a:tab pos="3599815" algn="l"/>
              </a:tabLst>
            </a:pPr>
            <a:r>
              <a:rPr sz="2150" i="1" dirty="0">
                <a:latin typeface="Times New Roman"/>
                <a:cs typeface="Times New Roman"/>
              </a:rPr>
              <a:t>Software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Engineering: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(1)</a:t>
            </a:r>
            <a:r>
              <a:rPr sz="2150" i="1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application</a:t>
            </a:r>
            <a:r>
              <a:rPr sz="2150" i="1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8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systematic,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disciplined,</a:t>
            </a:r>
            <a:r>
              <a:rPr sz="2150" i="1" spc="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quantifiable</a:t>
            </a:r>
            <a:r>
              <a:rPr sz="2150" i="1" spc="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approach</a:t>
            </a:r>
            <a:r>
              <a:rPr sz="2150" i="1" spc="8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to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development,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operation,</a:t>
            </a:r>
            <a:r>
              <a:rPr sz="2150" i="1" spc="5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and</a:t>
            </a:r>
            <a:r>
              <a:rPr sz="2150" i="1" spc="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solidFill>
                  <a:srgbClr val="AC0000"/>
                </a:solidFill>
                <a:latin typeface="Times New Roman"/>
                <a:cs typeface="Times New Roman"/>
              </a:rPr>
              <a:t>maintenance</a:t>
            </a:r>
            <a:r>
              <a:rPr sz="2150" i="1" spc="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software;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that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is,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application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3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engineering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to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software.</a:t>
            </a:r>
            <a:r>
              <a:rPr sz="2150" i="1" dirty="0">
                <a:latin typeface="Times New Roman"/>
                <a:cs typeface="Times New Roman"/>
              </a:rPr>
              <a:t>	(2)</a:t>
            </a:r>
            <a:r>
              <a:rPr sz="2150" i="1" spc="-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The study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of</a:t>
            </a:r>
            <a:r>
              <a:rPr sz="2150" i="1" spc="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approaches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as</a:t>
            </a:r>
            <a:r>
              <a:rPr sz="2150" i="1" spc="15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in </a:t>
            </a:r>
            <a:r>
              <a:rPr sz="2150" i="1" spc="-20" dirty="0">
                <a:latin typeface="Times New Roman"/>
                <a:cs typeface="Times New Roman"/>
              </a:rPr>
              <a:t>(1).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50" y="547242"/>
            <a:ext cx="729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mbria"/>
                <a:cs typeface="Cambria"/>
              </a:rPr>
              <a:t>Principles</a:t>
            </a:r>
            <a:r>
              <a:rPr sz="3600" b="1" spc="10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of</a:t>
            </a:r>
            <a:r>
              <a:rPr sz="3600" b="1" spc="-1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Software</a:t>
            </a:r>
            <a:r>
              <a:rPr sz="3600" b="1" spc="-30" dirty="0">
                <a:latin typeface="Cambria"/>
                <a:cs typeface="Cambria"/>
              </a:rPr>
              <a:t> </a:t>
            </a:r>
            <a:r>
              <a:rPr sz="3600" b="1" spc="-10" dirty="0">
                <a:latin typeface="Cambria"/>
                <a:cs typeface="Cambria"/>
              </a:rPr>
              <a:t>Engineering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566864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The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Reason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All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Exists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KISS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(Keep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Simple,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Stupid!)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Maintain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vision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What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You Produce,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Others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Will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Consume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Be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Open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10" dirty="0">
                <a:latin typeface="Cambria"/>
                <a:cs typeface="Cambria"/>
              </a:rPr>
              <a:t>Future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Plan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Ahead for</a:t>
            </a:r>
            <a:r>
              <a:rPr sz="2400" spc="-10" dirty="0">
                <a:latin typeface="Cambria"/>
                <a:cs typeface="Cambria"/>
              </a:rPr>
              <a:t> Reuse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Think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158" y="547242"/>
            <a:ext cx="204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mbria"/>
                <a:cs typeface="Cambria"/>
              </a:rPr>
              <a:t>Summary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3853815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Product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Costs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Characteristics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Application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Legacy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Myth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Principles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515238"/>
            <a:ext cx="442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ambria"/>
                <a:cs typeface="Cambria"/>
              </a:rPr>
              <a:t>Learning</a:t>
            </a:r>
            <a:r>
              <a:rPr sz="4000" b="1" spc="-165" dirty="0">
                <a:latin typeface="Cambria"/>
                <a:cs typeface="Cambria"/>
              </a:rPr>
              <a:t> </a:t>
            </a:r>
            <a:r>
              <a:rPr sz="4000" b="1" spc="-10" dirty="0">
                <a:latin typeface="Cambria"/>
                <a:cs typeface="Cambria"/>
              </a:rPr>
              <a:t>Objective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830184" cy="1270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To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understand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Engineering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To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understand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Myths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Engineering Principles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341" y="547242"/>
            <a:ext cx="214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mbria"/>
                <a:cs typeface="Cambria"/>
              </a:rPr>
              <a:t>Reference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555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latin typeface="Cambria"/>
                <a:cs typeface="Cambria"/>
              </a:rPr>
              <a:t>Software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Engineering: A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Practitioner’s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Approach,</a:t>
            </a:r>
            <a:r>
              <a:rPr sz="2400" i="1" spc="-3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7/e</a:t>
            </a:r>
            <a:r>
              <a:rPr sz="2400" i="1" spc="-20" dirty="0">
                <a:latin typeface="Cambria"/>
                <a:cs typeface="Cambria"/>
              </a:rPr>
              <a:t> </a:t>
            </a:r>
            <a:r>
              <a:rPr sz="2400" i="1" spc="-25" dirty="0">
                <a:latin typeface="Cambria"/>
                <a:cs typeface="Cambria"/>
              </a:rPr>
              <a:t>,</a:t>
            </a:r>
            <a:r>
              <a:rPr sz="2400" spc="-25" dirty="0">
                <a:latin typeface="Cambria"/>
                <a:cs typeface="Cambria"/>
              </a:rPr>
              <a:t>by </a:t>
            </a:r>
            <a:r>
              <a:rPr sz="2400" dirty="0">
                <a:latin typeface="Cambria"/>
                <a:cs typeface="Cambria"/>
              </a:rPr>
              <a:t>Roger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S.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Pressman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460" y="547242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mbria"/>
                <a:cs typeface="Cambria"/>
              </a:rPr>
              <a:t>Check</a:t>
            </a:r>
            <a:r>
              <a:rPr sz="3600" b="1" spc="-3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your</a:t>
            </a:r>
            <a:r>
              <a:rPr sz="3600" b="1" spc="-25" dirty="0">
                <a:latin typeface="Cambria"/>
                <a:cs typeface="Cambria"/>
              </a:rPr>
              <a:t> </a:t>
            </a:r>
            <a:r>
              <a:rPr sz="3600" b="1" spc="-10" dirty="0">
                <a:latin typeface="Cambria"/>
                <a:cs typeface="Cambria"/>
              </a:rPr>
              <a:t>understanding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569150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What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are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characteristics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software?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Define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Engineering.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82" y="6590383"/>
            <a:ext cx="7398384" cy="267970"/>
            <a:chOff x="17182" y="6590383"/>
            <a:chExt cx="7398384" cy="267970"/>
          </a:xfrm>
        </p:grpSpPr>
        <p:sp>
          <p:nvSpPr>
            <p:cNvPr id="3" name="object 3"/>
            <p:cNvSpPr/>
            <p:nvPr/>
          </p:nvSpPr>
          <p:spPr>
            <a:xfrm>
              <a:off x="17182" y="6590383"/>
              <a:ext cx="7319645" cy="237490"/>
            </a:xfrm>
            <a:custGeom>
              <a:avLst/>
              <a:gdLst/>
              <a:ahLst/>
              <a:cxnLst/>
              <a:rect l="l" t="t" r="r" b="b"/>
              <a:pathLst>
                <a:path w="7319645" h="237490">
                  <a:moveTo>
                    <a:pt x="7181905" y="0"/>
                  </a:moveTo>
                  <a:lnTo>
                    <a:pt x="0" y="0"/>
                  </a:lnTo>
                  <a:lnTo>
                    <a:pt x="0" y="237415"/>
                  </a:lnTo>
                  <a:lnTo>
                    <a:pt x="7319308" y="237415"/>
                  </a:lnTo>
                  <a:lnTo>
                    <a:pt x="7181905" y="0"/>
                  </a:lnTo>
                  <a:close/>
                </a:path>
              </a:pathLst>
            </a:custGeom>
            <a:solidFill>
              <a:srgbClr val="86B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82" y="6641266"/>
              <a:ext cx="7398384" cy="217170"/>
            </a:xfrm>
            <a:custGeom>
              <a:avLst/>
              <a:gdLst/>
              <a:ahLst/>
              <a:cxnLst/>
              <a:rect l="l" t="t" r="r" b="b"/>
              <a:pathLst>
                <a:path w="7398384" h="217170">
                  <a:moveTo>
                    <a:pt x="7267828" y="0"/>
                  </a:moveTo>
                  <a:lnTo>
                    <a:pt x="0" y="0"/>
                  </a:lnTo>
                  <a:lnTo>
                    <a:pt x="0" y="216731"/>
                  </a:lnTo>
                  <a:lnTo>
                    <a:pt x="7397910" y="216731"/>
                  </a:lnTo>
                  <a:lnTo>
                    <a:pt x="7267828" y="0"/>
                  </a:lnTo>
                  <a:close/>
                </a:path>
              </a:pathLst>
            </a:custGeom>
            <a:solidFill>
              <a:srgbClr val="004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26223" y="6344500"/>
            <a:ext cx="945515" cy="381635"/>
          </a:xfrm>
          <a:custGeom>
            <a:avLst/>
            <a:gdLst/>
            <a:ahLst/>
            <a:cxnLst/>
            <a:rect l="l" t="t" r="r" b="b"/>
            <a:pathLst>
              <a:path w="945515" h="381634">
                <a:moveTo>
                  <a:pt x="369366" y="93268"/>
                </a:moveTo>
                <a:lnTo>
                  <a:pt x="356209" y="46494"/>
                </a:lnTo>
                <a:lnTo>
                  <a:pt x="322122" y="18021"/>
                </a:lnTo>
                <a:lnTo>
                  <a:pt x="275145" y="3848"/>
                </a:lnTo>
                <a:lnTo>
                  <a:pt x="223316" y="0"/>
                </a:lnTo>
                <a:lnTo>
                  <a:pt x="162598" y="5029"/>
                </a:lnTo>
                <a:lnTo>
                  <a:pt x="114617" y="19812"/>
                </a:lnTo>
                <a:lnTo>
                  <a:pt x="79819" y="43954"/>
                </a:lnTo>
                <a:lnTo>
                  <a:pt x="58635" y="77063"/>
                </a:lnTo>
                <a:lnTo>
                  <a:pt x="51473" y="118706"/>
                </a:lnTo>
                <a:lnTo>
                  <a:pt x="54978" y="142684"/>
                </a:lnTo>
                <a:lnTo>
                  <a:pt x="66548" y="164287"/>
                </a:lnTo>
                <a:lnTo>
                  <a:pt x="87769" y="184289"/>
                </a:lnTo>
                <a:lnTo>
                  <a:pt x="120230" y="203504"/>
                </a:lnTo>
                <a:lnTo>
                  <a:pt x="189001" y="237413"/>
                </a:lnTo>
                <a:lnTo>
                  <a:pt x="201599" y="244030"/>
                </a:lnTo>
                <a:lnTo>
                  <a:pt x="212598" y="252247"/>
                </a:lnTo>
                <a:lnTo>
                  <a:pt x="220370" y="263639"/>
                </a:lnTo>
                <a:lnTo>
                  <a:pt x="223316" y="279806"/>
                </a:lnTo>
                <a:lnTo>
                  <a:pt x="218744" y="297167"/>
                </a:lnTo>
                <a:lnTo>
                  <a:pt x="206133" y="310540"/>
                </a:lnTo>
                <a:lnTo>
                  <a:pt x="187071" y="319151"/>
                </a:lnTo>
                <a:lnTo>
                  <a:pt x="163195" y="322199"/>
                </a:lnTo>
                <a:lnTo>
                  <a:pt x="144272" y="317830"/>
                </a:lnTo>
                <a:lnTo>
                  <a:pt x="127787" y="306311"/>
                </a:lnTo>
                <a:lnTo>
                  <a:pt x="116128" y="290017"/>
                </a:lnTo>
                <a:lnTo>
                  <a:pt x="111721" y="271335"/>
                </a:lnTo>
                <a:lnTo>
                  <a:pt x="111721" y="262851"/>
                </a:lnTo>
                <a:lnTo>
                  <a:pt x="0" y="262851"/>
                </a:lnTo>
                <a:lnTo>
                  <a:pt x="0" y="279806"/>
                </a:lnTo>
                <a:lnTo>
                  <a:pt x="1727" y="303657"/>
                </a:lnTo>
                <a:lnTo>
                  <a:pt x="18072" y="341807"/>
                </a:lnTo>
                <a:lnTo>
                  <a:pt x="56883" y="367245"/>
                </a:lnTo>
                <a:lnTo>
                  <a:pt x="121323" y="379958"/>
                </a:lnTo>
                <a:lnTo>
                  <a:pt x="163195" y="381546"/>
                </a:lnTo>
                <a:lnTo>
                  <a:pt x="224853" y="375653"/>
                </a:lnTo>
                <a:lnTo>
                  <a:pt x="274955" y="358762"/>
                </a:lnTo>
                <a:lnTo>
                  <a:pt x="312254" y="332105"/>
                </a:lnTo>
                <a:lnTo>
                  <a:pt x="318795" y="322199"/>
                </a:lnTo>
                <a:lnTo>
                  <a:pt x="335534" y="296900"/>
                </a:lnTo>
                <a:lnTo>
                  <a:pt x="343560" y="254368"/>
                </a:lnTo>
                <a:lnTo>
                  <a:pt x="338874" y="230530"/>
                </a:lnTo>
                <a:lnTo>
                  <a:pt x="325348" y="209854"/>
                </a:lnTo>
                <a:lnTo>
                  <a:pt x="303771" y="192366"/>
                </a:lnTo>
                <a:lnTo>
                  <a:pt x="206159" y="144145"/>
                </a:lnTo>
                <a:lnTo>
                  <a:pt x="188556" y="136194"/>
                </a:lnTo>
                <a:lnTo>
                  <a:pt x="175006" y="125069"/>
                </a:lnTo>
                <a:lnTo>
                  <a:pt x="166281" y="110756"/>
                </a:lnTo>
                <a:lnTo>
                  <a:pt x="163195" y="93268"/>
                </a:lnTo>
                <a:lnTo>
                  <a:pt x="167627" y="80822"/>
                </a:lnTo>
                <a:lnTo>
                  <a:pt x="179324" y="69951"/>
                </a:lnTo>
                <a:lnTo>
                  <a:pt x="195846" y="62268"/>
                </a:lnTo>
                <a:lnTo>
                  <a:pt x="214795" y="59359"/>
                </a:lnTo>
                <a:lnTo>
                  <a:pt x="232346" y="62407"/>
                </a:lnTo>
                <a:lnTo>
                  <a:pt x="245910" y="71018"/>
                </a:lnTo>
                <a:lnTo>
                  <a:pt x="254660" y="84391"/>
                </a:lnTo>
                <a:lnTo>
                  <a:pt x="257759" y="101752"/>
                </a:lnTo>
                <a:lnTo>
                  <a:pt x="257759" y="110223"/>
                </a:lnTo>
                <a:lnTo>
                  <a:pt x="369366" y="110223"/>
                </a:lnTo>
                <a:lnTo>
                  <a:pt x="369366" y="93268"/>
                </a:lnTo>
                <a:close/>
              </a:path>
              <a:path w="945515" h="381634">
                <a:moveTo>
                  <a:pt x="609968" y="93268"/>
                </a:moveTo>
                <a:lnTo>
                  <a:pt x="599554" y="59359"/>
                </a:lnTo>
                <a:lnTo>
                  <a:pt x="595604" y="46494"/>
                </a:lnTo>
                <a:lnTo>
                  <a:pt x="559498" y="18021"/>
                </a:lnTo>
                <a:lnTo>
                  <a:pt x="512102" y="3848"/>
                </a:lnTo>
                <a:lnTo>
                  <a:pt x="463931" y="0"/>
                </a:lnTo>
                <a:lnTo>
                  <a:pt x="428332" y="1460"/>
                </a:lnTo>
                <a:lnTo>
                  <a:pt x="398386" y="5308"/>
                </a:lnTo>
                <a:lnTo>
                  <a:pt x="373291" y="10731"/>
                </a:lnTo>
                <a:lnTo>
                  <a:pt x="352196" y="16954"/>
                </a:lnTo>
                <a:lnTo>
                  <a:pt x="364807" y="31267"/>
                </a:lnTo>
                <a:lnTo>
                  <a:pt x="375793" y="48755"/>
                </a:lnTo>
                <a:lnTo>
                  <a:pt x="383578" y="69418"/>
                </a:lnTo>
                <a:lnTo>
                  <a:pt x="386524" y="93268"/>
                </a:lnTo>
                <a:lnTo>
                  <a:pt x="386524" y="101752"/>
                </a:lnTo>
                <a:lnTo>
                  <a:pt x="378002" y="110223"/>
                </a:lnTo>
                <a:lnTo>
                  <a:pt x="378002" y="118706"/>
                </a:lnTo>
                <a:lnTo>
                  <a:pt x="283438" y="118706"/>
                </a:lnTo>
                <a:lnTo>
                  <a:pt x="288137" y="142684"/>
                </a:lnTo>
                <a:lnTo>
                  <a:pt x="301713" y="164287"/>
                </a:lnTo>
                <a:lnTo>
                  <a:pt x="323329" y="184289"/>
                </a:lnTo>
                <a:lnTo>
                  <a:pt x="352196" y="203504"/>
                </a:lnTo>
                <a:lnTo>
                  <a:pt x="420966" y="237413"/>
                </a:lnTo>
                <a:lnTo>
                  <a:pt x="433565" y="244030"/>
                </a:lnTo>
                <a:lnTo>
                  <a:pt x="444563" y="252247"/>
                </a:lnTo>
                <a:lnTo>
                  <a:pt x="452335" y="263639"/>
                </a:lnTo>
                <a:lnTo>
                  <a:pt x="455282" y="279806"/>
                </a:lnTo>
                <a:lnTo>
                  <a:pt x="452069" y="297167"/>
                </a:lnTo>
                <a:lnTo>
                  <a:pt x="442417" y="310540"/>
                </a:lnTo>
                <a:lnTo>
                  <a:pt x="426326" y="319151"/>
                </a:lnTo>
                <a:lnTo>
                  <a:pt x="403809" y="322199"/>
                </a:lnTo>
                <a:lnTo>
                  <a:pt x="381215" y="317830"/>
                </a:lnTo>
                <a:lnTo>
                  <a:pt x="365086" y="306311"/>
                </a:lnTo>
                <a:lnTo>
                  <a:pt x="355422" y="290017"/>
                </a:lnTo>
                <a:lnTo>
                  <a:pt x="352196" y="271335"/>
                </a:lnTo>
                <a:lnTo>
                  <a:pt x="352196" y="262851"/>
                </a:lnTo>
                <a:lnTo>
                  <a:pt x="347764" y="288163"/>
                </a:lnTo>
                <a:lnTo>
                  <a:pt x="336080" y="312661"/>
                </a:lnTo>
                <a:lnTo>
                  <a:pt x="319544" y="335584"/>
                </a:lnTo>
                <a:lnTo>
                  <a:pt x="300596" y="356120"/>
                </a:lnTo>
                <a:lnTo>
                  <a:pt x="292074" y="356120"/>
                </a:lnTo>
                <a:lnTo>
                  <a:pt x="283438" y="364604"/>
                </a:lnTo>
                <a:lnTo>
                  <a:pt x="305739" y="370827"/>
                </a:lnTo>
                <a:lnTo>
                  <a:pt x="332867" y="376262"/>
                </a:lnTo>
                <a:lnTo>
                  <a:pt x="363207" y="380098"/>
                </a:lnTo>
                <a:lnTo>
                  <a:pt x="395160" y="381546"/>
                </a:lnTo>
                <a:lnTo>
                  <a:pt x="456819" y="375653"/>
                </a:lnTo>
                <a:lnTo>
                  <a:pt x="506920" y="358762"/>
                </a:lnTo>
                <a:lnTo>
                  <a:pt x="544220" y="332105"/>
                </a:lnTo>
                <a:lnTo>
                  <a:pt x="550760" y="322199"/>
                </a:lnTo>
                <a:lnTo>
                  <a:pt x="567499" y="296900"/>
                </a:lnTo>
                <a:lnTo>
                  <a:pt x="575525" y="254368"/>
                </a:lnTo>
                <a:lnTo>
                  <a:pt x="572173" y="230530"/>
                </a:lnTo>
                <a:lnTo>
                  <a:pt x="561581" y="209854"/>
                </a:lnTo>
                <a:lnTo>
                  <a:pt x="542925" y="192366"/>
                </a:lnTo>
                <a:lnTo>
                  <a:pt x="515404" y="178054"/>
                </a:lnTo>
                <a:lnTo>
                  <a:pt x="446646" y="144145"/>
                </a:lnTo>
                <a:lnTo>
                  <a:pt x="429120" y="136194"/>
                </a:lnTo>
                <a:lnTo>
                  <a:pt x="415594" y="125069"/>
                </a:lnTo>
                <a:lnTo>
                  <a:pt x="406882" y="110756"/>
                </a:lnTo>
                <a:lnTo>
                  <a:pt x="403809" y="93268"/>
                </a:lnTo>
                <a:lnTo>
                  <a:pt x="406882" y="80822"/>
                </a:lnTo>
                <a:lnTo>
                  <a:pt x="415594" y="69951"/>
                </a:lnTo>
                <a:lnTo>
                  <a:pt x="429120" y="62268"/>
                </a:lnTo>
                <a:lnTo>
                  <a:pt x="446646" y="59359"/>
                </a:lnTo>
                <a:lnTo>
                  <a:pt x="469239" y="62407"/>
                </a:lnTo>
                <a:lnTo>
                  <a:pt x="485355" y="71018"/>
                </a:lnTo>
                <a:lnTo>
                  <a:pt x="495020" y="84391"/>
                </a:lnTo>
                <a:lnTo>
                  <a:pt x="498246" y="101752"/>
                </a:lnTo>
                <a:lnTo>
                  <a:pt x="489610" y="110223"/>
                </a:lnTo>
                <a:lnTo>
                  <a:pt x="609968" y="110223"/>
                </a:lnTo>
                <a:lnTo>
                  <a:pt x="609968" y="93268"/>
                </a:lnTo>
                <a:close/>
              </a:path>
              <a:path w="945515" h="381634">
                <a:moveTo>
                  <a:pt x="945019" y="93268"/>
                </a:moveTo>
                <a:lnTo>
                  <a:pt x="937361" y="53657"/>
                </a:lnTo>
                <a:lnTo>
                  <a:pt x="916025" y="24384"/>
                </a:lnTo>
                <a:lnTo>
                  <a:pt x="883399" y="6235"/>
                </a:lnTo>
                <a:lnTo>
                  <a:pt x="841933" y="0"/>
                </a:lnTo>
                <a:lnTo>
                  <a:pt x="802030" y="4775"/>
                </a:lnTo>
                <a:lnTo>
                  <a:pt x="761352" y="19075"/>
                </a:lnTo>
                <a:lnTo>
                  <a:pt x="722287" y="42926"/>
                </a:lnTo>
                <a:lnTo>
                  <a:pt x="687247" y="76314"/>
                </a:lnTo>
                <a:lnTo>
                  <a:pt x="704405" y="8483"/>
                </a:lnTo>
                <a:lnTo>
                  <a:pt x="575525" y="8483"/>
                </a:lnTo>
                <a:lnTo>
                  <a:pt x="575525" y="16954"/>
                </a:lnTo>
                <a:lnTo>
                  <a:pt x="596773" y="31267"/>
                </a:lnTo>
                <a:lnTo>
                  <a:pt x="609917" y="48755"/>
                </a:lnTo>
                <a:lnTo>
                  <a:pt x="616623" y="69418"/>
                </a:lnTo>
                <a:lnTo>
                  <a:pt x="618490" y="93268"/>
                </a:lnTo>
                <a:lnTo>
                  <a:pt x="618490" y="118706"/>
                </a:lnTo>
                <a:lnTo>
                  <a:pt x="549846" y="118706"/>
                </a:lnTo>
                <a:lnTo>
                  <a:pt x="548360" y="131432"/>
                </a:lnTo>
                <a:lnTo>
                  <a:pt x="544449" y="144145"/>
                </a:lnTo>
                <a:lnTo>
                  <a:pt x="538911" y="156857"/>
                </a:lnTo>
                <a:lnTo>
                  <a:pt x="532561" y="169583"/>
                </a:lnTo>
                <a:lnTo>
                  <a:pt x="555155" y="188785"/>
                </a:lnTo>
                <a:lnTo>
                  <a:pt x="571284" y="208800"/>
                </a:lnTo>
                <a:lnTo>
                  <a:pt x="580948" y="230390"/>
                </a:lnTo>
                <a:lnTo>
                  <a:pt x="584161" y="254368"/>
                </a:lnTo>
                <a:lnTo>
                  <a:pt x="580948" y="284581"/>
                </a:lnTo>
                <a:lnTo>
                  <a:pt x="571284" y="311607"/>
                </a:lnTo>
                <a:lnTo>
                  <a:pt x="555155" y="335457"/>
                </a:lnTo>
                <a:lnTo>
                  <a:pt x="532561" y="356120"/>
                </a:lnTo>
                <a:lnTo>
                  <a:pt x="524040" y="364604"/>
                </a:lnTo>
                <a:lnTo>
                  <a:pt x="609968" y="364604"/>
                </a:lnTo>
                <a:lnTo>
                  <a:pt x="661454" y="178054"/>
                </a:lnTo>
                <a:lnTo>
                  <a:pt x="676338" y="140703"/>
                </a:lnTo>
                <a:lnTo>
                  <a:pt x="696874" y="108115"/>
                </a:lnTo>
                <a:lnTo>
                  <a:pt x="725474" y="85064"/>
                </a:lnTo>
                <a:lnTo>
                  <a:pt x="764527" y="76314"/>
                </a:lnTo>
                <a:lnTo>
                  <a:pt x="782129" y="78041"/>
                </a:lnTo>
                <a:lnTo>
                  <a:pt x="795693" y="83731"/>
                </a:lnTo>
                <a:lnTo>
                  <a:pt x="804405" y="94195"/>
                </a:lnTo>
                <a:lnTo>
                  <a:pt x="807491" y="110223"/>
                </a:lnTo>
                <a:lnTo>
                  <a:pt x="807364" y="118046"/>
                </a:lnTo>
                <a:lnTo>
                  <a:pt x="806424" y="128244"/>
                </a:lnTo>
                <a:lnTo>
                  <a:pt x="803897" y="140042"/>
                </a:lnTo>
                <a:lnTo>
                  <a:pt x="798969" y="152628"/>
                </a:lnTo>
                <a:lnTo>
                  <a:pt x="747369" y="322199"/>
                </a:lnTo>
                <a:lnTo>
                  <a:pt x="738733" y="347637"/>
                </a:lnTo>
                <a:lnTo>
                  <a:pt x="738733" y="364604"/>
                </a:lnTo>
                <a:lnTo>
                  <a:pt x="867613" y="364604"/>
                </a:lnTo>
                <a:lnTo>
                  <a:pt x="927735" y="161099"/>
                </a:lnTo>
                <a:lnTo>
                  <a:pt x="936371" y="127190"/>
                </a:lnTo>
                <a:lnTo>
                  <a:pt x="941374" y="119507"/>
                </a:lnTo>
                <a:lnTo>
                  <a:pt x="943940" y="110223"/>
                </a:lnTo>
                <a:lnTo>
                  <a:pt x="944880" y="100952"/>
                </a:lnTo>
                <a:lnTo>
                  <a:pt x="945019" y="93268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2190" y="2021586"/>
            <a:ext cx="2002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B56B5"/>
                </a:solidFill>
                <a:latin typeface="Cambria"/>
                <a:cs typeface="Cambria"/>
              </a:rPr>
              <a:t>Thank</a:t>
            </a:r>
            <a:r>
              <a:rPr sz="3200" b="1" spc="-15" dirty="0">
                <a:solidFill>
                  <a:srgbClr val="1B56B5"/>
                </a:solidFill>
                <a:latin typeface="Cambria"/>
                <a:cs typeface="Cambria"/>
              </a:rPr>
              <a:t> </a:t>
            </a:r>
            <a:r>
              <a:rPr sz="3200" b="1" spc="-25" dirty="0">
                <a:solidFill>
                  <a:srgbClr val="1B56B5"/>
                </a:solidFill>
                <a:latin typeface="Cambria"/>
                <a:cs typeface="Cambria"/>
              </a:rPr>
              <a:t>you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547242"/>
            <a:ext cx="203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mbria"/>
                <a:cs typeface="Cambria"/>
              </a:rPr>
              <a:t>Overview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3853815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Product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Costs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Characteristics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Application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Legacy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Myth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"/>
                <a:cs typeface="Cambria"/>
              </a:rPr>
              <a:t>Principles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132" y="425018"/>
            <a:ext cx="4345305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software?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126" y="1680972"/>
            <a:ext cx="143256" cy="175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126" y="2603322"/>
            <a:ext cx="143256" cy="1755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136" y="3172714"/>
            <a:ext cx="143256" cy="1752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136" y="4051680"/>
            <a:ext cx="143256" cy="1752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136" y="4930394"/>
            <a:ext cx="143256" cy="1752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1426" y="1560067"/>
            <a:ext cx="7654290" cy="40093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78485" indent="80645">
              <a:lnSpc>
                <a:spcPts val="2800"/>
              </a:lnSpc>
              <a:spcBef>
                <a:spcPts val="355"/>
              </a:spcBef>
            </a:pP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product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software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professionals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AC0000"/>
                </a:solidFill>
                <a:latin typeface="Times New Roman"/>
                <a:cs typeface="Times New Roman"/>
              </a:rPr>
              <a:t>build</a:t>
            </a:r>
            <a:r>
              <a:rPr sz="2500" spc="-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then </a:t>
            </a:r>
            <a:r>
              <a:rPr sz="2500" dirty="0">
                <a:solidFill>
                  <a:srgbClr val="AC0000"/>
                </a:solidFill>
                <a:latin typeface="Times New Roman"/>
                <a:cs typeface="Times New Roman"/>
              </a:rPr>
              <a:t>support</a:t>
            </a:r>
            <a:r>
              <a:rPr sz="250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over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long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term.</a:t>
            </a:r>
            <a:endParaRPr sz="25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1405"/>
              </a:spcBef>
            </a:pPr>
            <a:r>
              <a:rPr sz="2500" dirty="0">
                <a:latin typeface="Times New Roman"/>
                <a:cs typeface="Times New Roman"/>
              </a:rPr>
              <a:t>Software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encompasses:</a:t>
            </a:r>
            <a:endParaRPr sz="2500">
              <a:latin typeface="Times New Roman"/>
              <a:cs typeface="Times New Roman"/>
            </a:endParaRPr>
          </a:p>
          <a:p>
            <a:pPr marL="400685" marR="139700" indent="160020">
              <a:lnSpc>
                <a:spcPts val="2780"/>
              </a:lnSpc>
              <a:spcBef>
                <a:spcPts val="1755"/>
              </a:spcBef>
            </a:pPr>
            <a:r>
              <a:rPr sz="2500" b="1" dirty="0">
                <a:solidFill>
                  <a:srgbClr val="D79243"/>
                </a:solidFill>
                <a:latin typeface="Times New Roman"/>
                <a:cs typeface="Times New Roman"/>
              </a:rPr>
              <a:t>instructions</a:t>
            </a:r>
            <a:r>
              <a:rPr sz="2500" b="1" spc="-20" dirty="0">
                <a:solidFill>
                  <a:srgbClr val="D7924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(computer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programs)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when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executed </a:t>
            </a:r>
            <a:r>
              <a:rPr sz="2500" dirty="0">
                <a:latin typeface="Times New Roman"/>
                <a:cs typeface="Times New Roman"/>
              </a:rPr>
              <a:t>provide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desired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features,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function,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performance;</a:t>
            </a:r>
            <a:endParaRPr sz="2500">
              <a:latin typeface="Times New Roman"/>
              <a:cs typeface="Times New Roman"/>
            </a:endParaRPr>
          </a:p>
          <a:p>
            <a:pPr marL="400685" marR="5080" indent="160020">
              <a:lnSpc>
                <a:spcPts val="2780"/>
              </a:lnSpc>
              <a:spcBef>
                <a:spcPts val="1360"/>
              </a:spcBef>
            </a:pPr>
            <a:r>
              <a:rPr sz="2500" b="1" dirty="0">
                <a:solidFill>
                  <a:srgbClr val="D79243"/>
                </a:solidFill>
                <a:latin typeface="Times New Roman"/>
                <a:cs typeface="Times New Roman"/>
              </a:rPr>
              <a:t>data</a:t>
            </a:r>
            <a:r>
              <a:rPr sz="2500" b="1" spc="-40" dirty="0">
                <a:solidFill>
                  <a:srgbClr val="D79243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D79243"/>
                </a:solidFill>
                <a:latin typeface="Times New Roman"/>
                <a:cs typeface="Times New Roman"/>
              </a:rPr>
              <a:t>structures</a:t>
            </a:r>
            <a:r>
              <a:rPr sz="2500" b="1" spc="35" dirty="0">
                <a:solidFill>
                  <a:srgbClr val="D7924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enable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adequately </a:t>
            </a:r>
            <a:r>
              <a:rPr sz="2500" dirty="0">
                <a:latin typeface="Times New Roman"/>
                <a:cs typeface="Times New Roman"/>
              </a:rPr>
              <a:t>store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manipulate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information</a:t>
            </a:r>
            <a:endParaRPr sz="2500">
              <a:latin typeface="Times New Roman"/>
              <a:cs typeface="Times New Roman"/>
            </a:endParaRPr>
          </a:p>
          <a:p>
            <a:pPr marL="400685" marR="64135" indent="160020">
              <a:lnSpc>
                <a:spcPts val="2790"/>
              </a:lnSpc>
              <a:spcBef>
                <a:spcPts val="1350"/>
              </a:spcBef>
            </a:pPr>
            <a:r>
              <a:rPr sz="2500" b="1" dirty="0">
                <a:solidFill>
                  <a:srgbClr val="D79243"/>
                </a:solidFill>
                <a:latin typeface="Times New Roman"/>
                <a:cs typeface="Times New Roman"/>
              </a:rPr>
              <a:t>documentation</a:t>
            </a:r>
            <a:r>
              <a:rPr sz="2500" b="1" spc="-30" dirty="0">
                <a:solidFill>
                  <a:srgbClr val="D79243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describes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operation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use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programs.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901" y="633425"/>
            <a:ext cx="439801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Software</a:t>
            </a:r>
            <a:r>
              <a:rPr spc="-35" dirty="0"/>
              <a:t> </a:t>
            </a:r>
            <a:r>
              <a:rPr spc="-10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551" y="1453388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073" y="1362278"/>
            <a:ext cx="223837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dirty="0">
                <a:solidFill>
                  <a:srgbClr val="AC0000"/>
                </a:solidFill>
                <a:latin typeface="Times New Roman"/>
                <a:cs typeface="Times New Roman"/>
              </a:rPr>
              <a:t>Generic</a:t>
            </a:r>
            <a:r>
              <a:rPr sz="25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products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14" y="2669793"/>
            <a:ext cx="146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alibri"/>
                <a:cs typeface="Calibri"/>
              </a:rPr>
              <a:t>–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914" y="1825244"/>
            <a:ext cx="7359650" cy="24060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06070" marR="5080" indent="-294005">
              <a:lnSpc>
                <a:spcPts val="2900"/>
              </a:lnSpc>
              <a:spcBef>
                <a:spcPts val="325"/>
              </a:spcBef>
              <a:tabLst>
                <a:tab pos="306070" algn="l"/>
              </a:tabLst>
            </a:pPr>
            <a:r>
              <a:rPr sz="2850" spc="-75" baseline="17543" dirty="0">
                <a:latin typeface="Calibri"/>
                <a:cs typeface="Calibri"/>
              </a:rPr>
              <a:t>–</a:t>
            </a:r>
            <a:r>
              <a:rPr sz="2850" baseline="17543" dirty="0">
                <a:latin typeface="Calibri"/>
                <a:cs typeface="Calibri"/>
              </a:rPr>
              <a:t>	</a:t>
            </a:r>
            <a:r>
              <a:rPr sz="2550" spc="-20" dirty="0">
                <a:latin typeface="Times New Roman"/>
                <a:cs typeface="Times New Roman"/>
              </a:rPr>
              <a:t>Stand-</a:t>
            </a:r>
            <a:r>
              <a:rPr sz="2550" dirty="0">
                <a:latin typeface="Times New Roman"/>
                <a:cs typeface="Times New Roman"/>
              </a:rPr>
              <a:t>alone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systems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that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marketed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sold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b="1" spc="-25" dirty="0">
                <a:latin typeface="Times New Roman"/>
                <a:cs typeface="Times New Roman"/>
              </a:rPr>
              <a:t>any </a:t>
            </a:r>
            <a:r>
              <a:rPr sz="2550" b="1" spc="-20" dirty="0">
                <a:latin typeface="Times New Roman"/>
                <a:cs typeface="Times New Roman"/>
              </a:rPr>
              <a:t>customer</a:t>
            </a:r>
            <a:r>
              <a:rPr sz="2550" b="1" spc="-1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who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wishes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buy</a:t>
            </a:r>
            <a:r>
              <a:rPr sz="2550" spc="-10" dirty="0">
                <a:latin typeface="Times New Roman"/>
                <a:cs typeface="Times New Roman"/>
              </a:rPr>
              <a:t> them.</a:t>
            </a:r>
            <a:endParaRPr sz="2550">
              <a:latin typeface="Times New Roman"/>
              <a:cs typeface="Times New Roman"/>
            </a:endParaRPr>
          </a:p>
          <a:p>
            <a:pPr marL="306070" marR="203200">
              <a:lnSpc>
                <a:spcPct val="98100"/>
              </a:lnSpc>
              <a:spcBef>
                <a:spcPts val="715"/>
              </a:spcBef>
            </a:pPr>
            <a:r>
              <a:rPr sz="2550" spc="-10" dirty="0">
                <a:latin typeface="Times New Roman"/>
                <a:cs typeface="Times New Roman"/>
              </a:rPr>
              <a:t>Examples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–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PC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such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as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editing,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graphics </a:t>
            </a:r>
            <a:r>
              <a:rPr sz="2550" dirty="0">
                <a:latin typeface="Times New Roman"/>
                <a:cs typeface="Times New Roman"/>
              </a:rPr>
              <a:t>programs,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project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management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tools;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CAD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software;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for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specific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markets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such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as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appointments </a:t>
            </a:r>
            <a:r>
              <a:rPr sz="2550" dirty="0">
                <a:latin typeface="Times New Roman"/>
                <a:cs typeface="Times New Roman"/>
              </a:rPr>
              <a:t>systems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for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dentists.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551" y="435724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073" y="4266133"/>
            <a:ext cx="275653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Customized</a:t>
            </a:r>
            <a:r>
              <a:rPr sz="2550" spc="-10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products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914" y="5573674"/>
            <a:ext cx="146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alibri"/>
                <a:cs typeface="Calibri"/>
              </a:rPr>
              <a:t>–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914" y="4729098"/>
            <a:ext cx="7386955" cy="1625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90"/>
              </a:spcBef>
              <a:tabLst>
                <a:tab pos="306070" algn="l"/>
              </a:tabLst>
            </a:pPr>
            <a:r>
              <a:rPr sz="2850" spc="-75" baseline="17543" dirty="0">
                <a:latin typeface="Calibri"/>
                <a:cs typeface="Calibri"/>
              </a:rPr>
              <a:t>–</a:t>
            </a:r>
            <a:r>
              <a:rPr sz="2850" baseline="17543" dirty="0">
                <a:latin typeface="Calibri"/>
                <a:cs typeface="Calibri"/>
              </a:rPr>
              <a:t>	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that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commissioned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by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Times New Roman"/>
                <a:cs typeface="Times New Roman"/>
              </a:rPr>
              <a:t>a</a:t>
            </a:r>
            <a:r>
              <a:rPr sz="2550" b="1" spc="-40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Times New Roman"/>
                <a:cs typeface="Times New Roman"/>
              </a:rPr>
              <a:t>specific</a:t>
            </a:r>
            <a:r>
              <a:rPr sz="2550" b="1" spc="-95" dirty="0">
                <a:latin typeface="Times New Roman"/>
                <a:cs typeface="Times New Roman"/>
              </a:rPr>
              <a:t> </a:t>
            </a:r>
            <a:r>
              <a:rPr sz="2550" b="1" spc="-10" dirty="0">
                <a:latin typeface="Times New Roman"/>
                <a:cs typeface="Times New Roman"/>
              </a:rPr>
              <a:t>customer</a:t>
            </a:r>
            <a:endParaRPr sz="2550">
              <a:latin typeface="Times New Roman"/>
              <a:cs typeface="Times New Roman"/>
            </a:endParaRPr>
          </a:p>
          <a:p>
            <a:pPr marL="306070">
              <a:lnSpc>
                <a:spcPts val="2980"/>
              </a:lnSpc>
            </a:pP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meet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their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own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needs.</a:t>
            </a:r>
            <a:endParaRPr sz="2550">
              <a:latin typeface="Times New Roman"/>
              <a:cs typeface="Times New Roman"/>
            </a:endParaRPr>
          </a:p>
          <a:p>
            <a:pPr marL="306070" marR="696595">
              <a:lnSpc>
                <a:spcPts val="3050"/>
              </a:lnSpc>
              <a:spcBef>
                <a:spcPts val="640"/>
              </a:spcBef>
            </a:pPr>
            <a:r>
              <a:rPr sz="2550" spc="-10" dirty="0">
                <a:latin typeface="Times New Roman"/>
                <a:cs typeface="Times New Roman"/>
              </a:rPr>
              <a:t>Examples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–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embedded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control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systems,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air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traffic </a:t>
            </a:r>
            <a:r>
              <a:rPr sz="2550" dirty="0">
                <a:latin typeface="Times New Roman"/>
                <a:cs typeface="Times New Roman"/>
              </a:rPr>
              <a:t>control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software,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traffic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monitoring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systems.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8990" y="6309156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Impact"/>
                <a:cs typeface="Impact"/>
              </a:rPr>
              <a:t>3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82" y="677925"/>
            <a:ext cx="6430645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Why</a:t>
            </a:r>
            <a:r>
              <a:rPr sz="4450" spc="-110" dirty="0"/>
              <a:t> </a:t>
            </a:r>
            <a:r>
              <a:rPr sz="4450" dirty="0"/>
              <a:t>Software</a:t>
            </a:r>
            <a:r>
              <a:rPr sz="4450" spc="-80" dirty="0"/>
              <a:t> </a:t>
            </a:r>
            <a:r>
              <a:rPr sz="4450" dirty="0"/>
              <a:t>is</a:t>
            </a:r>
            <a:r>
              <a:rPr sz="4450" spc="-105" dirty="0"/>
              <a:t> </a:t>
            </a:r>
            <a:r>
              <a:rPr sz="4450" spc="-10" dirty="0"/>
              <a:t>Important?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396341" y="2091690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341" y="2933446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341" y="4163695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341" y="500583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863" y="2012950"/>
            <a:ext cx="8052434" cy="370395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374015">
              <a:lnSpc>
                <a:spcPts val="2900"/>
              </a:lnSpc>
              <a:spcBef>
                <a:spcPts val="325"/>
              </a:spcBef>
            </a:pP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economies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of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ALL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developed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nations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are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dependent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on </a:t>
            </a:r>
            <a:r>
              <a:rPr sz="2550" spc="-10" dirty="0">
                <a:latin typeface="Times New Roman"/>
                <a:cs typeface="Times New Roman"/>
              </a:rPr>
              <a:t>software.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550" dirty="0">
                <a:latin typeface="Times New Roman"/>
                <a:cs typeface="Times New Roman"/>
              </a:rPr>
              <a:t>More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more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systems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are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controlled</a:t>
            </a:r>
            <a:endParaRPr sz="2550">
              <a:latin typeface="Times New Roman"/>
              <a:cs typeface="Times New Roman"/>
            </a:endParaRPr>
          </a:p>
          <a:p>
            <a:pPr marL="12700" marR="904875">
              <a:lnSpc>
                <a:spcPts val="2900"/>
              </a:lnSpc>
              <a:spcBef>
                <a:spcPts val="315"/>
              </a:spcBef>
            </a:pPr>
            <a:r>
              <a:rPr sz="2550" dirty="0">
                <a:latin typeface="Times New Roman"/>
                <a:cs typeface="Times New Roman"/>
              </a:rPr>
              <a:t>(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transportation,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medical,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telecommunications,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military, </a:t>
            </a:r>
            <a:r>
              <a:rPr sz="2550" dirty="0">
                <a:latin typeface="Times New Roman"/>
                <a:cs typeface="Times New Roman"/>
              </a:rPr>
              <a:t>industrial,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entertainment,)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ts val="2900"/>
              </a:lnSpc>
              <a:spcBef>
                <a:spcPts val="830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engineering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concerned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with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theories,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methods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and </a:t>
            </a:r>
            <a:r>
              <a:rPr sz="2550" dirty="0">
                <a:latin typeface="Times New Roman"/>
                <a:cs typeface="Times New Roman"/>
              </a:rPr>
              <a:t>tools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for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professional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development.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3055"/>
              </a:lnSpc>
              <a:spcBef>
                <a:spcPts val="509"/>
              </a:spcBef>
            </a:pPr>
            <a:r>
              <a:rPr sz="2550" dirty="0">
                <a:latin typeface="Times New Roman"/>
                <a:cs typeface="Times New Roman"/>
              </a:rPr>
              <a:t>Expenditure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on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represents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a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3055"/>
              </a:lnSpc>
            </a:pPr>
            <a:r>
              <a:rPr sz="2550" dirty="0">
                <a:latin typeface="Times New Roman"/>
                <a:cs typeface="Times New Roman"/>
              </a:rPr>
              <a:t>significant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fraction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of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Times New Roman"/>
                <a:cs typeface="Times New Roman"/>
              </a:rPr>
              <a:t>GNP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in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all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developed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countries.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098" y="633425"/>
            <a:ext cx="3533140" cy="744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Software</a:t>
            </a:r>
            <a:r>
              <a:rPr spc="-25" dirty="0"/>
              <a:t> </a:t>
            </a:r>
            <a:r>
              <a:rPr spc="-10" dirty="0"/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505" y="2165096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505" y="3394328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505" y="4624577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3938" rIns="0" bIns="0" rtlCol="0">
            <a:spAutoFit/>
          </a:bodyPr>
          <a:lstStyle/>
          <a:p>
            <a:pPr marL="415925" marR="5080">
              <a:lnSpc>
                <a:spcPts val="3000"/>
              </a:lnSpc>
              <a:spcBef>
                <a:spcPts val="240"/>
              </a:spcBef>
            </a:pPr>
            <a:r>
              <a:rPr dirty="0"/>
              <a:t>Software</a:t>
            </a:r>
            <a:r>
              <a:rPr spc="-155" dirty="0"/>
              <a:t> </a:t>
            </a:r>
            <a:r>
              <a:rPr dirty="0"/>
              <a:t>costs</a:t>
            </a:r>
            <a:r>
              <a:rPr spc="-85" dirty="0"/>
              <a:t> </a:t>
            </a:r>
            <a:r>
              <a:rPr dirty="0"/>
              <a:t>often</a:t>
            </a:r>
            <a:r>
              <a:rPr spc="-85" dirty="0"/>
              <a:t> </a:t>
            </a:r>
            <a:r>
              <a:rPr dirty="0"/>
              <a:t>dominate</a:t>
            </a:r>
            <a:r>
              <a:rPr spc="-85" dirty="0"/>
              <a:t> </a:t>
            </a:r>
            <a:r>
              <a:rPr dirty="0"/>
              <a:t>computer</a:t>
            </a:r>
            <a:r>
              <a:rPr spc="-75" dirty="0"/>
              <a:t> </a:t>
            </a:r>
            <a:r>
              <a:rPr dirty="0"/>
              <a:t>system</a:t>
            </a:r>
            <a:r>
              <a:rPr spc="-105" dirty="0"/>
              <a:t> </a:t>
            </a:r>
            <a:r>
              <a:rPr spc="-10" dirty="0"/>
              <a:t>costs.</a:t>
            </a:r>
            <a:r>
              <a:rPr spc="-145" dirty="0"/>
              <a:t> </a:t>
            </a:r>
            <a:r>
              <a:rPr spc="-25" dirty="0"/>
              <a:t>The </a:t>
            </a:r>
            <a:r>
              <a:rPr dirty="0"/>
              <a:t>costs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70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PC</a:t>
            </a:r>
            <a:r>
              <a:rPr spc="-60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dirty="0"/>
              <a:t>often</a:t>
            </a:r>
            <a:r>
              <a:rPr spc="-45" dirty="0"/>
              <a:t> </a:t>
            </a:r>
            <a:r>
              <a:rPr dirty="0"/>
              <a:t>greater</a:t>
            </a:r>
            <a:r>
              <a:rPr spc="-75" dirty="0"/>
              <a:t> </a:t>
            </a:r>
            <a:r>
              <a:rPr dirty="0"/>
              <a:t>than</a:t>
            </a:r>
            <a:r>
              <a:rPr spc="-50" dirty="0"/>
              <a:t> </a:t>
            </a:r>
            <a:r>
              <a:rPr spc="-25" dirty="0"/>
              <a:t>the </a:t>
            </a:r>
            <a:r>
              <a:rPr dirty="0"/>
              <a:t>hardware</a:t>
            </a:r>
            <a:r>
              <a:rPr spc="-120" dirty="0"/>
              <a:t> </a:t>
            </a:r>
            <a:r>
              <a:rPr spc="-10" dirty="0"/>
              <a:t>cost.</a:t>
            </a:r>
          </a:p>
          <a:p>
            <a:pPr marL="415925" marR="138430">
              <a:lnSpc>
                <a:spcPts val="3000"/>
              </a:lnSpc>
              <a:spcBef>
                <a:spcPts val="690"/>
              </a:spcBef>
            </a:pPr>
            <a:r>
              <a:rPr dirty="0"/>
              <a:t>Software</a:t>
            </a:r>
            <a:r>
              <a:rPr spc="-95" dirty="0"/>
              <a:t> </a:t>
            </a:r>
            <a:r>
              <a:rPr dirty="0"/>
              <a:t>costs</a:t>
            </a:r>
            <a:r>
              <a:rPr spc="-55" dirty="0"/>
              <a:t> </a:t>
            </a:r>
            <a:r>
              <a:rPr b="1" spc="-10" dirty="0">
                <a:solidFill>
                  <a:srgbClr val="AC0000"/>
                </a:solidFill>
                <a:latin typeface="Times New Roman"/>
                <a:cs typeface="Times New Roman"/>
              </a:rPr>
              <a:t>more</a:t>
            </a:r>
            <a:r>
              <a:rPr b="1" spc="-9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AC0000"/>
                </a:solidFill>
                <a:latin typeface="Times New Roman"/>
                <a:cs typeface="Times New Roman"/>
              </a:rPr>
              <a:t>to</a:t>
            </a:r>
            <a:r>
              <a:rPr b="1" spc="-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AC0000"/>
                </a:solidFill>
                <a:latin typeface="Times New Roman"/>
                <a:cs typeface="Times New Roman"/>
              </a:rPr>
              <a:t>maintain</a:t>
            </a:r>
            <a:r>
              <a:rPr b="1" spc="-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than</a:t>
            </a:r>
            <a:r>
              <a:rPr spc="-60" dirty="0"/>
              <a:t> </a:t>
            </a:r>
            <a:r>
              <a:rPr dirty="0"/>
              <a:t>it</a:t>
            </a:r>
            <a:r>
              <a:rPr spc="-80" dirty="0"/>
              <a:t> </a:t>
            </a:r>
            <a:r>
              <a:rPr dirty="0"/>
              <a:t>does</a:t>
            </a:r>
            <a:r>
              <a:rPr spc="-5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develop.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systems</a:t>
            </a:r>
            <a:r>
              <a:rPr spc="-55" dirty="0"/>
              <a:t>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long</a:t>
            </a:r>
            <a:r>
              <a:rPr spc="-50" dirty="0"/>
              <a:t> </a:t>
            </a:r>
            <a:r>
              <a:rPr dirty="0"/>
              <a:t>life,</a:t>
            </a:r>
            <a:r>
              <a:rPr spc="-75" dirty="0"/>
              <a:t> </a:t>
            </a:r>
            <a:r>
              <a:rPr spc="-10" dirty="0"/>
              <a:t>maintenance</a:t>
            </a:r>
            <a:r>
              <a:rPr spc="-100" dirty="0"/>
              <a:t> </a:t>
            </a:r>
            <a:r>
              <a:rPr dirty="0"/>
              <a:t>costs</a:t>
            </a:r>
            <a:r>
              <a:rPr spc="-60" dirty="0"/>
              <a:t> </a:t>
            </a:r>
            <a:r>
              <a:rPr dirty="0"/>
              <a:t>may</a:t>
            </a:r>
            <a:r>
              <a:rPr spc="-55" dirty="0"/>
              <a:t> </a:t>
            </a:r>
            <a:r>
              <a:rPr spc="-25" dirty="0"/>
              <a:t>be </a:t>
            </a:r>
            <a:r>
              <a:rPr dirty="0"/>
              <a:t>several</a:t>
            </a:r>
            <a:r>
              <a:rPr spc="-114" dirty="0"/>
              <a:t> </a:t>
            </a:r>
            <a:r>
              <a:rPr dirty="0"/>
              <a:t>times</a:t>
            </a:r>
            <a:r>
              <a:rPr spc="-90" dirty="0"/>
              <a:t> </a:t>
            </a:r>
            <a:r>
              <a:rPr spc="-10" dirty="0"/>
              <a:t>development</a:t>
            </a:r>
            <a:r>
              <a:rPr spc="-80" dirty="0"/>
              <a:t> </a:t>
            </a:r>
            <a:r>
              <a:rPr spc="-10" dirty="0"/>
              <a:t>costs.</a:t>
            </a:r>
          </a:p>
          <a:p>
            <a:pPr marL="415925" marR="615950">
              <a:lnSpc>
                <a:spcPts val="2900"/>
              </a:lnSpc>
              <a:spcBef>
                <a:spcPts val="660"/>
              </a:spcBef>
            </a:pPr>
            <a:r>
              <a:rPr dirty="0"/>
              <a:t>Software</a:t>
            </a:r>
            <a:r>
              <a:rPr spc="-114" dirty="0"/>
              <a:t> </a:t>
            </a:r>
            <a:r>
              <a:rPr dirty="0"/>
              <a:t>engineering</a:t>
            </a:r>
            <a:r>
              <a:rPr spc="-85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dirty="0"/>
              <a:t>concerned</a:t>
            </a:r>
            <a:r>
              <a:rPr spc="-90" dirty="0"/>
              <a:t> </a:t>
            </a:r>
            <a:r>
              <a:rPr dirty="0"/>
              <a:t>with</a:t>
            </a:r>
            <a:r>
              <a:rPr spc="-95" dirty="0"/>
              <a:t> </a:t>
            </a:r>
            <a:r>
              <a:rPr spc="-10" dirty="0"/>
              <a:t>cost-effective </a:t>
            </a:r>
            <a:r>
              <a:rPr dirty="0"/>
              <a:t>software</a:t>
            </a:r>
            <a:r>
              <a:rPr spc="-125" dirty="0"/>
              <a:t> </a:t>
            </a:r>
            <a:r>
              <a:rPr spc="-10" dirty="0"/>
              <a:t>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705" y="654811"/>
            <a:ext cx="6161405" cy="702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10" dirty="0"/>
              <a:t>Characteristics</a:t>
            </a:r>
            <a:r>
              <a:rPr sz="4450" spc="-95" dirty="0"/>
              <a:t> </a:t>
            </a:r>
            <a:r>
              <a:rPr sz="4450" dirty="0"/>
              <a:t>of</a:t>
            </a:r>
            <a:r>
              <a:rPr sz="4450" spc="-85" dirty="0"/>
              <a:t> </a:t>
            </a:r>
            <a:r>
              <a:rPr sz="4450" spc="-10" dirty="0"/>
              <a:t>Software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565505" y="2337942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505" y="3427603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505" y="3836670"/>
            <a:ext cx="1123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332" y="2247391"/>
            <a:ext cx="7585075" cy="2980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684530">
              <a:lnSpc>
                <a:spcPts val="2800"/>
              </a:lnSpc>
              <a:spcBef>
                <a:spcPts val="405"/>
              </a:spcBef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developed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or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AC0000"/>
                </a:solidFill>
                <a:latin typeface="Times New Roman"/>
                <a:cs typeface="Times New Roman"/>
              </a:rPr>
              <a:t>engineered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it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not </a:t>
            </a:r>
            <a:r>
              <a:rPr sz="2550" spc="-10" dirty="0">
                <a:latin typeface="Times New Roman"/>
                <a:cs typeface="Times New Roman"/>
              </a:rPr>
              <a:t>manufactured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in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classical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sense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which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has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quality problem.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2935"/>
              </a:lnSpc>
            </a:pP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AC0000"/>
                </a:solidFill>
                <a:latin typeface="Times New Roman"/>
                <a:cs typeface="Times New Roman"/>
              </a:rPr>
              <a:t>doesn't</a:t>
            </a:r>
            <a:r>
              <a:rPr sz="2550" spc="-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AC0000"/>
                </a:solidFill>
                <a:latin typeface="Times New Roman"/>
                <a:cs typeface="Times New Roman"/>
              </a:rPr>
              <a:t>"wear</a:t>
            </a:r>
            <a:r>
              <a:rPr sz="255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out.”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91500"/>
              </a:lnSpc>
              <a:spcBef>
                <a:spcPts val="420"/>
              </a:spcBef>
            </a:pPr>
            <a:r>
              <a:rPr sz="2550" dirty="0">
                <a:latin typeface="Times New Roman"/>
                <a:cs typeface="Times New Roman"/>
              </a:rPr>
              <a:t>Although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the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industry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is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moving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toward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component-</a:t>
            </a:r>
            <a:r>
              <a:rPr sz="2550" spc="-10" dirty="0">
                <a:latin typeface="Times New Roman"/>
                <a:cs typeface="Times New Roman"/>
              </a:rPr>
              <a:t>based </a:t>
            </a:r>
            <a:r>
              <a:rPr sz="2550" dirty="0">
                <a:latin typeface="Times New Roman"/>
                <a:cs typeface="Times New Roman"/>
              </a:rPr>
              <a:t>construction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(e.g.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standard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screws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Times New Roman"/>
                <a:cs typeface="Times New Roman"/>
              </a:rPr>
              <a:t>off-</a:t>
            </a:r>
            <a:r>
              <a:rPr sz="2550" spc="-20" dirty="0">
                <a:latin typeface="Times New Roman"/>
                <a:cs typeface="Times New Roman"/>
              </a:rPr>
              <a:t>the-</a:t>
            </a:r>
            <a:r>
              <a:rPr sz="2550" spc="-10" dirty="0">
                <a:latin typeface="Times New Roman"/>
                <a:cs typeface="Times New Roman"/>
              </a:rPr>
              <a:t>shelf </a:t>
            </a:r>
            <a:r>
              <a:rPr sz="2550" dirty="0">
                <a:latin typeface="Times New Roman"/>
                <a:cs typeface="Times New Roman"/>
              </a:rPr>
              <a:t>integrated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circuits),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most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software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continues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AC0000"/>
                </a:solidFill>
                <a:latin typeface="Times New Roman"/>
                <a:cs typeface="Times New Roman"/>
              </a:rPr>
              <a:t>custom- built.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471" y="5785510"/>
            <a:ext cx="901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5612" y="1605470"/>
          <a:ext cx="8042908" cy="470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1454"/>
                <a:gridCol w="4021454"/>
              </a:tblGrid>
              <a:tr h="404495">
                <a:tc>
                  <a:txBody>
                    <a:bodyPr/>
                    <a:lstStyle/>
                    <a:p>
                      <a:pPr marL="81915">
                        <a:lnSpc>
                          <a:spcPts val="2720"/>
                        </a:lnSpc>
                      </a:pPr>
                      <a:r>
                        <a:rPr sz="2550" b="1" spc="-10" dirty="0">
                          <a:latin typeface="Times New Roman"/>
                          <a:cs typeface="Times New Roman"/>
                        </a:rPr>
                        <a:t>Similarities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720"/>
                        </a:lnSpc>
                      </a:pPr>
                      <a:r>
                        <a:rPr sz="2550" b="1" spc="-10" dirty="0">
                          <a:latin typeface="Times New Roman"/>
                          <a:cs typeface="Times New Roman"/>
                        </a:rPr>
                        <a:t>Differences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B3B3B3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3270">
                <a:tc>
                  <a:txBody>
                    <a:bodyPr/>
                    <a:lstStyle/>
                    <a:p>
                      <a:pPr marL="81915">
                        <a:lnSpc>
                          <a:spcPts val="2590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25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25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5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achieved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ts val="2930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25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25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2550">
                        <a:lnSpc>
                          <a:spcPts val="2590"/>
                        </a:lnSpc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Manufacturing</a:t>
                      </a:r>
                      <a:r>
                        <a:rPr sz="255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sz="2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5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25" dirty="0">
                          <a:latin typeface="Times New Roman"/>
                          <a:cs typeface="Times New Roman"/>
                        </a:rPr>
                        <a:t>h/w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2550" marR="1205865">
                        <a:lnSpc>
                          <a:spcPts val="2800"/>
                        </a:lnSpc>
                        <a:spcBef>
                          <a:spcPts val="18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5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introduce</a:t>
                      </a:r>
                      <a:r>
                        <a:rPr sz="25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quality problems.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  <a:tr h="3594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  <a:tr h="389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81915">
                        <a:lnSpc>
                          <a:spcPts val="2725"/>
                        </a:lnSpc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Dependent</a:t>
                      </a:r>
                      <a:r>
                        <a:rPr sz="255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5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people.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2550">
                        <a:lnSpc>
                          <a:spcPts val="2595"/>
                        </a:lnSpc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Relationship</a:t>
                      </a:r>
                      <a:r>
                        <a:rPr sz="255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25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people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2550" marR="797560">
                        <a:lnSpc>
                          <a:spcPct val="91600"/>
                        </a:lnSpc>
                        <a:spcBef>
                          <a:spcPts val="125"/>
                        </a:spcBef>
                        <a:tabLst>
                          <a:tab pos="1190625" algn="l"/>
                        </a:tabLst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	and</a:t>
                      </a:r>
                      <a:r>
                        <a:rPr sz="25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20" dirty="0">
                          <a:latin typeface="Times New Roman"/>
                          <a:cs typeface="Times New Roman"/>
                        </a:rPr>
                        <a:t>work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accomplished</a:t>
                      </a:r>
                      <a:r>
                        <a:rPr sz="25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5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entirely different.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1106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842644">
                <a:tc>
                  <a:txBody>
                    <a:bodyPr/>
                    <a:lstStyle/>
                    <a:p>
                      <a:pPr marL="89535">
                        <a:lnSpc>
                          <a:spcPts val="280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Require</a:t>
                      </a:r>
                      <a:r>
                        <a:rPr sz="2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2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ts val="3025"/>
                        </a:lnSpc>
                      </a:pPr>
                      <a:r>
                        <a:rPr sz="2550" spc="-10" dirty="0">
                          <a:latin typeface="Times New Roman"/>
                          <a:cs typeface="Times New Roman"/>
                        </a:rPr>
                        <a:t>product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3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Approaches</a:t>
                      </a:r>
                      <a:r>
                        <a:rPr sz="2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5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different.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54910" marR="5080" indent="-1671320">
              <a:lnSpc>
                <a:spcPts val="5220"/>
              </a:lnSpc>
              <a:spcBef>
                <a:spcPts val="640"/>
              </a:spcBef>
            </a:pPr>
            <a:r>
              <a:rPr dirty="0"/>
              <a:t>Software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developed</a:t>
            </a:r>
            <a:r>
              <a:rPr spc="-35" dirty="0"/>
              <a:t> </a:t>
            </a:r>
            <a:r>
              <a:rPr spc="-25" dirty="0"/>
              <a:t>or </a:t>
            </a:r>
            <a:r>
              <a:rPr spc="-10" dirty="0"/>
              <a:t>engineered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1092</Words>
  <Application>Microsoft Office PowerPoint</Application>
  <PresentationFormat>On-screen Show (4:3)</PresentationFormat>
  <Paragraphs>171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UCS1405 – SOFTWARE ENGINEERING</vt:lpstr>
      <vt:lpstr>Learning Objective</vt:lpstr>
      <vt:lpstr>Overview</vt:lpstr>
      <vt:lpstr>What is software?</vt:lpstr>
      <vt:lpstr>Software products</vt:lpstr>
      <vt:lpstr>Why Software is Important?</vt:lpstr>
      <vt:lpstr>Software costs</vt:lpstr>
      <vt:lpstr>Characteristics of Software</vt:lpstr>
      <vt:lpstr>Software is developed or engineered</vt:lpstr>
      <vt:lpstr>Software doesn't "wear out”</vt:lpstr>
      <vt:lpstr>Software continues to be custom built</vt:lpstr>
      <vt:lpstr>Software Applications</vt:lpstr>
      <vt:lpstr>Software—New Categories</vt:lpstr>
      <vt:lpstr>Legacy Software</vt:lpstr>
      <vt:lpstr>Software Myths</vt:lpstr>
      <vt:lpstr>Software Myths Examples</vt:lpstr>
      <vt:lpstr>Software Engineering Definition</vt:lpstr>
      <vt:lpstr>Principles of Software Engineering</vt:lpstr>
      <vt:lpstr>Summary</vt:lpstr>
      <vt:lpstr>Reference</vt:lpstr>
      <vt:lpstr>Check your understanding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ssn</cp:lastModifiedBy>
  <cp:revision>2</cp:revision>
  <dcterms:created xsi:type="dcterms:W3CDTF">2022-02-28T04:35:38Z</dcterms:created>
  <dcterms:modified xsi:type="dcterms:W3CDTF">2022-02-28T04:44:03Z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2022-02-28T00:00:00Z</vt:filetime>
  </property>
</Properties>
</file>