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1" r:id="rId18"/>
    <p:sldId id="29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1580" y="1861185"/>
            <a:ext cx="508190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824293"/>
            <a:ext cx="8641732" cy="1033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8088" y="546938"/>
            <a:ext cx="214782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16" y="1381506"/>
            <a:ext cx="7986166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6726" y="2884169"/>
            <a:ext cx="400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B56B5"/>
                </a:solidFill>
                <a:latin typeface="Caladea"/>
                <a:cs typeface="Caladea"/>
              </a:rPr>
              <a:t>Life </a:t>
            </a:r>
            <a:r>
              <a:rPr sz="4000" b="1" spc="-40" dirty="0">
                <a:solidFill>
                  <a:srgbClr val="1B56B5"/>
                </a:solidFill>
                <a:latin typeface="Caladea"/>
                <a:cs typeface="Caladea"/>
              </a:rPr>
              <a:t>Cycle</a:t>
            </a:r>
            <a:r>
              <a:rPr sz="4000" b="1" spc="-60" dirty="0">
                <a:solidFill>
                  <a:srgbClr val="1B56B5"/>
                </a:solidFill>
                <a:latin typeface="Caladea"/>
                <a:cs typeface="Caladea"/>
              </a:rPr>
              <a:t> </a:t>
            </a:r>
            <a:r>
              <a:rPr sz="4000" b="1" spc="-5" dirty="0">
                <a:solidFill>
                  <a:srgbClr val="1B56B5"/>
                </a:solidFill>
                <a:latin typeface="Caladea"/>
                <a:cs typeface="Caladea"/>
              </a:rPr>
              <a:t>Models</a:t>
            </a:r>
            <a:endParaRPr sz="40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727903"/>
            <a:ext cx="2462530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 smtClean="0">
                <a:latin typeface="Caladea"/>
                <a:cs typeface="Caladea"/>
              </a:rPr>
              <a:t>Dr.K.Madheswari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 smtClean="0">
                <a:latin typeface="Caladea"/>
                <a:cs typeface="Caladea"/>
              </a:rPr>
              <a:t>Associate Professor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 smtClean="0">
                <a:latin typeface="Caladea"/>
                <a:cs typeface="Caladea"/>
              </a:rPr>
              <a:t>CSE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9144000" y="0"/>
                </a:moveTo>
                <a:lnTo>
                  <a:pt x="0" y="0"/>
                </a:lnTo>
                <a:lnTo>
                  <a:pt x="0" y="1752600"/>
                </a:lnTo>
                <a:lnTo>
                  <a:pt x="9144000" y="175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7161" y="376504"/>
            <a:ext cx="632383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9805" marR="5080" indent="-96774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UCS1405 </a:t>
            </a:r>
            <a:r>
              <a:rPr sz="4000" spc="53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40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0" dirty="0">
                <a:solidFill>
                  <a:srgbClr val="FFFFFF"/>
                </a:solidFill>
              </a:rPr>
              <a:t>SOFTWARE  </a:t>
            </a:r>
            <a:r>
              <a:rPr sz="4000" spc="-10" dirty="0">
                <a:solidFill>
                  <a:srgbClr val="FFFFFF"/>
                </a:solidFill>
              </a:rPr>
              <a:t>ENGINEERING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0403"/>
            <a:ext cx="8642350" cy="5727700"/>
            <a:chOff x="0" y="1130403"/>
            <a:chExt cx="8642350" cy="5727700"/>
          </a:xfrm>
        </p:grpSpPr>
        <p:sp>
          <p:nvSpPr>
            <p:cNvPr id="3" name="object 3"/>
            <p:cNvSpPr/>
            <p:nvPr/>
          </p:nvSpPr>
          <p:spPr>
            <a:xfrm>
              <a:off x="937635" y="5780993"/>
              <a:ext cx="7334884" cy="45720"/>
            </a:xfrm>
            <a:custGeom>
              <a:avLst/>
              <a:gdLst/>
              <a:ahLst/>
              <a:cxnLst/>
              <a:rect l="l" t="t" r="r" b="b"/>
              <a:pathLst>
                <a:path w="7334884" h="45720">
                  <a:moveTo>
                    <a:pt x="7334395" y="0"/>
                  </a:moveTo>
                  <a:lnTo>
                    <a:pt x="0" y="0"/>
                  </a:lnTo>
                  <a:lnTo>
                    <a:pt x="0" y="45174"/>
                  </a:lnTo>
                  <a:lnTo>
                    <a:pt x="7334395" y="45174"/>
                  </a:lnTo>
                  <a:lnTo>
                    <a:pt x="7334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2525" y="5735827"/>
              <a:ext cx="145690" cy="120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1041" y="1220783"/>
              <a:ext cx="40005" cy="4605655"/>
            </a:xfrm>
            <a:custGeom>
              <a:avLst/>
              <a:gdLst/>
              <a:ahLst/>
              <a:cxnLst/>
              <a:rect l="l" t="t" r="r" b="b"/>
              <a:pathLst>
                <a:path w="40005" h="4605655">
                  <a:moveTo>
                    <a:pt x="39750" y="0"/>
                  </a:moveTo>
                  <a:lnTo>
                    <a:pt x="0" y="0"/>
                  </a:lnTo>
                  <a:lnTo>
                    <a:pt x="0" y="4605384"/>
                  </a:lnTo>
                  <a:lnTo>
                    <a:pt x="39750" y="4605384"/>
                  </a:lnTo>
                  <a:lnTo>
                    <a:pt x="39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4669" y="1130403"/>
              <a:ext cx="105859" cy="1654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7579" y="202768"/>
            <a:ext cx="491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Incremental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48033" y="4614548"/>
            <a:ext cx="563880" cy="346710"/>
            <a:chOff x="1248033" y="4614548"/>
            <a:chExt cx="563880" cy="346710"/>
          </a:xfrm>
        </p:grpSpPr>
        <p:sp>
          <p:nvSpPr>
            <p:cNvPr id="9" name="object 9"/>
            <p:cNvSpPr/>
            <p:nvPr/>
          </p:nvSpPr>
          <p:spPr>
            <a:xfrm>
              <a:off x="1268590" y="4637405"/>
              <a:ext cx="410845" cy="316230"/>
            </a:xfrm>
            <a:custGeom>
              <a:avLst/>
              <a:gdLst/>
              <a:ahLst/>
              <a:cxnLst/>
              <a:rect l="l" t="t" r="r" b="b"/>
              <a:pathLst>
                <a:path w="410844" h="316229">
                  <a:moveTo>
                    <a:pt x="410476" y="0"/>
                  </a:moveTo>
                  <a:lnTo>
                    <a:pt x="0" y="0"/>
                  </a:lnTo>
                  <a:lnTo>
                    <a:pt x="0" y="300990"/>
                  </a:lnTo>
                  <a:lnTo>
                    <a:pt x="0" y="316217"/>
                  </a:lnTo>
                  <a:lnTo>
                    <a:pt x="410476" y="316217"/>
                  </a:lnTo>
                  <a:lnTo>
                    <a:pt x="410476" y="300990"/>
                  </a:lnTo>
                  <a:lnTo>
                    <a:pt x="410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2598" y="462977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2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9072" y="4637395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0" y="0"/>
                  </a:lnTo>
                </a:path>
                <a:path h="316229">
                  <a:moveTo>
                    <a:pt x="0" y="0"/>
                  </a:moveTo>
                  <a:lnTo>
                    <a:pt x="0" y="316221"/>
                  </a:lnTo>
                </a:path>
                <a:path h="316229">
                  <a:moveTo>
                    <a:pt x="0" y="316221"/>
                  </a:moveTo>
                  <a:lnTo>
                    <a:pt x="0" y="316221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8601" y="4946000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4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8601" y="495361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8601" y="493839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2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5653" y="4622168"/>
              <a:ext cx="410845" cy="316230"/>
            </a:xfrm>
            <a:custGeom>
              <a:avLst/>
              <a:gdLst/>
              <a:ahLst/>
              <a:cxnLst/>
              <a:rect l="l" t="t" r="r" b="b"/>
              <a:pathLst>
                <a:path w="410844" h="316229">
                  <a:moveTo>
                    <a:pt x="410471" y="0"/>
                  </a:moveTo>
                  <a:lnTo>
                    <a:pt x="0" y="0"/>
                  </a:lnTo>
                  <a:lnTo>
                    <a:pt x="0" y="316221"/>
                  </a:lnTo>
                  <a:lnTo>
                    <a:pt x="410471" y="316221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653" y="4614551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4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653" y="4622168"/>
              <a:ext cx="410845" cy="316230"/>
            </a:xfrm>
            <a:custGeom>
              <a:avLst/>
              <a:gdLst/>
              <a:ahLst/>
              <a:cxnLst/>
              <a:rect l="l" t="t" r="r" b="b"/>
              <a:pathLst>
                <a:path w="410844" h="316229">
                  <a:moveTo>
                    <a:pt x="410471" y="0"/>
                  </a:moveTo>
                  <a:lnTo>
                    <a:pt x="410471" y="0"/>
                  </a:lnTo>
                </a:path>
                <a:path w="410844" h="316229">
                  <a:moveTo>
                    <a:pt x="410471" y="0"/>
                  </a:moveTo>
                  <a:lnTo>
                    <a:pt x="410471" y="316221"/>
                  </a:lnTo>
                </a:path>
                <a:path w="410844" h="316229">
                  <a:moveTo>
                    <a:pt x="410471" y="316221"/>
                  </a:moveTo>
                  <a:lnTo>
                    <a:pt x="410471" y="316221"/>
                  </a:lnTo>
                </a:path>
                <a:path w="410844" h="316229">
                  <a:moveTo>
                    <a:pt x="410471" y="316221"/>
                  </a:moveTo>
                  <a:lnTo>
                    <a:pt x="0" y="316221"/>
                  </a:lnTo>
                </a:path>
                <a:path w="410844" h="316229">
                  <a:moveTo>
                    <a:pt x="0" y="316221"/>
                  </a:moveTo>
                  <a:lnTo>
                    <a:pt x="0" y="316221"/>
                  </a:lnTo>
                </a:path>
                <a:path w="410844" h="316229">
                  <a:moveTo>
                    <a:pt x="0" y="316221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66113" y="4727740"/>
              <a:ext cx="146050" cy="120650"/>
            </a:xfrm>
            <a:custGeom>
              <a:avLst/>
              <a:gdLst/>
              <a:ahLst/>
              <a:cxnLst/>
              <a:rect l="l" t="t" r="r" b="b"/>
              <a:pathLst>
                <a:path w="146050" h="120650">
                  <a:moveTo>
                    <a:pt x="145605" y="59905"/>
                  </a:moveTo>
                  <a:lnTo>
                    <a:pt x="132207" y="54394"/>
                  </a:lnTo>
                  <a:lnTo>
                    <a:pt x="132207" y="45186"/>
                  </a:lnTo>
                  <a:lnTo>
                    <a:pt x="109816" y="45186"/>
                  </a:lnTo>
                  <a:lnTo>
                    <a:pt x="0" y="0"/>
                  </a:lnTo>
                  <a:lnTo>
                    <a:pt x="0" y="120294"/>
                  </a:lnTo>
                  <a:lnTo>
                    <a:pt x="39319" y="105092"/>
                  </a:lnTo>
                  <a:lnTo>
                    <a:pt x="92456" y="90347"/>
                  </a:lnTo>
                  <a:lnTo>
                    <a:pt x="112318" y="75133"/>
                  </a:lnTo>
                  <a:lnTo>
                    <a:pt x="132207" y="75133"/>
                  </a:lnTo>
                  <a:lnTo>
                    <a:pt x="132207" y="59918"/>
                  </a:lnTo>
                  <a:lnTo>
                    <a:pt x="145605" y="5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62350" y="4654600"/>
            <a:ext cx="54673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5"/>
              </a:spcBef>
            </a:pPr>
            <a:r>
              <a:rPr sz="350" b="1" spc="-30" dirty="0">
                <a:latin typeface="Arial"/>
                <a:cs typeface="Arial"/>
              </a:rPr>
              <a:t>C </a:t>
            </a:r>
            <a:r>
              <a:rPr sz="350" b="1" spc="-25" dirty="0">
                <a:latin typeface="Arial"/>
                <a:cs typeface="Arial"/>
              </a:rPr>
              <a:t>o </a:t>
            </a:r>
            <a:r>
              <a:rPr sz="350" b="1" spc="-35" dirty="0">
                <a:latin typeface="Arial"/>
                <a:cs typeface="Arial"/>
              </a:rPr>
              <a:t>m m </a:t>
            </a:r>
            <a:r>
              <a:rPr sz="350" b="1" spc="-25" dirty="0">
                <a:latin typeface="Arial"/>
                <a:cs typeface="Arial"/>
              </a:rPr>
              <a:t>u n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c a </a:t>
            </a:r>
            <a:r>
              <a:rPr sz="350" b="1" spc="-15" dirty="0">
                <a:latin typeface="Arial"/>
                <a:cs typeface="Arial"/>
              </a:rPr>
              <a:t>t i </a:t>
            </a:r>
            <a:r>
              <a:rPr sz="350" b="1" spc="-25" dirty="0">
                <a:latin typeface="Arial"/>
                <a:cs typeface="Arial"/>
              </a:rPr>
              <a:t>o</a:t>
            </a:r>
            <a:r>
              <a:rPr sz="350" b="1" spc="2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98338" y="4697302"/>
            <a:ext cx="569595" cy="354330"/>
            <a:chOff x="1798338" y="4697302"/>
            <a:chExt cx="569595" cy="354330"/>
          </a:xfrm>
        </p:grpSpPr>
        <p:sp>
          <p:nvSpPr>
            <p:cNvPr id="21" name="object 21"/>
            <p:cNvSpPr/>
            <p:nvPr/>
          </p:nvSpPr>
          <p:spPr>
            <a:xfrm>
              <a:off x="1811726" y="4712529"/>
              <a:ext cx="423545" cy="300990"/>
            </a:xfrm>
            <a:custGeom>
              <a:avLst/>
              <a:gdLst/>
              <a:ahLst/>
              <a:cxnLst/>
              <a:rect l="l" t="t" r="r" b="b"/>
              <a:pathLst>
                <a:path w="423544" h="300989">
                  <a:moveTo>
                    <a:pt x="0" y="300994"/>
                  </a:moveTo>
                  <a:lnTo>
                    <a:pt x="423436" y="300994"/>
                  </a:lnTo>
                  <a:lnTo>
                    <a:pt x="423436" y="0"/>
                  </a:lnTo>
                  <a:lnTo>
                    <a:pt x="0" y="0"/>
                  </a:lnTo>
                  <a:lnTo>
                    <a:pt x="0" y="300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5163" y="504347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8338" y="4697302"/>
              <a:ext cx="423545" cy="316230"/>
            </a:xfrm>
            <a:custGeom>
              <a:avLst/>
              <a:gdLst/>
              <a:ahLst/>
              <a:cxnLst/>
              <a:rect l="l" t="t" r="r" b="b"/>
              <a:pathLst>
                <a:path w="423544" h="316229">
                  <a:moveTo>
                    <a:pt x="423436" y="0"/>
                  </a:moveTo>
                  <a:lnTo>
                    <a:pt x="0" y="0"/>
                  </a:lnTo>
                  <a:lnTo>
                    <a:pt x="0" y="316221"/>
                  </a:lnTo>
                  <a:lnTo>
                    <a:pt x="423436" y="316221"/>
                  </a:lnTo>
                  <a:lnTo>
                    <a:pt x="42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21775" y="50135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8796" y="4787645"/>
              <a:ext cx="158750" cy="121285"/>
            </a:xfrm>
            <a:custGeom>
              <a:avLst/>
              <a:gdLst/>
              <a:ahLst/>
              <a:cxnLst/>
              <a:rect l="l" t="t" r="r" b="b"/>
              <a:pathLst>
                <a:path w="158750" h="121285">
                  <a:moveTo>
                    <a:pt x="158559" y="60388"/>
                  </a:moveTo>
                  <a:lnTo>
                    <a:pt x="132219" y="50368"/>
                  </a:lnTo>
                  <a:lnTo>
                    <a:pt x="132219" y="45173"/>
                  </a:lnTo>
                  <a:lnTo>
                    <a:pt x="118605" y="45173"/>
                  </a:lnTo>
                  <a:lnTo>
                    <a:pt x="0" y="0"/>
                  </a:lnTo>
                  <a:lnTo>
                    <a:pt x="0" y="120802"/>
                  </a:lnTo>
                  <a:lnTo>
                    <a:pt x="39751" y="105575"/>
                  </a:lnTo>
                  <a:lnTo>
                    <a:pt x="92456" y="90347"/>
                  </a:lnTo>
                  <a:lnTo>
                    <a:pt x="132219" y="75615"/>
                  </a:lnTo>
                  <a:lnTo>
                    <a:pt x="158559" y="60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98338" y="4697302"/>
            <a:ext cx="430530" cy="323850"/>
          </a:xfrm>
          <a:prstGeom prst="rect">
            <a:avLst/>
          </a:prstGeom>
          <a:ln w="1339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350" b="1" spc="-25" dirty="0">
                <a:latin typeface="Arial"/>
                <a:cs typeface="Arial"/>
              </a:rPr>
              <a:t>P </a:t>
            </a:r>
            <a:r>
              <a:rPr sz="350" b="1" spc="-15" dirty="0">
                <a:latin typeface="Arial"/>
                <a:cs typeface="Arial"/>
              </a:rPr>
              <a:t>l </a:t>
            </a:r>
            <a:r>
              <a:rPr sz="350" b="1" spc="-25" dirty="0">
                <a:latin typeface="Arial"/>
                <a:cs typeface="Arial"/>
              </a:rPr>
              <a:t>a n n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n</a:t>
            </a:r>
            <a:r>
              <a:rPr sz="350" b="1" spc="2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g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33403" y="4780022"/>
            <a:ext cx="1663064" cy="527685"/>
            <a:chOff x="2333403" y="4780022"/>
            <a:chExt cx="1663064" cy="527685"/>
          </a:xfrm>
        </p:grpSpPr>
        <p:sp>
          <p:nvSpPr>
            <p:cNvPr id="28" name="object 28"/>
            <p:cNvSpPr/>
            <p:nvPr/>
          </p:nvSpPr>
          <p:spPr>
            <a:xfrm>
              <a:off x="2354491" y="4802873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4" h="331470">
                  <a:moveTo>
                    <a:pt x="410476" y="0"/>
                  </a:moveTo>
                  <a:lnTo>
                    <a:pt x="0" y="0"/>
                  </a:lnTo>
                  <a:lnTo>
                    <a:pt x="0" y="316230"/>
                  </a:lnTo>
                  <a:lnTo>
                    <a:pt x="0" y="330949"/>
                  </a:lnTo>
                  <a:lnTo>
                    <a:pt x="410476" y="330949"/>
                  </a:lnTo>
                  <a:lnTo>
                    <a:pt x="410476" y="316230"/>
                  </a:lnTo>
                  <a:lnTo>
                    <a:pt x="410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58232" y="479525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64971" y="4802869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0"/>
                  </a:lnTo>
                </a:path>
                <a:path h="331470">
                  <a:moveTo>
                    <a:pt x="0" y="0"/>
                  </a:moveTo>
                  <a:lnTo>
                    <a:pt x="0" y="330948"/>
                  </a:lnTo>
                </a:path>
                <a:path h="331470">
                  <a:moveTo>
                    <a:pt x="0" y="330948"/>
                  </a:moveTo>
                  <a:lnTo>
                    <a:pt x="0" y="33094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54499" y="5126201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4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54499" y="513381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4499" y="5119091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726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1023" y="4787642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4" h="331470">
                  <a:moveTo>
                    <a:pt x="410471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410471" y="331449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1023" y="4780025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4" h="15239">
                  <a:moveTo>
                    <a:pt x="0" y="15233"/>
                  </a:moveTo>
                  <a:lnTo>
                    <a:pt x="410382" y="15233"/>
                  </a:lnTo>
                  <a:lnTo>
                    <a:pt x="410382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1023" y="4787642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4" h="331470">
                  <a:moveTo>
                    <a:pt x="410382" y="0"/>
                  </a:moveTo>
                  <a:lnTo>
                    <a:pt x="410382" y="0"/>
                  </a:lnTo>
                </a:path>
                <a:path w="410844" h="331470">
                  <a:moveTo>
                    <a:pt x="410382" y="0"/>
                  </a:moveTo>
                  <a:lnTo>
                    <a:pt x="410382" y="331449"/>
                  </a:lnTo>
                </a:path>
                <a:path w="410844" h="331470">
                  <a:moveTo>
                    <a:pt x="410382" y="331449"/>
                  </a:moveTo>
                  <a:lnTo>
                    <a:pt x="410382" y="331449"/>
                  </a:lnTo>
                </a:path>
                <a:path w="410844" h="331470">
                  <a:moveTo>
                    <a:pt x="410382" y="331449"/>
                  </a:moveTo>
                  <a:lnTo>
                    <a:pt x="0" y="331449"/>
                  </a:lnTo>
                </a:path>
                <a:path w="410844" h="331470">
                  <a:moveTo>
                    <a:pt x="0" y="331449"/>
                  </a:moveTo>
                  <a:lnTo>
                    <a:pt x="0" y="331449"/>
                  </a:lnTo>
                </a:path>
                <a:path w="410844" h="331470">
                  <a:moveTo>
                    <a:pt x="0" y="331449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38005" y="4893221"/>
              <a:ext cx="569595" cy="316230"/>
            </a:xfrm>
            <a:custGeom>
              <a:avLst/>
              <a:gdLst/>
              <a:ahLst/>
              <a:cxnLst/>
              <a:rect l="l" t="t" r="r" b="b"/>
              <a:pathLst>
                <a:path w="569595" h="316229">
                  <a:moveTo>
                    <a:pt x="159080" y="45173"/>
                  </a:moveTo>
                  <a:lnTo>
                    <a:pt x="13398" y="0"/>
                  </a:lnTo>
                  <a:lnTo>
                    <a:pt x="13398" y="29946"/>
                  </a:lnTo>
                  <a:lnTo>
                    <a:pt x="0" y="75133"/>
                  </a:lnTo>
                  <a:lnTo>
                    <a:pt x="13398" y="105079"/>
                  </a:lnTo>
                  <a:lnTo>
                    <a:pt x="53213" y="90360"/>
                  </a:lnTo>
                  <a:lnTo>
                    <a:pt x="106413" y="75133"/>
                  </a:lnTo>
                  <a:lnTo>
                    <a:pt x="145783" y="75133"/>
                  </a:lnTo>
                  <a:lnTo>
                    <a:pt x="145783" y="60312"/>
                  </a:lnTo>
                  <a:lnTo>
                    <a:pt x="159080" y="45173"/>
                  </a:lnTo>
                  <a:close/>
                </a:path>
                <a:path w="569595" h="316229">
                  <a:moveTo>
                    <a:pt x="569556" y="301015"/>
                  </a:moveTo>
                  <a:lnTo>
                    <a:pt x="159080" y="301015"/>
                  </a:lnTo>
                  <a:lnTo>
                    <a:pt x="159080" y="316217"/>
                  </a:lnTo>
                  <a:lnTo>
                    <a:pt x="569556" y="316217"/>
                  </a:lnTo>
                  <a:lnTo>
                    <a:pt x="569556" y="301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10916" y="4893210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014"/>
                  </a:lnTo>
                </a:path>
              </a:pathLst>
            </a:custGeom>
            <a:ln w="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07567" y="519422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0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7086" y="5201818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4104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10476" y="15240"/>
                  </a:lnTo>
                  <a:lnTo>
                    <a:pt x="410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97096" y="52094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97096" y="519422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0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83708" y="4878003"/>
              <a:ext cx="424180" cy="316230"/>
            </a:xfrm>
            <a:custGeom>
              <a:avLst/>
              <a:gdLst/>
              <a:ahLst/>
              <a:cxnLst/>
              <a:rect l="l" t="t" r="r" b="b"/>
              <a:pathLst>
                <a:path w="424179" h="316229">
                  <a:moveTo>
                    <a:pt x="423859" y="0"/>
                  </a:moveTo>
                  <a:lnTo>
                    <a:pt x="0" y="0"/>
                  </a:lnTo>
                  <a:lnTo>
                    <a:pt x="0" y="316221"/>
                  </a:lnTo>
                  <a:lnTo>
                    <a:pt x="423859" y="316221"/>
                  </a:lnTo>
                  <a:lnTo>
                    <a:pt x="423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83708" y="4870366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07567" y="4877983"/>
              <a:ext cx="0" cy="316865"/>
            </a:xfrm>
            <a:custGeom>
              <a:avLst/>
              <a:gdLst/>
              <a:ahLst/>
              <a:cxnLst/>
              <a:rect l="l" t="t" r="r" b="b"/>
              <a:pathLst>
                <a:path h="316864">
                  <a:moveTo>
                    <a:pt x="0" y="0"/>
                  </a:moveTo>
                  <a:lnTo>
                    <a:pt x="0" y="0"/>
                  </a:lnTo>
                </a:path>
                <a:path h="316864">
                  <a:moveTo>
                    <a:pt x="0" y="0"/>
                  </a:moveTo>
                  <a:lnTo>
                    <a:pt x="0" y="316242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07567" y="518660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3"/>
                  </a:move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83708" y="4877983"/>
              <a:ext cx="424180" cy="316865"/>
            </a:xfrm>
            <a:custGeom>
              <a:avLst/>
              <a:gdLst/>
              <a:ahLst/>
              <a:cxnLst/>
              <a:rect l="l" t="t" r="r" b="b"/>
              <a:pathLst>
                <a:path w="424179" h="316864">
                  <a:moveTo>
                    <a:pt x="423859" y="316242"/>
                  </a:moveTo>
                  <a:lnTo>
                    <a:pt x="0" y="316242"/>
                  </a:lnTo>
                </a:path>
                <a:path w="424179" h="316864">
                  <a:moveTo>
                    <a:pt x="0" y="316242"/>
                  </a:moveTo>
                  <a:lnTo>
                    <a:pt x="0" y="316242"/>
                  </a:lnTo>
                </a:path>
                <a:path w="424179" h="316864">
                  <a:moveTo>
                    <a:pt x="0" y="316242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94176" y="4968354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70">
                  <a:moveTo>
                    <a:pt x="145681" y="60388"/>
                  </a:moveTo>
                  <a:lnTo>
                    <a:pt x="132638" y="54991"/>
                  </a:lnTo>
                  <a:lnTo>
                    <a:pt x="132638" y="45173"/>
                  </a:lnTo>
                  <a:lnTo>
                    <a:pt x="108966" y="45173"/>
                  </a:lnTo>
                  <a:lnTo>
                    <a:pt x="0" y="0"/>
                  </a:lnTo>
                  <a:lnTo>
                    <a:pt x="0" y="120294"/>
                  </a:lnTo>
                  <a:lnTo>
                    <a:pt x="39814" y="105562"/>
                  </a:lnTo>
                  <a:lnTo>
                    <a:pt x="92837" y="90335"/>
                  </a:lnTo>
                  <a:lnTo>
                    <a:pt x="132651" y="75133"/>
                  </a:lnTo>
                  <a:lnTo>
                    <a:pt x="145681" y="60388"/>
                  </a:lnTo>
                  <a:close/>
                </a:path>
                <a:path w="569595" h="331470">
                  <a:moveTo>
                    <a:pt x="569544" y="15227"/>
                  </a:moveTo>
                  <a:lnTo>
                    <a:pt x="145681" y="15227"/>
                  </a:lnTo>
                  <a:lnTo>
                    <a:pt x="145681" y="60388"/>
                  </a:lnTo>
                  <a:lnTo>
                    <a:pt x="145681" y="316217"/>
                  </a:lnTo>
                  <a:lnTo>
                    <a:pt x="145681" y="331444"/>
                  </a:lnTo>
                  <a:lnTo>
                    <a:pt x="569544" y="331444"/>
                  </a:lnTo>
                  <a:lnTo>
                    <a:pt x="569544" y="316217"/>
                  </a:lnTo>
                  <a:lnTo>
                    <a:pt x="569544" y="15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57000" y="497595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63729" y="4983570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0" y="0"/>
                  </a:lnTo>
                </a:path>
                <a:path h="316229">
                  <a:moveTo>
                    <a:pt x="0" y="0"/>
                  </a:moveTo>
                  <a:lnTo>
                    <a:pt x="0" y="316221"/>
                  </a:lnTo>
                </a:path>
                <a:path h="316229">
                  <a:moveTo>
                    <a:pt x="0" y="316221"/>
                  </a:moveTo>
                  <a:lnTo>
                    <a:pt x="0" y="316221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39869" y="5292176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39869" y="52997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39869" y="528456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2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26833" y="4968343"/>
              <a:ext cx="423545" cy="316230"/>
            </a:xfrm>
            <a:custGeom>
              <a:avLst/>
              <a:gdLst/>
              <a:ahLst/>
              <a:cxnLst/>
              <a:rect l="l" t="t" r="r" b="b"/>
              <a:pathLst>
                <a:path w="423545" h="316229">
                  <a:moveTo>
                    <a:pt x="423436" y="0"/>
                  </a:moveTo>
                  <a:lnTo>
                    <a:pt x="0" y="0"/>
                  </a:lnTo>
                  <a:lnTo>
                    <a:pt x="0" y="316221"/>
                  </a:lnTo>
                  <a:lnTo>
                    <a:pt x="423436" y="316221"/>
                  </a:lnTo>
                  <a:lnTo>
                    <a:pt x="42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26833" y="4960726"/>
              <a:ext cx="423545" cy="15240"/>
            </a:xfrm>
            <a:custGeom>
              <a:avLst/>
              <a:gdLst/>
              <a:ahLst/>
              <a:cxnLst/>
              <a:rect l="l" t="t" r="r" b="b"/>
              <a:pathLst>
                <a:path w="423545" h="15239">
                  <a:moveTo>
                    <a:pt x="0" y="15233"/>
                  </a:moveTo>
                  <a:lnTo>
                    <a:pt x="423507" y="15233"/>
                  </a:lnTo>
                  <a:lnTo>
                    <a:pt x="423507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26833" y="4968343"/>
              <a:ext cx="423545" cy="316230"/>
            </a:xfrm>
            <a:custGeom>
              <a:avLst/>
              <a:gdLst/>
              <a:ahLst/>
              <a:cxnLst/>
              <a:rect l="l" t="t" r="r" b="b"/>
              <a:pathLst>
                <a:path w="423545" h="316229">
                  <a:moveTo>
                    <a:pt x="423507" y="0"/>
                  </a:moveTo>
                  <a:lnTo>
                    <a:pt x="423507" y="0"/>
                  </a:lnTo>
                </a:path>
                <a:path w="423545" h="316229">
                  <a:moveTo>
                    <a:pt x="423507" y="0"/>
                  </a:moveTo>
                  <a:lnTo>
                    <a:pt x="423507" y="316221"/>
                  </a:lnTo>
                </a:path>
                <a:path w="423545" h="316229">
                  <a:moveTo>
                    <a:pt x="423507" y="316221"/>
                  </a:moveTo>
                  <a:lnTo>
                    <a:pt x="423507" y="316221"/>
                  </a:lnTo>
                </a:path>
                <a:path w="423545" h="316229">
                  <a:moveTo>
                    <a:pt x="423507" y="316221"/>
                  </a:moveTo>
                  <a:lnTo>
                    <a:pt x="0" y="316221"/>
                  </a:lnTo>
                </a:path>
                <a:path w="423545" h="316229">
                  <a:moveTo>
                    <a:pt x="0" y="316221"/>
                  </a:moveTo>
                  <a:lnTo>
                    <a:pt x="0" y="316221"/>
                  </a:lnTo>
                </a:path>
                <a:path w="423545" h="316229">
                  <a:moveTo>
                    <a:pt x="0" y="316221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7292" y="5058689"/>
              <a:ext cx="158750" cy="120650"/>
            </a:xfrm>
            <a:custGeom>
              <a:avLst/>
              <a:gdLst/>
              <a:ahLst/>
              <a:cxnLst/>
              <a:rect l="l" t="t" r="r" b="b"/>
              <a:pathLst>
                <a:path w="158750" h="120650">
                  <a:moveTo>
                    <a:pt x="158559" y="60413"/>
                  </a:moveTo>
                  <a:lnTo>
                    <a:pt x="132295" y="50419"/>
                  </a:lnTo>
                  <a:lnTo>
                    <a:pt x="132295" y="45186"/>
                  </a:lnTo>
                  <a:lnTo>
                    <a:pt x="118592" y="45186"/>
                  </a:lnTo>
                  <a:lnTo>
                    <a:pt x="0" y="0"/>
                  </a:lnTo>
                  <a:lnTo>
                    <a:pt x="0" y="120319"/>
                  </a:lnTo>
                  <a:lnTo>
                    <a:pt x="39293" y="105587"/>
                  </a:lnTo>
                  <a:lnTo>
                    <a:pt x="92494" y="90360"/>
                  </a:lnTo>
                  <a:lnTo>
                    <a:pt x="132130" y="75133"/>
                  </a:lnTo>
                  <a:lnTo>
                    <a:pt x="132295" y="75133"/>
                  </a:lnTo>
                  <a:lnTo>
                    <a:pt x="158559" y="60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433530" y="4964204"/>
            <a:ext cx="417195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indent="-53340">
              <a:lnSpc>
                <a:spcPct val="141800"/>
              </a:lnSpc>
              <a:spcBef>
                <a:spcPts val="95"/>
              </a:spcBef>
            </a:pPr>
            <a:r>
              <a:rPr sz="350" b="1" spc="-30" dirty="0">
                <a:latin typeface="Arial"/>
                <a:cs typeface="Arial"/>
              </a:rPr>
              <a:t>D </a:t>
            </a:r>
            <a:r>
              <a:rPr sz="350" b="1" spc="-25" dirty="0">
                <a:latin typeface="Arial"/>
                <a:cs typeface="Arial"/>
              </a:rPr>
              <a:t>e p </a:t>
            </a:r>
            <a:r>
              <a:rPr sz="350" b="1" spc="-15" dirty="0">
                <a:latin typeface="Arial"/>
                <a:cs typeface="Arial"/>
              </a:rPr>
              <a:t>l </a:t>
            </a:r>
            <a:r>
              <a:rPr sz="350" b="1" spc="-25" dirty="0">
                <a:latin typeface="Arial"/>
                <a:cs typeface="Arial"/>
              </a:rPr>
              <a:t>o y </a:t>
            </a:r>
            <a:r>
              <a:rPr sz="350" b="1" spc="-35" dirty="0">
                <a:latin typeface="Arial"/>
                <a:cs typeface="Arial"/>
              </a:rPr>
              <a:t>m </a:t>
            </a:r>
            <a:r>
              <a:rPr sz="350" b="1" spc="-25" dirty="0">
                <a:latin typeface="Arial"/>
                <a:cs typeface="Arial"/>
              </a:rPr>
              <a:t>e n </a:t>
            </a:r>
            <a:r>
              <a:rPr sz="350" b="1" spc="-15" dirty="0">
                <a:latin typeface="Arial"/>
                <a:cs typeface="Arial"/>
              </a:rPr>
              <a:t>t  </a:t>
            </a:r>
            <a:r>
              <a:rPr sz="350" b="1" spc="-25" dirty="0">
                <a:latin typeface="Arial"/>
                <a:cs typeface="Arial"/>
              </a:rPr>
              <a:t>d e </a:t>
            </a:r>
            <a:r>
              <a:rPr sz="350" b="1" spc="-15" dirty="0">
                <a:latin typeface="Arial"/>
                <a:cs typeface="Arial"/>
              </a:rPr>
              <a:t>l i </a:t>
            </a:r>
            <a:r>
              <a:rPr sz="350" b="1" spc="-25" dirty="0">
                <a:latin typeface="Arial"/>
                <a:cs typeface="Arial"/>
              </a:rPr>
              <a:t>v e </a:t>
            </a:r>
            <a:r>
              <a:rPr sz="350" b="1" spc="-15" dirty="0">
                <a:latin typeface="Arial"/>
                <a:cs typeface="Arial"/>
              </a:rPr>
              <a:t>r</a:t>
            </a:r>
            <a:r>
              <a:rPr sz="350" b="1" spc="-40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y</a:t>
            </a:r>
            <a:endParaRPr sz="35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55"/>
              </a:spcBef>
            </a:pPr>
            <a:r>
              <a:rPr sz="350" b="1" spc="-15" dirty="0">
                <a:latin typeface="Arial"/>
                <a:cs typeface="Arial"/>
              </a:rPr>
              <a:t>f </a:t>
            </a:r>
            <a:r>
              <a:rPr sz="350" b="1" spc="-25" dirty="0">
                <a:latin typeface="Arial"/>
                <a:cs typeface="Arial"/>
              </a:rPr>
              <a:t>e e d b a c</a:t>
            </a:r>
            <a:r>
              <a:rPr sz="350" b="1" spc="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10030" y="4652124"/>
            <a:ext cx="158750" cy="121285"/>
          </a:xfrm>
          <a:custGeom>
            <a:avLst/>
            <a:gdLst/>
            <a:ahLst/>
            <a:cxnLst/>
            <a:rect l="l" t="t" r="r" b="b"/>
            <a:pathLst>
              <a:path w="158750" h="121285">
                <a:moveTo>
                  <a:pt x="158559" y="60388"/>
                </a:moveTo>
                <a:lnTo>
                  <a:pt x="132207" y="49466"/>
                </a:lnTo>
                <a:lnTo>
                  <a:pt x="132207" y="45173"/>
                </a:lnTo>
                <a:lnTo>
                  <a:pt x="121869" y="45173"/>
                </a:lnTo>
                <a:lnTo>
                  <a:pt x="12966" y="0"/>
                </a:lnTo>
                <a:lnTo>
                  <a:pt x="0" y="15227"/>
                </a:lnTo>
                <a:lnTo>
                  <a:pt x="0" y="75615"/>
                </a:lnTo>
                <a:lnTo>
                  <a:pt x="12966" y="120802"/>
                </a:lnTo>
                <a:lnTo>
                  <a:pt x="39751" y="105575"/>
                </a:lnTo>
                <a:lnTo>
                  <a:pt x="92468" y="90347"/>
                </a:lnTo>
                <a:lnTo>
                  <a:pt x="132207" y="75615"/>
                </a:lnTo>
                <a:lnTo>
                  <a:pt x="158559" y="60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54458" y="4784464"/>
            <a:ext cx="390525" cy="2508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270"/>
              </a:spcBef>
            </a:pPr>
            <a:r>
              <a:rPr sz="350" b="1" spc="-35" dirty="0">
                <a:latin typeface="Arial"/>
                <a:cs typeface="Arial"/>
              </a:rPr>
              <a:t>M </a:t>
            </a:r>
            <a:r>
              <a:rPr sz="350" b="1" spc="-25" dirty="0">
                <a:latin typeface="Arial"/>
                <a:cs typeface="Arial"/>
              </a:rPr>
              <a:t>o d e </a:t>
            </a:r>
            <a:r>
              <a:rPr sz="350" b="1" spc="-15" dirty="0">
                <a:latin typeface="Arial"/>
                <a:cs typeface="Arial"/>
              </a:rPr>
              <a:t>l i </a:t>
            </a:r>
            <a:r>
              <a:rPr sz="350" b="1" spc="-25" dirty="0">
                <a:latin typeface="Arial"/>
                <a:cs typeface="Arial"/>
              </a:rPr>
              <a:t>n</a:t>
            </a:r>
            <a:r>
              <a:rPr sz="350" b="1" spc="-60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g</a:t>
            </a:r>
            <a:endParaRPr sz="350">
              <a:latin typeface="Arial"/>
              <a:cs typeface="Arial"/>
            </a:endParaRPr>
          </a:p>
          <a:p>
            <a:pPr marL="66040" marR="137160">
              <a:lnSpc>
                <a:spcPct val="140900"/>
              </a:lnSpc>
            </a:pPr>
            <a:r>
              <a:rPr sz="350" spc="-25" dirty="0">
                <a:latin typeface="Arial"/>
                <a:cs typeface="Arial"/>
              </a:rPr>
              <a:t>a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n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a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l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y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  </a:t>
            </a:r>
            <a:r>
              <a:rPr sz="350" spc="-25" dirty="0">
                <a:latin typeface="Arial"/>
                <a:cs typeface="Arial"/>
              </a:rPr>
              <a:t>d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5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g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90405" y="4874845"/>
            <a:ext cx="480695" cy="2508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70"/>
              </a:spcBef>
            </a:pPr>
            <a:r>
              <a:rPr sz="350" b="1" spc="-30" dirty="0">
                <a:latin typeface="Arial"/>
                <a:cs typeface="Arial"/>
              </a:rPr>
              <a:t>C </a:t>
            </a:r>
            <a:r>
              <a:rPr sz="350" b="1" spc="-25" dirty="0">
                <a:latin typeface="Arial"/>
                <a:cs typeface="Arial"/>
              </a:rPr>
              <a:t>o n s </a:t>
            </a:r>
            <a:r>
              <a:rPr sz="350" b="1" spc="-15" dirty="0">
                <a:latin typeface="Arial"/>
                <a:cs typeface="Arial"/>
              </a:rPr>
              <a:t>t r </a:t>
            </a:r>
            <a:r>
              <a:rPr sz="350" b="1" spc="-25" dirty="0">
                <a:latin typeface="Arial"/>
                <a:cs typeface="Arial"/>
              </a:rPr>
              <a:t>u c </a:t>
            </a:r>
            <a:r>
              <a:rPr sz="350" b="1" spc="-15" dirty="0">
                <a:latin typeface="Arial"/>
                <a:cs typeface="Arial"/>
              </a:rPr>
              <a:t>t i </a:t>
            </a:r>
            <a:r>
              <a:rPr sz="350" b="1" spc="-25" dirty="0">
                <a:latin typeface="Arial"/>
                <a:cs typeface="Arial"/>
              </a:rPr>
              <a:t>o</a:t>
            </a:r>
            <a:r>
              <a:rPr sz="350" b="1" spc="10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  <a:p>
            <a:pPr marL="99060" marR="271780">
              <a:lnSpc>
                <a:spcPct val="140900"/>
              </a:lnSpc>
            </a:pPr>
            <a:r>
              <a:rPr sz="350" spc="-20" dirty="0">
                <a:latin typeface="Arial"/>
                <a:cs typeface="Arial"/>
              </a:rPr>
              <a:t>c</a:t>
            </a:r>
            <a:r>
              <a:rPr sz="350" spc="-8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o</a:t>
            </a:r>
            <a:r>
              <a:rPr sz="350" spc="-8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d</a:t>
            </a:r>
            <a:r>
              <a:rPr sz="350" spc="-8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 </a:t>
            </a:r>
            <a:r>
              <a:rPr sz="350" spc="-15" dirty="0">
                <a:latin typeface="Arial"/>
                <a:cs typeface="Arial"/>
              </a:rPr>
              <a:t>  t </a:t>
            </a:r>
            <a:r>
              <a:rPr sz="350" spc="-25" dirty="0">
                <a:latin typeface="Arial"/>
                <a:cs typeface="Arial"/>
              </a:rPr>
              <a:t>e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15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7332" y="4308341"/>
            <a:ext cx="893444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5" dirty="0">
                <a:latin typeface="Arial"/>
                <a:cs typeface="Arial"/>
              </a:rPr>
              <a:t>increment </a:t>
            </a:r>
            <a:r>
              <a:rPr sz="1150" spc="-60" dirty="0">
                <a:latin typeface="Arial"/>
                <a:cs typeface="Arial"/>
              </a:rPr>
              <a:t>#</a:t>
            </a:r>
            <a:r>
              <a:rPr sz="1150" spc="-170" dirty="0">
                <a:latin typeface="Arial"/>
                <a:cs typeface="Arial"/>
              </a:rPr>
              <a:t> </a:t>
            </a:r>
            <a:r>
              <a:rPr sz="1150" spc="-6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59254" y="3374922"/>
            <a:ext cx="89408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5" dirty="0">
                <a:latin typeface="Arial"/>
                <a:cs typeface="Arial"/>
              </a:rPr>
              <a:t>increment </a:t>
            </a:r>
            <a:r>
              <a:rPr sz="1150" spc="-60" dirty="0">
                <a:latin typeface="Arial"/>
                <a:cs typeface="Arial"/>
              </a:rPr>
              <a:t>#</a:t>
            </a:r>
            <a:r>
              <a:rPr sz="1150" spc="-175" dirty="0">
                <a:latin typeface="Arial"/>
                <a:cs typeface="Arial"/>
              </a:rPr>
              <a:t> </a:t>
            </a:r>
            <a:r>
              <a:rPr sz="1150" spc="-6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02421" y="4949769"/>
            <a:ext cx="743585" cy="35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950" spc="-20" dirty="0">
                <a:latin typeface="Arial"/>
                <a:cs typeface="Arial"/>
              </a:rPr>
              <a:t>deliv </a:t>
            </a:r>
            <a:r>
              <a:rPr sz="950" spc="-30" dirty="0">
                <a:latin typeface="Arial"/>
                <a:cs typeface="Arial"/>
              </a:rPr>
              <a:t>ery </a:t>
            </a:r>
            <a:r>
              <a:rPr sz="950" spc="-20" dirty="0">
                <a:latin typeface="Arial"/>
                <a:cs typeface="Arial"/>
              </a:rPr>
              <a:t>of  </a:t>
            </a:r>
            <a:r>
              <a:rPr sz="950" spc="-35" dirty="0">
                <a:latin typeface="Arial"/>
                <a:cs typeface="Arial"/>
              </a:rPr>
              <a:t>1st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increment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43952" y="4158126"/>
            <a:ext cx="770255" cy="320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5"/>
              </a:spcBef>
            </a:pPr>
            <a:r>
              <a:rPr sz="950" spc="-20" dirty="0">
                <a:latin typeface="Arial"/>
                <a:cs typeface="Arial"/>
              </a:rPr>
              <a:t>deliv </a:t>
            </a:r>
            <a:r>
              <a:rPr sz="950" spc="-30" dirty="0">
                <a:latin typeface="Arial"/>
                <a:cs typeface="Arial"/>
              </a:rPr>
              <a:t>ery </a:t>
            </a:r>
            <a:r>
              <a:rPr sz="950" spc="-25" dirty="0">
                <a:latin typeface="Arial"/>
                <a:cs typeface="Arial"/>
              </a:rPr>
              <a:t>of  </a:t>
            </a:r>
            <a:r>
              <a:rPr sz="950" spc="-30" dirty="0">
                <a:latin typeface="Arial"/>
                <a:cs typeface="Arial"/>
              </a:rPr>
              <a:t>2nd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increment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51900" y="3194814"/>
            <a:ext cx="756920" cy="32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Arial"/>
                <a:cs typeface="Arial"/>
              </a:rPr>
              <a:t>deliv </a:t>
            </a:r>
            <a:r>
              <a:rPr sz="950" spc="-25" dirty="0">
                <a:latin typeface="Arial"/>
                <a:cs typeface="Arial"/>
              </a:rPr>
              <a:t>ery</a:t>
            </a:r>
            <a:r>
              <a:rPr sz="950" spc="-20" dirty="0">
                <a:latin typeface="Arial"/>
                <a:cs typeface="Arial"/>
              </a:rPr>
              <a:t> of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50" i="1" spc="-25" dirty="0">
                <a:latin typeface="Arial"/>
                <a:cs typeface="Arial"/>
              </a:rPr>
              <a:t>n</a:t>
            </a:r>
            <a:r>
              <a:rPr sz="950" spc="-25" dirty="0">
                <a:latin typeface="Arial"/>
                <a:cs typeface="Arial"/>
              </a:rPr>
              <a:t>t </a:t>
            </a:r>
            <a:r>
              <a:rPr sz="950" spc="-65" dirty="0">
                <a:latin typeface="Arial"/>
                <a:cs typeface="Arial"/>
              </a:rPr>
              <a:t>h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increment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76037" y="2125702"/>
            <a:ext cx="880744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5" dirty="0">
                <a:latin typeface="Arial"/>
                <a:cs typeface="Arial"/>
              </a:rPr>
              <a:t>increment </a:t>
            </a:r>
            <a:r>
              <a:rPr sz="1150" spc="-60" dirty="0">
                <a:latin typeface="Arial"/>
                <a:cs typeface="Arial"/>
              </a:rPr>
              <a:t>#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i="1" spc="-6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18375" y="5888431"/>
            <a:ext cx="2002789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40" dirty="0">
                <a:latin typeface="Arial"/>
                <a:cs typeface="Arial"/>
              </a:rPr>
              <a:t>project </a:t>
            </a:r>
            <a:r>
              <a:rPr sz="1750" spc="-90" dirty="0">
                <a:latin typeface="Arial"/>
                <a:cs typeface="Arial"/>
              </a:rPr>
              <a:t>calendar </a:t>
            </a:r>
            <a:r>
              <a:rPr sz="1750" spc="-55" dirty="0">
                <a:latin typeface="Arial"/>
                <a:cs typeface="Arial"/>
              </a:rPr>
              <a:t>t</a:t>
            </a:r>
            <a:r>
              <a:rPr sz="1750" spc="-290" dirty="0">
                <a:latin typeface="Arial"/>
                <a:cs typeface="Arial"/>
              </a:rPr>
              <a:t> </a:t>
            </a:r>
            <a:r>
              <a:rPr sz="1750" spc="-95" dirty="0">
                <a:latin typeface="Arial"/>
                <a:cs typeface="Arial"/>
              </a:rPr>
              <a:t>ime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20064" y="1612059"/>
            <a:ext cx="3415665" cy="3702685"/>
            <a:chOff x="620064" y="1612059"/>
            <a:chExt cx="3415665" cy="3702685"/>
          </a:xfrm>
        </p:grpSpPr>
        <p:sp>
          <p:nvSpPr>
            <p:cNvPr id="70" name="object 70"/>
            <p:cNvSpPr/>
            <p:nvPr/>
          </p:nvSpPr>
          <p:spPr>
            <a:xfrm>
              <a:off x="620052" y="4622177"/>
              <a:ext cx="146050" cy="692785"/>
            </a:xfrm>
            <a:custGeom>
              <a:avLst/>
              <a:gdLst/>
              <a:ahLst/>
              <a:cxnLst/>
              <a:rect l="l" t="t" r="r" b="b"/>
              <a:pathLst>
                <a:path w="146050" h="692785">
                  <a:moveTo>
                    <a:pt x="145618" y="617220"/>
                  </a:moveTo>
                  <a:lnTo>
                    <a:pt x="132219" y="602005"/>
                  </a:lnTo>
                  <a:lnTo>
                    <a:pt x="105867" y="602005"/>
                  </a:lnTo>
                  <a:lnTo>
                    <a:pt x="105867" y="617220"/>
                  </a:lnTo>
                  <a:lnTo>
                    <a:pt x="92468" y="617220"/>
                  </a:lnTo>
                  <a:lnTo>
                    <a:pt x="92468" y="647166"/>
                  </a:lnTo>
                  <a:lnTo>
                    <a:pt x="79514" y="662393"/>
                  </a:lnTo>
                  <a:lnTo>
                    <a:pt x="79514" y="677621"/>
                  </a:lnTo>
                  <a:lnTo>
                    <a:pt x="66116" y="677621"/>
                  </a:lnTo>
                  <a:lnTo>
                    <a:pt x="66116" y="662393"/>
                  </a:lnTo>
                  <a:lnTo>
                    <a:pt x="52717" y="662393"/>
                  </a:lnTo>
                  <a:lnTo>
                    <a:pt x="52717" y="632447"/>
                  </a:lnTo>
                  <a:lnTo>
                    <a:pt x="66116" y="632447"/>
                  </a:lnTo>
                  <a:lnTo>
                    <a:pt x="66116" y="602005"/>
                  </a:lnTo>
                  <a:lnTo>
                    <a:pt x="52717" y="617220"/>
                  </a:lnTo>
                  <a:lnTo>
                    <a:pt x="39751" y="632447"/>
                  </a:lnTo>
                  <a:lnTo>
                    <a:pt x="39751" y="662393"/>
                  </a:lnTo>
                  <a:lnTo>
                    <a:pt x="52717" y="677621"/>
                  </a:lnTo>
                  <a:lnTo>
                    <a:pt x="66116" y="692353"/>
                  </a:lnTo>
                  <a:lnTo>
                    <a:pt x="92468" y="692353"/>
                  </a:lnTo>
                  <a:lnTo>
                    <a:pt x="92468" y="677621"/>
                  </a:lnTo>
                  <a:lnTo>
                    <a:pt x="105867" y="662393"/>
                  </a:lnTo>
                  <a:lnTo>
                    <a:pt x="105867" y="632447"/>
                  </a:lnTo>
                  <a:lnTo>
                    <a:pt x="132219" y="632447"/>
                  </a:lnTo>
                  <a:lnTo>
                    <a:pt x="132219" y="677621"/>
                  </a:lnTo>
                  <a:lnTo>
                    <a:pt x="119253" y="677621"/>
                  </a:lnTo>
                  <a:lnTo>
                    <a:pt x="119253" y="692353"/>
                  </a:lnTo>
                  <a:lnTo>
                    <a:pt x="145618" y="692353"/>
                  </a:lnTo>
                  <a:lnTo>
                    <a:pt x="145618" y="632447"/>
                  </a:lnTo>
                  <a:lnTo>
                    <a:pt x="145618" y="617220"/>
                  </a:lnTo>
                  <a:close/>
                </a:path>
                <a:path w="146050" h="692785">
                  <a:moveTo>
                    <a:pt x="145618" y="511644"/>
                  </a:moveTo>
                  <a:lnTo>
                    <a:pt x="139026" y="496925"/>
                  </a:lnTo>
                  <a:lnTo>
                    <a:pt x="132219" y="481698"/>
                  </a:lnTo>
                  <a:lnTo>
                    <a:pt x="132219" y="496925"/>
                  </a:lnTo>
                  <a:lnTo>
                    <a:pt x="132219" y="556831"/>
                  </a:lnTo>
                  <a:lnTo>
                    <a:pt x="66116" y="556831"/>
                  </a:lnTo>
                  <a:lnTo>
                    <a:pt x="52717" y="542099"/>
                  </a:lnTo>
                  <a:lnTo>
                    <a:pt x="52717" y="511644"/>
                  </a:lnTo>
                  <a:lnTo>
                    <a:pt x="66116" y="496925"/>
                  </a:lnTo>
                  <a:lnTo>
                    <a:pt x="132219" y="496925"/>
                  </a:lnTo>
                  <a:lnTo>
                    <a:pt x="132219" y="481698"/>
                  </a:lnTo>
                  <a:lnTo>
                    <a:pt x="119253" y="481698"/>
                  </a:lnTo>
                  <a:lnTo>
                    <a:pt x="92468" y="466471"/>
                  </a:lnTo>
                  <a:lnTo>
                    <a:pt x="66116" y="481698"/>
                  </a:lnTo>
                  <a:lnTo>
                    <a:pt x="52717" y="481698"/>
                  </a:lnTo>
                  <a:lnTo>
                    <a:pt x="39751" y="511644"/>
                  </a:lnTo>
                  <a:lnTo>
                    <a:pt x="39751" y="556831"/>
                  </a:lnTo>
                  <a:lnTo>
                    <a:pt x="52717" y="572058"/>
                  </a:lnTo>
                  <a:lnTo>
                    <a:pt x="66116" y="587260"/>
                  </a:lnTo>
                  <a:lnTo>
                    <a:pt x="119253" y="587260"/>
                  </a:lnTo>
                  <a:lnTo>
                    <a:pt x="132219" y="572058"/>
                  </a:lnTo>
                  <a:lnTo>
                    <a:pt x="145618" y="556831"/>
                  </a:lnTo>
                  <a:lnTo>
                    <a:pt x="145618" y="511644"/>
                  </a:lnTo>
                  <a:close/>
                </a:path>
                <a:path w="146050" h="692785">
                  <a:moveTo>
                    <a:pt x="145618" y="421309"/>
                  </a:moveTo>
                  <a:lnTo>
                    <a:pt x="52717" y="421309"/>
                  </a:lnTo>
                  <a:lnTo>
                    <a:pt x="52717" y="376123"/>
                  </a:lnTo>
                  <a:lnTo>
                    <a:pt x="39751" y="376123"/>
                  </a:lnTo>
                  <a:lnTo>
                    <a:pt x="39751" y="421309"/>
                  </a:lnTo>
                  <a:lnTo>
                    <a:pt x="26365" y="406565"/>
                  </a:lnTo>
                  <a:lnTo>
                    <a:pt x="13398" y="406565"/>
                  </a:lnTo>
                  <a:lnTo>
                    <a:pt x="13398" y="376123"/>
                  </a:lnTo>
                  <a:lnTo>
                    <a:pt x="0" y="376123"/>
                  </a:lnTo>
                  <a:lnTo>
                    <a:pt x="0" y="421309"/>
                  </a:lnTo>
                  <a:lnTo>
                    <a:pt x="13398" y="436511"/>
                  </a:lnTo>
                  <a:lnTo>
                    <a:pt x="39751" y="436511"/>
                  </a:lnTo>
                  <a:lnTo>
                    <a:pt x="39751" y="451739"/>
                  </a:lnTo>
                  <a:lnTo>
                    <a:pt x="52717" y="451739"/>
                  </a:lnTo>
                  <a:lnTo>
                    <a:pt x="52717" y="436511"/>
                  </a:lnTo>
                  <a:lnTo>
                    <a:pt x="145618" y="436511"/>
                  </a:lnTo>
                  <a:lnTo>
                    <a:pt x="145618" y="421309"/>
                  </a:lnTo>
                  <a:close/>
                </a:path>
                <a:path w="146050" h="692785">
                  <a:moveTo>
                    <a:pt x="145618" y="286270"/>
                  </a:moveTo>
                  <a:lnTo>
                    <a:pt x="132219" y="286270"/>
                  </a:lnTo>
                  <a:lnTo>
                    <a:pt x="132219" y="331444"/>
                  </a:lnTo>
                  <a:lnTo>
                    <a:pt x="52717" y="331444"/>
                  </a:lnTo>
                  <a:lnTo>
                    <a:pt x="52717" y="286270"/>
                  </a:lnTo>
                  <a:lnTo>
                    <a:pt x="39751" y="286270"/>
                  </a:lnTo>
                  <a:lnTo>
                    <a:pt x="39751" y="331444"/>
                  </a:lnTo>
                  <a:lnTo>
                    <a:pt x="13398" y="331444"/>
                  </a:lnTo>
                  <a:lnTo>
                    <a:pt x="13398" y="346176"/>
                  </a:lnTo>
                  <a:lnTo>
                    <a:pt x="39751" y="346176"/>
                  </a:lnTo>
                  <a:lnTo>
                    <a:pt x="39751" y="361403"/>
                  </a:lnTo>
                  <a:lnTo>
                    <a:pt x="52717" y="361403"/>
                  </a:lnTo>
                  <a:lnTo>
                    <a:pt x="52717" y="346176"/>
                  </a:lnTo>
                  <a:lnTo>
                    <a:pt x="132219" y="346176"/>
                  </a:lnTo>
                  <a:lnTo>
                    <a:pt x="145618" y="331444"/>
                  </a:lnTo>
                  <a:lnTo>
                    <a:pt x="145618" y="286270"/>
                  </a:lnTo>
                  <a:close/>
                </a:path>
                <a:path w="146050" h="692785">
                  <a:moveTo>
                    <a:pt x="145618" y="150749"/>
                  </a:moveTo>
                  <a:lnTo>
                    <a:pt x="39751" y="105562"/>
                  </a:lnTo>
                  <a:lnTo>
                    <a:pt x="39751" y="135521"/>
                  </a:lnTo>
                  <a:lnTo>
                    <a:pt x="105867" y="150749"/>
                  </a:lnTo>
                  <a:lnTo>
                    <a:pt x="119253" y="150749"/>
                  </a:lnTo>
                  <a:lnTo>
                    <a:pt x="105867" y="165468"/>
                  </a:lnTo>
                  <a:lnTo>
                    <a:pt x="39751" y="180695"/>
                  </a:lnTo>
                  <a:lnTo>
                    <a:pt x="39751" y="210654"/>
                  </a:lnTo>
                  <a:lnTo>
                    <a:pt x="105867" y="225856"/>
                  </a:lnTo>
                  <a:lnTo>
                    <a:pt x="119253" y="225856"/>
                  </a:lnTo>
                  <a:lnTo>
                    <a:pt x="105867" y="241084"/>
                  </a:lnTo>
                  <a:lnTo>
                    <a:pt x="39751" y="255816"/>
                  </a:lnTo>
                  <a:lnTo>
                    <a:pt x="39751" y="271043"/>
                  </a:lnTo>
                  <a:lnTo>
                    <a:pt x="145618" y="241084"/>
                  </a:lnTo>
                  <a:lnTo>
                    <a:pt x="145618" y="225856"/>
                  </a:lnTo>
                  <a:lnTo>
                    <a:pt x="79514" y="195910"/>
                  </a:lnTo>
                  <a:lnTo>
                    <a:pt x="145618" y="165468"/>
                  </a:lnTo>
                  <a:lnTo>
                    <a:pt x="145618" y="150749"/>
                  </a:lnTo>
                  <a:close/>
                </a:path>
                <a:path w="146050" h="692785">
                  <a:moveTo>
                    <a:pt x="145618" y="0"/>
                  </a:moveTo>
                  <a:lnTo>
                    <a:pt x="52717" y="0"/>
                  </a:lnTo>
                  <a:lnTo>
                    <a:pt x="52717" y="15227"/>
                  </a:lnTo>
                  <a:lnTo>
                    <a:pt x="39751" y="15227"/>
                  </a:lnTo>
                  <a:lnTo>
                    <a:pt x="39751" y="75133"/>
                  </a:lnTo>
                  <a:lnTo>
                    <a:pt x="52717" y="75133"/>
                  </a:lnTo>
                  <a:lnTo>
                    <a:pt x="52717" y="90335"/>
                  </a:lnTo>
                  <a:lnTo>
                    <a:pt x="66116" y="90335"/>
                  </a:lnTo>
                  <a:lnTo>
                    <a:pt x="66116" y="75133"/>
                  </a:lnTo>
                  <a:lnTo>
                    <a:pt x="52717" y="60388"/>
                  </a:lnTo>
                  <a:lnTo>
                    <a:pt x="52717" y="29946"/>
                  </a:lnTo>
                  <a:lnTo>
                    <a:pt x="66116" y="29946"/>
                  </a:lnTo>
                  <a:lnTo>
                    <a:pt x="66116" y="15227"/>
                  </a:lnTo>
                  <a:lnTo>
                    <a:pt x="79514" y="15227"/>
                  </a:lnTo>
                  <a:lnTo>
                    <a:pt x="79514" y="29946"/>
                  </a:lnTo>
                  <a:lnTo>
                    <a:pt x="92468" y="60388"/>
                  </a:lnTo>
                  <a:lnTo>
                    <a:pt x="105867" y="75133"/>
                  </a:lnTo>
                  <a:lnTo>
                    <a:pt x="105867" y="90335"/>
                  </a:lnTo>
                  <a:lnTo>
                    <a:pt x="145618" y="90335"/>
                  </a:lnTo>
                  <a:lnTo>
                    <a:pt x="145618" y="75133"/>
                  </a:lnTo>
                  <a:lnTo>
                    <a:pt x="145618" y="29946"/>
                  </a:lnTo>
                  <a:lnTo>
                    <a:pt x="132219" y="15227"/>
                  </a:lnTo>
                  <a:lnTo>
                    <a:pt x="132219" y="29946"/>
                  </a:lnTo>
                  <a:lnTo>
                    <a:pt x="132219" y="75133"/>
                  </a:lnTo>
                  <a:lnTo>
                    <a:pt x="119253" y="75133"/>
                  </a:lnTo>
                  <a:lnTo>
                    <a:pt x="105867" y="60388"/>
                  </a:lnTo>
                  <a:lnTo>
                    <a:pt x="105867" y="45173"/>
                  </a:lnTo>
                  <a:lnTo>
                    <a:pt x="92468" y="29946"/>
                  </a:lnTo>
                  <a:lnTo>
                    <a:pt x="92468" y="15227"/>
                  </a:lnTo>
                  <a:lnTo>
                    <a:pt x="119253" y="15227"/>
                  </a:lnTo>
                  <a:lnTo>
                    <a:pt x="119253" y="29946"/>
                  </a:lnTo>
                  <a:lnTo>
                    <a:pt x="132219" y="29946"/>
                  </a:lnTo>
                  <a:lnTo>
                    <a:pt x="132219" y="15227"/>
                  </a:lnTo>
                  <a:lnTo>
                    <a:pt x="145618" y="15227"/>
                  </a:lnTo>
                  <a:lnTo>
                    <a:pt x="145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9814" y="4411514"/>
              <a:ext cx="105862" cy="1807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0064" y="4125726"/>
              <a:ext cx="145613" cy="195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3458" y="3779134"/>
              <a:ext cx="132219" cy="316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0052" y="3734434"/>
              <a:ext cx="146050" cy="15240"/>
            </a:xfrm>
            <a:custGeom>
              <a:avLst/>
              <a:gdLst/>
              <a:ahLst/>
              <a:cxnLst/>
              <a:rect l="l" t="t" r="r" b="b"/>
              <a:pathLst>
                <a:path w="146050" h="15239">
                  <a:moveTo>
                    <a:pt x="26365" y="0"/>
                  </a:moveTo>
                  <a:lnTo>
                    <a:pt x="0" y="0"/>
                  </a:lnTo>
                  <a:lnTo>
                    <a:pt x="0" y="14630"/>
                  </a:lnTo>
                  <a:lnTo>
                    <a:pt x="26365" y="14630"/>
                  </a:lnTo>
                  <a:lnTo>
                    <a:pt x="26365" y="0"/>
                  </a:lnTo>
                  <a:close/>
                </a:path>
                <a:path w="146050" h="15239">
                  <a:moveTo>
                    <a:pt x="145618" y="0"/>
                  </a:moveTo>
                  <a:lnTo>
                    <a:pt x="39751" y="0"/>
                  </a:lnTo>
                  <a:lnTo>
                    <a:pt x="39751" y="14630"/>
                  </a:lnTo>
                  <a:lnTo>
                    <a:pt x="145618" y="14630"/>
                  </a:lnTo>
                  <a:lnTo>
                    <a:pt x="145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9814" y="3342935"/>
              <a:ext cx="105862" cy="361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0064" y="3297855"/>
              <a:ext cx="146050" cy="15240"/>
            </a:xfrm>
            <a:custGeom>
              <a:avLst/>
              <a:gdLst/>
              <a:ahLst/>
              <a:cxnLst/>
              <a:rect l="l" t="t" r="r" b="b"/>
              <a:pathLst>
                <a:path w="146050" h="15239">
                  <a:moveTo>
                    <a:pt x="145613" y="0"/>
                  </a:moveTo>
                  <a:lnTo>
                    <a:pt x="145613" y="14826"/>
                  </a:lnTo>
                  <a:lnTo>
                    <a:pt x="0" y="14826"/>
                  </a:lnTo>
                  <a:lnTo>
                    <a:pt x="0" y="0"/>
                  </a:lnTo>
                  <a:lnTo>
                    <a:pt x="145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0064" y="3011546"/>
              <a:ext cx="185356" cy="2564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9814" y="2831426"/>
              <a:ext cx="105862" cy="903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9814" y="2695784"/>
              <a:ext cx="105862" cy="1051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0064" y="2560344"/>
              <a:ext cx="145613" cy="1049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0052" y="1928431"/>
              <a:ext cx="146050" cy="541655"/>
            </a:xfrm>
            <a:custGeom>
              <a:avLst/>
              <a:gdLst/>
              <a:ahLst/>
              <a:cxnLst/>
              <a:rect l="l" t="t" r="r" b="b"/>
              <a:pathLst>
                <a:path w="146050" h="541655">
                  <a:moveTo>
                    <a:pt x="145618" y="496481"/>
                  </a:moveTo>
                  <a:lnTo>
                    <a:pt x="52717" y="496481"/>
                  </a:lnTo>
                  <a:lnTo>
                    <a:pt x="52717" y="466420"/>
                  </a:lnTo>
                  <a:lnTo>
                    <a:pt x="39751" y="466420"/>
                  </a:lnTo>
                  <a:lnTo>
                    <a:pt x="39751" y="496481"/>
                  </a:lnTo>
                  <a:lnTo>
                    <a:pt x="13398" y="496481"/>
                  </a:lnTo>
                  <a:lnTo>
                    <a:pt x="13398" y="466420"/>
                  </a:lnTo>
                  <a:lnTo>
                    <a:pt x="0" y="466420"/>
                  </a:lnTo>
                  <a:lnTo>
                    <a:pt x="0" y="511505"/>
                  </a:lnTo>
                  <a:lnTo>
                    <a:pt x="13398" y="526326"/>
                  </a:lnTo>
                  <a:lnTo>
                    <a:pt x="39751" y="526326"/>
                  </a:lnTo>
                  <a:lnTo>
                    <a:pt x="39751" y="541553"/>
                  </a:lnTo>
                  <a:lnTo>
                    <a:pt x="52717" y="541553"/>
                  </a:lnTo>
                  <a:lnTo>
                    <a:pt x="52717" y="526326"/>
                  </a:lnTo>
                  <a:lnTo>
                    <a:pt x="145618" y="526326"/>
                  </a:lnTo>
                  <a:lnTo>
                    <a:pt x="145618" y="496481"/>
                  </a:lnTo>
                  <a:close/>
                </a:path>
                <a:path w="146050" h="541655">
                  <a:moveTo>
                    <a:pt x="145618" y="360832"/>
                  </a:moveTo>
                  <a:lnTo>
                    <a:pt x="132219" y="360832"/>
                  </a:lnTo>
                  <a:lnTo>
                    <a:pt x="132219" y="346214"/>
                  </a:lnTo>
                  <a:lnTo>
                    <a:pt x="119253" y="346214"/>
                  </a:lnTo>
                  <a:lnTo>
                    <a:pt x="119253" y="376059"/>
                  </a:lnTo>
                  <a:lnTo>
                    <a:pt x="132219" y="376059"/>
                  </a:lnTo>
                  <a:lnTo>
                    <a:pt x="132219" y="421347"/>
                  </a:lnTo>
                  <a:lnTo>
                    <a:pt x="119253" y="435965"/>
                  </a:lnTo>
                  <a:lnTo>
                    <a:pt x="92468" y="435965"/>
                  </a:lnTo>
                  <a:lnTo>
                    <a:pt x="92468" y="416433"/>
                  </a:lnTo>
                  <a:lnTo>
                    <a:pt x="92468" y="346214"/>
                  </a:lnTo>
                  <a:lnTo>
                    <a:pt x="79514" y="346214"/>
                  </a:lnTo>
                  <a:lnTo>
                    <a:pt x="79514" y="376059"/>
                  </a:lnTo>
                  <a:lnTo>
                    <a:pt x="79514" y="435965"/>
                  </a:lnTo>
                  <a:lnTo>
                    <a:pt x="66116" y="421347"/>
                  </a:lnTo>
                  <a:lnTo>
                    <a:pt x="52717" y="406120"/>
                  </a:lnTo>
                  <a:lnTo>
                    <a:pt x="52717" y="376059"/>
                  </a:lnTo>
                  <a:lnTo>
                    <a:pt x="79514" y="376059"/>
                  </a:lnTo>
                  <a:lnTo>
                    <a:pt x="79514" y="346214"/>
                  </a:lnTo>
                  <a:lnTo>
                    <a:pt x="66116" y="360832"/>
                  </a:lnTo>
                  <a:lnTo>
                    <a:pt x="52717" y="360832"/>
                  </a:lnTo>
                  <a:lnTo>
                    <a:pt x="39751" y="376059"/>
                  </a:lnTo>
                  <a:lnTo>
                    <a:pt x="39751" y="421347"/>
                  </a:lnTo>
                  <a:lnTo>
                    <a:pt x="52717" y="435965"/>
                  </a:lnTo>
                  <a:lnTo>
                    <a:pt x="79514" y="451192"/>
                  </a:lnTo>
                  <a:lnTo>
                    <a:pt x="119253" y="451192"/>
                  </a:lnTo>
                  <a:lnTo>
                    <a:pt x="132219" y="435965"/>
                  </a:lnTo>
                  <a:lnTo>
                    <a:pt x="145618" y="421347"/>
                  </a:lnTo>
                  <a:lnTo>
                    <a:pt x="145618" y="360832"/>
                  </a:lnTo>
                  <a:close/>
                </a:path>
                <a:path w="146050" h="541655">
                  <a:moveTo>
                    <a:pt x="145618" y="225399"/>
                  </a:moveTo>
                  <a:lnTo>
                    <a:pt x="132219" y="225399"/>
                  </a:lnTo>
                  <a:lnTo>
                    <a:pt x="132219" y="255854"/>
                  </a:lnTo>
                  <a:lnTo>
                    <a:pt x="132219" y="300926"/>
                  </a:lnTo>
                  <a:lnTo>
                    <a:pt x="105867" y="300926"/>
                  </a:lnTo>
                  <a:lnTo>
                    <a:pt x="105867" y="285699"/>
                  </a:lnTo>
                  <a:lnTo>
                    <a:pt x="92468" y="255854"/>
                  </a:lnTo>
                  <a:lnTo>
                    <a:pt x="132219" y="255854"/>
                  </a:lnTo>
                  <a:lnTo>
                    <a:pt x="132219" y="225399"/>
                  </a:lnTo>
                  <a:lnTo>
                    <a:pt x="66116" y="225399"/>
                  </a:lnTo>
                  <a:lnTo>
                    <a:pt x="52717" y="240626"/>
                  </a:lnTo>
                  <a:lnTo>
                    <a:pt x="39751" y="255854"/>
                  </a:lnTo>
                  <a:lnTo>
                    <a:pt x="39751" y="300926"/>
                  </a:lnTo>
                  <a:lnTo>
                    <a:pt x="52717" y="315760"/>
                  </a:lnTo>
                  <a:lnTo>
                    <a:pt x="66116" y="315760"/>
                  </a:lnTo>
                  <a:lnTo>
                    <a:pt x="66116" y="300926"/>
                  </a:lnTo>
                  <a:lnTo>
                    <a:pt x="52717" y="300926"/>
                  </a:lnTo>
                  <a:lnTo>
                    <a:pt x="52717" y="255854"/>
                  </a:lnTo>
                  <a:lnTo>
                    <a:pt x="79514" y="255854"/>
                  </a:lnTo>
                  <a:lnTo>
                    <a:pt x="92468" y="285699"/>
                  </a:lnTo>
                  <a:lnTo>
                    <a:pt x="105867" y="315760"/>
                  </a:lnTo>
                  <a:lnTo>
                    <a:pt x="119253" y="330987"/>
                  </a:lnTo>
                  <a:lnTo>
                    <a:pt x="132219" y="315760"/>
                  </a:lnTo>
                  <a:lnTo>
                    <a:pt x="145618" y="315760"/>
                  </a:lnTo>
                  <a:lnTo>
                    <a:pt x="145618" y="300926"/>
                  </a:lnTo>
                  <a:lnTo>
                    <a:pt x="145618" y="240626"/>
                  </a:lnTo>
                  <a:lnTo>
                    <a:pt x="145618" y="225399"/>
                  </a:lnTo>
                  <a:close/>
                </a:path>
                <a:path w="146050" h="541655">
                  <a:moveTo>
                    <a:pt x="145618" y="120675"/>
                  </a:moveTo>
                  <a:lnTo>
                    <a:pt x="132219" y="120675"/>
                  </a:lnTo>
                  <a:lnTo>
                    <a:pt x="132219" y="165277"/>
                  </a:lnTo>
                  <a:lnTo>
                    <a:pt x="52717" y="165277"/>
                  </a:lnTo>
                  <a:lnTo>
                    <a:pt x="52717" y="135039"/>
                  </a:lnTo>
                  <a:lnTo>
                    <a:pt x="39751" y="135039"/>
                  </a:lnTo>
                  <a:lnTo>
                    <a:pt x="39751" y="165277"/>
                  </a:lnTo>
                  <a:lnTo>
                    <a:pt x="13398" y="165277"/>
                  </a:lnTo>
                  <a:lnTo>
                    <a:pt x="13398" y="180149"/>
                  </a:lnTo>
                  <a:lnTo>
                    <a:pt x="39751" y="180149"/>
                  </a:lnTo>
                  <a:lnTo>
                    <a:pt x="39751" y="210566"/>
                  </a:lnTo>
                  <a:lnTo>
                    <a:pt x="52717" y="210566"/>
                  </a:lnTo>
                  <a:lnTo>
                    <a:pt x="52717" y="180149"/>
                  </a:lnTo>
                  <a:lnTo>
                    <a:pt x="145618" y="180149"/>
                  </a:lnTo>
                  <a:lnTo>
                    <a:pt x="145618" y="165277"/>
                  </a:lnTo>
                  <a:lnTo>
                    <a:pt x="145618" y="120675"/>
                  </a:lnTo>
                  <a:close/>
                </a:path>
                <a:path w="146050" h="541655">
                  <a:moveTo>
                    <a:pt x="145618" y="0"/>
                  </a:moveTo>
                  <a:lnTo>
                    <a:pt x="39751" y="0"/>
                  </a:lnTo>
                  <a:lnTo>
                    <a:pt x="39751" y="29845"/>
                  </a:lnTo>
                  <a:lnTo>
                    <a:pt x="119253" y="29845"/>
                  </a:lnTo>
                  <a:lnTo>
                    <a:pt x="132219" y="44678"/>
                  </a:lnTo>
                  <a:lnTo>
                    <a:pt x="132219" y="75133"/>
                  </a:lnTo>
                  <a:lnTo>
                    <a:pt x="119253" y="89750"/>
                  </a:lnTo>
                  <a:lnTo>
                    <a:pt x="39751" y="89750"/>
                  </a:lnTo>
                  <a:lnTo>
                    <a:pt x="39751" y="104978"/>
                  </a:lnTo>
                  <a:lnTo>
                    <a:pt x="132219" y="104978"/>
                  </a:lnTo>
                  <a:lnTo>
                    <a:pt x="145618" y="89750"/>
                  </a:lnTo>
                  <a:lnTo>
                    <a:pt x="145618" y="44678"/>
                  </a:lnTo>
                  <a:lnTo>
                    <a:pt x="132219" y="29845"/>
                  </a:lnTo>
                  <a:lnTo>
                    <a:pt x="145618" y="29845"/>
                  </a:lnTo>
                  <a:lnTo>
                    <a:pt x="145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9814" y="1612059"/>
              <a:ext cx="105862" cy="2859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36900" y="3779557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70">
                  <a:moveTo>
                    <a:pt x="410476" y="0"/>
                  </a:moveTo>
                  <a:lnTo>
                    <a:pt x="0" y="0"/>
                  </a:lnTo>
                  <a:lnTo>
                    <a:pt x="0" y="315722"/>
                  </a:lnTo>
                  <a:lnTo>
                    <a:pt x="0" y="330949"/>
                  </a:lnTo>
                  <a:lnTo>
                    <a:pt x="410476" y="330949"/>
                  </a:lnTo>
                  <a:lnTo>
                    <a:pt x="410476" y="315722"/>
                  </a:lnTo>
                  <a:lnTo>
                    <a:pt x="410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40687" y="37718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47381" y="3779510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0"/>
                  </a:lnTo>
                </a:path>
                <a:path h="331470">
                  <a:moveTo>
                    <a:pt x="0" y="0"/>
                  </a:moveTo>
                  <a:lnTo>
                    <a:pt x="0" y="330988"/>
                  </a:lnTo>
                </a:path>
                <a:path h="331470">
                  <a:moveTo>
                    <a:pt x="0" y="330988"/>
                  </a:moveTo>
                  <a:lnTo>
                    <a:pt x="0" y="33098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6910" y="4102882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36910" y="41104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36910" y="409527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2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23522" y="3764323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70">
                  <a:moveTo>
                    <a:pt x="410471" y="0"/>
                  </a:moveTo>
                  <a:lnTo>
                    <a:pt x="0" y="0"/>
                  </a:lnTo>
                  <a:lnTo>
                    <a:pt x="0" y="330948"/>
                  </a:lnTo>
                  <a:lnTo>
                    <a:pt x="410471" y="330948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23521" y="3756667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23522" y="3764283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70">
                  <a:moveTo>
                    <a:pt x="410471" y="0"/>
                  </a:moveTo>
                  <a:lnTo>
                    <a:pt x="410471" y="0"/>
                  </a:lnTo>
                </a:path>
                <a:path w="410845" h="331470">
                  <a:moveTo>
                    <a:pt x="410471" y="0"/>
                  </a:moveTo>
                  <a:lnTo>
                    <a:pt x="410471" y="330988"/>
                  </a:lnTo>
                </a:path>
                <a:path w="410845" h="331470">
                  <a:moveTo>
                    <a:pt x="410471" y="330988"/>
                  </a:moveTo>
                  <a:lnTo>
                    <a:pt x="410471" y="330988"/>
                  </a:lnTo>
                </a:path>
                <a:path w="410845" h="331470">
                  <a:moveTo>
                    <a:pt x="410471" y="330988"/>
                  </a:moveTo>
                  <a:lnTo>
                    <a:pt x="0" y="330988"/>
                  </a:lnTo>
                </a:path>
                <a:path w="410845" h="331470">
                  <a:moveTo>
                    <a:pt x="0" y="330988"/>
                  </a:moveTo>
                  <a:lnTo>
                    <a:pt x="0" y="330988"/>
                  </a:lnTo>
                </a:path>
                <a:path w="410845" h="331470">
                  <a:moveTo>
                    <a:pt x="0" y="3309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33991" y="3854691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70">
                  <a:moveTo>
                    <a:pt x="569366" y="0"/>
                  </a:moveTo>
                  <a:lnTo>
                    <a:pt x="145503" y="0"/>
                  </a:lnTo>
                  <a:lnTo>
                    <a:pt x="145503" y="70053"/>
                  </a:lnTo>
                  <a:lnTo>
                    <a:pt x="132537" y="65163"/>
                  </a:lnTo>
                  <a:lnTo>
                    <a:pt x="132537" y="60363"/>
                  </a:lnTo>
                  <a:lnTo>
                    <a:pt x="119824" y="60363"/>
                  </a:lnTo>
                  <a:lnTo>
                    <a:pt x="0" y="15189"/>
                  </a:lnTo>
                  <a:lnTo>
                    <a:pt x="0" y="135597"/>
                  </a:lnTo>
                  <a:lnTo>
                    <a:pt x="39636" y="120370"/>
                  </a:lnTo>
                  <a:lnTo>
                    <a:pt x="92837" y="105549"/>
                  </a:lnTo>
                  <a:lnTo>
                    <a:pt x="132651" y="90322"/>
                  </a:lnTo>
                  <a:lnTo>
                    <a:pt x="145503" y="82867"/>
                  </a:lnTo>
                  <a:lnTo>
                    <a:pt x="145503" y="316318"/>
                  </a:lnTo>
                  <a:lnTo>
                    <a:pt x="145503" y="330949"/>
                  </a:lnTo>
                  <a:lnTo>
                    <a:pt x="569366" y="330949"/>
                  </a:lnTo>
                  <a:lnTo>
                    <a:pt x="569366" y="316318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96725" y="384702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03367" y="3854644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0"/>
                  </a:lnTo>
                </a:path>
                <a:path h="331470">
                  <a:moveTo>
                    <a:pt x="0" y="0"/>
                  </a:moveTo>
                  <a:lnTo>
                    <a:pt x="0" y="330988"/>
                  </a:lnTo>
                </a:path>
                <a:path h="331470">
                  <a:moveTo>
                    <a:pt x="0" y="330988"/>
                  </a:moveTo>
                  <a:lnTo>
                    <a:pt x="0" y="33098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79507" y="4178015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79507" y="41856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79507" y="417100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625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466647" y="3839557"/>
              <a:ext cx="423545" cy="331470"/>
            </a:xfrm>
            <a:custGeom>
              <a:avLst/>
              <a:gdLst/>
              <a:ahLst/>
              <a:cxnLst/>
              <a:rect l="l" t="t" r="r" b="b"/>
              <a:pathLst>
                <a:path w="423545" h="331470">
                  <a:moveTo>
                    <a:pt x="423436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423436" y="331449"/>
                  </a:lnTo>
                  <a:lnTo>
                    <a:pt x="42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66647" y="3831800"/>
              <a:ext cx="423545" cy="15240"/>
            </a:xfrm>
            <a:custGeom>
              <a:avLst/>
              <a:gdLst/>
              <a:ahLst/>
              <a:cxnLst/>
              <a:rect l="l" t="t" r="r" b="b"/>
              <a:pathLst>
                <a:path w="423545" h="15239">
                  <a:moveTo>
                    <a:pt x="0" y="15233"/>
                  </a:moveTo>
                  <a:lnTo>
                    <a:pt x="423331" y="15233"/>
                  </a:lnTo>
                  <a:lnTo>
                    <a:pt x="42333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66647" y="3839417"/>
              <a:ext cx="423545" cy="332105"/>
            </a:xfrm>
            <a:custGeom>
              <a:avLst/>
              <a:gdLst/>
              <a:ahLst/>
              <a:cxnLst/>
              <a:rect l="l" t="t" r="r" b="b"/>
              <a:pathLst>
                <a:path w="423545" h="332104">
                  <a:moveTo>
                    <a:pt x="423331" y="0"/>
                  </a:moveTo>
                  <a:lnTo>
                    <a:pt x="423331" y="0"/>
                  </a:lnTo>
                </a:path>
                <a:path w="423545" h="332104">
                  <a:moveTo>
                    <a:pt x="423331" y="0"/>
                  </a:moveTo>
                  <a:lnTo>
                    <a:pt x="423331" y="331589"/>
                  </a:lnTo>
                </a:path>
                <a:path w="423545" h="332104">
                  <a:moveTo>
                    <a:pt x="423331" y="331589"/>
                  </a:moveTo>
                  <a:lnTo>
                    <a:pt x="423331" y="331589"/>
                  </a:lnTo>
                </a:path>
                <a:path w="423545" h="332104">
                  <a:moveTo>
                    <a:pt x="423331" y="331589"/>
                  </a:moveTo>
                  <a:lnTo>
                    <a:pt x="0" y="331589"/>
                  </a:lnTo>
                </a:path>
                <a:path w="423545" h="332104">
                  <a:moveTo>
                    <a:pt x="0" y="331589"/>
                  </a:moveTo>
                  <a:lnTo>
                    <a:pt x="0" y="331589"/>
                  </a:lnTo>
                </a:path>
                <a:path w="423545" h="332104">
                  <a:moveTo>
                    <a:pt x="0" y="331589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76586" y="3945013"/>
              <a:ext cx="159385" cy="105410"/>
            </a:xfrm>
            <a:custGeom>
              <a:avLst/>
              <a:gdLst/>
              <a:ahLst/>
              <a:cxnLst/>
              <a:rect l="l" t="t" r="r" b="b"/>
              <a:pathLst>
                <a:path w="159385" h="105410">
                  <a:moveTo>
                    <a:pt x="159080" y="59905"/>
                  </a:moveTo>
                  <a:lnTo>
                    <a:pt x="132626" y="49949"/>
                  </a:lnTo>
                  <a:lnTo>
                    <a:pt x="132626" y="45173"/>
                  </a:lnTo>
                  <a:lnTo>
                    <a:pt x="119951" y="45173"/>
                  </a:lnTo>
                  <a:lnTo>
                    <a:pt x="0" y="0"/>
                  </a:lnTo>
                  <a:lnTo>
                    <a:pt x="0" y="75133"/>
                  </a:lnTo>
                  <a:lnTo>
                    <a:pt x="13385" y="105181"/>
                  </a:lnTo>
                  <a:lnTo>
                    <a:pt x="39814" y="105181"/>
                  </a:lnTo>
                  <a:lnTo>
                    <a:pt x="92837" y="75133"/>
                  </a:lnTo>
                  <a:lnTo>
                    <a:pt x="132626" y="75133"/>
                  </a:lnTo>
                  <a:lnTo>
                    <a:pt x="132626" y="59918"/>
                  </a:lnTo>
                  <a:lnTo>
                    <a:pt x="159080" y="5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936913" y="3806306"/>
            <a:ext cx="946785" cy="1454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50"/>
              </a:spcBef>
            </a:pPr>
            <a:r>
              <a:rPr sz="350" b="1" spc="-30" dirty="0">
                <a:latin typeface="Arial"/>
                <a:cs typeface="Arial"/>
              </a:rPr>
              <a:t>C </a:t>
            </a:r>
            <a:r>
              <a:rPr sz="350" b="1" spc="-25" dirty="0">
                <a:latin typeface="Arial"/>
                <a:cs typeface="Arial"/>
              </a:rPr>
              <a:t>o </a:t>
            </a:r>
            <a:r>
              <a:rPr sz="350" b="1" spc="-35" dirty="0">
                <a:latin typeface="Arial"/>
                <a:cs typeface="Arial"/>
              </a:rPr>
              <a:t>m m </a:t>
            </a:r>
            <a:r>
              <a:rPr sz="350" b="1" spc="-25" dirty="0">
                <a:latin typeface="Arial"/>
                <a:cs typeface="Arial"/>
              </a:rPr>
              <a:t>u n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c a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o</a:t>
            </a:r>
            <a:r>
              <a:rPr sz="350" b="1" spc="-1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50"/>
              </a:spcBef>
            </a:pPr>
            <a:r>
              <a:rPr sz="350" b="1" spc="-25" dirty="0">
                <a:latin typeface="Arial"/>
                <a:cs typeface="Arial"/>
              </a:rPr>
              <a:t>P </a:t>
            </a:r>
            <a:r>
              <a:rPr sz="350" b="1" spc="-15" dirty="0">
                <a:latin typeface="Arial"/>
                <a:cs typeface="Arial"/>
              </a:rPr>
              <a:t>l </a:t>
            </a:r>
            <a:r>
              <a:rPr sz="350" b="1" spc="-25" dirty="0">
                <a:latin typeface="Arial"/>
                <a:cs typeface="Arial"/>
              </a:rPr>
              <a:t>a n n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n</a:t>
            </a:r>
            <a:r>
              <a:rPr sz="350" b="1" spc="20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g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4001624" y="3922160"/>
            <a:ext cx="1663064" cy="527050"/>
            <a:chOff x="4001624" y="3922160"/>
            <a:chExt cx="1663064" cy="527050"/>
          </a:xfrm>
        </p:grpSpPr>
        <p:sp>
          <p:nvSpPr>
            <p:cNvPr id="104" name="object 104"/>
            <p:cNvSpPr/>
            <p:nvPr/>
          </p:nvSpPr>
          <p:spPr>
            <a:xfrm>
              <a:off x="4022633" y="4261266"/>
              <a:ext cx="410209" cy="15240"/>
            </a:xfrm>
            <a:custGeom>
              <a:avLst/>
              <a:gdLst/>
              <a:ahLst/>
              <a:cxnLst/>
              <a:rect l="l" t="t" r="r" b="b"/>
              <a:pathLst>
                <a:path w="410210" h="15239">
                  <a:moveTo>
                    <a:pt x="0" y="14726"/>
                  </a:moveTo>
                  <a:lnTo>
                    <a:pt x="410030" y="14726"/>
                  </a:lnTo>
                  <a:lnTo>
                    <a:pt x="410030" y="0"/>
                  </a:lnTo>
                  <a:lnTo>
                    <a:pt x="0" y="0"/>
                  </a:lnTo>
                  <a:lnTo>
                    <a:pt x="0" y="14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32751" y="393738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3"/>
                  </a:move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32751" y="3945004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316262"/>
                  </a:lnTo>
                </a:path>
                <a:path h="331470">
                  <a:moveTo>
                    <a:pt x="0" y="316262"/>
                  </a:moveTo>
                  <a:lnTo>
                    <a:pt x="0" y="330988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022623" y="4268380"/>
              <a:ext cx="410209" cy="15240"/>
            </a:xfrm>
            <a:custGeom>
              <a:avLst/>
              <a:gdLst/>
              <a:ahLst/>
              <a:cxnLst/>
              <a:rect l="l" t="t" r="r" b="b"/>
              <a:pathLst>
                <a:path w="410210" h="15239">
                  <a:moveTo>
                    <a:pt x="41012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10121" y="15240"/>
                  </a:lnTo>
                  <a:lnTo>
                    <a:pt x="4101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22633" y="42759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22633" y="426126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726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009244" y="3929817"/>
              <a:ext cx="423545" cy="331470"/>
            </a:xfrm>
            <a:custGeom>
              <a:avLst/>
              <a:gdLst/>
              <a:ahLst/>
              <a:cxnLst/>
              <a:rect l="l" t="t" r="r" b="b"/>
              <a:pathLst>
                <a:path w="423545" h="331470">
                  <a:moveTo>
                    <a:pt x="423436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423436" y="331449"/>
                  </a:lnTo>
                  <a:lnTo>
                    <a:pt x="42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09237" y="3922166"/>
              <a:ext cx="423545" cy="15240"/>
            </a:xfrm>
            <a:custGeom>
              <a:avLst/>
              <a:gdLst/>
              <a:ahLst/>
              <a:cxnLst/>
              <a:rect l="l" t="t" r="r" b="b"/>
              <a:pathLst>
                <a:path w="423545" h="15239">
                  <a:moveTo>
                    <a:pt x="42350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23506" y="15240"/>
                  </a:lnTo>
                  <a:lnTo>
                    <a:pt x="423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432751" y="3929777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0"/>
                  </a:moveTo>
                  <a:lnTo>
                    <a:pt x="0" y="331489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32751" y="425365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3"/>
                  </a:move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09244" y="3929777"/>
              <a:ext cx="423545" cy="332105"/>
            </a:xfrm>
            <a:custGeom>
              <a:avLst/>
              <a:gdLst/>
              <a:ahLst/>
              <a:cxnLst/>
              <a:rect l="l" t="t" r="r" b="b"/>
              <a:pathLst>
                <a:path w="423545" h="332104">
                  <a:moveTo>
                    <a:pt x="423507" y="331489"/>
                  </a:moveTo>
                  <a:lnTo>
                    <a:pt x="0" y="331489"/>
                  </a:lnTo>
                </a:path>
                <a:path w="423545" h="332104">
                  <a:moveTo>
                    <a:pt x="0" y="331489"/>
                  </a:moveTo>
                  <a:lnTo>
                    <a:pt x="0" y="331489"/>
                  </a:lnTo>
                </a:path>
                <a:path w="423545" h="332104">
                  <a:moveTo>
                    <a:pt x="0" y="331489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19714" y="4035373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70">
                  <a:moveTo>
                    <a:pt x="569125" y="12"/>
                  </a:moveTo>
                  <a:lnTo>
                    <a:pt x="145681" y="12"/>
                  </a:lnTo>
                  <a:lnTo>
                    <a:pt x="145681" y="55054"/>
                  </a:lnTo>
                  <a:lnTo>
                    <a:pt x="132283" y="49987"/>
                  </a:lnTo>
                  <a:lnTo>
                    <a:pt x="132283" y="45173"/>
                  </a:lnTo>
                  <a:lnTo>
                    <a:pt x="119545" y="45173"/>
                  </a:lnTo>
                  <a:lnTo>
                    <a:pt x="0" y="0"/>
                  </a:lnTo>
                  <a:lnTo>
                    <a:pt x="0" y="120408"/>
                  </a:lnTo>
                  <a:lnTo>
                    <a:pt x="39814" y="105181"/>
                  </a:lnTo>
                  <a:lnTo>
                    <a:pt x="92481" y="75133"/>
                  </a:lnTo>
                  <a:lnTo>
                    <a:pt x="132283" y="75133"/>
                  </a:lnTo>
                  <a:lnTo>
                    <a:pt x="132283" y="59918"/>
                  </a:lnTo>
                  <a:lnTo>
                    <a:pt x="145681" y="59905"/>
                  </a:lnTo>
                  <a:lnTo>
                    <a:pt x="145681" y="315760"/>
                  </a:lnTo>
                  <a:lnTo>
                    <a:pt x="145681" y="330962"/>
                  </a:lnTo>
                  <a:lnTo>
                    <a:pt x="569125" y="330962"/>
                  </a:lnTo>
                  <a:lnTo>
                    <a:pt x="569125" y="315760"/>
                  </a:lnTo>
                  <a:lnTo>
                    <a:pt x="569125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82307" y="402774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88737" y="4035365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0"/>
                  </a:lnTo>
                </a:path>
                <a:path h="331470">
                  <a:moveTo>
                    <a:pt x="0" y="0"/>
                  </a:moveTo>
                  <a:lnTo>
                    <a:pt x="0" y="330968"/>
                  </a:lnTo>
                </a:path>
                <a:path h="331470">
                  <a:moveTo>
                    <a:pt x="0" y="330968"/>
                  </a:moveTo>
                  <a:lnTo>
                    <a:pt x="0" y="33096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65406" y="4358716"/>
              <a:ext cx="423545" cy="15240"/>
            </a:xfrm>
            <a:custGeom>
              <a:avLst/>
              <a:gdLst/>
              <a:ahLst/>
              <a:cxnLst/>
              <a:rect l="l" t="t" r="r" b="b"/>
              <a:pathLst>
                <a:path w="423545" h="15239">
                  <a:moveTo>
                    <a:pt x="0" y="15233"/>
                  </a:moveTo>
                  <a:lnTo>
                    <a:pt x="423331" y="15233"/>
                  </a:lnTo>
                  <a:lnTo>
                    <a:pt x="42333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65406" y="43663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65406" y="435112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0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52017" y="4020178"/>
              <a:ext cx="424180" cy="331470"/>
            </a:xfrm>
            <a:custGeom>
              <a:avLst/>
              <a:gdLst/>
              <a:ahLst/>
              <a:cxnLst/>
              <a:rect l="l" t="t" r="r" b="b"/>
              <a:pathLst>
                <a:path w="424179" h="331470">
                  <a:moveTo>
                    <a:pt x="423859" y="0"/>
                  </a:moveTo>
                  <a:lnTo>
                    <a:pt x="0" y="0"/>
                  </a:lnTo>
                  <a:lnTo>
                    <a:pt x="0" y="330948"/>
                  </a:lnTo>
                  <a:lnTo>
                    <a:pt x="423859" y="330948"/>
                  </a:lnTo>
                  <a:lnTo>
                    <a:pt x="423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52017" y="4012521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52017" y="4020138"/>
              <a:ext cx="424180" cy="331470"/>
            </a:xfrm>
            <a:custGeom>
              <a:avLst/>
              <a:gdLst/>
              <a:ahLst/>
              <a:cxnLst/>
              <a:rect l="l" t="t" r="r" b="b"/>
              <a:pathLst>
                <a:path w="424179" h="331470">
                  <a:moveTo>
                    <a:pt x="423859" y="0"/>
                  </a:moveTo>
                  <a:lnTo>
                    <a:pt x="423859" y="0"/>
                  </a:lnTo>
                </a:path>
                <a:path w="424179" h="331470">
                  <a:moveTo>
                    <a:pt x="423859" y="0"/>
                  </a:moveTo>
                  <a:lnTo>
                    <a:pt x="423859" y="330988"/>
                  </a:lnTo>
                </a:path>
                <a:path w="424179" h="331470">
                  <a:moveTo>
                    <a:pt x="423859" y="330988"/>
                  </a:moveTo>
                  <a:lnTo>
                    <a:pt x="423859" y="330988"/>
                  </a:lnTo>
                </a:path>
                <a:path w="424179" h="331470">
                  <a:moveTo>
                    <a:pt x="423859" y="330988"/>
                  </a:moveTo>
                  <a:lnTo>
                    <a:pt x="0" y="330988"/>
                  </a:lnTo>
                </a:path>
                <a:path w="424179" h="331470">
                  <a:moveTo>
                    <a:pt x="0" y="330988"/>
                  </a:moveTo>
                  <a:lnTo>
                    <a:pt x="0" y="330988"/>
                  </a:lnTo>
                </a:path>
                <a:path w="424179" h="331470">
                  <a:moveTo>
                    <a:pt x="0" y="3309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62487" y="4110507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70">
                  <a:moveTo>
                    <a:pt x="569366" y="15227"/>
                  </a:moveTo>
                  <a:lnTo>
                    <a:pt x="145503" y="15227"/>
                  </a:lnTo>
                  <a:lnTo>
                    <a:pt x="145503" y="55410"/>
                  </a:lnTo>
                  <a:lnTo>
                    <a:pt x="132105" y="50304"/>
                  </a:lnTo>
                  <a:lnTo>
                    <a:pt x="132105" y="45173"/>
                  </a:lnTo>
                  <a:lnTo>
                    <a:pt x="118630" y="45173"/>
                  </a:lnTo>
                  <a:lnTo>
                    <a:pt x="0" y="0"/>
                  </a:lnTo>
                  <a:lnTo>
                    <a:pt x="0" y="120307"/>
                  </a:lnTo>
                  <a:lnTo>
                    <a:pt x="39636" y="105587"/>
                  </a:lnTo>
                  <a:lnTo>
                    <a:pt x="92303" y="90360"/>
                  </a:lnTo>
                  <a:lnTo>
                    <a:pt x="132118" y="75133"/>
                  </a:lnTo>
                  <a:lnTo>
                    <a:pt x="145503" y="67830"/>
                  </a:lnTo>
                  <a:lnTo>
                    <a:pt x="145503" y="316242"/>
                  </a:lnTo>
                  <a:lnTo>
                    <a:pt x="145503" y="330962"/>
                  </a:lnTo>
                  <a:lnTo>
                    <a:pt x="569366" y="330962"/>
                  </a:lnTo>
                  <a:lnTo>
                    <a:pt x="569366" y="316242"/>
                  </a:lnTo>
                  <a:lnTo>
                    <a:pt x="569366" y="15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25168" y="411810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31862" y="4125725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0" y="0"/>
                  </a:lnTo>
                </a:path>
                <a:path h="316229">
                  <a:moveTo>
                    <a:pt x="0" y="0"/>
                  </a:moveTo>
                  <a:lnTo>
                    <a:pt x="0" y="315741"/>
                  </a:lnTo>
                </a:path>
                <a:path h="316229">
                  <a:moveTo>
                    <a:pt x="0" y="315741"/>
                  </a:moveTo>
                  <a:lnTo>
                    <a:pt x="0" y="315741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08003" y="4433850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08003" y="44414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08003" y="442674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726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94614" y="4110518"/>
              <a:ext cx="424180" cy="316230"/>
            </a:xfrm>
            <a:custGeom>
              <a:avLst/>
              <a:gdLst/>
              <a:ahLst/>
              <a:cxnLst/>
              <a:rect l="l" t="t" r="r" b="b"/>
              <a:pathLst>
                <a:path w="424179" h="316229">
                  <a:moveTo>
                    <a:pt x="423859" y="0"/>
                  </a:moveTo>
                  <a:lnTo>
                    <a:pt x="0" y="0"/>
                  </a:lnTo>
                  <a:lnTo>
                    <a:pt x="0" y="316221"/>
                  </a:lnTo>
                  <a:lnTo>
                    <a:pt x="423859" y="316221"/>
                  </a:lnTo>
                  <a:lnTo>
                    <a:pt x="423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94614" y="4102882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094614" y="4110498"/>
              <a:ext cx="424180" cy="316865"/>
            </a:xfrm>
            <a:custGeom>
              <a:avLst/>
              <a:gdLst/>
              <a:ahLst/>
              <a:cxnLst/>
              <a:rect l="l" t="t" r="r" b="b"/>
              <a:pathLst>
                <a:path w="424179" h="316864">
                  <a:moveTo>
                    <a:pt x="423859" y="0"/>
                  </a:moveTo>
                  <a:lnTo>
                    <a:pt x="423859" y="0"/>
                  </a:lnTo>
                </a:path>
                <a:path w="424179" h="316864">
                  <a:moveTo>
                    <a:pt x="423859" y="0"/>
                  </a:moveTo>
                  <a:lnTo>
                    <a:pt x="423859" y="316242"/>
                  </a:lnTo>
                </a:path>
                <a:path w="424179" h="316864">
                  <a:moveTo>
                    <a:pt x="423859" y="316242"/>
                  </a:moveTo>
                  <a:lnTo>
                    <a:pt x="423859" y="316242"/>
                  </a:lnTo>
                </a:path>
                <a:path w="424179" h="316864">
                  <a:moveTo>
                    <a:pt x="423859" y="316242"/>
                  </a:moveTo>
                  <a:lnTo>
                    <a:pt x="0" y="316242"/>
                  </a:lnTo>
                </a:path>
                <a:path w="424179" h="316864">
                  <a:moveTo>
                    <a:pt x="0" y="316242"/>
                  </a:moveTo>
                  <a:lnTo>
                    <a:pt x="0" y="316242"/>
                  </a:lnTo>
                </a:path>
                <a:path w="424179" h="316864">
                  <a:moveTo>
                    <a:pt x="0" y="316242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505081" y="4200867"/>
              <a:ext cx="159385" cy="120650"/>
            </a:xfrm>
            <a:custGeom>
              <a:avLst/>
              <a:gdLst/>
              <a:ahLst/>
              <a:cxnLst/>
              <a:rect l="l" t="t" r="r" b="b"/>
              <a:pathLst>
                <a:path w="159385" h="120650">
                  <a:moveTo>
                    <a:pt x="159080" y="60401"/>
                  </a:moveTo>
                  <a:lnTo>
                    <a:pt x="132638" y="50368"/>
                  </a:lnTo>
                  <a:lnTo>
                    <a:pt x="132638" y="45173"/>
                  </a:lnTo>
                  <a:lnTo>
                    <a:pt x="118973" y="45173"/>
                  </a:lnTo>
                  <a:lnTo>
                    <a:pt x="0" y="0"/>
                  </a:lnTo>
                  <a:lnTo>
                    <a:pt x="0" y="75133"/>
                  </a:lnTo>
                  <a:lnTo>
                    <a:pt x="13385" y="120307"/>
                  </a:lnTo>
                  <a:lnTo>
                    <a:pt x="39814" y="105562"/>
                  </a:lnTo>
                  <a:lnTo>
                    <a:pt x="92837" y="90360"/>
                  </a:lnTo>
                  <a:lnTo>
                    <a:pt x="132651" y="75133"/>
                  </a:lnTo>
                  <a:lnTo>
                    <a:pt x="159080" y="60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108006" y="4106340"/>
            <a:ext cx="41084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 indent="-53340">
              <a:lnSpc>
                <a:spcPct val="141800"/>
              </a:lnSpc>
              <a:spcBef>
                <a:spcPts val="95"/>
              </a:spcBef>
            </a:pPr>
            <a:r>
              <a:rPr sz="350" b="1" spc="-30" dirty="0">
                <a:latin typeface="Arial"/>
                <a:cs typeface="Arial"/>
              </a:rPr>
              <a:t>D </a:t>
            </a:r>
            <a:r>
              <a:rPr sz="350" b="1" spc="-25" dirty="0">
                <a:latin typeface="Arial"/>
                <a:cs typeface="Arial"/>
              </a:rPr>
              <a:t>e p </a:t>
            </a:r>
            <a:r>
              <a:rPr sz="350" b="1" spc="-15" dirty="0">
                <a:latin typeface="Arial"/>
                <a:cs typeface="Arial"/>
              </a:rPr>
              <a:t>l </a:t>
            </a:r>
            <a:r>
              <a:rPr sz="350" b="1" spc="-25" dirty="0">
                <a:latin typeface="Arial"/>
                <a:cs typeface="Arial"/>
              </a:rPr>
              <a:t>o y </a:t>
            </a:r>
            <a:r>
              <a:rPr sz="350" b="1" spc="-35" dirty="0">
                <a:latin typeface="Arial"/>
                <a:cs typeface="Arial"/>
              </a:rPr>
              <a:t>m </a:t>
            </a:r>
            <a:r>
              <a:rPr sz="350" b="1" spc="-25" dirty="0">
                <a:latin typeface="Arial"/>
                <a:cs typeface="Arial"/>
              </a:rPr>
              <a:t>e n </a:t>
            </a:r>
            <a:r>
              <a:rPr sz="350" b="1" spc="-15" dirty="0">
                <a:latin typeface="Arial"/>
                <a:cs typeface="Arial"/>
              </a:rPr>
              <a:t>t  </a:t>
            </a:r>
            <a:r>
              <a:rPr sz="350" b="1" spc="-25" dirty="0">
                <a:latin typeface="Arial"/>
                <a:cs typeface="Arial"/>
              </a:rPr>
              <a:t>d e </a:t>
            </a:r>
            <a:r>
              <a:rPr sz="350" b="1" spc="-15" dirty="0">
                <a:latin typeface="Arial"/>
                <a:cs typeface="Arial"/>
              </a:rPr>
              <a:t>l i </a:t>
            </a:r>
            <a:r>
              <a:rPr sz="350" b="1" spc="-25" dirty="0">
                <a:latin typeface="Arial"/>
                <a:cs typeface="Arial"/>
              </a:rPr>
              <a:t>v e </a:t>
            </a:r>
            <a:r>
              <a:rPr sz="350" b="1" spc="-15" dirty="0">
                <a:latin typeface="Arial"/>
                <a:cs typeface="Arial"/>
              </a:rPr>
              <a:t>r</a:t>
            </a:r>
            <a:r>
              <a:rPr sz="350" b="1" spc="-3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y</a:t>
            </a:r>
            <a:endParaRPr sz="35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75"/>
              </a:spcBef>
            </a:pPr>
            <a:r>
              <a:rPr sz="350" b="1" spc="-15" dirty="0">
                <a:latin typeface="Arial"/>
                <a:cs typeface="Arial"/>
              </a:rPr>
              <a:t>f </a:t>
            </a:r>
            <a:r>
              <a:rPr sz="350" b="1" spc="-25" dirty="0">
                <a:latin typeface="Arial"/>
                <a:cs typeface="Arial"/>
              </a:rPr>
              <a:t>e e d b a c</a:t>
            </a:r>
            <a:r>
              <a:rPr sz="350" b="1" spc="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2777831" y="2447136"/>
            <a:ext cx="3561715" cy="1482725"/>
            <a:chOff x="2777831" y="2447136"/>
            <a:chExt cx="3561715" cy="1482725"/>
          </a:xfrm>
        </p:grpSpPr>
        <p:sp>
          <p:nvSpPr>
            <p:cNvPr id="136" name="object 136"/>
            <p:cNvSpPr/>
            <p:nvPr/>
          </p:nvSpPr>
          <p:spPr>
            <a:xfrm>
              <a:off x="2777820" y="2470035"/>
              <a:ext cx="2886710" cy="1459865"/>
            </a:xfrm>
            <a:custGeom>
              <a:avLst/>
              <a:gdLst/>
              <a:ahLst/>
              <a:cxnLst/>
              <a:rect l="l" t="t" r="r" b="b"/>
              <a:pathLst>
                <a:path w="2886710" h="1459864">
                  <a:moveTo>
                    <a:pt x="159080" y="1399844"/>
                  </a:moveTo>
                  <a:lnTo>
                    <a:pt x="132638" y="1388910"/>
                  </a:lnTo>
                  <a:lnTo>
                    <a:pt x="132638" y="1384719"/>
                  </a:lnTo>
                  <a:lnTo>
                    <a:pt x="122542" y="1384719"/>
                  </a:lnTo>
                  <a:lnTo>
                    <a:pt x="13398" y="1339532"/>
                  </a:lnTo>
                  <a:lnTo>
                    <a:pt x="0" y="1369390"/>
                  </a:lnTo>
                  <a:lnTo>
                    <a:pt x="0" y="1414665"/>
                  </a:lnTo>
                  <a:lnTo>
                    <a:pt x="13398" y="1459750"/>
                  </a:lnTo>
                  <a:lnTo>
                    <a:pt x="53213" y="1445120"/>
                  </a:lnTo>
                  <a:lnTo>
                    <a:pt x="92849" y="1414665"/>
                  </a:lnTo>
                  <a:lnTo>
                    <a:pt x="132638" y="1414665"/>
                  </a:lnTo>
                  <a:lnTo>
                    <a:pt x="132638" y="1403515"/>
                  </a:lnTo>
                  <a:lnTo>
                    <a:pt x="145694" y="1399844"/>
                  </a:lnTo>
                  <a:lnTo>
                    <a:pt x="159080" y="1399844"/>
                  </a:lnTo>
                  <a:close/>
                </a:path>
                <a:path w="2886710" h="1459864">
                  <a:moveTo>
                    <a:pt x="2886341" y="0"/>
                  </a:moveTo>
                  <a:lnTo>
                    <a:pt x="2462479" y="0"/>
                  </a:lnTo>
                  <a:lnTo>
                    <a:pt x="2462479" y="316115"/>
                  </a:lnTo>
                  <a:lnTo>
                    <a:pt x="2462479" y="330936"/>
                  </a:lnTo>
                  <a:lnTo>
                    <a:pt x="2886341" y="330936"/>
                  </a:lnTo>
                  <a:lnTo>
                    <a:pt x="2886341" y="316115"/>
                  </a:lnTo>
                  <a:lnTo>
                    <a:pt x="2886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57435" y="246236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64164" y="2469983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0"/>
                  </a:moveTo>
                  <a:lnTo>
                    <a:pt x="0" y="0"/>
                  </a:lnTo>
                </a:path>
                <a:path h="331469">
                  <a:moveTo>
                    <a:pt x="0" y="0"/>
                  </a:moveTo>
                  <a:lnTo>
                    <a:pt x="0" y="330988"/>
                  </a:lnTo>
                </a:path>
                <a:path h="331469">
                  <a:moveTo>
                    <a:pt x="0" y="330988"/>
                  </a:moveTo>
                  <a:lnTo>
                    <a:pt x="0" y="33098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240305" y="2793355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0" y="15233"/>
                  </a:moveTo>
                  <a:lnTo>
                    <a:pt x="423859" y="15233"/>
                  </a:lnTo>
                  <a:lnTo>
                    <a:pt x="423859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240305" y="28009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40305" y="278614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826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27268" y="2454696"/>
              <a:ext cx="423545" cy="331470"/>
            </a:xfrm>
            <a:custGeom>
              <a:avLst/>
              <a:gdLst/>
              <a:ahLst/>
              <a:cxnLst/>
              <a:rect l="l" t="t" r="r" b="b"/>
              <a:pathLst>
                <a:path w="423545" h="331469">
                  <a:moveTo>
                    <a:pt x="423436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423436" y="331449"/>
                  </a:lnTo>
                  <a:lnTo>
                    <a:pt x="42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227268" y="2447139"/>
              <a:ext cx="423545" cy="15240"/>
            </a:xfrm>
            <a:custGeom>
              <a:avLst/>
              <a:gdLst/>
              <a:ahLst/>
              <a:cxnLst/>
              <a:rect l="l" t="t" r="r" b="b"/>
              <a:pathLst>
                <a:path w="423545" h="15239">
                  <a:moveTo>
                    <a:pt x="0" y="15233"/>
                  </a:moveTo>
                  <a:lnTo>
                    <a:pt x="423507" y="15233"/>
                  </a:lnTo>
                  <a:lnTo>
                    <a:pt x="423507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27268" y="2454756"/>
              <a:ext cx="423545" cy="331470"/>
            </a:xfrm>
            <a:custGeom>
              <a:avLst/>
              <a:gdLst/>
              <a:ahLst/>
              <a:cxnLst/>
              <a:rect l="l" t="t" r="r" b="b"/>
              <a:pathLst>
                <a:path w="423545" h="331469">
                  <a:moveTo>
                    <a:pt x="423507" y="0"/>
                  </a:moveTo>
                  <a:lnTo>
                    <a:pt x="423507" y="0"/>
                  </a:lnTo>
                </a:path>
                <a:path w="423545" h="331469">
                  <a:moveTo>
                    <a:pt x="423507" y="0"/>
                  </a:moveTo>
                  <a:lnTo>
                    <a:pt x="423507" y="331388"/>
                  </a:lnTo>
                </a:path>
                <a:path w="423545" h="331469">
                  <a:moveTo>
                    <a:pt x="423507" y="331388"/>
                  </a:moveTo>
                  <a:lnTo>
                    <a:pt x="423507" y="331388"/>
                  </a:lnTo>
                </a:path>
                <a:path w="423545" h="331469">
                  <a:moveTo>
                    <a:pt x="423507" y="331388"/>
                  </a:moveTo>
                  <a:lnTo>
                    <a:pt x="0" y="331388"/>
                  </a:lnTo>
                </a:path>
                <a:path w="423545" h="331469">
                  <a:moveTo>
                    <a:pt x="0" y="331388"/>
                  </a:moveTo>
                  <a:lnTo>
                    <a:pt x="0" y="331388"/>
                  </a:lnTo>
                </a:path>
                <a:path w="423545" h="331469">
                  <a:moveTo>
                    <a:pt x="0" y="3313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37733" y="2545067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69">
                  <a:moveTo>
                    <a:pt x="158546" y="75590"/>
                  </a:moveTo>
                  <a:lnTo>
                    <a:pt x="132283" y="64706"/>
                  </a:lnTo>
                  <a:lnTo>
                    <a:pt x="132283" y="60464"/>
                  </a:lnTo>
                  <a:lnTo>
                    <a:pt x="122047" y="60464"/>
                  </a:lnTo>
                  <a:lnTo>
                    <a:pt x="13030" y="15278"/>
                  </a:lnTo>
                  <a:lnTo>
                    <a:pt x="13030" y="30505"/>
                  </a:lnTo>
                  <a:lnTo>
                    <a:pt x="0" y="60363"/>
                  </a:lnTo>
                  <a:lnTo>
                    <a:pt x="0" y="90411"/>
                  </a:lnTo>
                  <a:lnTo>
                    <a:pt x="13030" y="135496"/>
                  </a:lnTo>
                  <a:lnTo>
                    <a:pt x="52679" y="120269"/>
                  </a:lnTo>
                  <a:lnTo>
                    <a:pt x="92494" y="105638"/>
                  </a:lnTo>
                  <a:lnTo>
                    <a:pt x="145694" y="90411"/>
                  </a:lnTo>
                  <a:lnTo>
                    <a:pt x="158546" y="75590"/>
                  </a:lnTo>
                  <a:close/>
                </a:path>
                <a:path w="569595" h="331469">
                  <a:moveTo>
                    <a:pt x="569023" y="0"/>
                  </a:moveTo>
                  <a:lnTo>
                    <a:pt x="158546" y="0"/>
                  </a:lnTo>
                  <a:lnTo>
                    <a:pt x="158546" y="75590"/>
                  </a:lnTo>
                  <a:lnTo>
                    <a:pt x="158546" y="316217"/>
                  </a:lnTo>
                  <a:lnTo>
                    <a:pt x="158546" y="331444"/>
                  </a:lnTo>
                  <a:lnTo>
                    <a:pt x="569023" y="331444"/>
                  </a:lnTo>
                  <a:lnTo>
                    <a:pt x="569023" y="316217"/>
                  </a:lnTo>
                  <a:lnTo>
                    <a:pt x="5690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00331" y="253750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06761" y="2545117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0"/>
                  </a:moveTo>
                  <a:lnTo>
                    <a:pt x="0" y="0"/>
                  </a:lnTo>
                </a:path>
                <a:path h="331469">
                  <a:moveTo>
                    <a:pt x="0" y="0"/>
                  </a:moveTo>
                  <a:lnTo>
                    <a:pt x="0" y="331388"/>
                  </a:lnTo>
                </a:path>
                <a:path h="331469">
                  <a:moveTo>
                    <a:pt x="0" y="331388"/>
                  </a:moveTo>
                  <a:lnTo>
                    <a:pt x="0" y="33138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96290" y="2868889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96290" y="287650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96290" y="286127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2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83430" y="2530330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0" y="0"/>
                  </a:lnTo>
                  <a:lnTo>
                    <a:pt x="0" y="330948"/>
                  </a:lnTo>
                  <a:lnTo>
                    <a:pt x="410471" y="330948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783430" y="2522674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783430" y="2530290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410471" y="0"/>
                  </a:lnTo>
                </a:path>
                <a:path w="410845" h="331469">
                  <a:moveTo>
                    <a:pt x="410471" y="0"/>
                  </a:moveTo>
                  <a:lnTo>
                    <a:pt x="410471" y="330988"/>
                  </a:lnTo>
                </a:path>
                <a:path w="410845" h="331469">
                  <a:moveTo>
                    <a:pt x="410471" y="330988"/>
                  </a:moveTo>
                  <a:lnTo>
                    <a:pt x="410471" y="330988"/>
                  </a:lnTo>
                </a:path>
                <a:path w="410845" h="331469">
                  <a:moveTo>
                    <a:pt x="410471" y="330988"/>
                  </a:moveTo>
                  <a:lnTo>
                    <a:pt x="0" y="330988"/>
                  </a:lnTo>
                </a:path>
                <a:path w="410845" h="331469">
                  <a:moveTo>
                    <a:pt x="0" y="330988"/>
                  </a:moveTo>
                  <a:lnTo>
                    <a:pt x="0" y="330988"/>
                  </a:lnTo>
                </a:path>
                <a:path w="410845" h="331469">
                  <a:moveTo>
                    <a:pt x="0" y="3309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80506" y="2635478"/>
              <a:ext cx="159385" cy="120650"/>
            </a:xfrm>
            <a:custGeom>
              <a:avLst/>
              <a:gdLst/>
              <a:ahLst/>
              <a:cxnLst/>
              <a:rect l="l" t="t" r="r" b="b"/>
              <a:pathLst>
                <a:path w="159385" h="120650">
                  <a:moveTo>
                    <a:pt x="158902" y="60312"/>
                  </a:moveTo>
                  <a:lnTo>
                    <a:pt x="132105" y="49212"/>
                  </a:lnTo>
                  <a:lnTo>
                    <a:pt x="132105" y="45186"/>
                  </a:lnTo>
                  <a:lnTo>
                    <a:pt x="122402" y="45186"/>
                  </a:lnTo>
                  <a:lnTo>
                    <a:pt x="13385" y="0"/>
                  </a:lnTo>
                  <a:lnTo>
                    <a:pt x="0" y="29857"/>
                  </a:lnTo>
                  <a:lnTo>
                    <a:pt x="0" y="75133"/>
                  </a:lnTo>
                  <a:lnTo>
                    <a:pt x="13385" y="120218"/>
                  </a:lnTo>
                  <a:lnTo>
                    <a:pt x="52679" y="105587"/>
                  </a:lnTo>
                  <a:lnTo>
                    <a:pt x="92316" y="75133"/>
                  </a:lnTo>
                  <a:lnTo>
                    <a:pt x="132105" y="75133"/>
                  </a:lnTo>
                  <a:lnTo>
                    <a:pt x="132105" y="64058"/>
                  </a:lnTo>
                  <a:lnTo>
                    <a:pt x="145516" y="60312"/>
                  </a:lnTo>
                  <a:lnTo>
                    <a:pt x="158902" y="6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4015941" y="3955972"/>
            <a:ext cx="410209" cy="2216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55"/>
              </a:spcBef>
            </a:pPr>
            <a:r>
              <a:rPr sz="350" b="1" spc="-35" dirty="0">
                <a:latin typeface="Arial"/>
                <a:cs typeface="Arial"/>
              </a:rPr>
              <a:t>M </a:t>
            </a:r>
            <a:r>
              <a:rPr sz="350" b="1" spc="-25" dirty="0">
                <a:latin typeface="Arial"/>
                <a:cs typeface="Arial"/>
              </a:rPr>
              <a:t>o d e </a:t>
            </a:r>
            <a:r>
              <a:rPr sz="350" b="1" spc="-15" dirty="0">
                <a:latin typeface="Arial"/>
                <a:cs typeface="Arial"/>
              </a:rPr>
              <a:t>l i </a:t>
            </a:r>
            <a:r>
              <a:rPr sz="350" b="1" spc="-25" dirty="0">
                <a:latin typeface="Arial"/>
                <a:cs typeface="Arial"/>
              </a:rPr>
              <a:t>n</a:t>
            </a:r>
            <a:r>
              <a:rPr sz="350" b="1" spc="-60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g</a:t>
            </a:r>
            <a:endParaRPr sz="35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55"/>
              </a:spcBef>
            </a:pPr>
            <a:r>
              <a:rPr sz="350" spc="-25" dirty="0">
                <a:latin typeface="Arial"/>
                <a:cs typeface="Arial"/>
              </a:rPr>
              <a:t>a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n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a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l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y</a:t>
            </a:r>
            <a:r>
              <a:rPr sz="350" spc="-5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5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170"/>
              </a:spcBef>
            </a:pPr>
            <a:r>
              <a:rPr sz="350" spc="-25" dirty="0">
                <a:latin typeface="Arial"/>
                <a:cs typeface="Arial"/>
              </a:rPr>
              <a:t>d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5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g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565408" y="4015878"/>
            <a:ext cx="473709" cy="2520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275"/>
              </a:spcBef>
            </a:pPr>
            <a:r>
              <a:rPr sz="350" b="1" spc="-30" dirty="0">
                <a:latin typeface="Arial"/>
                <a:cs typeface="Arial"/>
              </a:rPr>
              <a:t>C </a:t>
            </a:r>
            <a:r>
              <a:rPr sz="350" b="1" spc="-25" dirty="0">
                <a:latin typeface="Arial"/>
                <a:cs typeface="Arial"/>
              </a:rPr>
              <a:t>o n s </a:t>
            </a:r>
            <a:r>
              <a:rPr sz="350" b="1" spc="-15" dirty="0">
                <a:latin typeface="Arial"/>
                <a:cs typeface="Arial"/>
              </a:rPr>
              <a:t>t r </a:t>
            </a:r>
            <a:r>
              <a:rPr sz="350" b="1" spc="-25" dirty="0">
                <a:latin typeface="Arial"/>
                <a:cs typeface="Arial"/>
              </a:rPr>
              <a:t>u c </a:t>
            </a:r>
            <a:r>
              <a:rPr sz="350" b="1" spc="-15" dirty="0">
                <a:latin typeface="Arial"/>
                <a:cs typeface="Arial"/>
              </a:rPr>
              <a:t>t i </a:t>
            </a:r>
            <a:r>
              <a:rPr sz="350" b="1" spc="-25" dirty="0">
                <a:latin typeface="Arial"/>
                <a:cs typeface="Arial"/>
              </a:rPr>
              <a:t>o</a:t>
            </a:r>
            <a:r>
              <a:rPr sz="350" b="1" spc="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  <a:p>
            <a:pPr marL="92075" marR="271780">
              <a:lnSpc>
                <a:spcPct val="140700"/>
              </a:lnSpc>
              <a:spcBef>
                <a:spcPts val="5"/>
              </a:spcBef>
            </a:pPr>
            <a:r>
              <a:rPr sz="350" spc="-20" dirty="0">
                <a:latin typeface="Arial"/>
                <a:cs typeface="Arial"/>
              </a:rPr>
              <a:t>c</a:t>
            </a:r>
            <a:r>
              <a:rPr sz="350" spc="-8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o</a:t>
            </a:r>
            <a:r>
              <a:rPr sz="350" spc="-8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d</a:t>
            </a:r>
            <a:r>
              <a:rPr sz="350" spc="-8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 </a:t>
            </a:r>
            <a:r>
              <a:rPr sz="350" spc="-15" dirty="0">
                <a:latin typeface="Arial"/>
                <a:cs typeface="Arial"/>
              </a:rPr>
              <a:t> </a:t>
            </a:r>
            <a:r>
              <a:rPr sz="350" spc="-3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-15" dirty="0">
                <a:latin typeface="Arial"/>
                <a:cs typeface="Arial"/>
              </a:rPr>
              <a:t>t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15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233966" y="2496378"/>
            <a:ext cx="953769" cy="1460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0"/>
              </a:spcBef>
            </a:pPr>
            <a:r>
              <a:rPr sz="350" b="1" spc="-30" dirty="0">
                <a:latin typeface="Arial"/>
                <a:cs typeface="Arial"/>
              </a:rPr>
              <a:t>C </a:t>
            </a:r>
            <a:r>
              <a:rPr sz="350" b="1" spc="-25" dirty="0">
                <a:latin typeface="Arial"/>
                <a:cs typeface="Arial"/>
              </a:rPr>
              <a:t>o </a:t>
            </a:r>
            <a:r>
              <a:rPr sz="350" b="1" spc="-35" dirty="0">
                <a:latin typeface="Arial"/>
                <a:cs typeface="Arial"/>
              </a:rPr>
              <a:t>m m </a:t>
            </a:r>
            <a:r>
              <a:rPr sz="350" b="1" spc="-25" dirty="0">
                <a:latin typeface="Arial"/>
                <a:cs typeface="Arial"/>
              </a:rPr>
              <a:t>u n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c a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o n</a:t>
            </a:r>
            <a:endParaRPr sz="35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  <a:spcBef>
                <a:spcPts val="55"/>
              </a:spcBef>
            </a:pPr>
            <a:r>
              <a:rPr sz="350" b="1" spc="-25" dirty="0">
                <a:latin typeface="Arial"/>
                <a:cs typeface="Arial"/>
              </a:rPr>
              <a:t>P </a:t>
            </a:r>
            <a:r>
              <a:rPr sz="350" b="1" spc="-15" dirty="0">
                <a:latin typeface="Arial"/>
                <a:cs typeface="Arial"/>
              </a:rPr>
              <a:t>l </a:t>
            </a:r>
            <a:r>
              <a:rPr sz="350" b="1" spc="-25" dirty="0">
                <a:latin typeface="Arial"/>
                <a:cs typeface="Arial"/>
              </a:rPr>
              <a:t>a n n </a:t>
            </a:r>
            <a:r>
              <a:rPr sz="350" b="1" spc="-15" dirty="0">
                <a:latin typeface="Arial"/>
                <a:cs typeface="Arial"/>
              </a:rPr>
              <a:t>i </a:t>
            </a:r>
            <a:r>
              <a:rPr sz="350" b="1" spc="-25" dirty="0">
                <a:latin typeface="Arial"/>
                <a:cs typeface="Arial"/>
              </a:rPr>
              <a:t>n</a:t>
            </a:r>
            <a:r>
              <a:rPr sz="350" b="1" spc="2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g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6318407" y="2613031"/>
            <a:ext cx="1649730" cy="542290"/>
            <a:chOff x="6318407" y="2613031"/>
            <a:chExt cx="1649730" cy="542290"/>
          </a:xfrm>
        </p:grpSpPr>
        <p:sp>
          <p:nvSpPr>
            <p:cNvPr id="159" name="object 159"/>
            <p:cNvSpPr/>
            <p:nvPr/>
          </p:nvSpPr>
          <p:spPr>
            <a:xfrm>
              <a:off x="6339408" y="2650654"/>
              <a:ext cx="410209" cy="316230"/>
            </a:xfrm>
            <a:custGeom>
              <a:avLst/>
              <a:gdLst/>
              <a:ahLst/>
              <a:cxnLst/>
              <a:rect l="l" t="t" r="r" b="b"/>
              <a:pathLst>
                <a:path w="410209" h="316230">
                  <a:moveTo>
                    <a:pt x="410032" y="0"/>
                  </a:moveTo>
                  <a:lnTo>
                    <a:pt x="0" y="0"/>
                  </a:lnTo>
                  <a:lnTo>
                    <a:pt x="0" y="300990"/>
                  </a:lnTo>
                  <a:lnTo>
                    <a:pt x="0" y="316217"/>
                  </a:lnTo>
                  <a:lnTo>
                    <a:pt x="410032" y="316217"/>
                  </a:lnTo>
                  <a:lnTo>
                    <a:pt x="410032" y="300990"/>
                  </a:lnTo>
                  <a:lnTo>
                    <a:pt x="410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743016" y="264308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0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49534" y="2650704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30">
                  <a:moveTo>
                    <a:pt x="0" y="0"/>
                  </a:moveTo>
                  <a:lnTo>
                    <a:pt x="0" y="0"/>
                  </a:lnTo>
                </a:path>
                <a:path h="316230">
                  <a:moveTo>
                    <a:pt x="0" y="0"/>
                  </a:moveTo>
                  <a:lnTo>
                    <a:pt x="0" y="316161"/>
                  </a:lnTo>
                </a:path>
                <a:path h="316230">
                  <a:moveTo>
                    <a:pt x="0" y="316161"/>
                  </a:moveTo>
                  <a:lnTo>
                    <a:pt x="0" y="316161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339415" y="2959249"/>
              <a:ext cx="410209" cy="15240"/>
            </a:xfrm>
            <a:custGeom>
              <a:avLst/>
              <a:gdLst/>
              <a:ahLst/>
              <a:cxnLst/>
              <a:rect l="l" t="t" r="r" b="b"/>
              <a:pathLst>
                <a:path w="410209" h="15239">
                  <a:moveTo>
                    <a:pt x="0" y="15233"/>
                  </a:moveTo>
                  <a:lnTo>
                    <a:pt x="410118" y="15233"/>
                  </a:lnTo>
                  <a:lnTo>
                    <a:pt x="410118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339416" y="29668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339416" y="295163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27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326027" y="2620691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0" y="0"/>
                  </a:lnTo>
                  <a:lnTo>
                    <a:pt x="0" y="330948"/>
                  </a:lnTo>
                  <a:lnTo>
                    <a:pt x="410471" y="330948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326027" y="2613034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26027" y="2620651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410471" y="0"/>
                  </a:lnTo>
                </a:path>
                <a:path w="410845" h="331469">
                  <a:moveTo>
                    <a:pt x="410471" y="0"/>
                  </a:moveTo>
                  <a:lnTo>
                    <a:pt x="410471" y="330988"/>
                  </a:lnTo>
                </a:path>
                <a:path w="410845" h="331469">
                  <a:moveTo>
                    <a:pt x="410471" y="330988"/>
                  </a:moveTo>
                  <a:lnTo>
                    <a:pt x="410471" y="330988"/>
                  </a:lnTo>
                </a:path>
                <a:path w="410845" h="331469">
                  <a:moveTo>
                    <a:pt x="410471" y="330988"/>
                  </a:moveTo>
                  <a:lnTo>
                    <a:pt x="0" y="330988"/>
                  </a:lnTo>
                </a:path>
                <a:path w="410845" h="331469">
                  <a:moveTo>
                    <a:pt x="0" y="330988"/>
                  </a:moveTo>
                  <a:lnTo>
                    <a:pt x="0" y="330988"/>
                  </a:lnTo>
                </a:path>
                <a:path w="410845" h="331469">
                  <a:moveTo>
                    <a:pt x="0" y="3309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723100" y="2725838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69">
                  <a:moveTo>
                    <a:pt x="159080" y="60312"/>
                  </a:moveTo>
                  <a:lnTo>
                    <a:pt x="132715" y="49403"/>
                  </a:lnTo>
                  <a:lnTo>
                    <a:pt x="132715" y="45186"/>
                  </a:lnTo>
                  <a:lnTo>
                    <a:pt x="122529" y="45186"/>
                  </a:lnTo>
                  <a:lnTo>
                    <a:pt x="13385" y="0"/>
                  </a:lnTo>
                  <a:lnTo>
                    <a:pt x="13385" y="15227"/>
                  </a:lnTo>
                  <a:lnTo>
                    <a:pt x="0" y="29857"/>
                  </a:lnTo>
                  <a:lnTo>
                    <a:pt x="0" y="75133"/>
                  </a:lnTo>
                  <a:lnTo>
                    <a:pt x="13385" y="120218"/>
                  </a:lnTo>
                  <a:lnTo>
                    <a:pt x="53200" y="105587"/>
                  </a:lnTo>
                  <a:lnTo>
                    <a:pt x="92837" y="90360"/>
                  </a:lnTo>
                  <a:lnTo>
                    <a:pt x="119621" y="75133"/>
                  </a:lnTo>
                  <a:lnTo>
                    <a:pt x="132715" y="75133"/>
                  </a:lnTo>
                  <a:lnTo>
                    <a:pt x="132715" y="67691"/>
                  </a:lnTo>
                  <a:lnTo>
                    <a:pt x="145694" y="60312"/>
                  </a:lnTo>
                  <a:lnTo>
                    <a:pt x="159080" y="60312"/>
                  </a:lnTo>
                  <a:close/>
                </a:path>
                <a:path w="569595" h="331469">
                  <a:moveTo>
                    <a:pt x="569556" y="50"/>
                  </a:moveTo>
                  <a:lnTo>
                    <a:pt x="159080" y="50"/>
                  </a:lnTo>
                  <a:lnTo>
                    <a:pt x="159080" y="60312"/>
                  </a:lnTo>
                  <a:lnTo>
                    <a:pt x="159080" y="316166"/>
                  </a:lnTo>
                  <a:lnTo>
                    <a:pt x="159080" y="331000"/>
                  </a:lnTo>
                  <a:lnTo>
                    <a:pt x="569556" y="331000"/>
                  </a:lnTo>
                  <a:lnTo>
                    <a:pt x="569556" y="316166"/>
                  </a:lnTo>
                  <a:lnTo>
                    <a:pt x="569556" y="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285965" y="2718221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292660" y="2725838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0"/>
                  </a:moveTo>
                  <a:lnTo>
                    <a:pt x="0" y="0"/>
                  </a:lnTo>
                </a:path>
                <a:path h="331469">
                  <a:moveTo>
                    <a:pt x="0" y="0"/>
                  </a:moveTo>
                  <a:lnTo>
                    <a:pt x="0" y="330988"/>
                  </a:lnTo>
                </a:path>
                <a:path h="331469">
                  <a:moveTo>
                    <a:pt x="0" y="330988"/>
                  </a:moveTo>
                  <a:lnTo>
                    <a:pt x="0" y="33098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82189" y="3049209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82189" y="305682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882189" y="304200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826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68800" y="2710551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410471" y="331449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868800" y="2702994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868800" y="2710611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410471" y="0"/>
                  </a:lnTo>
                </a:path>
                <a:path w="410845" h="331469">
                  <a:moveTo>
                    <a:pt x="410471" y="0"/>
                  </a:moveTo>
                  <a:lnTo>
                    <a:pt x="410471" y="331388"/>
                  </a:lnTo>
                </a:path>
                <a:path w="410845" h="331469">
                  <a:moveTo>
                    <a:pt x="410471" y="331388"/>
                  </a:moveTo>
                  <a:lnTo>
                    <a:pt x="410471" y="331388"/>
                  </a:lnTo>
                </a:path>
                <a:path w="410845" h="331469">
                  <a:moveTo>
                    <a:pt x="410471" y="331388"/>
                  </a:moveTo>
                  <a:lnTo>
                    <a:pt x="0" y="331388"/>
                  </a:lnTo>
                </a:path>
                <a:path w="410845" h="331469">
                  <a:moveTo>
                    <a:pt x="0" y="331388"/>
                  </a:moveTo>
                  <a:lnTo>
                    <a:pt x="0" y="331388"/>
                  </a:lnTo>
                </a:path>
                <a:path w="410845" h="331469">
                  <a:moveTo>
                    <a:pt x="0" y="3313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265873" y="2816199"/>
              <a:ext cx="569595" cy="331470"/>
            </a:xfrm>
            <a:custGeom>
              <a:avLst/>
              <a:gdLst/>
              <a:ahLst/>
              <a:cxnLst/>
              <a:rect l="l" t="t" r="r" b="b"/>
              <a:pathLst>
                <a:path w="569595" h="331469">
                  <a:moveTo>
                    <a:pt x="158902" y="45085"/>
                  </a:moveTo>
                  <a:lnTo>
                    <a:pt x="13385" y="0"/>
                  </a:lnTo>
                  <a:lnTo>
                    <a:pt x="0" y="29857"/>
                  </a:lnTo>
                  <a:lnTo>
                    <a:pt x="0" y="75133"/>
                  </a:lnTo>
                  <a:lnTo>
                    <a:pt x="13385" y="105587"/>
                  </a:lnTo>
                  <a:lnTo>
                    <a:pt x="92837" y="75133"/>
                  </a:lnTo>
                  <a:lnTo>
                    <a:pt x="132638" y="75133"/>
                  </a:lnTo>
                  <a:lnTo>
                    <a:pt x="132638" y="63944"/>
                  </a:lnTo>
                  <a:lnTo>
                    <a:pt x="145516" y="60312"/>
                  </a:lnTo>
                  <a:lnTo>
                    <a:pt x="158902" y="45085"/>
                  </a:lnTo>
                  <a:close/>
                </a:path>
                <a:path w="569595" h="331469">
                  <a:moveTo>
                    <a:pt x="569379" y="50"/>
                  </a:moveTo>
                  <a:lnTo>
                    <a:pt x="158902" y="50"/>
                  </a:lnTo>
                  <a:lnTo>
                    <a:pt x="158902" y="45085"/>
                  </a:lnTo>
                  <a:lnTo>
                    <a:pt x="158902" y="316166"/>
                  </a:lnTo>
                  <a:lnTo>
                    <a:pt x="158902" y="331000"/>
                  </a:lnTo>
                  <a:lnTo>
                    <a:pt x="569379" y="331000"/>
                  </a:lnTo>
                  <a:lnTo>
                    <a:pt x="569379" y="316166"/>
                  </a:lnTo>
                  <a:lnTo>
                    <a:pt x="569379" y="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828562" y="280858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3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835257" y="2816198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69">
                  <a:moveTo>
                    <a:pt x="0" y="0"/>
                  </a:moveTo>
                  <a:lnTo>
                    <a:pt x="0" y="0"/>
                  </a:lnTo>
                </a:path>
                <a:path h="331469">
                  <a:moveTo>
                    <a:pt x="0" y="0"/>
                  </a:moveTo>
                  <a:lnTo>
                    <a:pt x="0" y="330988"/>
                  </a:lnTo>
                </a:path>
                <a:path h="331469">
                  <a:moveTo>
                    <a:pt x="0" y="330988"/>
                  </a:moveTo>
                  <a:lnTo>
                    <a:pt x="0" y="330988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424785" y="3139570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424786" y="314718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424786" y="313236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4826"/>
                  </a:lnTo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411397" y="2800911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410471" y="331449"/>
                  </a:lnTo>
                  <a:lnTo>
                    <a:pt x="410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411397" y="2793355"/>
              <a:ext cx="410845" cy="15240"/>
            </a:xfrm>
            <a:custGeom>
              <a:avLst/>
              <a:gdLst/>
              <a:ahLst/>
              <a:cxnLst/>
              <a:rect l="l" t="t" r="r" b="b"/>
              <a:pathLst>
                <a:path w="410845" h="15239">
                  <a:moveTo>
                    <a:pt x="0" y="15233"/>
                  </a:moveTo>
                  <a:lnTo>
                    <a:pt x="410471" y="15233"/>
                  </a:lnTo>
                  <a:lnTo>
                    <a:pt x="410471" y="0"/>
                  </a:lnTo>
                  <a:lnTo>
                    <a:pt x="0" y="0"/>
                  </a:lnTo>
                  <a:lnTo>
                    <a:pt x="0" y="15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411397" y="2800971"/>
              <a:ext cx="410845" cy="331470"/>
            </a:xfrm>
            <a:custGeom>
              <a:avLst/>
              <a:gdLst/>
              <a:ahLst/>
              <a:cxnLst/>
              <a:rect l="l" t="t" r="r" b="b"/>
              <a:pathLst>
                <a:path w="410845" h="331469">
                  <a:moveTo>
                    <a:pt x="410471" y="0"/>
                  </a:moveTo>
                  <a:lnTo>
                    <a:pt x="410471" y="0"/>
                  </a:lnTo>
                </a:path>
                <a:path w="410845" h="331469">
                  <a:moveTo>
                    <a:pt x="410471" y="0"/>
                  </a:moveTo>
                  <a:lnTo>
                    <a:pt x="410471" y="331388"/>
                  </a:lnTo>
                </a:path>
                <a:path w="410845" h="331469">
                  <a:moveTo>
                    <a:pt x="410471" y="331388"/>
                  </a:moveTo>
                  <a:lnTo>
                    <a:pt x="410471" y="331388"/>
                  </a:lnTo>
                </a:path>
                <a:path w="410845" h="331469">
                  <a:moveTo>
                    <a:pt x="410471" y="331388"/>
                  </a:moveTo>
                  <a:lnTo>
                    <a:pt x="0" y="331388"/>
                  </a:lnTo>
                </a:path>
                <a:path w="410845" h="331469">
                  <a:moveTo>
                    <a:pt x="0" y="331388"/>
                  </a:moveTo>
                  <a:lnTo>
                    <a:pt x="0" y="331388"/>
                  </a:lnTo>
                </a:path>
                <a:path w="410845" h="331469">
                  <a:moveTo>
                    <a:pt x="0" y="331388"/>
                  </a:moveTo>
                  <a:lnTo>
                    <a:pt x="0" y="0"/>
                  </a:lnTo>
                </a:path>
              </a:pathLst>
            </a:custGeom>
            <a:ln w="14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809001" y="2906559"/>
              <a:ext cx="158750" cy="105410"/>
            </a:xfrm>
            <a:custGeom>
              <a:avLst/>
              <a:gdLst/>
              <a:ahLst/>
              <a:cxnLst/>
              <a:rect l="l" t="t" r="r" b="b"/>
              <a:pathLst>
                <a:path w="158750" h="105410">
                  <a:moveTo>
                    <a:pt x="158546" y="45085"/>
                  </a:moveTo>
                  <a:lnTo>
                    <a:pt x="132105" y="36906"/>
                  </a:lnTo>
                  <a:lnTo>
                    <a:pt x="132105" y="29870"/>
                  </a:lnTo>
                  <a:lnTo>
                    <a:pt x="109372" y="29870"/>
                  </a:lnTo>
                  <a:lnTo>
                    <a:pt x="12865" y="0"/>
                  </a:lnTo>
                  <a:lnTo>
                    <a:pt x="0" y="29857"/>
                  </a:lnTo>
                  <a:lnTo>
                    <a:pt x="0" y="60312"/>
                  </a:lnTo>
                  <a:lnTo>
                    <a:pt x="12865" y="104990"/>
                  </a:lnTo>
                  <a:lnTo>
                    <a:pt x="52679" y="90360"/>
                  </a:lnTo>
                  <a:lnTo>
                    <a:pt x="92316" y="75133"/>
                  </a:lnTo>
                  <a:lnTo>
                    <a:pt x="145516" y="60312"/>
                  </a:lnTo>
                  <a:lnTo>
                    <a:pt x="158546" y="45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7424789" y="2797714"/>
            <a:ext cx="390525" cy="25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 marR="635" indent="-53340">
              <a:lnSpc>
                <a:spcPct val="140900"/>
              </a:lnSpc>
              <a:spcBef>
                <a:spcPts val="95"/>
              </a:spcBef>
            </a:pPr>
            <a:r>
              <a:rPr sz="350" b="1" spc="-30" dirty="0">
                <a:latin typeface="Arial"/>
                <a:cs typeface="Arial"/>
              </a:rPr>
              <a:t>D </a:t>
            </a:r>
            <a:r>
              <a:rPr sz="350" b="1" spc="-25" dirty="0">
                <a:latin typeface="Arial"/>
                <a:cs typeface="Arial"/>
              </a:rPr>
              <a:t>e p </a:t>
            </a:r>
            <a:r>
              <a:rPr sz="350" b="1" spc="-15" dirty="0">
                <a:latin typeface="Arial"/>
                <a:cs typeface="Arial"/>
              </a:rPr>
              <a:t>l </a:t>
            </a:r>
            <a:r>
              <a:rPr sz="350" b="1" spc="-25" dirty="0">
                <a:latin typeface="Arial"/>
                <a:cs typeface="Arial"/>
              </a:rPr>
              <a:t>o y </a:t>
            </a:r>
            <a:r>
              <a:rPr sz="350" b="1" spc="-35" dirty="0">
                <a:latin typeface="Arial"/>
                <a:cs typeface="Arial"/>
              </a:rPr>
              <a:t>m </a:t>
            </a:r>
            <a:r>
              <a:rPr sz="350" b="1" spc="-25" dirty="0">
                <a:latin typeface="Arial"/>
                <a:cs typeface="Arial"/>
              </a:rPr>
              <a:t>e n  d e </a:t>
            </a:r>
            <a:r>
              <a:rPr sz="350" b="1" spc="-15" dirty="0">
                <a:latin typeface="Arial"/>
                <a:cs typeface="Arial"/>
              </a:rPr>
              <a:t>l i </a:t>
            </a:r>
            <a:r>
              <a:rPr sz="350" b="1" spc="-25" dirty="0">
                <a:latin typeface="Arial"/>
                <a:cs typeface="Arial"/>
              </a:rPr>
              <a:t>v e </a:t>
            </a:r>
            <a:r>
              <a:rPr sz="350" b="1" spc="-15" dirty="0">
                <a:latin typeface="Arial"/>
                <a:cs typeface="Arial"/>
              </a:rPr>
              <a:t>r</a:t>
            </a:r>
            <a:r>
              <a:rPr sz="350" b="1" spc="-4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y</a:t>
            </a:r>
            <a:endParaRPr sz="35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75"/>
              </a:spcBef>
            </a:pPr>
            <a:r>
              <a:rPr sz="350" b="1" spc="-15" dirty="0">
                <a:latin typeface="Arial"/>
                <a:cs typeface="Arial"/>
              </a:rPr>
              <a:t>f </a:t>
            </a:r>
            <a:r>
              <a:rPr sz="350" b="1" spc="-25" dirty="0">
                <a:latin typeface="Arial"/>
                <a:cs typeface="Arial"/>
              </a:rPr>
              <a:t>e e d b a c</a:t>
            </a:r>
            <a:r>
              <a:rPr sz="350" b="1" spc="-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88" name="object 188"/>
          <p:cNvGrpSpPr/>
          <p:nvPr/>
        </p:nvGrpSpPr>
        <p:grpSpPr>
          <a:xfrm>
            <a:off x="4836431" y="2499836"/>
            <a:ext cx="450850" cy="1091565"/>
            <a:chOff x="4836431" y="2499836"/>
            <a:chExt cx="450850" cy="1091565"/>
          </a:xfrm>
        </p:grpSpPr>
        <p:sp>
          <p:nvSpPr>
            <p:cNvPr id="189" name="object 189"/>
            <p:cNvSpPr/>
            <p:nvPr/>
          </p:nvSpPr>
          <p:spPr>
            <a:xfrm>
              <a:off x="5094605" y="2499842"/>
              <a:ext cx="146050" cy="121285"/>
            </a:xfrm>
            <a:custGeom>
              <a:avLst/>
              <a:gdLst/>
              <a:ahLst/>
              <a:cxnLst/>
              <a:rect l="l" t="t" r="r" b="b"/>
              <a:pathLst>
                <a:path w="146050" h="121285">
                  <a:moveTo>
                    <a:pt x="145694" y="60502"/>
                  </a:moveTo>
                  <a:lnTo>
                    <a:pt x="132638" y="55092"/>
                  </a:lnTo>
                  <a:lnTo>
                    <a:pt x="132638" y="45288"/>
                  </a:lnTo>
                  <a:lnTo>
                    <a:pt x="109054" y="45288"/>
                  </a:lnTo>
                  <a:lnTo>
                    <a:pt x="0" y="0"/>
                  </a:lnTo>
                  <a:lnTo>
                    <a:pt x="0" y="120815"/>
                  </a:lnTo>
                  <a:lnTo>
                    <a:pt x="39814" y="105587"/>
                  </a:lnTo>
                  <a:lnTo>
                    <a:pt x="92837" y="75730"/>
                  </a:lnTo>
                  <a:lnTo>
                    <a:pt x="132638" y="75730"/>
                  </a:lnTo>
                  <a:lnTo>
                    <a:pt x="132638" y="60515"/>
                  </a:lnTo>
                  <a:lnTo>
                    <a:pt x="145694" y="60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995334" y="3305064"/>
              <a:ext cx="132848" cy="1358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154421" y="3170024"/>
              <a:ext cx="132306" cy="13544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836431" y="3455732"/>
              <a:ext cx="132848" cy="1354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6339419" y="2646645"/>
            <a:ext cx="390525" cy="2216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350" b="1" spc="-35" dirty="0">
                <a:latin typeface="Arial"/>
                <a:cs typeface="Arial"/>
              </a:rPr>
              <a:t>M </a:t>
            </a:r>
            <a:r>
              <a:rPr sz="350" b="1" spc="-25" dirty="0">
                <a:latin typeface="Arial"/>
                <a:cs typeface="Arial"/>
              </a:rPr>
              <a:t>o d e </a:t>
            </a:r>
            <a:r>
              <a:rPr sz="350" b="1" spc="-15" dirty="0">
                <a:latin typeface="Arial"/>
                <a:cs typeface="Arial"/>
              </a:rPr>
              <a:t>l i </a:t>
            </a:r>
            <a:r>
              <a:rPr sz="350" b="1" spc="-25" dirty="0">
                <a:latin typeface="Arial"/>
                <a:cs typeface="Arial"/>
              </a:rPr>
              <a:t>n</a:t>
            </a:r>
            <a:r>
              <a:rPr sz="350" b="1" spc="2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g</a:t>
            </a:r>
            <a:endParaRPr sz="3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55"/>
              </a:spcBef>
            </a:pPr>
            <a:r>
              <a:rPr sz="350" spc="-25" dirty="0">
                <a:latin typeface="Arial"/>
                <a:cs typeface="Arial"/>
              </a:rPr>
              <a:t>a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n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a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l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y</a:t>
            </a:r>
            <a:r>
              <a:rPr sz="350" spc="-4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5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175"/>
              </a:spcBef>
            </a:pPr>
            <a:r>
              <a:rPr sz="350" spc="-25" dirty="0">
                <a:latin typeface="Arial"/>
                <a:cs typeface="Arial"/>
              </a:rPr>
              <a:t>d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5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g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6882192" y="2728237"/>
            <a:ext cx="460375" cy="230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z="350" b="1" spc="-30" dirty="0">
                <a:latin typeface="Arial"/>
                <a:cs typeface="Arial"/>
              </a:rPr>
              <a:t>C </a:t>
            </a:r>
            <a:r>
              <a:rPr sz="350" b="1" spc="-25" dirty="0">
                <a:latin typeface="Arial"/>
                <a:cs typeface="Arial"/>
              </a:rPr>
              <a:t>o n s </a:t>
            </a:r>
            <a:r>
              <a:rPr sz="350" b="1" spc="-15" dirty="0">
                <a:latin typeface="Arial"/>
                <a:cs typeface="Arial"/>
              </a:rPr>
              <a:t>t r </a:t>
            </a:r>
            <a:r>
              <a:rPr sz="350" b="1" spc="-25" dirty="0">
                <a:latin typeface="Arial"/>
                <a:cs typeface="Arial"/>
              </a:rPr>
              <a:t>u c </a:t>
            </a:r>
            <a:r>
              <a:rPr sz="350" b="1" spc="-15" dirty="0">
                <a:latin typeface="Arial"/>
                <a:cs typeface="Arial"/>
              </a:rPr>
              <a:t>t i </a:t>
            </a:r>
            <a:r>
              <a:rPr sz="350" b="1" spc="-25" dirty="0">
                <a:latin typeface="Arial"/>
                <a:cs typeface="Arial"/>
              </a:rPr>
              <a:t>o</a:t>
            </a:r>
            <a:r>
              <a:rPr sz="350" b="1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  <a:p>
            <a:pPr marL="79375" marR="271145">
              <a:lnSpc>
                <a:spcPct val="112300"/>
              </a:lnSpc>
              <a:spcBef>
                <a:spcPts val="240"/>
              </a:spcBef>
            </a:pPr>
            <a:r>
              <a:rPr sz="350" spc="-20" dirty="0">
                <a:latin typeface="Arial"/>
                <a:cs typeface="Arial"/>
              </a:rPr>
              <a:t>c</a:t>
            </a:r>
            <a:r>
              <a:rPr sz="350" spc="-8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o</a:t>
            </a:r>
            <a:r>
              <a:rPr sz="350" spc="-8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d</a:t>
            </a:r>
            <a:r>
              <a:rPr sz="350" spc="-8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e </a:t>
            </a:r>
            <a:r>
              <a:rPr sz="350" spc="-15" dirty="0">
                <a:latin typeface="Arial"/>
                <a:cs typeface="Arial"/>
              </a:rPr>
              <a:t>  t </a:t>
            </a:r>
            <a:r>
              <a:rPr sz="350" spc="-25" dirty="0">
                <a:latin typeface="Arial"/>
                <a:cs typeface="Arial"/>
              </a:rPr>
              <a:t>e</a:t>
            </a:r>
            <a:r>
              <a:rPr sz="350" spc="-7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s</a:t>
            </a:r>
            <a:r>
              <a:rPr sz="350" spc="-55" dirty="0">
                <a:latin typeface="Arial"/>
                <a:cs typeface="Arial"/>
              </a:rPr>
              <a:t> </a:t>
            </a:r>
            <a:r>
              <a:rPr sz="350" spc="-15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501" y="272034"/>
            <a:ext cx="492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Incremental</a:t>
            </a:r>
            <a:r>
              <a:rPr spc="-5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782" y="1409191"/>
            <a:ext cx="844423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674370" indent="-294640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It </a:t>
            </a:r>
            <a:r>
              <a:rPr sz="2400" dirty="0">
                <a:latin typeface="Caladea"/>
                <a:cs typeface="Caladea"/>
              </a:rPr>
              <a:t>combines </a:t>
            </a:r>
            <a:r>
              <a:rPr sz="2400" spc="-5" dirty="0">
                <a:latin typeface="Caladea"/>
                <a:cs typeface="Caladea"/>
              </a:rPr>
              <a:t>the elements of </a:t>
            </a:r>
            <a:r>
              <a:rPr sz="2400" dirty="0">
                <a:latin typeface="Caladea"/>
                <a:cs typeface="Caladea"/>
              </a:rPr>
              <a:t>waterfall </a:t>
            </a:r>
            <a:r>
              <a:rPr sz="2400" spc="-5" dirty="0">
                <a:latin typeface="Caladea"/>
                <a:cs typeface="Caladea"/>
              </a:rPr>
              <a:t>model applied </a:t>
            </a:r>
            <a:r>
              <a:rPr sz="2400" dirty="0">
                <a:latin typeface="Caladea"/>
                <a:cs typeface="Caladea"/>
              </a:rPr>
              <a:t>in an  iterative</a:t>
            </a:r>
            <a:r>
              <a:rPr sz="2400" spc="-4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fashion.</a:t>
            </a:r>
            <a:endParaRPr sz="2400">
              <a:latin typeface="Caladea"/>
              <a:cs typeface="Caladea"/>
            </a:endParaRPr>
          </a:p>
          <a:p>
            <a:pPr marL="306705" marR="5080" indent="-294640">
              <a:lnSpc>
                <a:spcPct val="100000"/>
              </a:lnSpc>
              <a:spcBef>
                <a:spcPts val="575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spc="-85" dirty="0">
                <a:latin typeface="Georgia"/>
                <a:cs typeface="Georgia"/>
              </a:rPr>
              <a:t>Each </a:t>
            </a:r>
            <a:r>
              <a:rPr sz="2400" spc="-30" dirty="0">
                <a:latin typeface="Georgia"/>
                <a:cs typeface="Georgia"/>
              </a:rPr>
              <a:t>linear </a:t>
            </a:r>
            <a:r>
              <a:rPr sz="2400" spc="-20" dirty="0">
                <a:latin typeface="Georgia"/>
                <a:cs typeface="Georgia"/>
              </a:rPr>
              <a:t>sequence </a:t>
            </a:r>
            <a:r>
              <a:rPr sz="2400" spc="-30" dirty="0">
                <a:latin typeface="Georgia"/>
                <a:cs typeface="Georgia"/>
              </a:rPr>
              <a:t>produces </a:t>
            </a:r>
            <a:r>
              <a:rPr sz="2400" spc="-15" dirty="0">
                <a:latin typeface="Georgia"/>
                <a:cs typeface="Georgia"/>
              </a:rPr>
              <a:t>deliverable </a:t>
            </a:r>
            <a:r>
              <a:rPr sz="2400" spc="-45" dirty="0">
                <a:latin typeface="Georgia"/>
                <a:cs typeface="Georgia"/>
              </a:rPr>
              <a:t>“increments”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5" dirty="0">
                <a:latin typeface="Georgia"/>
                <a:cs typeface="Georgia"/>
              </a:rPr>
              <a:t>the  </a:t>
            </a:r>
            <a:r>
              <a:rPr sz="2400" dirty="0">
                <a:latin typeface="Caladea"/>
                <a:cs typeface="Caladea"/>
              </a:rPr>
              <a:t>software.</a:t>
            </a:r>
            <a:endParaRPr sz="2400">
              <a:latin typeface="Caladea"/>
              <a:cs typeface="Caladea"/>
            </a:endParaRPr>
          </a:p>
          <a:p>
            <a:pPr marL="306705" indent="-294640">
              <a:lnSpc>
                <a:spcPct val="100000"/>
              </a:lnSpc>
              <a:spcBef>
                <a:spcPts val="580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dirty="0">
                <a:latin typeface="Caladea"/>
                <a:cs typeface="Caladea"/>
              </a:rPr>
              <a:t>The first increment is often a </a:t>
            </a:r>
            <a:r>
              <a:rPr sz="2400" spc="-5" dirty="0">
                <a:latin typeface="Caladea"/>
                <a:cs typeface="Caladea"/>
              </a:rPr>
              <a:t>core</a:t>
            </a:r>
            <a:r>
              <a:rPr sz="2400" spc="-7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product.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6" y="308864"/>
            <a:ext cx="7879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5" dirty="0"/>
              <a:t>to </a:t>
            </a:r>
            <a:r>
              <a:rPr spc="-5" dirty="0"/>
              <a:t>use the Incremental</a:t>
            </a:r>
            <a:r>
              <a:rPr spc="-30" dirty="0"/>
              <a:t> </a:t>
            </a:r>
            <a:r>
              <a:rPr spc="-10" dirty="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66" y="1856994"/>
            <a:ext cx="7553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 indent="-294640" algn="just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In situations when </a:t>
            </a:r>
            <a:r>
              <a:rPr sz="2400" dirty="0">
                <a:latin typeface="Caladea"/>
                <a:cs typeface="Caladea"/>
              </a:rPr>
              <a:t>staffing </a:t>
            </a:r>
            <a:r>
              <a:rPr sz="2400" spc="-5" dirty="0">
                <a:latin typeface="Caladea"/>
                <a:cs typeface="Caladea"/>
              </a:rPr>
              <a:t>is </a:t>
            </a:r>
            <a:r>
              <a:rPr sz="2400" dirty="0">
                <a:latin typeface="Caladea"/>
                <a:cs typeface="Caladea"/>
              </a:rPr>
              <a:t>unavailable </a:t>
            </a:r>
            <a:r>
              <a:rPr sz="2400" spc="-5" dirty="0">
                <a:latin typeface="Caladea"/>
                <a:cs typeface="Caladea"/>
              </a:rPr>
              <a:t>for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complete  </a:t>
            </a:r>
            <a:r>
              <a:rPr sz="2400" dirty="0">
                <a:latin typeface="Caladea"/>
                <a:cs typeface="Caladea"/>
              </a:rPr>
              <a:t>implementation </a:t>
            </a:r>
            <a:r>
              <a:rPr sz="2400" spc="-5" dirty="0">
                <a:latin typeface="Caladea"/>
                <a:cs typeface="Caladea"/>
              </a:rPr>
              <a:t>by the business </a:t>
            </a:r>
            <a:r>
              <a:rPr sz="2400" dirty="0">
                <a:latin typeface="Caladea"/>
                <a:cs typeface="Caladea"/>
              </a:rPr>
              <a:t>deadline </a:t>
            </a:r>
            <a:r>
              <a:rPr sz="2400" spc="-5" dirty="0">
                <a:latin typeface="Caladea"/>
                <a:cs typeface="Caladea"/>
              </a:rPr>
              <a:t>that has been  established for the</a:t>
            </a:r>
            <a:r>
              <a:rPr sz="2400" spc="-2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project.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35982"/>
            <a:ext cx="8642350" cy="4922520"/>
            <a:chOff x="0" y="1935982"/>
            <a:chExt cx="8642350" cy="4922520"/>
          </a:xfrm>
        </p:grpSpPr>
        <p:sp>
          <p:nvSpPr>
            <p:cNvPr id="3" name="object 3"/>
            <p:cNvSpPr/>
            <p:nvPr/>
          </p:nvSpPr>
          <p:spPr>
            <a:xfrm>
              <a:off x="1174750" y="1986508"/>
              <a:ext cx="1104900" cy="843280"/>
            </a:xfrm>
            <a:custGeom>
              <a:avLst/>
              <a:gdLst/>
              <a:ahLst/>
              <a:cxnLst/>
              <a:rect l="l" t="t" r="r" b="b"/>
              <a:pathLst>
                <a:path w="1104900" h="843280">
                  <a:moveTo>
                    <a:pt x="1104760" y="0"/>
                  </a:moveTo>
                  <a:lnTo>
                    <a:pt x="0" y="0"/>
                  </a:lnTo>
                  <a:lnTo>
                    <a:pt x="0" y="800176"/>
                  </a:lnTo>
                  <a:lnTo>
                    <a:pt x="0" y="842899"/>
                  </a:lnTo>
                  <a:lnTo>
                    <a:pt x="1104760" y="842899"/>
                  </a:lnTo>
                  <a:lnTo>
                    <a:pt x="1104760" y="800176"/>
                  </a:lnTo>
                  <a:lnTo>
                    <a:pt x="1104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41387" y="1986584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>
                  <a:moveTo>
                    <a:pt x="0" y="0"/>
                  </a:moveTo>
                  <a:lnTo>
                    <a:pt x="3813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9518" y="1986584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80">
                  <a:moveTo>
                    <a:pt x="0" y="0"/>
                  </a:moveTo>
                  <a:lnTo>
                    <a:pt x="0" y="0"/>
                  </a:lnTo>
                </a:path>
                <a:path h="843280">
                  <a:moveTo>
                    <a:pt x="0" y="0"/>
                  </a:moveTo>
                  <a:lnTo>
                    <a:pt x="0" y="842820"/>
                  </a:lnTo>
                </a:path>
                <a:path h="843280">
                  <a:moveTo>
                    <a:pt x="0" y="842820"/>
                  </a:moveTo>
                  <a:lnTo>
                    <a:pt x="0" y="84282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4760" y="2822185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5">
                  <a:moveTo>
                    <a:pt x="0" y="14439"/>
                  </a:moveTo>
                  <a:lnTo>
                    <a:pt x="1104758" y="14439"/>
                  </a:lnTo>
                  <a:lnTo>
                    <a:pt x="1104758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4760" y="28294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4760" y="2786675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729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9069" y="1943322"/>
              <a:ext cx="1092835" cy="843915"/>
            </a:xfrm>
            <a:custGeom>
              <a:avLst/>
              <a:gdLst/>
              <a:ahLst/>
              <a:cxnLst/>
              <a:rect l="l" t="t" r="r" b="b"/>
              <a:pathLst>
                <a:path w="1092835" h="843914">
                  <a:moveTo>
                    <a:pt x="1092318" y="0"/>
                  </a:moveTo>
                  <a:lnTo>
                    <a:pt x="0" y="0"/>
                  </a:lnTo>
                  <a:lnTo>
                    <a:pt x="0" y="843352"/>
                  </a:lnTo>
                  <a:lnTo>
                    <a:pt x="1092318" y="843352"/>
                  </a:lnTo>
                  <a:lnTo>
                    <a:pt x="1092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069" y="1936065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5" h="14605">
                  <a:moveTo>
                    <a:pt x="0" y="14439"/>
                  </a:moveTo>
                  <a:lnTo>
                    <a:pt x="1092301" y="14439"/>
                  </a:lnTo>
                  <a:lnTo>
                    <a:pt x="1092301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9069" y="1943284"/>
              <a:ext cx="1092835" cy="843915"/>
            </a:xfrm>
            <a:custGeom>
              <a:avLst/>
              <a:gdLst/>
              <a:ahLst/>
              <a:cxnLst/>
              <a:rect l="l" t="t" r="r" b="b"/>
              <a:pathLst>
                <a:path w="1092835" h="843914">
                  <a:moveTo>
                    <a:pt x="1092301" y="0"/>
                  </a:moveTo>
                  <a:lnTo>
                    <a:pt x="1092301" y="0"/>
                  </a:lnTo>
                </a:path>
                <a:path w="1092835" h="843914">
                  <a:moveTo>
                    <a:pt x="1092301" y="0"/>
                  </a:moveTo>
                  <a:lnTo>
                    <a:pt x="1092301" y="843390"/>
                  </a:lnTo>
                </a:path>
                <a:path w="1092835" h="843914">
                  <a:moveTo>
                    <a:pt x="1092301" y="843390"/>
                  </a:moveTo>
                  <a:lnTo>
                    <a:pt x="1092301" y="843390"/>
                  </a:lnTo>
                </a:path>
                <a:path w="1092835" h="843914">
                  <a:moveTo>
                    <a:pt x="1092301" y="843390"/>
                  </a:moveTo>
                  <a:lnTo>
                    <a:pt x="0" y="843390"/>
                  </a:lnTo>
                </a:path>
                <a:path w="1092835" h="843914">
                  <a:moveTo>
                    <a:pt x="0" y="843390"/>
                  </a:moveTo>
                  <a:lnTo>
                    <a:pt x="0" y="843390"/>
                  </a:lnTo>
                </a:path>
                <a:path w="1092835" h="843914">
                  <a:moveTo>
                    <a:pt x="0" y="843390"/>
                  </a:moveTo>
                  <a:lnTo>
                    <a:pt x="0" y="0"/>
                  </a:lnTo>
                </a:path>
                <a:path w="1092835" h="843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4000" y="218694"/>
            <a:ext cx="59435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RAD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0207" y="2059351"/>
            <a:ext cx="10934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Communicat</a:t>
            </a:r>
            <a:r>
              <a:rPr sz="1100" b="1" spc="-17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49635" y="2779372"/>
            <a:ext cx="1144905" cy="901065"/>
            <a:chOff x="2449635" y="2779372"/>
            <a:chExt cx="1144905" cy="901065"/>
          </a:xfrm>
        </p:grpSpPr>
        <p:sp>
          <p:nvSpPr>
            <p:cNvPr id="15" name="object 15"/>
            <p:cNvSpPr/>
            <p:nvPr/>
          </p:nvSpPr>
          <p:spPr>
            <a:xfrm>
              <a:off x="2495080" y="2829445"/>
              <a:ext cx="1092200" cy="843915"/>
            </a:xfrm>
            <a:custGeom>
              <a:avLst/>
              <a:gdLst/>
              <a:ahLst/>
              <a:cxnLst/>
              <a:rect l="l" t="t" r="r" b="b"/>
              <a:pathLst>
                <a:path w="1092200" h="843914">
                  <a:moveTo>
                    <a:pt x="1091895" y="0"/>
                  </a:moveTo>
                  <a:lnTo>
                    <a:pt x="0" y="0"/>
                  </a:lnTo>
                  <a:lnTo>
                    <a:pt x="0" y="800620"/>
                  </a:lnTo>
                  <a:lnTo>
                    <a:pt x="0" y="843356"/>
                  </a:lnTo>
                  <a:lnTo>
                    <a:pt x="1091895" y="843356"/>
                  </a:lnTo>
                  <a:lnTo>
                    <a:pt x="1091895" y="800620"/>
                  </a:lnTo>
                  <a:lnTo>
                    <a:pt x="10918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1695" y="282940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52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7048" y="2829404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0"/>
                  </a:moveTo>
                  <a:lnTo>
                    <a:pt x="0" y="0"/>
                  </a:lnTo>
                </a:path>
                <a:path h="843914">
                  <a:moveTo>
                    <a:pt x="0" y="0"/>
                  </a:moveTo>
                  <a:lnTo>
                    <a:pt x="0" y="843390"/>
                  </a:lnTo>
                </a:path>
                <a:path h="843914">
                  <a:moveTo>
                    <a:pt x="0" y="843390"/>
                  </a:moveTo>
                  <a:lnTo>
                    <a:pt x="0" y="84339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95085" y="3665575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4">
                  <a:moveTo>
                    <a:pt x="0" y="14439"/>
                  </a:moveTo>
                  <a:lnTo>
                    <a:pt x="1091963" y="14439"/>
                  </a:lnTo>
                  <a:lnTo>
                    <a:pt x="1091963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5085" y="36727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95085" y="3630065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729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6937" y="2786713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758" y="0"/>
                  </a:moveTo>
                  <a:lnTo>
                    <a:pt x="0" y="0"/>
                  </a:lnTo>
                  <a:lnTo>
                    <a:pt x="0" y="843352"/>
                  </a:lnTo>
                  <a:lnTo>
                    <a:pt x="1104758" y="843352"/>
                  </a:lnTo>
                  <a:lnTo>
                    <a:pt x="1104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6937" y="2779455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5">
                  <a:moveTo>
                    <a:pt x="0" y="14439"/>
                  </a:moveTo>
                  <a:lnTo>
                    <a:pt x="1104758" y="14439"/>
                  </a:lnTo>
                  <a:lnTo>
                    <a:pt x="1104758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56937" y="2786675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758" y="0"/>
                  </a:moveTo>
                  <a:lnTo>
                    <a:pt x="1104758" y="0"/>
                  </a:lnTo>
                </a:path>
                <a:path w="1104900" h="843914">
                  <a:moveTo>
                    <a:pt x="1104758" y="0"/>
                  </a:moveTo>
                  <a:lnTo>
                    <a:pt x="1104758" y="843390"/>
                  </a:lnTo>
                </a:path>
                <a:path w="1104900" h="843914">
                  <a:moveTo>
                    <a:pt x="1104758" y="843390"/>
                  </a:moveTo>
                  <a:lnTo>
                    <a:pt x="1104758" y="843390"/>
                  </a:lnTo>
                </a:path>
                <a:path w="1104900" h="843914">
                  <a:moveTo>
                    <a:pt x="1104758" y="843390"/>
                  </a:moveTo>
                  <a:lnTo>
                    <a:pt x="0" y="843390"/>
                  </a:lnTo>
                </a:path>
                <a:path w="1104900" h="843914">
                  <a:moveTo>
                    <a:pt x="0" y="843390"/>
                  </a:moveTo>
                  <a:lnTo>
                    <a:pt x="0" y="843390"/>
                  </a:lnTo>
                </a:path>
                <a:path w="1104900" h="843914">
                  <a:moveTo>
                    <a:pt x="0" y="843390"/>
                  </a:moveTo>
                  <a:lnTo>
                    <a:pt x="0" y="0"/>
                  </a:lnTo>
                </a:path>
                <a:path w="1104900" h="843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58714" y="2860012"/>
            <a:ext cx="6108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Planning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97163" y="3437030"/>
            <a:ext cx="2059305" cy="1987550"/>
            <a:chOff x="3897163" y="3437030"/>
            <a:chExt cx="2059305" cy="1987550"/>
          </a:xfrm>
        </p:grpSpPr>
        <p:sp>
          <p:nvSpPr>
            <p:cNvPr id="26" name="object 26"/>
            <p:cNvSpPr/>
            <p:nvPr/>
          </p:nvSpPr>
          <p:spPr>
            <a:xfrm>
              <a:off x="3942664" y="3487165"/>
              <a:ext cx="1092200" cy="843915"/>
            </a:xfrm>
            <a:custGeom>
              <a:avLst/>
              <a:gdLst/>
              <a:ahLst/>
              <a:cxnLst/>
              <a:rect l="l" t="t" r="r" b="b"/>
              <a:pathLst>
                <a:path w="1092200" h="843914">
                  <a:moveTo>
                    <a:pt x="1091895" y="0"/>
                  </a:moveTo>
                  <a:lnTo>
                    <a:pt x="0" y="0"/>
                  </a:lnTo>
                  <a:lnTo>
                    <a:pt x="0" y="800569"/>
                  </a:lnTo>
                  <a:lnTo>
                    <a:pt x="0" y="843356"/>
                  </a:lnTo>
                  <a:lnTo>
                    <a:pt x="1091895" y="843356"/>
                  </a:lnTo>
                  <a:lnTo>
                    <a:pt x="1091895" y="800569"/>
                  </a:lnTo>
                  <a:lnTo>
                    <a:pt x="10918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9224" y="348706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02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34526" y="3487063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0"/>
                  </a:moveTo>
                  <a:lnTo>
                    <a:pt x="0" y="0"/>
                  </a:lnTo>
                </a:path>
                <a:path h="843914">
                  <a:moveTo>
                    <a:pt x="0" y="0"/>
                  </a:moveTo>
                  <a:lnTo>
                    <a:pt x="0" y="843447"/>
                  </a:lnTo>
                </a:path>
                <a:path h="843914">
                  <a:moveTo>
                    <a:pt x="0" y="843447"/>
                  </a:moveTo>
                  <a:lnTo>
                    <a:pt x="0" y="843447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42664" y="4323290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4">
                  <a:moveTo>
                    <a:pt x="0" y="14439"/>
                  </a:moveTo>
                  <a:lnTo>
                    <a:pt x="1091862" y="14439"/>
                  </a:lnTo>
                  <a:lnTo>
                    <a:pt x="1091862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2664" y="43305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2664" y="428772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786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4466" y="3444371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758" y="0"/>
                  </a:moveTo>
                  <a:lnTo>
                    <a:pt x="0" y="0"/>
                  </a:lnTo>
                  <a:lnTo>
                    <a:pt x="0" y="843352"/>
                  </a:lnTo>
                  <a:lnTo>
                    <a:pt x="1104758" y="843352"/>
                  </a:lnTo>
                  <a:lnTo>
                    <a:pt x="1104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04466" y="3437113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4">
                  <a:moveTo>
                    <a:pt x="0" y="14439"/>
                  </a:moveTo>
                  <a:lnTo>
                    <a:pt x="1104876" y="14439"/>
                  </a:lnTo>
                  <a:lnTo>
                    <a:pt x="1104876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04466" y="3444333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876" y="0"/>
                  </a:moveTo>
                  <a:lnTo>
                    <a:pt x="1104876" y="0"/>
                  </a:lnTo>
                </a:path>
                <a:path w="1104900" h="843914">
                  <a:moveTo>
                    <a:pt x="1104876" y="0"/>
                  </a:moveTo>
                  <a:lnTo>
                    <a:pt x="1104876" y="843390"/>
                  </a:lnTo>
                </a:path>
                <a:path w="1104900" h="843914">
                  <a:moveTo>
                    <a:pt x="1104876" y="843390"/>
                  </a:moveTo>
                  <a:lnTo>
                    <a:pt x="1104876" y="843390"/>
                  </a:lnTo>
                </a:path>
                <a:path w="1104900" h="843914">
                  <a:moveTo>
                    <a:pt x="1104876" y="843390"/>
                  </a:moveTo>
                  <a:lnTo>
                    <a:pt x="0" y="843390"/>
                  </a:lnTo>
                </a:path>
                <a:path w="1104900" h="843914">
                  <a:moveTo>
                    <a:pt x="0" y="843390"/>
                  </a:moveTo>
                  <a:lnTo>
                    <a:pt x="0" y="843390"/>
                  </a:lnTo>
                </a:path>
                <a:path w="1104900" h="843914">
                  <a:moveTo>
                    <a:pt x="0" y="843390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52112" y="3915879"/>
              <a:ext cx="25400" cy="600710"/>
            </a:xfrm>
            <a:custGeom>
              <a:avLst/>
              <a:gdLst/>
              <a:ahLst/>
              <a:cxnLst/>
              <a:rect l="l" t="t" r="r" b="b"/>
              <a:pathLst>
                <a:path w="25400" h="600710">
                  <a:moveTo>
                    <a:pt x="25352" y="0"/>
                  </a:moveTo>
                  <a:lnTo>
                    <a:pt x="12845" y="0"/>
                  </a:lnTo>
                  <a:lnTo>
                    <a:pt x="0" y="600324"/>
                  </a:lnTo>
                  <a:lnTo>
                    <a:pt x="25352" y="600324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13914" y="4373335"/>
              <a:ext cx="101580" cy="1717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56708" y="4573473"/>
              <a:ext cx="1092835" cy="843915"/>
            </a:xfrm>
            <a:custGeom>
              <a:avLst/>
              <a:gdLst/>
              <a:ahLst/>
              <a:cxnLst/>
              <a:rect l="l" t="t" r="r" b="b"/>
              <a:pathLst>
                <a:path w="1092835" h="843914">
                  <a:moveTo>
                    <a:pt x="1092327" y="0"/>
                  </a:moveTo>
                  <a:lnTo>
                    <a:pt x="0" y="0"/>
                  </a:lnTo>
                  <a:lnTo>
                    <a:pt x="0" y="800544"/>
                  </a:lnTo>
                  <a:lnTo>
                    <a:pt x="0" y="843343"/>
                  </a:lnTo>
                  <a:lnTo>
                    <a:pt x="1092327" y="843343"/>
                  </a:lnTo>
                  <a:lnTo>
                    <a:pt x="1092327" y="800544"/>
                  </a:lnTo>
                  <a:lnTo>
                    <a:pt x="1092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10838" y="4573462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>
                  <a:moveTo>
                    <a:pt x="0" y="0"/>
                  </a:moveTo>
                  <a:lnTo>
                    <a:pt x="38248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9087" y="4573462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0"/>
                  </a:moveTo>
                  <a:lnTo>
                    <a:pt x="0" y="0"/>
                  </a:lnTo>
                </a:path>
                <a:path h="843914">
                  <a:moveTo>
                    <a:pt x="0" y="0"/>
                  </a:moveTo>
                  <a:lnTo>
                    <a:pt x="0" y="843352"/>
                  </a:lnTo>
                </a:path>
                <a:path h="843914">
                  <a:moveTo>
                    <a:pt x="0" y="843352"/>
                  </a:moveTo>
                  <a:lnTo>
                    <a:pt x="0" y="843352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56718" y="5409595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5" h="14604">
                  <a:moveTo>
                    <a:pt x="0" y="14439"/>
                  </a:moveTo>
                  <a:lnTo>
                    <a:pt x="1092369" y="14439"/>
                  </a:lnTo>
                  <a:lnTo>
                    <a:pt x="1092369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56718" y="54168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56718" y="537400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805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18520" y="4530656"/>
              <a:ext cx="1092835" cy="843915"/>
            </a:xfrm>
            <a:custGeom>
              <a:avLst/>
              <a:gdLst/>
              <a:ahLst/>
              <a:cxnLst/>
              <a:rect l="l" t="t" r="r" b="b"/>
              <a:pathLst>
                <a:path w="1092835" h="843914">
                  <a:moveTo>
                    <a:pt x="1092318" y="0"/>
                  </a:moveTo>
                  <a:lnTo>
                    <a:pt x="0" y="0"/>
                  </a:lnTo>
                  <a:lnTo>
                    <a:pt x="0" y="843352"/>
                  </a:lnTo>
                  <a:lnTo>
                    <a:pt x="1092318" y="843352"/>
                  </a:lnTo>
                  <a:lnTo>
                    <a:pt x="1092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18520" y="4523418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5" h="14604">
                  <a:moveTo>
                    <a:pt x="0" y="14439"/>
                  </a:moveTo>
                  <a:lnTo>
                    <a:pt x="1092369" y="14439"/>
                  </a:lnTo>
                  <a:lnTo>
                    <a:pt x="1092369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18520" y="4530637"/>
              <a:ext cx="1092835" cy="843915"/>
            </a:xfrm>
            <a:custGeom>
              <a:avLst/>
              <a:gdLst/>
              <a:ahLst/>
              <a:cxnLst/>
              <a:rect l="l" t="t" r="r" b="b"/>
              <a:pathLst>
                <a:path w="1092835" h="843914">
                  <a:moveTo>
                    <a:pt x="1092369" y="0"/>
                  </a:moveTo>
                  <a:lnTo>
                    <a:pt x="1092369" y="0"/>
                  </a:lnTo>
                </a:path>
                <a:path w="1092835" h="843914">
                  <a:moveTo>
                    <a:pt x="1092369" y="0"/>
                  </a:moveTo>
                  <a:lnTo>
                    <a:pt x="1092369" y="843371"/>
                  </a:lnTo>
                </a:path>
                <a:path w="1092835" h="843914">
                  <a:moveTo>
                    <a:pt x="1092369" y="843371"/>
                  </a:moveTo>
                  <a:lnTo>
                    <a:pt x="1092369" y="843371"/>
                  </a:lnTo>
                </a:path>
                <a:path w="1092835" h="843914">
                  <a:moveTo>
                    <a:pt x="1092369" y="843371"/>
                  </a:moveTo>
                  <a:lnTo>
                    <a:pt x="0" y="843371"/>
                  </a:lnTo>
                </a:path>
                <a:path w="1092835" h="843914">
                  <a:moveTo>
                    <a:pt x="0" y="843371"/>
                  </a:moveTo>
                  <a:lnTo>
                    <a:pt x="0" y="843371"/>
                  </a:lnTo>
                </a:path>
                <a:path w="1092835" h="843914">
                  <a:moveTo>
                    <a:pt x="0" y="843371"/>
                  </a:moveTo>
                  <a:lnTo>
                    <a:pt x="0" y="0"/>
                  </a:lnTo>
                </a:path>
                <a:path w="1092835" h="843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81008" y="3531533"/>
            <a:ext cx="6496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Mode</a:t>
            </a:r>
            <a:r>
              <a:rPr sz="1100" b="1" spc="-204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ling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2588" y="3697634"/>
            <a:ext cx="945515" cy="48323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55"/>
              </a:spcBef>
            </a:pPr>
            <a:r>
              <a:rPr sz="900" spc="-25" dirty="0">
                <a:latin typeface="Arial"/>
                <a:cs typeface="Arial"/>
              </a:rPr>
              <a:t>business </a:t>
            </a:r>
            <a:r>
              <a:rPr sz="900" spc="-20" dirty="0">
                <a:latin typeface="Arial"/>
                <a:cs typeface="Arial"/>
              </a:rPr>
              <a:t>modeling  </a:t>
            </a:r>
            <a:r>
              <a:rPr sz="900" spc="-45" dirty="0">
                <a:latin typeface="Arial"/>
                <a:cs typeface="Arial"/>
              </a:rPr>
              <a:t>dat </a:t>
            </a:r>
            <a:r>
              <a:rPr sz="900" spc="-55" dirty="0">
                <a:latin typeface="Arial"/>
                <a:cs typeface="Arial"/>
              </a:rPr>
              <a:t>a </a:t>
            </a:r>
            <a:r>
              <a:rPr sz="900" spc="-20" dirty="0">
                <a:latin typeface="Arial"/>
                <a:cs typeface="Arial"/>
              </a:rPr>
              <a:t>modeling  </a:t>
            </a:r>
            <a:r>
              <a:rPr sz="900" spc="-25" dirty="0">
                <a:latin typeface="Arial"/>
                <a:cs typeface="Arial"/>
              </a:rPr>
              <a:t>process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modeling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82216" y="4546222"/>
            <a:ext cx="1034415" cy="7778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9700" marR="5080" indent="-127635">
              <a:lnSpc>
                <a:spcPct val="97300"/>
              </a:lnSpc>
              <a:spcBef>
                <a:spcPts val="160"/>
              </a:spcBef>
            </a:pPr>
            <a:r>
              <a:rPr sz="1100" b="1" spc="-20" dirty="0">
                <a:latin typeface="Arial"/>
                <a:cs typeface="Arial"/>
              </a:rPr>
              <a:t>Const </a:t>
            </a:r>
            <a:r>
              <a:rPr sz="1100" b="1" spc="10" dirty="0">
                <a:latin typeface="Arial"/>
                <a:cs typeface="Arial"/>
              </a:rPr>
              <a:t>ruct </a:t>
            </a:r>
            <a:r>
              <a:rPr sz="1100" b="1" spc="-15" dirty="0">
                <a:latin typeface="Arial"/>
                <a:cs typeface="Arial"/>
              </a:rPr>
              <a:t>ion  </a:t>
            </a:r>
            <a:r>
              <a:rPr sz="900" spc="-20" dirty="0">
                <a:latin typeface="Arial"/>
                <a:cs typeface="Arial"/>
              </a:rPr>
              <a:t>component </a:t>
            </a:r>
            <a:r>
              <a:rPr sz="900" spc="-25" dirty="0">
                <a:latin typeface="Arial"/>
                <a:cs typeface="Arial"/>
              </a:rPr>
              <a:t>reuse  </a:t>
            </a:r>
            <a:r>
              <a:rPr sz="900" spc="-45" dirty="0">
                <a:latin typeface="Arial"/>
                <a:cs typeface="Arial"/>
              </a:rPr>
              <a:t>aut </a:t>
            </a:r>
            <a:r>
              <a:rPr sz="900" spc="-50" dirty="0">
                <a:latin typeface="Arial"/>
                <a:cs typeface="Arial"/>
              </a:rPr>
              <a:t>omat </a:t>
            </a:r>
            <a:r>
              <a:rPr sz="900" spc="-30" dirty="0">
                <a:latin typeface="Arial"/>
                <a:cs typeface="Arial"/>
              </a:rPr>
              <a:t>ic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code</a:t>
            </a:r>
            <a:endParaRPr sz="900">
              <a:latin typeface="Arial"/>
              <a:cs typeface="Arial"/>
            </a:endParaRPr>
          </a:p>
          <a:p>
            <a:pPr marL="139700" marR="194945" indent="151765">
              <a:lnSpc>
                <a:spcPct val="114399"/>
              </a:lnSpc>
              <a:spcBef>
                <a:spcPts val="5"/>
              </a:spcBef>
            </a:pPr>
            <a:r>
              <a:rPr sz="900" spc="-25" dirty="0">
                <a:latin typeface="Arial"/>
                <a:cs typeface="Arial"/>
              </a:rPr>
              <a:t>generat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ion 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t est</a:t>
            </a:r>
            <a:r>
              <a:rPr sz="900" spc="-14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ing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57224" y="1043244"/>
            <a:ext cx="7131050" cy="4745355"/>
            <a:chOff x="857224" y="1043244"/>
            <a:chExt cx="7131050" cy="4745355"/>
          </a:xfrm>
        </p:grpSpPr>
        <p:sp>
          <p:nvSpPr>
            <p:cNvPr id="50" name="object 50"/>
            <p:cNvSpPr/>
            <p:nvPr/>
          </p:nvSpPr>
          <p:spPr>
            <a:xfrm>
              <a:off x="857224" y="1043253"/>
              <a:ext cx="5384165" cy="4745355"/>
            </a:xfrm>
            <a:custGeom>
              <a:avLst/>
              <a:gdLst/>
              <a:ahLst/>
              <a:cxnLst/>
              <a:rect l="l" t="t" r="r" b="b"/>
              <a:pathLst>
                <a:path w="5384165" h="4745355">
                  <a:moveTo>
                    <a:pt x="291833" y="1314805"/>
                  </a:moveTo>
                  <a:lnTo>
                    <a:pt x="0" y="1314805"/>
                  </a:lnTo>
                  <a:lnTo>
                    <a:pt x="0" y="1329232"/>
                  </a:lnTo>
                  <a:lnTo>
                    <a:pt x="291833" y="1329232"/>
                  </a:lnTo>
                  <a:lnTo>
                    <a:pt x="291833" y="1314805"/>
                  </a:lnTo>
                  <a:close/>
                </a:path>
                <a:path w="5384165" h="4745355">
                  <a:moveTo>
                    <a:pt x="4507700" y="2858668"/>
                  </a:moveTo>
                  <a:lnTo>
                    <a:pt x="4177296" y="2858668"/>
                  </a:lnTo>
                  <a:lnTo>
                    <a:pt x="4177296" y="2887065"/>
                  </a:lnTo>
                  <a:lnTo>
                    <a:pt x="4507700" y="2887065"/>
                  </a:lnTo>
                  <a:lnTo>
                    <a:pt x="4507700" y="2858668"/>
                  </a:lnTo>
                  <a:close/>
                </a:path>
                <a:path w="5384165" h="4745355">
                  <a:moveTo>
                    <a:pt x="5383758" y="4702175"/>
                  </a:moveTo>
                  <a:lnTo>
                    <a:pt x="2945765" y="4702175"/>
                  </a:lnTo>
                  <a:lnTo>
                    <a:pt x="2945765" y="0"/>
                  </a:lnTo>
                  <a:lnTo>
                    <a:pt x="2907627" y="0"/>
                  </a:lnTo>
                  <a:lnTo>
                    <a:pt x="2907627" y="4716602"/>
                  </a:lnTo>
                  <a:lnTo>
                    <a:pt x="2920466" y="4716602"/>
                  </a:lnTo>
                  <a:lnTo>
                    <a:pt x="2920466" y="4744986"/>
                  </a:lnTo>
                  <a:lnTo>
                    <a:pt x="5383758" y="4744986"/>
                  </a:lnTo>
                  <a:lnTo>
                    <a:pt x="5383758" y="4702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2212" y="2315128"/>
              <a:ext cx="139702" cy="1145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75475" y="3029610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760" y="0"/>
                  </a:moveTo>
                  <a:lnTo>
                    <a:pt x="0" y="0"/>
                  </a:lnTo>
                  <a:lnTo>
                    <a:pt x="0" y="800620"/>
                  </a:lnTo>
                  <a:lnTo>
                    <a:pt x="0" y="843356"/>
                  </a:lnTo>
                  <a:lnTo>
                    <a:pt x="1104760" y="843356"/>
                  </a:lnTo>
                  <a:lnTo>
                    <a:pt x="1104760" y="800620"/>
                  </a:lnTo>
                  <a:lnTo>
                    <a:pt x="1104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42124" y="3029570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4">
                  <a:moveTo>
                    <a:pt x="0" y="0"/>
                  </a:moveTo>
                  <a:lnTo>
                    <a:pt x="38232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80356" y="3029570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0"/>
                  </a:moveTo>
                  <a:lnTo>
                    <a:pt x="0" y="0"/>
                  </a:lnTo>
                </a:path>
                <a:path h="843914">
                  <a:moveTo>
                    <a:pt x="0" y="0"/>
                  </a:moveTo>
                  <a:lnTo>
                    <a:pt x="0" y="843390"/>
                  </a:lnTo>
                </a:path>
                <a:path h="843914">
                  <a:moveTo>
                    <a:pt x="0" y="843390"/>
                  </a:moveTo>
                  <a:lnTo>
                    <a:pt x="0" y="84339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75480" y="3865740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4">
                  <a:moveTo>
                    <a:pt x="0" y="14439"/>
                  </a:moveTo>
                  <a:lnTo>
                    <a:pt x="1104876" y="14439"/>
                  </a:lnTo>
                  <a:lnTo>
                    <a:pt x="1104876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75480" y="3872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75480" y="38302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729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37789" y="2986878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335" y="0"/>
                  </a:moveTo>
                  <a:lnTo>
                    <a:pt x="0" y="0"/>
                  </a:lnTo>
                  <a:lnTo>
                    <a:pt x="0" y="843352"/>
                  </a:lnTo>
                  <a:lnTo>
                    <a:pt x="1104335" y="843352"/>
                  </a:lnTo>
                  <a:lnTo>
                    <a:pt x="1104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37789" y="2979620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5">
                  <a:moveTo>
                    <a:pt x="0" y="14439"/>
                  </a:moveTo>
                  <a:lnTo>
                    <a:pt x="1104369" y="14439"/>
                  </a:lnTo>
                  <a:lnTo>
                    <a:pt x="1104369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37789" y="2986840"/>
              <a:ext cx="1104900" cy="843915"/>
            </a:xfrm>
            <a:custGeom>
              <a:avLst/>
              <a:gdLst/>
              <a:ahLst/>
              <a:cxnLst/>
              <a:rect l="l" t="t" r="r" b="b"/>
              <a:pathLst>
                <a:path w="1104900" h="843914">
                  <a:moveTo>
                    <a:pt x="1104369" y="0"/>
                  </a:moveTo>
                  <a:lnTo>
                    <a:pt x="1104369" y="0"/>
                  </a:lnTo>
                </a:path>
                <a:path w="1104900" h="843914">
                  <a:moveTo>
                    <a:pt x="1104369" y="0"/>
                  </a:moveTo>
                  <a:lnTo>
                    <a:pt x="1104369" y="843390"/>
                  </a:lnTo>
                </a:path>
                <a:path w="1104900" h="843914">
                  <a:moveTo>
                    <a:pt x="1104369" y="843390"/>
                  </a:moveTo>
                  <a:lnTo>
                    <a:pt x="1104369" y="843390"/>
                  </a:lnTo>
                </a:path>
                <a:path w="1104900" h="843914">
                  <a:moveTo>
                    <a:pt x="1104369" y="843390"/>
                  </a:moveTo>
                  <a:lnTo>
                    <a:pt x="0" y="843390"/>
                  </a:lnTo>
                </a:path>
                <a:path w="1104900" h="843914">
                  <a:moveTo>
                    <a:pt x="0" y="843390"/>
                  </a:moveTo>
                  <a:lnTo>
                    <a:pt x="0" y="843390"/>
                  </a:lnTo>
                </a:path>
                <a:path w="1104900" h="843914">
                  <a:moveTo>
                    <a:pt x="0" y="843390"/>
                  </a:moveTo>
                  <a:lnTo>
                    <a:pt x="0" y="0"/>
                  </a:lnTo>
                </a:path>
                <a:path w="1104900" h="843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450542" y="5975557"/>
            <a:ext cx="909319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55" dirty="0">
                <a:latin typeface="Arial"/>
                <a:cs typeface="Arial"/>
              </a:rPr>
              <a:t>6 0 </a:t>
            </a:r>
            <a:r>
              <a:rPr sz="1100" b="1" spc="-35" dirty="0">
                <a:latin typeface="Arial"/>
                <a:cs typeface="Arial"/>
              </a:rPr>
              <a:t>- </a:t>
            </a:r>
            <a:r>
              <a:rPr sz="1100" b="1" spc="-55" dirty="0">
                <a:latin typeface="Arial"/>
                <a:cs typeface="Arial"/>
              </a:rPr>
              <a:t>9 0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days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752349" y="3866292"/>
            <a:ext cx="2336165" cy="2286635"/>
            <a:chOff x="3752349" y="3866292"/>
            <a:chExt cx="2336165" cy="2286635"/>
          </a:xfrm>
        </p:grpSpPr>
        <p:sp>
          <p:nvSpPr>
            <p:cNvPr id="63" name="object 63"/>
            <p:cNvSpPr/>
            <p:nvPr/>
          </p:nvSpPr>
          <p:spPr>
            <a:xfrm>
              <a:off x="3828238" y="3872960"/>
              <a:ext cx="2247900" cy="2273300"/>
            </a:xfrm>
            <a:custGeom>
              <a:avLst/>
              <a:gdLst/>
              <a:ahLst/>
              <a:cxnLst/>
              <a:rect l="l" t="t" r="r" b="b"/>
              <a:pathLst>
                <a:path w="2247900" h="2273300">
                  <a:moveTo>
                    <a:pt x="2247613" y="0"/>
                  </a:moveTo>
                  <a:lnTo>
                    <a:pt x="2247613" y="2272721"/>
                  </a:lnTo>
                </a:path>
                <a:path w="2247900" h="2273300">
                  <a:moveTo>
                    <a:pt x="0" y="2058149"/>
                  </a:moveTo>
                  <a:lnTo>
                    <a:pt x="2184231" y="2058149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52349" y="5874326"/>
              <a:ext cx="139778" cy="114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36242" y="5874326"/>
              <a:ext cx="152116" cy="1140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031544" y="3174123"/>
            <a:ext cx="5791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5" dirty="0">
                <a:latin typeface="Arial"/>
                <a:cs typeface="Arial"/>
              </a:rPr>
              <a:t>Team </a:t>
            </a:r>
            <a:r>
              <a:rPr sz="1100" spc="-55" dirty="0">
                <a:latin typeface="Arial"/>
                <a:cs typeface="Arial"/>
              </a:rPr>
              <a:t>#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341683" y="2193310"/>
            <a:ext cx="1652905" cy="1586865"/>
            <a:chOff x="4341683" y="2193310"/>
            <a:chExt cx="1652905" cy="1586865"/>
          </a:xfrm>
        </p:grpSpPr>
        <p:sp>
          <p:nvSpPr>
            <p:cNvPr id="68" name="object 68"/>
            <p:cNvSpPr/>
            <p:nvPr/>
          </p:nvSpPr>
          <p:spPr>
            <a:xfrm>
              <a:off x="4374159" y="2229586"/>
              <a:ext cx="889635" cy="686435"/>
            </a:xfrm>
            <a:custGeom>
              <a:avLst/>
              <a:gdLst/>
              <a:ahLst/>
              <a:cxnLst/>
              <a:rect l="l" t="t" r="r" b="b"/>
              <a:pathLst>
                <a:path w="889635" h="686435">
                  <a:moveTo>
                    <a:pt x="889190" y="0"/>
                  </a:moveTo>
                  <a:lnTo>
                    <a:pt x="0" y="0"/>
                  </a:lnTo>
                  <a:lnTo>
                    <a:pt x="0" y="643128"/>
                  </a:lnTo>
                  <a:lnTo>
                    <a:pt x="0" y="686041"/>
                  </a:lnTo>
                  <a:lnTo>
                    <a:pt x="889190" y="686041"/>
                  </a:lnTo>
                  <a:lnTo>
                    <a:pt x="889190" y="643128"/>
                  </a:lnTo>
                  <a:lnTo>
                    <a:pt x="889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37754" y="222947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623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63378" y="2229479"/>
              <a:ext cx="0" cy="686435"/>
            </a:xfrm>
            <a:custGeom>
              <a:avLst/>
              <a:gdLst/>
              <a:ahLst/>
              <a:cxnLst/>
              <a:rect l="l" t="t" r="r" b="b"/>
              <a:pathLst>
                <a:path h="686435">
                  <a:moveTo>
                    <a:pt x="0" y="0"/>
                  </a:moveTo>
                  <a:lnTo>
                    <a:pt x="0" y="0"/>
                  </a:lnTo>
                </a:path>
                <a:path h="686435">
                  <a:moveTo>
                    <a:pt x="0" y="0"/>
                  </a:moveTo>
                  <a:lnTo>
                    <a:pt x="0" y="686144"/>
                  </a:lnTo>
                </a:path>
                <a:path h="686435">
                  <a:moveTo>
                    <a:pt x="0" y="686144"/>
                  </a:moveTo>
                  <a:lnTo>
                    <a:pt x="0" y="686144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4169" y="2908404"/>
              <a:ext cx="889635" cy="14604"/>
            </a:xfrm>
            <a:custGeom>
              <a:avLst/>
              <a:gdLst/>
              <a:ahLst/>
              <a:cxnLst/>
              <a:rect l="l" t="t" r="r" b="b"/>
              <a:pathLst>
                <a:path w="889635" h="14605">
                  <a:moveTo>
                    <a:pt x="0" y="14439"/>
                  </a:moveTo>
                  <a:lnTo>
                    <a:pt x="889208" y="14439"/>
                  </a:lnTo>
                  <a:lnTo>
                    <a:pt x="889208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4169" y="29156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74169" y="287270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919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48985" y="2200631"/>
              <a:ext cx="889000" cy="672465"/>
            </a:xfrm>
            <a:custGeom>
              <a:avLst/>
              <a:gdLst/>
              <a:ahLst/>
              <a:cxnLst/>
              <a:rect l="l" t="t" r="r" b="b"/>
              <a:pathLst>
                <a:path w="889000" h="672464">
                  <a:moveTo>
                    <a:pt x="888768" y="0"/>
                  </a:moveTo>
                  <a:lnTo>
                    <a:pt x="0" y="0"/>
                  </a:lnTo>
                  <a:lnTo>
                    <a:pt x="0" y="672072"/>
                  </a:lnTo>
                  <a:lnTo>
                    <a:pt x="888768" y="672072"/>
                  </a:lnTo>
                  <a:lnTo>
                    <a:pt x="888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48985" y="2193393"/>
              <a:ext cx="889000" cy="14604"/>
            </a:xfrm>
            <a:custGeom>
              <a:avLst/>
              <a:gdLst/>
              <a:ahLst/>
              <a:cxnLst/>
              <a:rect l="l" t="t" r="r" b="b"/>
              <a:pathLst>
                <a:path w="889000" h="14605">
                  <a:moveTo>
                    <a:pt x="0" y="14439"/>
                  </a:moveTo>
                  <a:lnTo>
                    <a:pt x="888701" y="14439"/>
                  </a:lnTo>
                  <a:lnTo>
                    <a:pt x="888701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48985" y="2200612"/>
              <a:ext cx="889000" cy="672465"/>
            </a:xfrm>
            <a:custGeom>
              <a:avLst/>
              <a:gdLst/>
              <a:ahLst/>
              <a:cxnLst/>
              <a:rect l="l" t="t" r="r" b="b"/>
              <a:pathLst>
                <a:path w="889000" h="672464">
                  <a:moveTo>
                    <a:pt x="888701" y="0"/>
                  </a:moveTo>
                  <a:lnTo>
                    <a:pt x="888701" y="0"/>
                  </a:lnTo>
                </a:path>
                <a:path w="889000" h="672464">
                  <a:moveTo>
                    <a:pt x="888701" y="0"/>
                  </a:moveTo>
                  <a:lnTo>
                    <a:pt x="888701" y="672091"/>
                  </a:lnTo>
                </a:path>
                <a:path w="889000" h="672464">
                  <a:moveTo>
                    <a:pt x="888701" y="672091"/>
                  </a:moveTo>
                  <a:lnTo>
                    <a:pt x="888701" y="672091"/>
                  </a:lnTo>
                </a:path>
                <a:path w="889000" h="672464">
                  <a:moveTo>
                    <a:pt x="888701" y="672091"/>
                  </a:moveTo>
                  <a:lnTo>
                    <a:pt x="0" y="672091"/>
                  </a:lnTo>
                </a:path>
                <a:path w="889000" h="672464">
                  <a:moveTo>
                    <a:pt x="0" y="672091"/>
                  </a:moveTo>
                  <a:lnTo>
                    <a:pt x="0" y="672091"/>
                  </a:lnTo>
                </a:path>
                <a:path w="889000" h="672464">
                  <a:moveTo>
                    <a:pt x="0" y="672091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04230" y="2572646"/>
              <a:ext cx="26034" cy="486409"/>
            </a:xfrm>
            <a:custGeom>
              <a:avLst/>
              <a:gdLst/>
              <a:ahLst/>
              <a:cxnLst/>
              <a:rect l="l" t="t" r="r" b="b"/>
              <a:pathLst>
                <a:path w="26035" h="486410">
                  <a:moveTo>
                    <a:pt x="25690" y="0"/>
                  </a:moveTo>
                  <a:lnTo>
                    <a:pt x="12845" y="0"/>
                  </a:lnTo>
                  <a:lnTo>
                    <a:pt x="0" y="485789"/>
                  </a:lnTo>
                  <a:lnTo>
                    <a:pt x="25690" y="485789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66538" y="2915624"/>
              <a:ext cx="101580" cy="1712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10747" y="3101263"/>
              <a:ext cx="876300" cy="671830"/>
            </a:xfrm>
            <a:custGeom>
              <a:avLst/>
              <a:gdLst/>
              <a:ahLst/>
              <a:cxnLst/>
              <a:rect l="l" t="t" r="r" b="b"/>
              <a:pathLst>
                <a:path w="876300" h="671829">
                  <a:moveTo>
                    <a:pt x="875919" y="0"/>
                  </a:moveTo>
                  <a:lnTo>
                    <a:pt x="0" y="0"/>
                  </a:lnTo>
                  <a:lnTo>
                    <a:pt x="0" y="643318"/>
                  </a:lnTo>
                  <a:lnTo>
                    <a:pt x="0" y="671614"/>
                  </a:lnTo>
                  <a:lnTo>
                    <a:pt x="875919" y="671614"/>
                  </a:lnTo>
                  <a:lnTo>
                    <a:pt x="875919" y="643318"/>
                  </a:lnTo>
                  <a:lnTo>
                    <a:pt x="875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961493" y="310135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285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986778" y="3101355"/>
              <a:ext cx="0" cy="671830"/>
            </a:xfrm>
            <a:custGeom>
              <a:avLst/>
              <a:gdLst/>
              <a:ahLst/>
              <a:cxnLst/>
              <a:rect l="l" t="t" r="r" b="b"/>
              <a:pathLst>
                <a:path h="671829">
                  <a:moveTo>
                    <a:pt x="0" y="0"/>
                  </a:moveTo>
                  <a:lnTo>
                    <a:pt x="0" y="0"/>
                  </a:lnTo>
                </a:path>
                <a:path h="671829">
                  <a:moveTo>
                    <a:pt x="0" y="0"/>
                  </a:moveTo>
                  <a:lnTo>
                    <a:pt x="0" y="671521"/>
                  </a:lnTo>
                </a:path>
                <a:path h="671829">
                  <a:moveTo>
                    <a:pt x="0" y="671521"/>
                  </a:moveTo>
                  <a:lnTo>
                    <a:pt x="0" y="671521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10754" y="3765658"/>
              <a:ext cx="876300" cy="14604"/>
            </a:xfrm>
            <a:custGeom>
              <a:avLst/>
              <a:gdLst/>
              <a:ahLst/>
              <a:cxnLst/>
              <a:rect l="l" t="t" r="r" b="b"/>
              <a:pathLst>
                <a:path w="876300" h="14604">
                  <a:moveTo>
                    <a:pt x="0" y="14439"/>
                  </a:moveTo>
                  <a:lnTo>
                    <a:pt x="876024" y="14439"/>
                  </a:lnTo>
                  <a:lnTo>
                    <a:pt x="876024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10754" y="377287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10754" y="3744581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296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85570" y="3072508"/>
              <a:ext cx="876300" cy="672465"/>
            </a:xfrm>
            <a:custGeom>
              <a:avLst/>
              <a:gdLst/>
              <a:ahLst/>
              <a:cxnLst/>
              <a:rect l="l" t="t" r="r" b="b"/>
              <a:pathLst>
                <a:path w="876300" h="672464">
                  <a:moveTo>
                    <a:pt x="875923" y="0"/>
                  </a:moveTo>
                  <a:lnTo>
                    <a:pt x="0" y="0"/>
                  </a:lnTo>
                  <a:lnTo>
                    <a:pt x="0" y="672072"/>
                  </a:lnTo>
                  <a:lnTo>
                    <a:pt x="875923" y="672072"/>
                  </a:lnTo>
                  <a:lnTo>
                    <a:pt x="875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85570" y="3065270"/>
              <a:ext cx="876300" cy="14604"/>
            </a:xfrm>
            <a:custGeom>
              <a:avLst/>
              <a:gdLst/>
              <a:ahLst/>
              <a:cxnLst/>
              <a:rect l="l" t="t" r="r" b="b"/>
              <a:pathLst>
                <a:path w="876300" h="14605">
                  <a:moveTo>
                    <a:pt x="0" y="14439"/>
                  </a:moveTo>
                  <a:lnTo>
                    <a:pt x="875855" y="14439"/>
                  </a:lnTo>
                  <a:lnTo>
                    <a:pt x="875855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85570" y="3072489"/>
              <a:ext cx="876300" cy="672465"/>
            </a:xfrm>
            <a:custGeom>
              <a:avLst/>
              <a:gdLst/>
              <a:ahLst/>
              <a:cxnLst/>
              <a:rect l="l" t="t" r="r" b="b"/>
              <a:pathLst>
                <a:path w="876300" h="672464">
                  <a:moveTo>
                    <a:pt x="875855" y="0"/>
                  </a:moveTo>
                  <a:lnTo>
                    <a:pt x="875855" y="0"/>
                  </a:lnTo>
                </a:path>
                <a:path w="876300" h="672464">
                  <a:moveTo>
                    <a:pt x="875855" y="0"/>
                  </a:moveTo>
                  <a:lnTo>
                    <a:pt x="875855" y="672091"/>
                  </a:lnTo>
                </a:path>
                <a:path w="876300" h="672464">
                  <a:moveTo>
                    <a:pt x="875855" y="672091"/>
                  </a:moveTo>
                  <a:lnTo>
                    <a:pt x="875855" y="672091"/>
                  </a:lnTo>
                </a:path>
                <a:path w="876300" h="672464">
                  <a:moveTo>
                    <a:pt x="875855" y="672091"/>
                  </a:moveTo>
                  <a:lnTo>
                    <a:pt x="0" y="672091"/>
                  </a:lnTo>
                </a:path>
                <a:path w="876300" h="672464">
                  <a:moveTo>
                    <a:pt x="0" y="672091"/>
                  </a:moveTo>
                  <a:lnTo>
                    <a:pt x="0" y="672091"/>
                  </a:lnTo>
                </a:path>
                <a:path w="876300" h="672464">
                  <a:moveTo>
                    <a:pt x="0" y="672091"/>
                  </a:moveTo>
                  <a:lnTo>
                    <a:pt x="0" y="0"/>
                  </a:lnTo>
                </a:path>
                <a:path w="876300" h="67246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488740" y="2533787"/>
            <a:ext cx="715645" cy="2546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50" spc="15" dirty="0">
                <a:latin typeface="Arial"/>
                <a:cs typeface="Arial"/>
              </a:rPr>
              <a:t>dat </a:t>
            </a:r>
            <a:r>
              <a:rPr sz="650" spc="-30" dirty="0">
                <a:latin typeface="Arial"/>
                <a:cs typeface="Arial"/>
              </a:rPr>
              <a:t>a </a:t>
            </a:r>
            <a:r>
              <a:rPr sz="650" spc="-45" dirty="0">
                <a:latin typeface="Arial"/>
                <a:cs typeface="Arial"/>
              </a:rPr>
              <a:t>m</a:t>
            </a:r>
            <a:r>
              <a:rPr sz="650" spc="-60" dirty="0">
                <a:latin typeface="Arial"/>
                <a:cs typeface="Arial"/>
              </a:rPr>
              <a:t> </a:t>
            </a:r>
            <a:r>
              <a:rPr sz="650" spc="30" dirty="0">
                <a:latin typeface="Arial"/>
                <a:cs typeface="Arial"/>
              </a:rPr>
              <a:t>odeling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Arial"/>
                <a:cs typeface="Arial"/>
              </a:rPr>
              <a:t>process </a:t>
            </a:r>
            <a:r>
              <a:rPr sz="650" spc="-45" dirty="0">
                <a:latin typeface="Arial"/>
                <a:cs typeface="Arial"/>
              </a:rPr>
              <a:t>m</a:t>
            </a:r>
            <a:r>
              <a:rPr sz="650" spc="-114" dirty="0">
                <a:latin typeface="Arial"/>
                <a:cs typeface="Arial"/>
              </a:rPr>
              <a:t> </a:t>
            </a:r>
            <a:r>
              <a:rPr sz="650" spc="30" dirty="0">
                <a:latin typeface="Arial"/>
                <a:cs typeface="Arial"/>
              </a:rPr>
              <a:t>odeling</a:t>
            </a:r>
            <a:endParaRPr sz="6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23406" y="3074156"/>
            <a:ext cx="7613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5" dirty="0">
                <a:latin typeface="Arial"/>
                <a:cs typeface="Arial"/>
              </a:rPr>
              <a:t>Co</a:t>
            </a:r>
            <a:r>
              <a:rPr sz="900" b="1" spc="-15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nst</a:t>
            </a:r>
            <a:r>
              <a:rPr sz="900" b="1" spc="-13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r</a:t>
            </a:r>
            <a:r>
              <a:rPr sz="900" b="1" spc="-17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uct</a:t>
            </a:r>
            <a:r>
              <a:rPr sz="900" b="1" spc="-13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io</a:t>
            </a:r>
            <a:r>
              <a:rPr sz="900" b="1" spc="-155" dirty="0">
                <a:latin typeface="Arial"/>
                <a:cs typeface="Arial"/>
              </a:rPr>
              <a:t> </a:t>
            </a:r>
            <a:r>
              <a:rPr sz="900" b="1" spc="-6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237832" y="3217551"/>
            <a:ext cx="71564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5" dirty="0">
                <a:latin typeface="Arial"/>
                <a:cs typeface="Arial"/>
              </a:rPr>
              <a:t>com </a:t>
            </a:r>
            <a:r>
              <a:rPr sz="650" spc="25" dirty="0">
                <a:latin typeface="Arial"/>
                <a:cs typeface="Arial"/>
              </a:rPr>
              <a:t>ponent</a:t>
            </a:r>
            <a:r>
              <a:rPr sz="650" spc="4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reuse</a:t>
            </a:r>
            <a:endParaRPr sz="6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37832" y="3305392"/>
            <a:ext cx="652145" cy="39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 marR="5080" indent="-101600">
              <a:lnSpc>
                <a:spcPct val="130200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aut</a:t>
            </a:r>
            <a:r>
              <a:rPr sz="650" spc="-6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om</a:t>
            </a:r>
            <a:r>
              <a:rPr sz="650" spc="-9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at</a:t>
            </a:r>
            <a:r>
              <a:rPr sz="650" spc="-6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ic</a:t>
            </a:r>
            <a:r>
              <a:rPr sz="650" spc="-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code  </a:t>
            </a:r>
            <a:r>
              <a:rPr sz="650" spc="20" dirty="0">
                <a:latin typeface="Arial"/>
                <a:cs typeface="Arial"/>
              </a:rPr>
              <a:t>generat</a:t>
            </a:r>
            <a:r>
              <a:rPr sz="650" spc="-6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ion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5" dirty="0">
                <a:latin typeface="Arial"/>
                <a:cs typeface="Arial"/>
              </a:rPr>
              <a:t>t </a:t>
            </a:r>
            <a:r>
              <a:rPr sz="650" spc="-5" dirty="0">
                <a:latin typeface="Arial"/>
                <a:cs typeface="Arial"/>
              </a:rPr>
              <a:t>est</a:t>
            </a:r>
            <a:r>
              <a:rPr sz="650" spc="-9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ing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735497" y="1149944"/>
            <a:ext cx="1315720" cy="1437005"/>
            <a:chOff x="4735497" y="1149944"/>
            <a:chExt cx="1315720" cy="1437005"/>
          </a:xfrm>
        </p:grpSpPr>
        <p:sp>
          <p:nvSpPr>
            <p:cNvPr id="93" name="object 93"/>
            <p:cNvSpPr/>
            <p:nvPr/>
          </p:nvSpPr>
          <p:spPr>
            <a:xfrm>
              <a:off x="4755134" y="1186103"/>
              <a:ext cx="762000" cy="1400810"/>
            </a:xfrm>
            <a:custGeom>
              <a:avLst/>
              <a:gdLst/>
              <a:ahLst/>
              <a:cxnLst/>
              <a:rect l="l" t="t" r="r" b="b"/>
              <a:pathLst>
                <a:path w="762000" h="1400810">
                  <a:moveTo>
                    <a:pt x="711352" y="0"/>
                  </a:moveTo>
                  <a:lnTo>
                    <a:pt x="0" y="0"/>
                  </a:lnTo>
                  <a:lnTo>
                    <a:pt x="0" y="514286"/>
                  </a:lnTo>
                  <a:lnTo>
                    <a:pt x="0" y="543153"/>
                  </a:lnTo>
                  <a:lnTo>
                    <a:pt x="711352" y="543153"/>
                  </a:lnTo>
                  <a:lnTo>
                    <a:pt x="711352" y="514286"/>
                  </a:lnTo>
                  <a:lnTo>
                    <a:pt x="711352" y="0"/>
                  </a:lnTo>
                  <a:close/>
                </a:path>
                <a:path w="762000" h="1400810">
                  <a:moveTo>
                    <a:pt x="761936" y="1386446"/>
                  </a:moveTo>
                  <a:lnTo>
                    <a:pt x="495388" y="1386446"/>
                  </a:lnTo>
                  <a:lnTo>
                    <a:pt x="495388" y="1400416"/>
                  </a:lnTo>
                  <a:lnTo>
                    <a:pt x="761936" y="1400416"/>
                  </a:lnTo>
                  <a:lnTo>
                    <a:pt x="761936" y="1386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40881" y="118611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657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66538" y="1186113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0"/>
                  </a:lnTo>
                </a:path>
                <a:path h="543560">
                  <a:moveTo>
                    <a:pt x="0" y="0"/>
                  </a:moveTo>
                  <a:lnTo>
                    <a:pt x="0" y="543142"/>
                  </a:lnTo>
                </a:path>
                <a:path h="543560">
                  <a:moveTo>
                    <a:pt x="0" y="543142"/>
                  </a:moveTo>
                  <a:lnTo>
                    <a:pt x="0" y="543142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55138" y="1722036"/>
              <a:ext cx="711835" cy="14604"/>
            </a:xfrm>
            <a:custGeom>
              <a:avLst/>
              <a:gdLst/>
              <a:ahLst/>
              <a:cxnLst/>
              <a:rect l="l" t="t" r="r" b="b"/>
              <a:pathLst>
                <a:path w="711835" h="14605">
                  <a:moveTo>
                    <a:pt x="0" y="14439"/>
                  </a:moveTo>
                  <a:lnTo>
                    <a:pt x="711400" y="14439"/>
                  </a:lnTo>
                  <a:lnTo>
                    <a:pt x="711400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55138" y="17292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55138" y="170038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866"/>
                  </a:lnTo>
                </a:path>
              </a:pathLst>
            </a:custGeom>
            <a:ln w="12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42799" y="1157228"/>
              <a:ext cx="698500" cy="543560"/>
            </a:xfrm>
            <a:custGeom>
              <a:avLst/>
              <a:gdLst/>
              <a:ahLst/>
              <a:cxnLst/>
              <a:rect l="l" t="t" r="r" b="b"/>
              <a:pathLst>
                <a:path w="698500" h="543560">
                  <a:moveTo>
                    <a:pt x="698081" y="0"/>
                  </a:moveTo>
                  <a:lnTo>
                    <a:pt x="0" y="0"/>
                  </a:lnTo>
                  <a:lnTo>
                    <a:pt x="0" y="543161"/>
                  </a:lnTo>
                  <a:lnTo>
                    <a:pt x="698081" y="543161"/>
                  </a:lnTo>
                  <a:lnTo>
                    <a:pt x="698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742799" y="1150027"/>
              <a:ext cx="698500" cy="14604"/>
            </a:xfrm>
            <a:custGeom>
              <a:avLst/>
              <a:gdLst/>
              <a:ahLst/>
              <a:cxnLst/>
              <a:rect l="l" t="t" r="r" b="b"/>
              <a:pathLst>
                <a:path w="698500" h="14605">
                  <a:moveTo>
                    <a:pt x="0" y="14439"/>
                  </a:moveTo>
                  <a:lnTo>
                    <a:pt x="698048" y="14439"/>
                  </a:lnTo>
                  <a:lnTo>
                    <a:pt x="698048" y="0"/>
                  </a:lnTo>
                  <a:lnTo>
                    <a:pt x="0" y="0"/>
                  </a:lnTo>
                  <a:lnTo>
                    <a:pt x="0" y="14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42799" y="1157247"/>
              <a:ext cx="698500" cy="543560"/>
            </a:xfrm>
            <a:custGeom>
              <a:avLst/>
              <a:gdLst/>
              <a:ahLst/>
              <a:cxnLst/>
              <a:rect l="l" t="t" r="r" b="b"/>
              <a:pathLst>
                <a:path w="698500" h="543560">
                  <a:moveTo>
                    <a:pt x="698048" y="0"/>
                  </a:moveTo>
                  <a:lnTo>
                    <a:pt x="698048" y="0"/>
                  </a:lnTo>
                </a:path>
                <a:path w="698500" h="543560">
                  <a:moveTo>
                    <a:pt x="698048" y="0"/>
                  </a:moveTo>
                  <a:lnTo>
                    <a:pt x="698048" y="543142"/>
                  </a:lnTo>
                </a:path>
                <a:path w="698500" h="543560">
                  <a:moveTo>
                    <a:pt x="698048" y="543142"/>
                  </a:moveTo>
                  <a:lnTo>
                    <a:pt x="698048" y="543142"/>
                  </a:lnTo>
                </a:path>
                <a:path w="698500" h="543560">
                  <a:moveTo>
                    <a:pt x="698048" y="543142"/>
                  </a:moveTo>
                  <a:lnTo>
                    <a:pt x="0" y="543142"/>
                  </a:lnTo>
                </a:path>
                <a:path w="698500" h="543560">
                  <a:moveTo>
                    <a:pt x="0" y="543142"/>
                  </a:moveTo>
                  <a:lnTo>
                    <a:pt x="0" y="543142"/>
                  </a:lnTo>
                </a:path>
                <a:path w="698500" h="543560">
                  <a:moveTo>
                    <a:pt x="0" y="543142"/>
                  </a:moveTo>
                  <a:lnTo>
                    <a:pt x="0" y="0"/>
                  </a:lnTo>
                </a:path>
              </a:pathLst>
            </a:custGeom>
            <a:ln w="13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56854" y="1457494"/>
              <a:ext cx="25400" cy="386080"/>
            </a:xfrm>
            <a:custGeom>
              <a:avLst/>
              <a:gdLst/>
              <a:ahLst/>
              <a:cxnLst/>
              <a:rect l="l" t="t" r="r" b="b"/>
              <a:pathLst>
                <a:path w="25400" h="386080">
                  <a:moveTo>
                    <a:pt x="25183" y="0"/>
                  </a:moveTo>
                  <a:lnTo>
                    <a:pt x="12845" y="0"/>
                  </a:lnTo>
                  <a:lnTo>
                    <a:pt x="0" y="385707"/>
                  </a:lnTo>
                  <a:lnTo>
                    <a:pt x="25183" y="385707"/>
                  </a:lnTo>
                  <a:lnTo>
                    <a:pt x="25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18655" y="1700389"/>
              <a:ext cx="101580" cy="1716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39267" y="1872049"/>
              <a:ext cx="711835" cy="514350"/>
            </a:xfrm>
            <a:custGeom>
              <a:avLst/>
              <a:gdLst/>
              <a:ahLst/>
              <a:cxnLst/>
              <a:rect l="l" t="t" r="r" b="b"/>
              <a:pathLst>
                <a:path w="711835" h="514350">
                  <a:moveTo>
                    <a:pt x="0" y="514295"/>
                  </a:moveTo>
                  <a:lnTo>
                    <a:pt x="711349" y="514295"/>
                  </a:lnTo>
                  <a:lnTo>
                    <a:pt x="711349" y="0"/>
                  </a:lnTo>
                  <a:lnTo>
                    <a:pt x="0" y="0"/>
                  </a:lnTo>
                  <a:lnTo>
                    <a:pt x="0" y="514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326760" y="1843183"/>
              <a:ext cx="698500" cy="543560"/>
            </a:xfrm>
            <a:custGeom>
              <a:avLst/>
              <a:gdLst/>
              <a:ahLst/>
              <a:cxnLst/>
              <a:rect l="l" t="t" r="r" b="b"/>
              <a:pathLst>
                <a:path w="698500" h="543560">
                  <a:moveTo>
                    <a:pt x="698081" y="0"/>
                  </a:moveTo>
                  <a:lnTo>
                    <a:pt x="0" y="0"/>
                  </a:lnTo>
                  <a:lnTo>
                    <a:pt x="0" y="543161"/>
                  </a:lnTo>
                  <a:lnTo>
                    <a:pt x="698081" y="543161"/>
                  </a:lnTo>
                  <a:lnTo>
                    <a:pt x="698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4749225" y="1202695"/>
            <a:ext cx="698500" cy="424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29"/>
              </a:spcBef>
            </a:pPr>
            <a:r>
              <a:rPr sz="650" b="1" spc="-45" dirty="0">
                <a:latin typeface="Arial"/>
                <a:cs typeface="Arial"/>
              </a:rPr>
              <a:t>M </a:t>
            </a:r>
            <a:r>
              <a:rPr sz="650" b="1" spc="-35" dirty="0">
                <a:latin typeface="Arial"/>
                <a:cs typeface="Arial"/>
              </a:rPr>
              <a:t>o d </a:t>
            </a:r>
            <a:r>
              <a:rPr sz="650" b="1" spc="-30" dirty="0">
                <a:latin typeface="Arial"/>
                <a:cs typeface="Arial"/>
              </a:rPr>
              <a:t>e </a:t>
            </a:r>
            <a:r>
              <a:rPr sz="650" b="1" dirty="0">
                <a:latin typeface="Arial"/>
                <a:cs typeface="Arial"/>
              </a:rPr>
              <a:t>lin</a:t>
            </a:r>
            <a:r>
              <a:rPr sz="650" b="1" spc="-130" dirty="0">
                <a:latin typeface="Arial"/>
                <a:cs typeface="Arial"/>
              </a:rPr>
              <a:t> </a:t>
            </a:r>
            <a:r>
              <a:rPr sz="650" b="1" spc="-35" dirty="0">
                <a:latin typeface="Arial"/>
                <a:cs typeface="Arial"/>
              </a:rPr>
              <a:t>g</a:t>
            </a:r>
            <a:endParaRPr sz="650">
              <a:latin typeface="Arial"/>
              <a:cs typeface="Arial"/>
            </a:endParaRPr>
          </a:p>
          <a:p>
            <a:pPr marL="107314" marR="1270">
              <a:lnSpc>
                <a:spcPct val="110800"/>
              </a:lnSpc>
              <a:spcBef>
                <a:spcPts val="35"/>
              </a:spcBef>
            </a:pPr>
            <a:r>
              <a:rPr sz="550" spc="-5" dirty="0">
                <a:latin typeface="Arial"/>
                <a:cs typeface="Arial"/>
              </a:rPr>
              <a:t>business </a:t>
            </a:r>
            <a:r>
              <a:rPr sz="550" spc="-40" dirty="0">
                <a:latin typeface="Arial"/>
                <a:cs typeface="Arial"/>
              </a:rPr>
              <a:t>m </a:t>
            </a:r>
            <a:r>
              <a:rPr sz="550" spc="-20" dirty="0">
                <a:latin typeface="Arial"/>
                <a:cs typeface="Arial"/>
              </a:rPr>
              <a:t>odeling  </a:t>
            </a:r>
            <a:r>
              <a:rPr sz="550" dirty="0">
                <a:latin typeface="Arial"/>
                <a:cs typeface="Arial"/>
              </a:rPr>
              <a:t>data </a:t>
            </a:r>
            <a:r>
              <a:rPr sz="550" spc="-40" dirty="0">
                <a:latin typeface="Arial"/>
                <a:cs typeface="Arial"/>
              </a:rPr>
              <a:t>m </a:t>
            </a:r>
            <a:r>
              <a:rPr sz="550" spc="-20" dirty="0">
                <a:latin typeface="Arial"/>
                <a:cs typeface="Arial"/>
              </a:rPr>
              <a:t>odeling  </a:t>
            </a:r>
            <a:r>
              <a:rPr sz="550" dirty="0">
                <a:latin typeface="Arial"/>
                <a:cs typeface="Arial"/>
              </a:rPr>
              <a:t>process </a:t>
            </a:r>
            <a:r>
              <a:rPr sz="550" spc="-40" dirty="0">
                <a:latin typeface="Arial"/>
                <a:cs typeface="Arial"/>
              </a:rPr>
              <a:t>m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-15" dirty="0">
                <a:latin typeface="Arial"/>
                <a:cs typeface="Arial"/>
              </a:rPr>
              <a:t>odeling</a:t>
            </a:r>
            <a:endParaRPr sz="5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326760" y="1843202"/>
            <a:ext cx="698500" cy="572135"/>
          </a:xfrm>
          <a:prstGeom prst="rect">
            <a:avLst/>
          </a:prstGeom>
          <a:ln w="1285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8890" algn="r">
              <a:lnSpc>
                <a:spcPts val="775"/>
              </a:lnSpc>
              <a:spcBef>
                <a:spcPts val="250"/>
              </a:spcBef>
            </a:pPr>
            <a:r>
              <a:rPr sz="650" b="1" spc="-5" dirty="0">
                <a:latin typeface="Arial"/>
                <a:cs typeface="Arial"/>
              </a:rPr>
              <a:t>Co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spc="-35" dirty="0">
                <a:latin typeface="Arial"/>
                <a:cs typeface="Arial"/>
              </a:rPr>
              <a:t>n</a:t>
            </a:r>
            <a:r>
              <a:rPr sz="650" b="1" spc="-5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st</a:t>
            </a:r>
            <a:r>
              <a:rPr sz="650" b="1" spc="1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ru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ct</a:t>
            </a:r>
            <a:r>
              <a:rPr sz="650" b="1" spc="10" dirty="0">
                <a:latin typeface="Arial"/>
                <a:cs typeface="Arial"/>
              </a:rPr>
              <a:t> </a:t>
            </a:r>
            <a:r>
              <a:rPr sz="650" b="1" spc="-10" dirty="0">
                <a:latin typeface="Arial"/>
                <a:cs typeface="Arial"/>
              </a:rPr>
              <a:t>io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spc="-35" dirty="0"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  <a:p>
            <a:pPr marR="6985" algn="r">
              <a:lnSpc>
                <a:spcPts val="655"/>
              </a:lnSpc>
            </a:pPr>
            <a:r>
              <a:rPr sz="550" spc="-10" dirty="0">
                <a:latin typeface="Arial"/>
                <a:cs typeface="Arial"/>
              </a:rPr>
              <a:t>com ponent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spc="-5" dirty="0">
                <a:latin typeface="Arial"/>
                <a:cs typeface="Arial"/>
              </a:rPr>
              <a:t>reuse</a:t>
            </a:r>
            <a:endParaRPr sz="550">
              <a:latin typeface="Arial"/>
              <a:cs typeface="Arial"/>
            </a:endParaRPr>
          </a:p>
          <a:p>
            <a:pPr marL="227965" marR="70485" indent="-101600">
              <a:lnSpc>
                <a:spcPct val="119400"/>
              </a:lnSpc>
            </a:pPr>
            <a:r>
              <a:rPr sz="550" spc="-5" dirty="0">
                <a:latin typeface="Arial"/>
                <a:cs typeface="Arial"/>
              </a:rPr>
              <a:t>autom </a:t>
            </a:r>
            <a:r>
              <a:rPr sz="550" spc="-10" dirty="0">
                <a:latin typeface="Arial"/>
                <a:cs typeface="Arial"/>
              </a:rPr>
              <a:t>at</a:t>
            </a:r>
            <a:r>
              <a:rPr sz="550" spc="-13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ic </a:t>
            </a:r>
            <a:r>
              <a:rPr sz="550" spc="-5" dirty="0">
                <a:latin typeface="Arial"/>
                <a:cs typeface="Arial"/>
              </a:rPr>
              <a:t>code  generation</a:t>
            </a:r>
            <a:endParaRPr sz="5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20"/>
              </a:spcBef>
            </a:pPr>
            <a:r>
              <a:rPr sz="550" spc="5" dirty="0">
                <a:latin typeface="Arial"/>
                <a:cs typeface="Arial"/>
              </a:rPr>
              <a:t>testing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253810" y="1443536"/>
            <a:ext cx="4596765" cy="3545204"/>
            <a:chOff x="2253810" y="1443536"/>
            <a:chExt cx="4596765" cy="3545204"/>
          </a:xfrm>
        </p:grpSpPr>
        <p:sp>
          <p:nvSpPr>
            <p:cNvPr id="109" name="object 109"/>
            <p:cNvSpPr/>
            <p:nvPr/>
          </p:nvSpPr>
          <p:spPr>
            <a:xfrm>
              <a:off x="3015754" y="1443545"/>
              <a:ext cx="2654300" cy="1329690"/>
            </a:xfrm>
            <a:custGeom>
              <a:avLst/>
              <a:gdLst/>
              <a:ahLst/>
              <a:cxnLst/>
              <a:rect l="l" t="t" r="r" b="b"/>
              <a:pathLst>
                <a:path w="2654300" h="1329689">
                  <a:moveTo>
                    <a:pt x="12852" y="857135"/>
                  </a:moveTo>
                  <a:lnTo>
                    <a:pt x="0" y="857135"/>
                  </a:lnTo>
                  <a:lnTo>
                    <a:pt x="0" y="1329080"/>
                  </a:lnTo>
                  <a:lnTo>
                    <a:pt x="12852" y="1329080"/>
                  </a:lnTo>
                  <a:lnTo>
                    <a:pt x="12852" y="857135"/>
                  </a:lnTo>
                  <a:close/>
                </a:path>
                <a:path w="2654300" h="1329689">
                  <a:moveTo>
                    <a:pt x="2653906" y="0"/>
                  </a:moveTo>
                  <a:lnTo>
                    <a:pt x="2437930" y="0"/>
                  </a:lnTo>
                  <a:lnTo>
                    <a:pt x="2437930" y="28384"/>
                  </a:lnTo>
                  <a:lnTo>
                    <a:pt x="2653906" y="28384"/>
                  </a:lnTo>
                  <a:lnTo>
                    <a:pt x="2653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65228" y="2629429"/>
              <a:ext cx="101580" cy="1716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253805" y="2129586"/>
              <a:ext cx="4596765" cy="2858770"/>
            </a:xfrm>
            <a:custGeom>
              <a:avLst/>
              <a:gdLst/>
              <a:ahLst/>
              <a:cxnLst/>
              <a:rect l="l" t="t" r="r" b="b"/>
              <a:pathLst>
                <a:path w="4596765" h="2858770">
                  <a:moveTo>
                    <a:pt x="761923" y="185547"/>
                  </a:moveTo>
                  <a:lnTo>
                    <a:pt x="0" y="185547"/>
                  </a:lnTo>
                  <a:lnTo>
                    <a:pt x="0" y="199986"/>
                  </a:lnTo>
                  <a:lnTo>
                    <a:pt x="761923" y="199986"/>
                  </a:lnTo>
                  <a:lnTo>
                    <a:pt x="761923" y="185547"/>
                  </a:lnTo>
                  <a:close/>
                </a:path>
                <a:path w="4596765" h="2858770">
                  <a:moveTo>
                    <a:pt x="1714119" y="1043000"/>
                  </a:moveTo>
                  <a:lnTo>
                    <a:pt x="1320723" y="1043000"/>
                  </a:lnTo>
                  <a:lnTo>
                    <a:pt x="1320723" y="1057427"/>
                  </a:lnTo>
                  <a:lnTo>
                    <a:pt x="1714119" y="1057427"/>
                  </a:lnTo>
                  <a:lnTo>
                    <a:pt x="1714119" y="1043000"/>
                  </a:lnTo>
                  <a:close/>
                </a:path>
                <a:path w="4596765" h="2858770">
                  <a:moveTo>
                    <a:pt x="4596485" y="1300314"/>
                  </a:moveTo>
                  <a:lnTo>
                    <a:pt x="3796855" y="0"/>
                  </a:lnTo>
                  <a:lnTo>
                    <a:pt x="3771163" y="13868"/>
                  </a:lnTo>
                  <a:lnTo>
                    <a:pt x="4565929" y="1285887"/>
                  </a:lnTo>
                  <a:lnTo>
                    <a:pt x="3745814" y="1285887"/>
                  </a:lnTo>
                  <a:lnTo>
                    <a:pt x="3745814" y="1300314"/>
                  </a:lnTo>
                  <a:lnTo>
                    <a:pt x="4563021" y="1314399"/>
                  </a:lnTo>
                  <a:lnTo>
                    <a:pt x="3682428" y="2844152"/>
                  </a:lnTo>
                  <a:lnTo>
                    <a:pt x="3707612" y="2858566"/>
                  </a:lnTo>
                  <a:lnTo>
                    <a:pt x="4583976" y="1314754"/>
                  </a:lnTo>
                  <a:lnTo>
                    <a:pt x="4596485" y="1300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41083" y="3129652"/>
              <a:ext cx="152624" cy="1000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196507" y="1959458"/>
            <a:ext cx="1123950" cy="58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5" dirty="0">
                <a:latin typeface="Arial"/>
                <a:cs typeface="Arial"/>
              </a:rPr>
              <a:t>Team </a:t>
            </a:r>
            <a:r>
              <a:rPr sz="1100" spc="-55" dirty="0">
                <a:latin typeface="Arial"/>
                <a:cs typeface="Arial"/>
              </a:rPr>
              <a:t>#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900" b="1" spc="-60" dirty="0">
                <a:latin typeface="Arial"/>
                <a:cs typeface="Arial"/>
              </a:rPr>
              <a:t>Mo</a:t>
            </a:r>
            <a:r>
              <a:rPr sz="900" b="1" spc="-150" dirty="0">
                <a:latin typeface="Arial"/>
                <a:cs typeface="Arial"/>
              </a:rPr>
              <a:t> </a:t>
            </a:r>
            <a:r>
              <a:rPr sz="900" b="1" spc="-60" dirty="0">
                <a:latin typeface="Arial"/>
                <a:cs typeface="Arial"/>
              </a:rPr>
              <a:t>d</a:t>
            </a:r>
            <a:r>
              <a:rPr sz="900" b="1" spc="-15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eling</a:t>
            </a:r>
            <a:endParaRPr sz="90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5"/>
              </a:spcBef>
            </a:pPr>
            <a:r>
              <a:rPr sz="650" spc="10" dirty="0">
                <a:latin typeface="Arial"/>
                <a:cs typeface="Arial"/>
              </a:rPr>
              <a:t>business </a:t>
            </a:r>
            <a:r>
              <a:rPr sz="650" spc="-45" dirty="0">
                <a:latin typeface="Arial"/>
                <a:cs typeface="Arial"/>
              </a:rPr>
              <a:t>m</a:t>
            </a:r>
            <a:r>
              <a:rPr sz="650" spc="-95" dirty="0">
                <a:latin typeface="Arial"/>
                <a:cs typeface="Arial"/>
              </a:rPr>
              <a:t> </a:t>
            </a:r>
            <a:r>
              <a:rPr sz="650" spc="30" dirty="0">
                <a:latin typeface="Arial"/>
                <a:cs typeface="Arial"/>
              </a:rPr>
              <a:t>odeling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539277" y="915903"/>
            <a:ext cx="5791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5" dirty="0">
                <a:latin typeface="Arial"/>
                <a:cs typeface="Arial"/>
              </a:rPr>
              <a:t>Team </a:t>
            </a:r>
            <a:r>
              <a:rPr sz="1100" spc="-55" dirty="0">
                <a:latin typeface="Arial"/>
                <a:cs typeface="Arial"/>
              </a:rPr>
              <a:t>#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913823" y="2995746"/>
            <a:ext cx="855344" cy="6991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65100" marR="5080" indent="-153035">
              <a:lnSpc>
                <a:spcPct val="115999"/>
              </a:lnSpc>
              <a:spcBef>
                <a:spcPts val="195"/>
              </a:spcBef>
            </a:pPr>
            <a:r>
              <a:rPr sz="1100" b="1" spc="-30" dirty="0">
                <a:latin typeface="Arial"/>
                <a:cs typeface="Arial"/>
              </a:rPr>
              <a:t>De</a:t>
            </a:r>
            <a:r>
              <a:rPr sz="1100" b="1" spc="-1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ployme</a:t>
            </a:r>
            <a:r>
              <a:rPr sz="1100" b="1" spc="-1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nt  </a:t>
            </a:r>
            <a:r>
              <a:rPr sz="900" spc="-15" dirty="0">
                <a:latin typeface="Arial"/>
                <a:cs typeface="Arial"/>
              </a:rPr>
              <a:t>int </a:t>
            </a:r>
            <a:r>
              <a:rPr sz="900" spc="-30" dirty="0">
                <a:latin typeface="Arial"/>
                <a:cs typeface="Arial"/>
              </a:rPr>
              <a:t>egrat </a:t>
            </a:r>
            <a:r>
              <a:rPr sz="900" spc="-20" dirty="0">
                <a:latin typeface="Arial"/>
                <a:cs typeface="Arial"/>
              </a:rPr>
              <a:t>ion  </a:t>
            </a:r>
            <a:r>
              <a:rPr sz="900" spc="-15" dirty="0">
                <a:latin typeface="Arial"/>
                <a:cs typeface="Arial"/>
              </a:rPr>
              <a:t>deliv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ery</a:t>
            </a:r>
            <a:endParaRPr sz="9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45"/>
              </a:spcBef>
            </a:pPr>
            <a:r>
              <a:rPr sz="900" spc="-25" dirty="0">
                <a:latin typeface="Arial"/>
                <a:cs typeface="Arial"/>
              </a:rPr>
              <a:t>feedback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066" y="331165"/>
            <a:ext cx="51361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RAD</a:t>
            </a:r>
            <a:r>
              <a:rPr spc="-10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696834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102235" indent="-294640" algn="just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Rapid application development (RAD) is an </a:t>
            </a:r>
            <a:r>
              <a:rPr sz="2400" dirty="0">
                <a:latin typeface="Caladea"/>
                <a:cs typeface="Caladea"/>
              </a:rPr>
              <a:t>incremental  software development </a:t>
            </a:r>
            <a:r>
              <a:rPr sz="2400" spc="-5" dirty="0">
                <a:latin typeface="Caladea"/>
                <a:cs typeface="Caladea"/>
              </a:rPr>
              <a:t>process model that emphasizes </a:t>
            </a:r>
            <a:r>
              <a:rPr sz="2400" dirty="0">
                <a:latin typeface="Caladea"/>
                <a:cs typeface="Caladea"/>
              </a:rPr>
              <a:t>a  </a:t>
            </a:r>
            <a:r>
              <a:rPr sz="2400" spc="-5" dirty="0">
                <a:latin typeface="Caladea"/>
                <a:cs typeface="Caladea"/>
              </a:rPr>
              <a:t>short </a:t>
            </a:r>
            <a:r>
              <a:rPr sz="2400" dirty="0">
                <a:latin typeface="Caladea"/>
                <a:cs typeface="Caladea"/>
              </a:rPr>
              <a:t>development cycle.</a:t>
            </a:r>
            <a:endParaRPr sz="2400">
              <a:latin typeface="Caladea"/>
              <a:cs typeface="Caladea"/>
            </a:endParaRPr>
          </a:p>
          <a:p>
            <a:pPr marL="306705" marR="5080" indent="-294640">
              <a:lnSpc>
                <a:spcPct val="100000"/>
              </a:lnSpc>
              <a:spcBef>
                <a:spcPts val="575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spc="-45" dirty="0">
                <a:latin typeface="Georgia"/>
                <a:cs typeface="Georgia"/>
              </a:rPr>
              <a:t>The </a:t>
            </a:r>
            <a:r>
              <a:rPr sz="2400" spc="-180" dirty="0">
                <a:latin typeface="Georgia"/>
                <a:cs typeface="Georgia"/>
              </a:rPr>
              <a:t>RAD </a:t>
            </a:r>
            <a:r>
              <a:rPr sz="2400" spc="-45" dirty="0">
                <a:latin typeface="Georgia"/>
                <a:cs typeface="Georgia"/>
              </a:rPr>
              <a:t>model </a:t>
            </a:r>
            <a:r>
              <a:rPr sz="2400" spc="-25" dirty="0">
                <a:latin typeface="Georgia"/>
                <a:cs typeface="Georgia"/>
              </a:rPr>
              <a:t>is </a:t>
            </a:r>
            <a:r>
              <a:rPr sz="2400" spc="-40" dirty="0">
                <a:latin typeface="Georgia"/>
                <a:cs typeface="Georgia"/>
              </a:rPr>
              <a:t>a “high</a:t>
            </a:r>
            <a:r>
              <a:rPr sz="2400" spc="-40" dirty="0">
                <a:latin typeface="Caladea"/>
                <a:cs typeface="Caladea"/>
              </a:rPr>
              <a:t>-</a:t>
            </a:r>
            <a:r>
              <a:rPr sz="2400" spc="-40" dirty="0">
                <a:latin typeface="Georgia"/>
                <a:cs typeface="Georgia"/>
              </a:rPr>
              <a:t>speed” adaptation of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linear  </a:t>
            </a:r>
            <a:r>
              <a:rPr sz="2400" dirty="0">
                <a:latin typeface="Caladea"/>
                <a:cs typeface="Caladea"/>
              </a:rPr>
              <a:t>sequential </a:t>
            </a:r>
            <a:r>
              <a:rPr sz="2400" spc="-5" dirty="0">
                <a:latin typeface="Caladea"/>
                <a:cs typeface="Caladea"/>
              </a:rPr>
              <a:t>model </a:t>
            </a:r>
            <a:r>
              <a:rPr sz="2400" dirty="0">
                <a:latin typeface="Caladea"/>
                <a:cs typeface="Caladea"/>
              </a:rPr>
              <a:t>in </a:t>
            </a:r>
            <a:r>
              <a:rPr sz="2400" spc="-5" dirty="0">
                <a:latin typeface="Caladea"/>
                <a:cs typeface="Caladea"/>
              </a:rPr>
              <a:t>which </a:t>
            </a:r>
            <a:r>
              <a:rPr sz="2400" dirty="0">
                <a:latin typeface="Caladea"/>
                <a:cs typeface="Caladea"/>
              </a:rPr>
              <a:t>rapid </a:t>
            </a:r>
            <a:r>
              <a:rPr sz="2400" spc="-5" dirty="0">
                <a:latin typeface="Caladea"/>
                <a:cs typeface="Caladea"/>
              </a:rPr>
              <a:t>development </a:t>
            </a:r>
            <a:r>
              <a:rPr sz="2400" dirty="0">
                <a:latin typeface="Caladea"/>
                <a:cs typeface="Caladea"/>
              </a:rPr>
              <a:t>is  </a:t>
            </a:r>
            <a:r>
              <a:rPr sz="2400" spc="-5" dirty="0">
                <a:latin typeface="Caladea"/>
                <a:cs typeface="Caladea"/>
              </a:rPr>
              <a:t>achieved by using component-based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construction.</a:t>
            </a:r>
            <a:endParaRPr sz="2400">
              <a:latin typeface="Caladea"/>
              <a:cs typeface="Caladea"/>
            </a:endParaRPr>
          </a:p>
          <a:p>
            <a:pPr marL="306705" marR="21590" indent="-294640">
              <a:lnSpc>
                <a:spcPct val="100000"/>
              </a:lnSpc>
              <a:spcBef>
                <a:spcPts val="580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If requirements are well understood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project scope is  </a:t>
            </a:r>
            <a:r>
              <a:rPr sz="2400" dirty="0">
                <a:latin typeface="Caladea"/>
                <a:cs typeface="Caladea"/>
              </a:rPr>
              <a:t>constrained, </a:t>
            </a:r>
            <a:r>
              <a:rPr sz="2400" spc="-5" dirty="0">
                <a:latin typeface="Caladea"/>
                <a:cs typeface="Caladea"/>
              </a:rPr>
              <a:t>the RAD process enables </a:t>
            </a:r>
            <a:r>
              <a:rPr sz="2400" dirty="0">
                <a:latin typeface="Caladea"/>
                <a:cs typeface="Caladea"/>
              </a:rPr>
              <a:t>a development  </a:t>
            </a:r>
            <a:r>
              <a:rPr sz="2400" spc="-45" dirty="0">
                <a:latin typeface="Georgia"/>
                <a:cs typeface="Georgia"/>
              </a:rPr>
              <a:t>team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10" dirty="0">
                <a:latin typeface="Georgia"/>
                <a:cs typeface="Georgia"/>
              </a:rPr>
              <a:t>create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-45" dirty="0">
                <a:latin typeface="Georgia"/>
                <a:cs typeface="Georgia"/>
              </a:rPr>
              <a:t>“fully functional </a:t>
            </a:r>
            <a:r>
              <a:rPr sz="2400" spc="-30" dirty="0">
                <a:latin typeface="Georgia"/>
                <a:cs typeface="Georgia"/>
              </a:rPr>
              <a:t>system” </a:t>
            </a:r>
            <a:r>
              <a:rPr sz="2400" spc="-25" dirty="0">
                <a:latin typeface="Georgia"/>
                <a:cs typeface="Georgia"/>
              </a:rPr>
              <a:t>within </a:t>
            </a:r>
            <a:r>
              <a:rPr sz="2400" spc="15" dirty="0">
                <a:latin typeface="Georgia"/>
                <a:cs typeface="Georgia"/>
              </a:rPr>
              <a:t>very  </a:t>
            </a:r>
            <a:r>
              <a:rPr sz="2400" spc="-5" dirty="0">
                <a:latin typeface="Caladea"/>
                <a:cs typeface="Caladea"/>
              </a:rPr>
              <a:t>short time periods (e.g., 60 to 90</a:t>
            </a:r>
            <a:r>
              <a:rPr sz="2400" spc="-6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days).</a:t>
            </a:r>
            <a:endParaRPr sz="2400">
              <a:latin typeface="Caladea"/>
              <a:cs typeface="Caladea"/>
            </a:endParaRPr>
          </a:p>
          <a:p>
            <a:pPr marL="306705" indent="-294640">
              <a:lnSpc>
                <a:spcPct val="100000"/>
              </a:lnSpc>
              <a:spcBef>
                <a:spcPts val="580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dirty="0">
                <a:latin typeface="Caladea"/>
                <a:cs typeface="Caladea"/>
              </a:rPr>
              <a:t>Used </a:t>
            </a:r>
            <a:r>
              <a:rPr sz="2400" spc="-5" dirty="0">
                <a:latin typeface="Caladea"/>
                <a:cs typeface="Caladea"/>
              </a:rPr>
              <a:t>primarily for </a:t>
            </a:r>
            <a:r>
              <a:rPr sz="2400" dirty="0">
                <a:latin typeface="Caladea"/>
                <a:cs typeface="Caladea"/>
              </a:rPr>
              <a:t>information systems</a:t>
            </a:r>
            <a:r>
              <a:rPr sz="2400" spc="-7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applications.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60" y="682878"/>
            <a:ext cx="82880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222DD"/>
                </a:solidFill>
                <a:latin typeface="Caladea"/>
                <a:cs typeface="Caladea"/>
              </a:rPr>
              <a:t>Business</a:t>
            </a:r>
            <a:r>
              <a:rPr sz="2400" b="1" spc="-30" dirty="0">
                <a:solidFill>
                  <a:srgbClr val="2222DD"/>
                </a:solidFill>
                <a:latin typeface="Caladea"/>
                <a:cs typeface="Caladea"/>
              </a:rPr>
              <a:t> </a:t>
            </a:r>
            <a:r>
              <a:rPr sz="2400" b="1" spc="-5" dirty="0">
                <a:solidFill>
                  <a:srgbClr val="2222DD"/>
                </a:solidFill>
                <a:latin typeface="Caladea"/>
                <a:cs typeface="Caladea"/>
              </a:rPr>
              <a:t>modeling:</a:t>
            </a:r>
            <a:endParaRPr sz="2400">
              <a:latin typeface="Caladea"/>
              <a:cs typeface="Caladea"/>
            </a:endParaRPr>
          </a:p>
          <a:p>
            <a:pPr marL="12700" marR="68580">
              <a:lnSpc>
                <a:spcPct val="100000"/>
              </a:lnSpc>
              <a:buFont typeface="Georgia"/>
              <a:buChar char="•"/>
              <a:tabLst>
                <a:tab pos="212725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information flow among business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functions </a:t>
            </a:r>
            <a:r>
              <a:rPr sz="2400" spc="-5" dirty="0">
                <a:latin typeface="Caladea"/>
                <a:cs typeface="Caladea"/>
              </a:rPr>
              <a:t>is modeled </a:t>
            </a:r>
            <a:r>
              <a:rPr sz="2400" dirty="0">
                <a:latin typeface="Caladea"/>
                <a:cs typeface="Caladea"/>
              </a:rPr>
              <a:t>in  a</a:t>
            </a:r>
            <a:endParaRPr sz="2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Caladea"/>
                <a:cs typeface="Caladea"/>
              </a:rPr>
              <a:t>way </a:t>
            </a:r>
            <a:r>
              <a:rPr sz="2400" spc="-5" dirty="0">
                <a:latin typeface="Caladea"/>
                <a:cs typeface="Caladea"/>
              </a:rPr>
              <a:t>that </a:t>
            </a:r>
            <a:r>
              <a:rPr sz="2400" spc="-10" dirty="0">
                <a:latin typeface="Caladea"/>
                <a:cs typeface="Caladea"/>
              </a:rPr>
              <a:t>answers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10" dirty="0">
                <a:latin typeface="Caladea"/>
                <a:cs typeface="Caladea"/>
              </a:rPr>
              <a:t>following</a:t>
            </a:r>
            <a:r>
              <a:rPr sz="2400" spc="2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questions: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5" dirty="0">
                <a:latin typeface="Caladea"/>
                <a:cs typeface="Caladea"/>
              </a:rPr>
              <a:t>What information </a:t>
            </a:r>
            <a:r>
              <a:rPr sz="2400" spc="-20" dirty="0">
                <a:latin typeface="Caladea"/>
                <a:cs typeface="Caladea"/>
              </a:rPr>
              <a:t>drives </a:t>
            </a:r>
            <a:r>
              <a:rPr sz="2400" spc="-5" dirty="0">
                <a:latin typeface="Caladea"/>
                <a:cs typeface="Caladea"/>
              </a:rPr>
              <a:t>the business</a:t>
            </a:r>
            <a:r>
              <a:rPr sz="2400" spc="-3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process?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5" dirty="0">
                <a:latin typeface="Caladea"/>
                <a:cs typeface="Caladea"/>
              </a:rPr>
              <a:t>What information is</a:t>
            </a:r>
            <a:r>
              <a:rPr sz="2400" spc="-5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generated?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10" dirty="0">
                <a:latin typeface="Caladea"/>
                <a:cs typeface="Caladea"/>
              </a:rPr>
              <a:t>Who generates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it?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10" dirty="0">
                <a:latin typeface="Caladea"/>
                <a:cs typeface="Caladea"/>
              </a:rPr>
              <a:t>Where </a:t>
            </a:r>
            <a:r>
              <a:rPr sz="2400" spc="-5" dirty="0">
                <a:latin typeface="Caladea"/>
                <a:cs typeface="Caladea"/>
              </a:rPr>
              <a:t>does the information</a:t>
            </a:r>
            <a:r>
              <a:rPr sz="2400" spc="-3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go?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10" dirty="0">
                <a:latin typeface="Caladea"/>
                <a:cs typeface="Caladea"/>
              </a:rPr>
              <a:t>Who </a:t>
            </a:r>
            <a:r>
              <a:rPr sz="2400" spc="-5" dirty="0">
                <a:latin typeface="Caladea"/>
                <a:cs typeface="Caladea"/>
              </a:rPr>
              <a:t>processes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it?</a:t>
            </a:r>
            <a:endParaRPr sz="2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200DD"/>
                </a:solidFill>
                <a:latin typeface="Caladea"/>
                <a:cs typeface="Caladea"/>
              </a:rPr>
              <a:t>Data</a:t>
            </a:r>
            <a:r>
              <a:rPr sz="2400" spc="-10" dirty="0">
                <a:solidFill>
                  <a:srgbClr val="2200DD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2200DD"/>
                </a:solidFill>
                <a:latin typeface="Caladea"/>
                <a:cs typeface="Caladea"/>
              </a:rPr>
              <a:t>modeling:</a:t>
            </a:r>
            <a:endParaRPr sz="2400">
              <a:latin typeface="Caladea"/>
              <a:cs typeface="Caladea"/>
            </a:endParaRPr>
          </a:p>
          <a:p>
            <a:pPr marL="12700" marR="5080">
              <a:lnSpc>
                <a:spcPct val="100000"/>
              </a:lnSpc>
              <a:buFont typeface="Georgia"/>
              <a:buChar char="•"/>
              <a:tabLst>
                <a:tab pos="212725" algn="l"/>
              </a:tabLst>
            </a:pPr>
            <a:r>
              <a:rPr sz="2400" spc="-5" dirty="0">
                <a:latin typeface="Caladea"/>
                <a:cs typeface="Caladea"/>
              </a:rPr>
              <a:t>The information flow </a:t>
            </a:r>
            <a:r>
              <a:rPr sz="2400" dirty="0">
                <a:latin typeface="Caladea"/>
                <a:cs typeface="Caladea"/>
              </a:rPr>
              <a:t>defined </a:t>
            </a:r>
            <a:r>
              <a:rPr sz="2400" spc="-5" dirty="0">
                <a:latin typeface="Caladea"/>
                <a:cs typeface="Caladea"/>
              </a:rPr>
              <a:t>as part of the business modeling  </a:t>
            </a:r>
            <a:r>
              <a:rPr sz="2400" spc="-10" dirty="0">
                <a:latin typeface="Caladea"/>
                <a:cs typeface="Caladea"/>
              </a:rPr>
              <a:t>phase </a:t>
            </a:r>
            <a:r>
              <a:rPr sz="2400" spc="-5" dirty="0">
                <a:latin typeface="Caladea"/>
                <a:cs typeface="Caladea"/>
              </a:rPr>
              <a:t>is refined into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set of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data objects </a:t>
            </a:r>
            <a:r>
              <a:rPr sz="2400" spc="-5" dirty="0">
                <a:latin typeface="Caladea"/>
                <a:cs typeface="Caladea"/>
              </a:rPr>
              <a:t>that </a:t>
            </a:r>
            <a:r>
              <a:rPr sz="2400" spc="-15" dirty="0">
                <a:latin typeface="Caladea"/>
                <a:cs typeface="Caladea"/>
              </a:rPr>
              <a:t>are </a:t>
            </a:r>
            <a:r>
              <a:rPr sz="2400" dirty="0">
                <a:latin typeface="Caladea"/>
                <a:cs typeface="Caladea"/>
              </a:rPr>
              <a:t>needed </a:t>
            </a:r>
            <a:r>
              <a:rPr sz="2400" spc="-15" dirty="0">
                <a:latin typeface="Caladea"/>
                <a:cs typeface="Caladea"/>
              </a:rPr>
              <a:t>to  </a:t>
            </a:r>
            <a:r>
              <a:rPr sz="2400" spc="-5" dirty="0">
                <a:latin typeface="Caladea"/>
                <a:cs typeface="Caladea"/>
              </a:rPr>
              <a:t>support the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business.</a:t>
            </a:r>
            <a:endParaRPr sz="2400">
              <a:latin typeface="Caladea"/>
              <a:cs typeface="Caladea"/>
            </a:endParaRPr>
          </a:p>
          <a:p>
            <a:pPr marL="12700" marR="132080">
              <a:lnSpc>
                <a:spcPct val="100000"/>
              </a:lnSpc>
              <a:spcBef>
                <a:spcPts val="5"/>
              </a:spcBef>
              <a:buFont typeface="Georgia"/>
              <a:buChar char="•"/>
              <a:tabLst>
                <a:tab pos="212725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characteristics (called </a:t>
            </a:r>
            <a:r>
              <a:rPr sz="2400" i="1" spc="-65" dirty="0">
                <a:solidFill>
                  <a:srgbClr val="FF3366"/>
                </a:solidFill>
                <a:latin typeface="Georgia"/>
                <a:cs typeface="Georgia"/>
              </a:rPr>
              <a:t>attributes</a:t>
            </a:r>
            <a:r>
              <a:rPr sz="2400" spc="-65" dirty="0">
                <a:solidFill>
                  <a:srgbClr val="FF3366"/>
                </a:solidFill>
                <a:latin typeface="Caladea"/>
                <a:cs typeface="Caladea"/>
              </a:rPr>
              <a:t>)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of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each object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are 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identified and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the relationships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between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these objects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defined.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976" y="57353"/>
            <a:ext cx="604342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RAD </a:t>
            </a:r>
            <a:r>
              <a:rPr spc="-5" dirty="0"/>
              <a:t>Model</a:t>
            </a:r>
            <a:r>
              <a:rPr spc="-95" dirty="0"/>
              <a:t> </a:t>
            </a:r>
            <a:r>
              <a:rPr spc="-5" dirty="0"/>
              <a:t>(cont..)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46938"/>
            <a:ext cx="4267200" cy="1107996"/>
          </a:xfrm>
        </p:spPr>
        <p:txBody>
          <a:bodyPr/>
          <a:lstStyle/>
          <a:p>
            <a:r>
              <a:rPr lang="en-IN" spc="-5" dirty="0" smtClean="0">
                <a:solidFill>
                  <a:srgbClr val="2222DD"/>
                </a:solidFill>
              </a:rPr>
              <a:t>Business</a:t>
            </a:r>
            <a:r>
              <a:rPr lang="en-IN" spc="-30" dirty="0" smtClean="0">
                <a:solidFill>
                  <a:srgbClr val="2222DD"/>
                </a:solidFill>
              </a:rPr>
              <a:t> </a:t>
            </a:r>
            <a:r>
              <a:rPr lang="en-IN" spc="-5" dirty="0" err="1" smtClean="0">
                <a:solidFill>
                  <a:srgbClr val="2222DD"/>
                </a:solidFill>
              </a:rPr>
              <a:t>modeling</a:t>
            </a:r>
            <a:endParaRPr lang="en-IN" dirty="0"/>
          </a:p>
        </p:txBody>
      </p:sp>
      <p:pic>
        <p:nvPicPr>
          <p:cNvPr id="1026" name="Picture 2" descr="Business Process Modeling Techniques Explained with Example Diagra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000875" cy="5095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29" y="39700"/>
            <a:ext cx="8847455" cy="572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4600B8"/>
                </a:solidFill>
                <a:latin typeface="Caladea"/>
                <a:cs typeface="Caladea"/>
              </a:rPr>
              <a:t>Process</a:t>
            </a:r>
            <a:r>
              <a:rPr sz="2200" b="1" spc="5" dirty="0">
                <a:solidFill>
                  <a:srgbClr val="4600B8"/>
                </a:solidFill>
                <a:latin typeface="Caladea"/>
                <a:cs typeface="Caladea"/>
              </a:rPr>
              <a:t> </a:t>
            </a:r>
            <a:r>
              <a:rPr sz="2200" b="1" spc="-10" dirty="0">
                <a:solidFill>
                  <a:srgbClr val="4600B8"/>
                </a:solidFill>
                <a:latin typeface="Caladea"/>
                <a:cs typeface="Caladea"/>
              </a:rPr>
              <a:t>modeling:</a:t>
            </a:r>
            <a:endParaRPr sz="2200">
              <a:latin typeface="Caladea"/>
              <a:cs typeface="Caladea"/>
            </a:endParaRPr>
          </a:p>
          <a:p>
            <a:pPr marL="12700" marR="43815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5" dirty="0">
                <a:latin typeface="Caladea"/>
                <a:cs typeface="Caladea"/>
              </a:rPr>
              <a:t>The </a:t>
            </a:r>
            <a:r>
              <a:rPr sz="2200" b="1" spc="-10" dirty="0">
                <a:solidFill>
                  <a:srgbClr val="FF3366"/>
                </a:solidFill>
                <a:latin typeface="Caladea"/>
                <a:cs typeface="Caladea"/>
              </a:rPr>
              <a:t>data objects </a:t>
            </a:r>
            <a:r>
              <a:rPr sz="2200" spc="-5" dirty="0">
                <a:latin typeface="Caladea"/>
                <a:cs typeface="Caladea"/>
              </a:rPr>
              <a:t>defined in </a:t>
            </a:r>
            <a:r>
              <a:rPr sz="2200" spc="-10" dirty="0">
                <a:latin typeface="Caladea"/>
                <a:cs typeface="Caladea"/>
              </a:rPr>
              <a:t>the </a:t>
            </a:r>
            <a:r>
              <a:rPr sz="2200" spc="-5" dirty="0">
                <a:latin typeface="Caladea"/>
                <a:cs typeface="Caladea"/>
              </a:rPr>
              <a:t>data </a:t>
            </a:r>
            <a:r>
              <a:rPr sz="2200" spc="-10" dirty="0">
                <a:latin typeface="Caladea"/>
                <a:cs typeface="Caladea"/>
              </a:rPr>
              <a:t>modeling phase </a:t>
            </a:r>
            <a:r>
              <a:rPr sz="2200" spc="-20" dirty="0">
                <a:latin typeface="Caladea"/>
                <a:cs typeface="Caladea"/>
              </a:rPr>
              <a:t>are </a:t>
            </a:r>
            <a:r>
              <a:rPr sz="2200" spc="-15" dirty="0">
                <a:latin typeface="Caladea"/>
                <a:cs typeface="Caladea"/>
              </a:rPr>
              <a:t>transformed to  </a:t>
            </a:r>
            <a:r>
              <a:rPr sz="2200" spc="-20" dirty="0">
                <a:latin typeface="Caladea"/>
                <a:cs typeface="Caladea"/>
              </a:rPr>
              <a:t>achieve </a:t>
            </a:r>
            <a:r>
              <a:rPr sz="2200" spc="-10" dirty="0">
                <a:latin typeface="Caladea"/>
                <a:cs typeface="Caladea"/>
              </a:rPr>
              <a:t>the </a:t>
            </a:r>
            <a:r>
              <a:rPr sz="2200" spc="-5" dirty="0">
                <a:latin typeface="Caladea"/>
                <a:cs typeface="Caladea"/>
              </a:rPr>
              <a:t>information </a:t>
            </a:r>
            <a:r>
              <a:rPr sz="2200" spc="-10" dirty="0">
                <a:latin typeface="Caladea"/>
                <a:cs typeface="Caladea"/>
              </a:rPr>
              <a:t>flow necessary </a:t>
            </a:r>
            <a:r>
              <a:rPr sz="2200" spc="-15" dirty="0">
                <a:latin typeface="Caladea"/>
                <a:cs typeface="Caladea"/>
              </a:rPr>
              <a:t>to </a:t>
            </a:r>
            <a:r>
              <a:rPr sz="2200" spc="-5" dirty="0">
                <a:latin typeface="Caladea"/>
                <a:cs typeface="Caladea"/>
              </a:rPr>
              <a:t>implement a business</a:t>
            </a:r>
            <a:r>
              <a:rPr sz="2200" spc="250" dirty="0">
                <a:latin typeface="Caladea"/>
                <a:cs typeface="Caladea"/>
              </a:rPr>
              <a:t> </a:t>
            </a:r>
            <a:r>
              <a:rPr sz="2200" spc="-5" dirty="0">
                <a:latin typeface="Caladea"/>
                <a:cs typeface="Caladea"/>
              </a:rPr>
              <a:t>function.</a:t>
            </a:r>
            <a:endParaRPr sz="2200">
              <a:latin typeface="Caladea"/>
              <a:cs typeface="Caladea"/>
            </a:endParaRPr>
          </a:p>
          <a:p>
            <a:pPr marL="196850" indent="-184785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10" dirty="0">
                <a:latin typeface="Caladea"/>
                <a:cs typeface="Caladea"/>
              </a:rPr>
              <a:t>Processing </a:t>
            </a:r>
            <a:r>
              <a:rPr sz="2200" spc="-5" dirty="0">
                <a:latin typeface="Caladea"/>
                <a:cs typeface="Caladea"/>
              </a:rPr>
              <a:t>descriptions </a:t>
            </a:r>
            <a:r>
              <a:rPr sz="2200" spc="-20" dirty="0">
                <a:latin typeface="Caladea"/>
                <a:cs typeface="Caladea"/>
              </a:rPr>
              <a:t>are </a:t>
            </a:r>
            <a:r>
              <a:rPr sz="2200" spc="-15" dirty="0">
                <a:latin typeface="Caladea"/>
                <a:cs typeface="Caladea"/>
              </a:rPr>
              <a:t>created </a:t>
            </a:r>
            <a:r>
              <a:rPr sz="2200" spc="-15" dirty="0">
                <a:solidFill>
                  <a:srgbClr val="FF3366"/>
                </a:solidFill>
                <a:latin typeface="Caladea"/>
                <a:cs typeface="Caladea"/>
              </a:rPr>
              <a:t>for </a:t>
            </a:r>
            <a:r>
              <a:rPr sz="2200" spc="-10" dirty="0">
                <a:solidFill>
                  <a:srgbClr val="FF3366"/>
                </a:solidFill>
                <a:latin typeface="Caladea"/>
                <a:cs typeface="Caladea"/>
              </a:rPr>
              <a:t>adding, modifying, </a:t>
            </a:r>
            <a:r>
              <a:rPr sz="2200" spc="-5" dirty="0">
                <a:solidFill>
                  <a:srgbClr val="FF3366"/>
                </a:solidFill>
                <a:latin typeface="Caladea"/>
                <a:cs typeface="Caladea"/>
              </a:rPr>
              <a:t>deleting,</a:t>
            </a:r>
            <a:r>
              <a:rPr sz="2200" spc="34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200" spc="-5" dirty="0">
                <a:solidFill>
                  <a:srgbClr val="FF3366"/>
                </a:solidFill>
                <a:latin typeface="Caladea"/>
                <a:cs typeface="Caladea"/>
              </a:rPr>
              <a:t>or</a:t>
            </a:r>
            <a:endParaRPr sz="22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FF3366"/>
                </a:solidFill>
                <a:latin typeface="Caladea"/>
                <a:cs typeface="Caladea"/>
              </a:rPr>
              <a:t>retrieving </a:t>
            </a:r>
            <a:r>
              <a:rPr sz="2200" spc="-5" dirty="0">
                <a:solidFill>
                  <a:srgbClr val="FF3366"/>
                </a:solidFill>
                <a:latin typeface="Caladea"/>
                <a:cs typeface="Caladea"/>
              </a:rPr>
              <a:t>a data</a:t>
            </a:r>
            <a:r>
              <a:rPr sz="2200" spc="4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200" dirty="0">
                <a:solidFill>
                  <a:srgbClr val="FF3366"/>
                </a:solidFill>
                <a:latin typeface="Caladea"/>
                <a:cs typeface="Caladea"/>
              </a:rPr>
              <a:t>object.</a:t>
            </a:r>
            <a:endParaRPr sz="22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4600B8"/>
                </a:solidFill>
                <a:latin typeface="Caladea"/>
                <a:cs typeface="Caladea"/>
              </a:rPr>
              <a:t>Construction:</a:t>
            </a:r>
            <a:endParaRPr sz="2200">
              <a:latin typeface="Caladea"/>
              <a:cs typeface="Caladea"/>
            </a:endParaRPr>
          </a:p>
          <a:p>
            <a:pPr marL="196850" indent="-184785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10" dirty="0">
                <a:latin typeface="Caladea"/>
                <a:cs typeface="Caladea"/>
              </a:rPr>
              <a:t>RAD assumes the </a:t>
            </a:r>
            <a:r>
              <a:rPr sz="2200" spc="-10" dirty="0">
                <a:solidFill>
                  <a:srgbClr val="FF00FF"/>
                </a:solidFill>
                <a:latin typeface="Caladea"/>
                <a:cs typeface="Caladea"/>
              </a:rPr>
              <a:t>use </a:t>
            </a:r>
            <a:r>
              <a:rPr sz="2200" spc="-5" dirty="0">
                <a:solidFill>
                  <a:srgbClr val="FF00FF"/>
                </a:solidFill>
                <a:latin typeface="Caladea"/>
                <a:cs typeface="Caladea"/>
              </a:rPr>
              <a:t>of </a:t>
            </a:r>
            <a:r>
              <a:rPr sz="2200" spc="-10" dirty="0">
                <a:solidFill>
                  <a:srgbClr val="FF00FF"/>
                </a:solidFill>
                <a:latin typeface="Caladea"/>
                <a:cs typeface="Caladea"/>
              </a:rPr>
              <a:t>fourth </a:t>
            </a:r>
            <a:r>
              <a:rPr sz="2200" spc="-15" dirty="0">
                <a:solidFill>
                  <a:srgbClr val="FF00FF"/>
                </a:solidFill>
                <a:latin typeface="Caladea"/>
                <a:cs typeface="Caladea"/>
              </a:rPr>
              <a:t>generation</a:t>
            </a:r>
            <a:r>
              <a:rPr sz="2200" spc="140" dirty="0">
                <a:solidFill>
                  <a:srgbClr val="FF00FF"/>
                </a:solidFill>
                <a:latin typeface="Caladea"/>
                <a:cs typeface="Caladea"/>
              </a:rPr>
              <a:t> </a:t>
            </a:r>
            <a:r>
              <a:rPr sz="2200" spc="-5" dirty="0">
                <a:solidFill>
                  <a:srgbClr val="FF00FF"/>
                </a:solidFill>
                <a:latin typeface="Caladea"/>
                <a:cs typeface="Caladea"/>
              </a:rPr>
              <a:t>techniques</a:t>
            </a:r>
            <a:endParaRPr sz="2200">
              <a:latin typeface="Caladea"/>
              <a:cs typeface="Caladea"/>
            </a:endParaRPr>
          </a:p>
          <a:p>
            <a:pPr marL="12700" marR="5080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10" dirty="0">
                <a:latin typeface="Caladea"/>
                <a:cs typeface="Caladea"/>
              </a:rPr>
              <a:t>Rather </a:t>
            </a:r>
            <a:r>
              <a:rPr sz="2200" spc="-5" dirty="0">
                <a:latin typeface="Caladea"/>
                <a:cs typeface="Caladea"/>
              </a:rPr>
              <a:t>than </a:t>
            </a:r>
            <a:r>
              <a:rPr sz="2200" spc="-10" dirty="0">
                <a:latin typeface="Caladea"/>
                <a:cs typeface="Caladea"/>
              </a:rPr>
              <a:t>creating </a:t>
            </a:r>
            <a:r>
              <a:rPr sz="2200" spc="-15" dirty="0">
                <a:latin typeface="Caladea"/>
                <a:cs typeface="Caladea"/>
              </a:rPr>
              <a:t>software </a:t>
            </a:r>
            <a:r>
              <a:rPr sz="2200" spc="-10" dirty="0">
                <a:latin typeface="Caladea"/>
                <a:cs typeface="Caladea"/>
              </a:rPr>
              <a:t>using </a:t>
            </a:r>
            <a:r>
              <a:rPr sz="2200" spc="-15" dirty="0">
                <a:latin typeface="Caladea"/>
                <a:cs typeface="Caladea"/>
              </a:rPr>
              <a:t>conventional third generation  programming </a:t>
            </a:r>
            <a:r>
              <a:rPr sz="2200" spc="-10" dirty="0">
                <a:latin typeface="Caladea"/>
                <a:cs typeface="Caladea"/>
              </a:rPr>
              <a:t>languages </a:t>
            </a:r>
            <a:r>
              <a:rPr sz="2200" spc="-5" dirty="0">
                <a:latin typeface="Caladea"/>
                <a:cs typeface="Caladea"/>
              </a:rPr>
              <a:t>the RAD </a:t>
            </a:r>
            <a:r>
              <a:rPr sz="2200" spc="-10" dirty="0">
                <a:latin typeface="Caladea"/>
                <a:cs typeface="Caladea"/>
              </a:rPr>
              <a:t>process </a:t>
            </a:r>
            <a:r>
              <a:rPr sz="2200" spc="-15" dirty="0">
                <a:latin typeface="Caladea"/>
                <a:cs typeface="Caladea"/>
              </a:rPr>
              <a:t>works to </a:t>
            </a:r>
            <a:r>
              <a:rPr sz="2200" spc="-10" dirty="0">
                <a:solidFill>
                  <a:srgbClr val="FF00FF"/>
                </a:solidFill>
                <a:latin typeface="Caladea"/>
                <a:cs typeface="Caladea"/>
              </a:rPr>
              <a:t>reuse existing </a:t>
            </a:r>
            <a:r>
              <a:rPr sz="2200" spc="-15" dirty="0">
                <a:solidFill>
                  <a:srgbClr val="FF00FF"/>
                </a:solidFill>
                <a:latin typeface="Caladea"/>
                <a:cs typeface="Caladea"/>
              </a:rPr>
              <a:t>program  </a:t>
            </a:r>
            <a:r>
              <a:rPr sz="2200" spc="-5" dirty="0">
                <a:solidFill>
                  <a:srgbClr val="FF00FF"/>
                </a:solidFill>
                <a:latin typeface="Caladea"/>
                <a:cs typeface="Caladea"/>
              </a:rPr>
              <a:t>components </a:t>
            </a:r>
            <a:r>
              <a:rPr sz="2200" spc="-10" dirty="0">
                <a:latin typeface="Caladea"/>
                <a:cs typeface="Caladea"/>
              </a:rPr>
              <a:t>(when </a:t>
            </a:r>
            <a:r>
              <a:rPr sz="2200" spc="-5" dirty="0">
                <a:latin typeface="Caladea"/>
                <a:cs typeface="Caladea"/>
              </a:rPr>
              <a:t>possible) or </a:t>
            </a:r>
            <a:r>
              <a:rPr sz="2200" spc="-15" dirty="0">
                <a:solidFill>
                  <a:srgbClr val="FF00FF"/>
                </a:solidFill>
                <a:latin typeface="Caladea"/>
                <a:cs typeface="Caladea"/>
              </a:rPr>
              <a:t>create </a:t>
            </a:r>
            <a:r>
              <a:rPr sz="2200" spc="-10" dirty="0">
                <a:solidFill>
                  <a:srgbClr val="FF00FF"/>
                </a:solidFill>
                <a:latin typeface="Caladea"/>
                <a:cs typeface="Caladea"/>
              </a:rPr>
              <a:t>reusable </a:t>
            </a:r>
            <a:r>
              <a:rPr sz="2200" spc="-5" dirty="0">
                <a:solidFill>
                  <a:srgbClr val="FF00FF"/>
                </a:solidFill>
                <a:latin typeface="Caladea"/>
                <a:cs typeface="Caladea"/>
              </a:rPr>
              <a:t>components </a:t>
            </a:r>
            <a:r>
              <a:rPr sz="2200" spc="-10" dirty="0">
                <a:latin typeface="Caladea"/>
                <a:cs typeface="Caladea"/>
              </a:rPr>
              <a:t>(when  necessary).</a:t>
            </a:r>
            <a:endParaRPr sz="2200">
              <a:latin typeface="Caladea"/>
              <a:cs typeface="Caladea"/>
            </a:endParaRPr>
          </a:p>
          <a:p>
            <a:pPr marL="196850" indent="-184785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5" dirty="0">
                <a:latin typeface="Caladea"/>
                <a:cs typeface="Caladea"/>
              </a:rPr>
              <a:t>In all cases, </a:t>
            </a:r>
            <a:r>
              <a:rPr sz="2200" spc="-15" dirty="0">
                <a:solidFill>
                  <a:srgbClr val="FF00FF"/>
                </a:solidFill>
                <a:latin typeface="Caladea"/>
                <a:cs typeface="Caladea"/>
              </a:rPr>
              <a:t>automated </a:t>
            </a:r>
            <a:r>
              <a:rPr sz="2200" spc="-10" dirty="0">
                <a:solidFill>
                  <a:srgbClr val="FF00FF"/>
                </a:solidFill>
                <a:latin typeface="Caladea"/>
                <a:cs typeface="Caladea"/>
              </a:rPr>
              <a:t>tools </a:t>
            </a:r>
            <a:r>
              <a:rPr sz="2200" spc="-20" dirty="0">
                <a:latin typeface="Caladea"/>
                <a:cs typeface="Caladea"/>
              </a:rPr>
              <a:t>are </a:t>
            </a:r>
            <a:r>
              <a:rPr sz="2200" spc="-10" dirty="0">
                <a:latin typeface="Caladea"/>
                <a:cs typeface="Caladea"/>
              </a:rPr>
              <a:t>used </a:t>
            </a:r>
            <a:r>
              <a:rPr sz="2200" spc="-15" dirty="0">
                <a:latin typeface="Caladea"/>
                <a:cs typeface="Caladea"/>
              </a:rPr>
              <a:t>to </a:t>
            </a:r>
            <a:r>
              <a:rPr sz="2200" spc="-10" dirty="0">
                <a:latin typeface="Caladea"/>
                <a:cs typeface="Caladea"/>
              </a:rPr>
              <a:t>facilitate </a:t>
            </a:r>
            <a:r>
              <a:rPr sz="2200" spc="-5" dirty="0">
                <a:latin typeface="Caladea"/>
                <a:cs typeface="Caladea"/>
              </a:rPr>
              <a:t>construction of</a:t>
            </a:r>
            <a:r>
              <a:rPr sz="2200" spc="310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the</a:t>
            </a:r>
            <a:endParaRPr sz="22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ladea"/>
                <a:cs typeface="Caladea"/>
              </a:rPr>
              <a:t>software.</a:t>
            </a:r>
            <a:endParaRPr sz="22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2200" b="1" spc="-30" dirty="0">
                <a:solidFill>
                  <a:srgbClr val="4600B8"/>
                </a:solidFill>
                <a:latin typeface="Caladea"/>
                <a:cs typeface="Caladea"/>
              </a:rPr>
              <a:t>Testing </a:t>
            </a:r>
            <a:r>
              <a:rPr sz="2200" b="1" spc="-10" dirty="0">
                <a:solidFill>
                  <a:srgbClr val="4600B8"/>
                </a:solidFill>
                <a:latin typeface="Caladea"/>
                <a:cs typeface="Caladea"/>
              </a:rPr>
              <a:t>and</a:t>
            </a:r>
            <a:r>
              <a:rPr sz="2200" b="1" spc="10" dirty="0">
                <a:solidFill>
                  <a:srgbClr val="4600B8"/>
                </a:solidFill>
                <a:latin typeface="Caladea"/>
                <a:cs typeface="Caladea"/>
              </a:rPr>
              <a:t> </a:t>
            </a:r>
            <a:r>
              <a:rPr sz="2200" b="1" spc="-20" dirty="0">
                <a:solidFill>
                  <a:srgbClr val="4600B8"/>
                </a:solidFill>
                <a:latin typeface="Caladea"/>
                <a:cs typeface="Caladea"/>
              </a:rPr>
              <a:t>turnover:</a:t>
            </a:r>
            <a:endParaRPr sz="2200">
              <a:latin typeface="Caladea"/>
              <a:cs typeface="Caladea"/>
            </a:endParaRPr>
          </a:p>
          <a:p>
            <a:pPr marL="12700" marR="1200785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10" dirty="0">
                <a:latin typeface="Caladea"/>
                <a:cs typeface="Caladea"/>
              </a:rPr>
              <a:t>Since the RAD process emphasizes reuse, </a:t>
            </a:r>
            <a:r>
              <a:rPr sz="2200" spc="-20" dirty="0">
                <a:latin typeface="Caladea"/>
                <a:cs typeface="Caladea"/>
              </a:rPr>
              <a:t>many </a:t>
            </a:r>
            <a:r>
              <a:rPr sz="2200" spc="-5" dirty="0">
                <a:latin typeface="Caladea"/>
                <a:cs typeface="Caladea"/>
              </a:rPr>
              <a:t>of </a:t>
            </a:r>
            <a:r>
              <a:rPr sz="2200" spc="-10" dirty="0">
                <a:latin typeface="Caladea"/>
                <a:cs typeface="Caladea"/>
              </a:rPr>
              <a:t>the </a:t>
            </a:r>
            <a:r>
              <a:rPr sz="2200" spc="-20" dirty="0">
                <a:latin typeface="Caladea"/>
                <a:cs typeface="Caladea"/>
              </a:rPr>
              <a:t>program  </a:t>
            </a:r>
            <a:r>
              <a:rPr sz="2200" spc="-5" dirty="0">
                <a:latin typeface="Caladea"/>
                <a:cs typeface="Caladea"/>
              </a:rPr>
              <a:t>components </a:t>
            </a:r>
            <a:r>
              <a:rPr sz="2200" spc="-30" dirty="0">
                <a:latin typeface="Caladea"/>
                <a:cs typeface="Caladea"/>
              </a:rPr>
              <a:t>have </a:t>
            </a:r>
            <a:r>
              <a:rPr sz="2200" spc="-20" dirty="0">
                <a:latin typeface="Caladea"/>
                <a:cs typeface="Caladea"/>
              </a:rPr>
              <a:t>already </a:t>
            </a:r>
            <a:r>
              <a:rPr sz="2200" spc="-10" dirty="0">
                <a:latin typeface="Caladea"/>
                <a:cs typeface="Caladea"/>
              </a:rPr>
              <a:t>been</a:t>
            </a:r>
            <a:r>
              <a:rPr sz="2200" spc="140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tested.</a:t>
            </a:r>
            <a:endParaRPr sz="2200">
              <a:latin typeface="Caladea"/>
              <a:cs typeface="Caladea"/>
            </a:endParaRPr>
          </a:p>
          <a:p>
            <a:pPr marL="196850" indent="-184785">
              <a:lnSpc>
                <a:spcPct val="100000"/>
              </a:lnSpc>
              <a:buFont typeface="Georgia"/>
              <a:buChar char="•"/>
              <a:tabLst>
                <a:tab pos="197485" algn="l"/>
              </a:tabLst>
            </a:pPr>
            <a:r>
              <a:rPr sz="2200" spc="-5" dirty="0">
                <a:latin typeface="Caladea"/>
                <a:cs typeface="Caladea"/>
              </a:rPr>
              <a:t>This </a:t>
            </a:r>
            <a:r>
              <a:rPr sz="2200" spc="-10" dirty="0">
                <a:latin typeface="Caladea"/>
                <a:cs typeface="Caladea"/>
              </a:rPr>
              <a:t>reduces </a:t>
            </a:r>
            <a:r>
              <a:rPr sz="2200" spc="-25" dirty="0">
                <a:latin typeface="Caladea"/>
                <a:cs typeface="Caladea"/>
              </a:rPr>
              <a:t>overall </a:t>
            </a:r>
            <a:r>
              <a:rPr sz="2200" spc="-5" dirty="0">
                <a:latin typeface="Caladea"/>
                <a:cs typeface="Caladea"/>
              </a:rPr>
              <a:t>testing</a:t>
            </a:r>
            <a:r>
              <a:rPr sz="2200" spc="114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time.</a:t>
            </a:r>
            <a:endParaRPr sz="2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 descr="Data mode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84" name="AutoShape 4" descr="Data mode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86" name="AutoShape 6" descr="Data mode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88" name="AutoShape 8" descr="Data mode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90" name="AutoShape 10" descr="Data mode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60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7162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" y="254253"/>
            <a:ext cx="904557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•"/>
              <a:tabLst>
                <a:tab pos="258445" algn="l"/>
              </a:tabLst>
            </a:pPr>
            <a:r>
              <a:rPr sz="2400" spc="-35" dirty="0">
                <a:latin typeface="Caladea"/>
                <a:cs typeface="Caladea"/>
              </a:rPr>
              <a:t>For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large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but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scalable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projects</a:t>
            </a:r>
            <a:r>
              <a:rPr sz="2400" spc="-10" dirty="0">
                <a:latin typeface="Caladea"/>
                <a:cs typeface="Caladea"/>
              </a:rPr>
              <a:t>, </a:t>
            </a:r>
            <a:r>
              <a:rPr sz="2400" spc="-5" dirty="0">
                <a:latin typeface="Caladea"/>
                <a:cs typeface="Caladea"/>
              </a:rPr>
              <a:t>RAD </a:t>
            </a:r>
            <a:r>
              <a:rPr sz="2400" spc="-15" dirty="0">
                <a:latin typeface="Caladea"/>
                <a:cs typeface="Caladea"/>
              </a:rPr>
              <a:t>requires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sufficient human 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resources </a:t>
            </a:r>
            <a:r>
              <a:rPr sz="2400" spc="-15" dirty="0">
                <a:latin typeface="Caladea"/>
                <a:cs typeface="Caladea"/>
              </a:rPr>
              <a:t>to create </a:t>
            </a:r>
            <a:r>
              <a:rPr sz="2400" spc="-5" dirty="0">
                <a:latin typeface="Caladea"/>
                <a:cs typeface="Caladea"/>
              </a:rPr>
              <a:t>the right number of RAD</a:t>
            </a:r>
            <a:r>
              <a:rPr sz="2400" spc="2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teams.</a:t>
            </a:r>
            <a:endParaRPr sz="2400">
              <a:latin typeface="Caladea"/>
              <a:cs typeface="Caladea"/>
            </a:endParaRPr>
          </a:p>
          <a:p>
            <a:pPr marL="12700" marR="6350" algn="just">
              <a:lnSpc>
                <a:spcPct val="100000"/>
              </a:lnSpc>
              <a:buFont typeface="Georgia"/>
              <a:buChar char="•"/>
              <a:tabLst>
                <a:tab pos="233679" algn="l"/>
              </a:tabLst>
            </a:pPr>
            <a:r>
              <a:rPr sz="2400" spc="-5" dirty="0">
                <a:latin typeface="Caladea"/>
                <a:cs typeface="Caladea"/>
              </a:rPr>
              <a:t>RAD </a:t>
            </a:r>
            <a:r>
              <a:rPr sz="2400" spc="-15" dirty="0">
                <a:latin typeface="Caladea"/>
                <a:cs typeface="Caladea"/>
              </a:rPr>
              <a:t>requires </a:t>
            </a:r>
            <a:r>
              <a:rPr sz="2400" spc="-10" dirty="0">
                <a:latin typeface="Caladea"/>
                <a:cs typeface="Caladea"/>
              </a:rPr>
              <a:t>developers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customers </a:t>
            </a:r>
            <a:r>
              <a:rPr sz="2400" spc="-10" dirty="0">
                <a:latin typeface="Caladea"/>
                <a:cs typeface="Caladea"/>
              </a:rPr>
              <a:t>who </a:t>
            </a:r>
            <a:r>
              <a:rPr sz="2400" spc="-15" dirty="0">
                <a:latin typeface="Caladea"/>
                <a:cs typeface="Caladea"/>
              </a:rPr>
              <a:t>are </a:t>
            </a:r>
            <a:r>
              <a:rPr sz="2400" spc="-5" dirty="0">
                <a:latin typeface="Caladea"/>
                <a:cs typeface="Caladea"/>
              </a:rPr>
              <a:t>committed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rapid-fire </a:t>
            </a:r>
            <a:r>
              <a:rPr sz="2400" spc="-10" dirty="0">
                <a:latin typeface="Caladea"/>
                <a:cs typeface="Caladea"/>
              </a:rPr>
              <a:t>activities </a:t>
            </a:r>
            <a:r>
              <a:rPr sz="2400" spc="-5" dirty="0">
                <a:latin typeface="Caladea"/>
                <a:cs typeface="Caladea"/>
              </a:rPr>
              <a:t>necessary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get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15" dirty="0">
                <a:latin typeface="Caladea"/>
                <a:cs typeface="Caladea"/>
              </a:rPr>
              <a:t>system </a:t>
            </a:r>
            <a:r>
              <a:rPr sz="2400" spc="-5" dirty="0">
                <a:latin typeface="Caladea"/>
                <a:cs typeface="Caladea"/>
              </a:rPr>
              <a:t>complete in </a:t>
            </a:r>
            <a:r>
              <a:rPr sz="2400" dirty="0">
                <a:latin typeface="Caladea"/>
                <a:cs typeface="Caladea"/>
              </a:rPr>
              <a:t>a much  </a:t>
            </a:r>
            <a:r>
              <a:rPr sz="2400" spc="-10" dirty="0">
                <a:latin typeface="Caladea"/>
                <a:cs typeface="Caladea"/>
              </a:rPr>
              <a:t>abbreviated </a:t>
            </a:r>
            <a:r>
              <a:rPr sz="2400" spc="-5" dirty="0">
                <a:latin typeface="Caladea"/>
                <a:cs typeface="Caladea"/>
              </a:rPr>
              <a:t>time </a:t>
            </a:r>
            <a:r>
              <a:rPr sz="2400" spc="-15" dirty="0">
                <a:latin typeface="Caladea"/>
                <a:cs typeface="Caladea"/>
              </a:rPr>
              <a:t>frame. </a:t>
            </a:r>
            <a:r>
              <a:rPr sz="2400" dirty="0">
                <a:latin typeface="Caladea"/>
                <a:cs typeface="Caladea"/>
              </a:rPr>
              <a:t>If </a:t>
            </a:r>
            <a:r>
              <a:rPr sz="2400" spc="-5" dirty="0">
                <a:latin typeface="Caladea"/>
                <a:cs typeface="Caladea"/>
              </a:rPr>
              <a:t>commitment </a:t>
            </a:r>
            <a:r>
              <a:rPr sz="2400" dirty="0">
                <a:latin typeface="Caladea"/>
                <a:cs typeface="Caladea"/>
              </a:rPr>
              <a:t>is </a:t>
            </a:r>
            <a:r>
              <a:rPr sz="2400" spc="-5" dirty="0">
                <a:latin typeface="Caladea"/>
                <a:cs typeface="Caladea"/>
              </a:rPr>
              <a:t>lacking </a:t>
            </a:r>
            <a:r>
              <a:rPr sz="2400" spc="-15" dirty="0">
                <a:latin typeface="Caladea"/>
                <a:cs typeface="Caladea"/>
              </a:rPr>
              <a:t>from </a:t>
            </a:r>
            <a:r>
              <a:rPr sz="2400" spc="-5" dirty="0">
                <a:latin typeface="Caladea"/>
                <a:cs typeface="Caladea"/>
              </a:rPr>
              <a:t>either  </a:t>
            </a:r>
            <a:r>
              <a:rPr sz="2400" spc="-20" dirty="0">
                <a:latin typeface="Caladea"/>
                <a:cs typeface="Caladea"/>
              </a:rPr>
              <a:t>constituency, </a:t>
            </a:r>
            <a:r>
              <a:rPr sz="2400" spc="-5" dirty="0">
                <a:latin typeface="Caladea"/>
                <a:cs typeface="Caladea"/>
              </a:rPr>
              <a:t>RAD </a:t>
            </a:r>
            <a:r>
              <a:rPr sz="2400" spc="-10" dirty="0">
                <a:latin typeface="Caladea"/>
                <a:cs typeface="Caladea"/>
              </a:rPr>
              <a:t>projects </a:t>
            </a:r>
            <a:r>
              <a:rPr sz="2400" spc="-5" dirty="0">
                <a:latin typeface="Caladea"/>
                <a:cs typeface="Caladea"/>
              </a:rPr>
              <a:t>will</a:t>
            </a:r>
            <a:r>
              <a:rPr sz="2400" spc="2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fail.</a:t>
            </a:r>
            <a:endParaRPr sz="2400">
              <a:latin typeface="Caladea"/>
              <a:cs typeface="Calad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Georgia"/>
              <a:buChar char="•"/>
              <a:tabLst>
                <a:tab pos="258445" algn="l"/>
              </a:tabLst>
            </a:pPr>
            <a:r>
              <a:rPr sz="2400" spc="-5" dirty="0">
                <a:latin typeface="Caladea"/>
                <a:cs typeface="Caladea"/>
              </a:rPr>
              <a:t>Not all types of applications </a:t>
            </a:r>
            <a:r>
              <a:rPr sz="2400" spc="-15" dirty="0">
                <a:latin typeface="Caladea"/>
                <a:cs typeface="Caladea"/>
              </a:rPr>
              <a:t>are </a:t>
            </a:r>
            <a:r>
              <a:rPr sz="2400" spc="-10" dirty="0">
                <a:latin typeface="Caladea"/>
                <a:cs typeface="Caladea"/>
              </a:rPr>
              <a:t>appropriate for </a:t>
            </a:r>
            <a:r>
              <a:rPr sz="2400" spc="-20" dirty="0">
                <a:latin typeface="Caladea"/>
                <a:cs typeface="Caladea"/>
              </a:rPr>
              <a:t>RAD.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If a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system 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cannot be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properly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modularized, </a:t>
            </a:r>
            <a:r>
              <a:rPr sz="2400" spc="-10" dirty="0">
                <a:latin typeface="Caladea"/>
                <a:cs typeface="Caladea"/>
              </a:rPr>
              <a:t>building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dirty="0">
                <a:latin typeface="Caladea"/>
                <a:cs typeface="Caladea"/>
              </a:rPr>
              <a:t>components necessary  </a:t>
            </a:r>
            <a:r>
              <a:rPr sz="2400" spc="-10" dirty="0">
                <a:latin typeface="Caladea"/>
                <a:cs typeface="Caladea"/>
              </a:rPr>
              <a:t>for </a:t>
            </a:r>
            <a:r>
              <a:rPr sz="2400" spc="-5" dirty="0">
                <a:latin typeface="Caladea"/>
                <a:cs typeface="Caladea"/>
              </a:rPr>
              <a:t>RAD will be</a:t>
            </a:r>
            <a:r>
              <a:rPr sz="2400" spc="-20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problematic.</a:t>
            </a:r>
            <a:endParaRPr sz="2400">
              <a:latin typeface="Caladea"/>
              <a:cs typeface="Caladea"/>
            </a:endParaRPr>
          </a:p>
          <a:p>
            <a:pPr marL="12700" marR="6350" algn="just">
              <a:lnSpc>
                <a:spcPct val="100000"/>
              </a:lnSpc>
              <a:buFont typeface="Georgia"/>
              <a:buChar char="•"/>
              <a:tabLst>
                <a:tab pos="243204" algn="l"/>
              </a:tabLst>
            </a:pPr>
            <a:r>
              <a:rPr sz="2400" dirty="0">
                <a:latin typeface="Caladea"/>
                <a:cs typeface="Caladea"/>
              </a:rPr>
              <a:t>If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high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performance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is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an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issue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and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performance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is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to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be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achieved 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through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tuning the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interfaces </a:t>
            </a:r>
            <a:r>
              <a:rPr sz="2400" spc="-20" dirty="0">
                <a:solidFill>
                  <a:srgbClr val="FF3366"/>
                </a:solidFill>
                <a:latin typeface="Caladea"/>
                <a:cs typeface="Caladea"/>
              </a:rPr>
              <a:t>to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system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components</a:t>
            </a:r>
            <a:r>
              <a:rPr sz="2400" dirty="0">
                <a:latin typeface="Caladea"/>
                <a:cs typeface="Caladea"/>
              </a:rPr>
              <a:t>,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10" dirty="0">
                <a:latin typeface="Caladea"/>
                <a:cs typeface="Caladea"/>
              </a:rPr>
              <a:t>RAD  approach </a:t>
            </a:r>
            <a:r>
              <a:rPr sz="2400" spc="-20" dirty="0">
                <a:latin typeface="Caladea"/>
                <a:cs typeface="Caladea"/>
              </a:rPr>
              <a:t>may </a:t>
            </a:r>
            <a:r>
              <a:rPr sz="2400" spc="-5" dirty="0">
                <a:latin typeface="Caladea"/>
                <a:cs typeface="Caladea"/>
              </a:rPr>
              <a:t>not</a:t>
            </a:r>
            <a:r>
              <a:rPr sz="2400" spc="25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work.</a:t>
            </a:r>
            <a:endParaRPr sz="2400">
              <a:latin typeface="Caladea"/>
              <a:cs typeface="Caladea"/>
            </a:endParaRPr>
          </a:p>
          <a:p>
            <a:pPr marL="12700" marR="6350" algn="just">
              <a:lnSpc>
                <a:spcPct val="100000"/>
              </a:lnSpc>
              <a:buFont typeface="Georgia"/>
              <a:buChar char="•"/>
              <a:tabLst>
                <a:tab pos="248920" algn="l"/>
              </a:tabLst>
            </a:pPr>
            <a:r>
              <a:rPr sz="2400" spc="-5" dirty="0">
                <a:latin typeface="Caladea"/>
                <a:cs typeface="Caladea"/>
              </a:rPr>
              <a:t>RAD </a:t>
            </a:r>
            <a:r>
              <a:rPr sz="2400" dirty="0">
                <a:latin typeface="Caladea"/>
                <a:cs typeface="Caladea"/>
              </a:rPr>
              <a:t>is </a:t>
            </a:r>
            <a:r>
              <a:rPr sz="2400" spc="-5" dirty="0">
                <a:latin typeface="Caladea"/>
                <a:cs typeface="Caladea"/>
              </a:rPr>
              <a:t>not </a:t>
            </a:r>
            <a:r>
              <a:rPr sz="2400" spc="-10" dirty="0">
                <a:latin typeface="Caladea"/>
                <a:cs typeface="Caladea"/>
              </a:rPr>
              <a:t>appropriate when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technical risks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are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high</a:t>
            </a:r>
            <a:r>
              <a:rPr sz="2400" spc="-10" dirty="0">
                <a:latin typeface="Caladea"/>
                <a:cs typeface="Caladea"/>
              </a:rPr>
              <a:t>. </a:t>
            </a:r>
            <a:r>
              <a:rPr sz="2400" spc="-5" dirty="0">
                <a:latin typeface="Caladea"/>
                <a:cs typeface="Caladea"/>
              </a:rPr>
              <a:t>This occurs  </a:t>
            </a:r>
            <a:r>
              <a:rPr sz="2400" spc="-10" dirty="0">
                <a:latin typeface="Caladea"/>
                <a:cs typeface="Caladea"/>
              </a:rPr>
              <a:t>when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new application </a:t>
            </a:r>
            <a:r>
              <a:rPr sz="2400" spc="-10" dirty="0">
                <a:latin typeface="Caladea"/>
                <a:cs typeface="Caladea"/>
              </a:rPr>
              <a:t>makes heavy </a:t>
            </a:r>
            <a:r>
              <a:rPr sz="2400" spc="-5" dirty="0">
                <a:latin typeface="Caladea"/>
                <a:cs typeface="Caladea"/>
              </a:rPr>
              <a:t>use of </a:t>
            </a:r>
            <a:r>
              <a:rPr sz="2400" dirty="0">
                <a:latin typeface="Caladea"/>
                <a:cs typeface="Caladea"/>
              </a:rPr>
              <a:t>new </a:t>
            </a:r>
            <a:r>
              <a:rPr sz="2400" spc="-5" dirty="0">
                <a:latin typeface="Caladea"/>
                <a:cs typeface="Caladea"/>
              </a:rPr>
              <a:t>technology or when  the </a:t>
            </a:r>
            <a:r>
              <a:rPr sz="2400" dirty="0">
                <a:latin typeface="Caladea"/>
                <a:cs typeface="Caladea"/>
              </a:rPr>
              <a:t>new </a:t>
            </a:r>
            <a:r>
              <a:rPr sz="2400" spc="-15" dirty="0">
                <a:latin typeface="Caladea"/>
                <a:cs typeface="Caladea"/>
              </a:rPr>
              <a:t>software requires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high </a:t>
            </a:r>
            <a:r>
              <a:rPr sz="2400" spc="-10" dirty="0">
                <a:latin typeface="Caladea"/>
                <a:cs typeface="Caladea"/>
              </a:rPr>
              <a:t>degree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spc="-10" dirty="0">
                <a:latin typeface="Caladea"/>
                <a:cs typeface="Caladea"/>
              </a:rPr>
              <a:t>interoperability </a:t>
            </a:r>
            <a:r>
              <a:rPr sz="2400" spc="-5" dirty="0">
                <a:latin typeface="Caladea"/>
                <a:cs typeface="Caladea"/>
              </a:rPr>
              <a:t>with  existing </a:t>
            </a:r>
            <a:r>
              <a:rPr sz="2400" spc="-10" dirty="0">
                <a:latin typeface="Caladea"/>
                <a:cs typeface="Caladea"/>
              </a:rPr>
              <a:t>computer</a:t>
            </a:r>
            <a:r>
              <a:rPr sz="2400" spc="-15" dirty="0">
                <a:latin typeface="Caladea"/>
                <a:cs typeface="Caladea"/>
              </a:rPr>
              <a:t> programs.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389" y="514934"/>
            <a:ext cx="556641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Learning</a:t>
            </a:r>
            <a:r>
              <a:rPr sz="4000" spc="-70" dirty="0"/>
              <a:t> </a:t>
            </a:r>
            <a:r>
              <a:rPr sz="4000" spc="-5" dirty="0"/>
              <a:t>Objective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6724015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Georgia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give </a:t>
            </a:r>
            <a:r>
              <a:rPr sz="2400" dirty="0">
                <a:latin typeface="Caladea"/>
                <a:cs typeface="Caladea"/>
              </a:rPr>
              <a:t>an </a:t>
            </a:r>
            <a:r>
              <a:rPr sz="2400" spc="-5" dirty="0">
                <a:latin typeface="Caladea"/>
                <a:cs typeface="Caladea"/>
              </a:rPr>
              <a:t>introduction </a:t>
            </a: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process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models.</a:t>
            </a:r>
            <a:endParaRPr sz="24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5600" algn="l"/>
                <a:tab pos="356235" algn="l"/>
                <a:tab pos="5429250" algn="l"/>
              </a:tabLst>
            </a:pP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learn the </a:t>
            </a:r>
            <a:r>
              <a:rPr sz="2400" dirty="0">
                <a:latin typeface="Caladea"/>
                <a:cs typeface="Caladea"/>
              </a:rPr>
              <a:t>different </a:t>
            </a:r>
            <a:r>
              <a:rPr sz="2400" spc="-5" dirty="0">
                <a:latin typeface="Caladea"/>
                <a:cs typeface="Caladea"/>
              </a:rPr>
              <a:t>types of</a:t>
            </a:r>
            <a:r>
              <a:rPr sz="240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process	models.</a:t>
            </a:r>
            <a:endParaRPr sz="2400">
              <a:latin typeface="Caladea"/>
              <a:cs typeface="Caladea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5600" algn="l"/>
                <a:tab pos="356235" algn="l"/>
                <a:tab pos="969644" algn="l"/>
                <a:tab pos="2233295" algn="l"/>
                <a:tab pos="3638550" algn="l"/>
                <a:tab pos="4857750" algn="l"/>
                <a:tab pos="5619115" algn="l"/>
                <a:tab pos="6144895" algn="l"/>
              </a:tabLst>
            </a:pPr>
            <a:r>
              <a:rPr sz="2400" dirty="0">
                <a:latin typeface="Caladea"/>
                <a:cs typeface="Caladea"/>
              </a:rPr>
              <a:t>T</a:t>
            </a:r>
            <a:r>
              <a:rPr sz="2400" spc="-5" dirty="0">
                <a:latin typeface="Caladea"/>
                <a:cs typeface="Caladea"/>
              </a:rPr>
              <a:t>o</a:t>
            </a:r>
            <a:r>
              <a:rPr sz="2400" dirty="0">
                <a:latin typeface="Caladea"/>
                <a:cs typeface="Caladea"/>
              </a:rPr>
              <a:t>	</a:t>
            </a:r>
            <a:r>
              <a:rPr sz="2400" spc="-5" dirty="0">
                <a:latin typeface="Caladea"/>
                <a:cs typeface="Caladea"/>
              </a:rPr>
              <a:t>a</a:t>
            </a:r>
            <a:r>
              <a:rPr sz="2400" spc="5" dirty="0">
                <a:latin typeface="Caladea"/>
                <a:cs typeface="Caladea"/>
              </a:rPr>
              <a:t>n</a:t>
            </a:r>
            <a:r>
              <a:rPr sz="2400" spc="-5" dirty="0">
                <a:latin typeface="Caladea"/>
                <a:cs typeface="Caladea"/>
              </a:rPr>
              <a:t>aly</a:t>
            </a:r>
            <a:r>
              <a:rPr sz="2400" spc="-10" dirty="0">
                <a:latin typeface="Caladea"/>
                <a:cs typeface="Caladea"/>
              </a:rPr>
              <a:t>z</a:t>
            </a:r>
            <a:r>
              <a:rPr sz="2400" spc="-5" dirty="0">
                <a:latin typeface="Caladea"/>
                <a:cs typeface="Caladea"/>
              </a:rPr>
              <a:t>e</a:t>
            </a:r>
            <a:r>
              <a:rPr sz="2400" dirty="0">
                <a:latin typeface="Caladea"/>
                <a:cs typeface="Caladea"/>
              </a:rPr>
              <a:t>	</a:t>
            </a:r>
            <a:r>
              <a:rPr sz="2400" spc="-5" dirty="0">
                <a:latin typeface="Caladea"/>
                <a:cs typeface="Caladea"/>
              </a:rPr>
              <a:t>different</a:t>
            </a:r>
            <a:r>
              <a:rPr sz="2400" dirty="0">
                <a:latin typeface="Caladea"/>
                <a:cs typeface="Caladea"/>
              </a:rPr>
              <a:t>	</a:t>
            </a:r>
            <a:r>
              <a:rPr sz="2400" spc="-10" dirty="0">
                <a:latin typeface="Caladea"/>
                <a:cs typeface="Caladea"/>
              </a:rPr>
              <a:t>m</a:t>
            </a:r>
            <a:r>
              <a:rPr sz="2400" spc="-15" dirty="0">
                <a:latin typeface="Caladea"/>
                <a:cs typeface="Caladea"/>
              </a:rPr>
              <a:t>o</a:t>
            </a:r>
            <a:r>
              <a:rPr sz="2400" dirty="0">
                <a:latin typeface="Caladea"/>
                <a:cs typeface="Caladea"/>
              </a:rPr>
              <a:t>de</a:t>
            </a:r>
            <a:r>
              <a:rPr sz="2400" spc="10" dirty="0">
                <a:latin typeface="Caladea"/>
                <a:cs typeface="Caladea"/>
              </a:rPr>
              <a:t>l</a:t>
            </a:r>
            <a:r>
              <a:rPr sz="2400" spc="-5" dirty="0">
                <a:latin typeface="Caladea"/>
                <a:cs typeface="Caladea"/>
              </a:rPr>
              <a:t>s</a:t>
            </a:r>
            <a:r>
              <a:rPr sz="2400" dirty="0">
                <a:latin typeface="Caladea"/>
                <a:cs typeface="Caladea"/>
              </a:rPr>
              <a:t>	and	</a:t>
            </a:r>
            <a:r>
              <a:rPr sz="2400" spc="-10" dirty="0">
                <a:latin typeface="Caladea"/>
                <a:cs typeface="Caladea"/>
              </a:rPr>
              <a:t>i</a:t>
            </a:r>
            <a:r>
              <a:rPr sz="2400" dirty="0">
                <a:latin typeface="Caladea"/>
                <a:cs typeface="Caladea"/>
              </a:rPr>
              <a:t>n	</a:t>
            </a:r>
            <a:r>
              <a:rPr sz="2400" spc="-5" dirty="0">
                <a:latin typeface="Caladea"/>
                <a:cs typeface="Caladea"/>
              </a:rPr>
              <a:t>t</a:t>
            </a:r>
            <a:r>
              <a:rPr sz="2400" spc="-15" dirty="0">
                <a:latin typeface="Caladea"/>
                <a:cs typeface="Caladea"/>
              </a:rPr>
              <a:t>u</a:t>
            </a:r>
            <a:r>
              <a:rPr sz="2400" spc="-5" dirty="0">
                <a:latin typeface="Caladea"/>
                <a:cs typeface="Caladea"/>
              </a:rPr>
              <a:t>rn  comparative </a:t>
            </a:r>
            <a:r>
              <a:rPr sz="2400" dirty="0">
                <a:latin typeface="Caladea"/>
                <a:cs typeface="Caladea"/>
              </a:rPr>
              <a:t>study </a:t>
            </a:r>
            <a:r>
              <a:rPr sz="2400" spc="-5" dirty="0">
                <a:latin typeface="Caladea"/>
                <a:cs typeface="Caladea"/>
              </a:rPr>
              <a:t>of the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4938" y="2504059"/>
            <a:ext cx="110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adea"/>
                <a:cs typeface="Caladea"/>
              </a:rPr>
              <a:t>pe</a:t>
            </a:r>
            <a:r>
              <a:rPr sz="2400" spc="-15" dirty="0">
                <a:latin typeface="Caladea"/>
                <a:cs typeface="Caladea"/>
              </a:rPr>
              <a:t>r</a:t>
            </a:r>
            <a:r>
              <a:rPr sz="2400" spc="-5" dirty="0">
                <a:latin typeface="Caladea"/>
                <a:cs typeface="Caladea"/>
              </a:rPr>
              <a:t>fo</a:t>
            </a:r>
            <a:r>
              <a:rPr sz="2400" spc="-15" dirty="0">
                <a:latin typeface="Caladea"/>
                <a:cs typeface="Caladea"/>
              </a:rPr>
              <a:t>r</a:t>
            </a:r>
            <a:r>
              <a:rPr sz="2400" dirty="0">
                <a:latin typeface="Caladea"/>
                <a:cs typeface="Caladea"/>
              </a:rPr>
              <a:t>m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685800"/>
            <a:ext cx="50069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5" dirty="0">
                <a:latin typeface="Caladea"/>
                <a:cs typeface="Caladea"/>
              </a:rPr>
              <a:t>Where </a:t>
            </a:r>
            <a:r>
              <a:rPr sz="2900" b="1" spc="-20" dirty="0">
                <a:latin typeface="Caladea"/>
                <a:cs typeface="Caladea"/>
              </a:rPr>
              <a:t>to </a:t>
            </a:r>
            <a:r>
              <a:rPr sz="2900" b="1" spc="-5" dirty="0">
                <a:latin typeface="Caladea"/>
                <a:cs typeface="Caladea"/>
              </a:rPr>
              <a:t>use the </a:t>
            </a:r>
            <a:r>
              <a:rPr sz="2900" b="1" dirty="0">
                <a:latin typeface="Caladea"/>
                <a:cs typeface="Caladea"/>
              </a:rPr>
              <a:t>RAD</a:t>
            </a:r>
            <a:r>
              <a:rPr sz="2900" b="1" spc="-90" dirty="0">
                <a:latin typeface="Caladea"/>
                <a:cs typeface="Caladea"/>
              </a:rPr>
              <a:t> </a:t>
            </a:r>
            <a:r>
              <a:rPr sz="2900" b="1" dirty="0">
                <a:latin typeface="Caladea"/>
                <a:cs typeface="Caladea"/>
              </a:rPr>
              <a:t>model?</a:t>
            </a:r>
            <a:endParaRPr sz="29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852" y="3440429"/>
            <a:ext cx="641654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adea"/>
                <a:cs typeface="Caladea"/>
              </a:rPr>
              <a:t>Business </a:t>
            </a:r>
            <a:r>
              <a:rPr sz="2400" spc="-10" dirty="0">
                <a:latin typeface="Caladea"/>
                <a:cs typeface="Caladea"/>
              </a:rPr>
              <a:t>product </a:t>
            </a:r>
            <a:r>
              <a:rPr sz="2400" spc="-5" dirty="0">
                <a:latin typeface="Caladea"/>
                <a:cs typeface="Caladea"/>
              </a:rPr>
              <a:t>with unclear</a:t>
            </a:r>
            <a:r>
              <a:rPr sz="2400" spc="5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requirements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" y="1218438"/>
            <a:ext cx="8891905" cy="3486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buSzPct val="91666"/>
              <a:buFont typeface="Verdana"/>
              <a:buChar char="•"/>
              <a:tabLst>
                <a:tab pos="262890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10" dirty="0">
                <a:latin typeface="Caladea"/>
                <a:cs typeface="Caladea"/>
              </a:rPr>
              <a:t>customer </a:t>
            </a:r>
            <a:r>
              <a:rPr sz="2400" dirty="0">
                <a:latin typeface="Caladea"/>
                <a:cs typeface="Caladea"/>
              </a:rPr>
              <a:t>defines a set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general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objectives </a:t>
            </a:r>
            <a:r>
              <a:rPr sz="2400" spc="-10" dirty="0">
                <a:latin typeface="Caladea"/>
                <a:cs typeface="Caladea"/>
              </a:rPr>
              <a:t>for </a:t>
            </a:r>
            <a:r>
              <a:rPr sz="2400" spc="-15" dirty="0">
                <a:latin typeface="Caladea"/>
                <a:cs typeface="Caladea"/>
              </a:rPr>
              <a:t>software </a:t>
            </a:r>
            <a:r>
              <a:rPr sz="2400" spc="-10" dirty="0">
                <a:latin typeface="Caladea"/>
                <a:cs typeface="Caladea"/>
              </a:rPr>
              <a:t>but  </a:t>
            </a:r>
            <a:r>
              <a:rPr sz="2400" dirty="0">
                <a:latin typeface="Caladea"/>
                <a:cs typeface="Caladea"/>
              </a:rPr>
              <a:t>does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not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identify detailed </a:t>
            </a:r>
            <a:r>
              <a:rPr sz="2400" spc="5" dirty="0">
                <a:solidFill>
                  <a:srgbClr val="FF3366"/>
                </a:solidFill>
                <a:latin typeface="Caladea"/>
                <a:cs typeface="Caladea"/>
              </a:rPr>
              <a:t>input,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processing,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or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output</a:t>
            </a:r>
            <a:r>
              <a:rPr sz="2400" spc="-11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requirements.</a:t>
            </a:r>
            <a:endParaRPr sz="2400">
              <a:latin typeface="Caladea"/>
              <a:cs typeface="Caladea"/>
            </a:endParaRPr>
          </a:p>
          <a:p>
            <a:pPr marL="212090" indent="-200025">
              <a:lnSpc>
                <a:spcPct val="100000"/>
              </a:lnSpc>
              <a:spcBef>
                <a:spcPts val="60"/>
              </a:spcBef>
              <a:buFont typeface="Georgia"/>
              <a:buChar char="•"/>
              <a:tabLst>
                <a:tab pos="212725" algn="l"/>
              </a:tabLst>
            </a:pPr>
            <a:r>
              <a:rPr sz="2400" spc="-5" dirty="0">
                <a:latin typeface="Caladea"/>
                <a:cs typeface="Caladea"/>
              </a:rPr>
              <a:t>In </a:t>
            </a:r>
            <a:r>
              <a:rPr sz="2400" spc="-10" dirty="0">
                <a:latin typeface="Caladea"/>
                <a:cs typeface="Caladea"/>
              </a:rPr>
              <a:t>other </a:t>
            </a:r>
            <a:r>
              <a:rPr sz="2400" spc="-5" dirty="0">
                <a:latin typeface="Caladea"/>
                <a:cs typeface="Caladea"/>
              </a:rPr>
              <a:t>cases, the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developer </a:t>
            </a:r>
            <a:r>
              <a:rPr sz="2400" spc="-20" dirty="0">
                <a:solidFill>
                  <a:srgbClr val="FF3366"/>
                </a:solidFill>
                <a:latin typeface="Caladea"/>
                <a:cs typeface="Caladea"/>
              </a:rPr>
              <a:t>may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be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unsure</a:t>
            </a:r>
            <a:r>
              <a:rPr sz="2400" spc="9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of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spcBef>
                <a:spcPts val="275"/>
              </a:spcBef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efficiency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dirty="0">
                <a:latin typeface="Caladea"/>
                <a:cs typeface="Caladea"/>
              </a:rPr>
              <a:t>an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algorithm,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spcBef>
                <a:spcPts val="350"/>
              </a:spcBef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adaptability </a:t>
            </a:r>
            <a:r>
              <a:rPr sz="2400" dirty="0">
                <a:latin typeface="Caladea"/>
                <a:cs typeface="Caladea"/>
              </a:rPr>
              <a:t>of </a:t>
            </a:r>
            <a:r>
              <a:rPr sz="2400" spc="-5" dirty="0">
                <a:latin typeface="Caladea"/>
                <a:cs typeface="Caladea"/>
              </a:rPr>
              <a:t>an operating </a:t>
            </a:r>
            <a:r>
              <a:rPr sz="2400" spc="-10" dirty="0">
                <a:latin typeface="Caladea"/>
                <a:cs typeface="Caladea"/>
              </a:rPr>
              <a:t>system,</a:t>
            </a:r>
            <a:r>
              <a:rPr sz="2400" spc="-5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or</a:t>
            </a:r>
            <a:endParaRPr sz="2400">
              <a:latin typeface="Caladea"/>
              <a:cs typeface="Caladea"/>
            </a:endParaRPr>
          </a:p>
          <a:p>
            <a:pPr marL="403860" lvl="1" indent="-196850">
              <a:lnSpc>
                <a:spcPct val="100000"/>
              </a:lnSpc>
              <a:spcBef>
                <a:spcPts val="350"/>
              </a:spcBef>
              <a:buSzPct val="43750"/>
              <a:buFont typeface="Wingdings"/>
              <a:buChar char=""/>
              <a:tabLst>
                <a:tab pos="404495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10" dirty="0">
                <a:latin typeface="Caladea"/>
                <a:cs typeface="Caladea"/>
              </a:rPr>
              <a:t>form </a:t>
            </a:r>
            <a:r>
              <a:rPr sz="2400" spc="-5" dirty="0">
                <a:latin typeface="Caladea"/>
                <a:cs typeface="Caladea"/>
              </a:rPr>
              <a:t>that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human/machine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interaction </a:t>
            </a:r>
            <a:r>
              <a:rPr sz="2400" spc="-5" dirty="0">
                <a:latin typeface="Caladea"/>
                <a:cs typeface="Caladea"/>
              </a:rPr>
              <a:t>should </a:t>
            </a:r>
            <a:r>
              <a:rPr sz="2400" spc="-10" dirty="0">
                <a:latin typeface="Caladea"/>
                <a:cs typeface="Caladea"/>
              </a:rPr>
              <a:t>take.</a:t>
            </a:r>
            <a:endParaRPr sz="2400">
              <a:latin typeface="Caladea"/>
              <a:cs typeface="Caladea"/>
            </a:endParaRPr>
          </a:p>
          <a:p>
            <a:pPr marL="212090" indent="-200025">
              <a:lnSpc>
                <a:spcPct val="100000"/>
              </a:lnSpc>
              <a:spcBef>
                <a:spcPts val="120"/>
              </a:spcBef>
              <a:buFont typeface="Georgia"/>
              <a:buChar char="•"/>
              <a:tabLst>
                <a:tab pos="212725" algn="l"/>
              </a:tabLst>
            </a:pPr>
            <a:r>
              <a:rPr sz="2400" dirty="0">
                <a:latin typeface="Caladea"/>
                <a:cs typeface="Caladea"/>
              </a:rPr>
              <a:t>A </a:t>
            </a:r>
            <a:r>
              <a:rPr sz="2400" i="1" spc="-105" dirty="0">
                <a:solidFill>
                  <a:srgbClr val="FF3366"/>
                </a:solidFill>
                <a:latin typeface="Georgia"/>
                <a:cs typeface="Georgia"/>
              </a:rPr>
              <a:t>prototyping </a:t>
            </a:r>
            <a:r>
              <a:rPr sz="2400" i="1" spc="-130" dirty="0">
                <a:solidFill>
                  <a:srgbClr val="FF3366"/>
                </a:solidFill>
                <a:latin typeface="Georgia"/>
                <a:cs typeface="Georgia"/>
              </a:rPr>
              <a:t>paradigm </a:t>
            </a:r>
            <a:r>
              <a:rPr sz="2400" spc="-20" dirty="0">
                <a:latin typeface="Caladea"/>
                <a:cs typeface="Caladea"/>
              </a:rPr>
              <a:t>may </a:t>
            </a:r>
            <a:r>
              <a:rPr sz="2400" spc="-5" dirty="0">
                <a:latin typeface="Caladea"/>
                <a:cs typeface="Caladea"/>
              </a:rPr>
              <a:t>offer the best</a:t>
            </a:r>
            <a:r>
              <a:rPr sz="2400" spc="145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approach.</a:t>
            </a:r>
            <a:endParaRPr sz="2400">
              <a:latin typeface="Caladea"/>
              <a:cs typeface="Caladea"/>
            </a:endParaRPr>
          </a:p>
          <a:p>
            <a:pPr marL="212090" indent="-200025">
              <a:lnSpc>
                <a:spcPct val="100000"/>
              </a:lnSpc>
              <a:spcBef>
                <a:spcPts val="60"/>
              </a:spcBef>
              <a:buFont typeface="Georgia"/>
              <a:buChar char="•"/>
              <a:tabLst>
                <a:tab pos="212725" algn="l"/>
              </a:tabLst>
            </a:pPr>
            <a:r>
              <a:rPr sz="2400" spc="-5" dirty="0">
                <a:latin typeface="Caladea"/>
                <a:cs typeface="Caladea"/>
              </a:rPr>
              <a:t>It </a:t>
            </a:r>
            <a:r>
              <a:rPr sz="2400" spc="-10" dirty="0">
                <a:latin typeface="Caladea"/>
                <a:cs typeface="Caladea"/>
              </a:rPr>
              <a:t>serves </a:t>
            </a:r>
            <a:r>
              <a:rPr sz="2400" dirty="0">
                <a:latin typeface="Caladea"/>
                <a:cs typeface="Caladea"/>
              </a:rPr>
              <a:t>as a </a:t>
            </a:r>
            <a:r>
              <a:rPr sz="2400" spc="-5" dirty="0">
                <a:latin typeface="Caladea"/>
                <a:cs typeface="Caladea"/>
              </a:rPr>
              <a:t>mechanism </a:t>
            </a:r>
            <a:r>
              <a:rPr sz="2400" spc="-10" dirty="0">
                <a:latin typeface="Caladea"/>
                <a:cs typeface="Caladea"/>
              </a:rPr>
              <a:t>for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identifying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software</a:t>
            </a:r>
            <a:r>
              <a:rPr sz="2400" spc="-3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requirements.</a:t>
            </a:r>
            <a:endParaRPr sz="2400">
              <a:latin typeface="Caladea"/>
              <a:cs typeface="Caladea"/>
            </a:endParaRPr>
          </a:p>
          <a:p>
            <a:pPr marL="212090" indent="-200025">
              <a:lnSpc>
                <a:spcPct val="100000"/>
              </a:lnSpc>
              <a:spcBef>
                <a:spcPts val="60"/>
              </a:spcBef>
              <a:buFont typeface="Georgia"/>
              <a:buChar char="•"/>
              <a:tabLst>
                <a:tab pos="212725" algn="l"/>
              </a:tabLst>
            </a:pPr>
            <a:r>
              <a:rPr sz="2400" spc="-5" dirty="0">
                <a:latin typeface="Caladea"/>
                <a:cs typeface="Caladea"/>
              </a:rPr>
              <a:t>It </a:t>
            </a:r>
            <a:r>
              <a:rPr sz="2400" spc="-10" dirty="0">
                <a:latin typeface="Caladea"/>
                <a:cs typeface="Caladea"/>
              </a:rPr>
              <a:t>serves </a:t>
            </a:r>
            <a:r>
              <a:rPr sz="2400" dirty="0">
                <a:latin typeface="Caladea"/>
                <a:cs typeface="Caladea"/>
              </a:rPr>
              <a:t>as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 first</a:t>
            </a:r>
            <a:r>
              <a:rPr sz="2400" spc="-2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system.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7372" y="331165"/>
            <a:ext cx="518642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Need for</a:t>
            </a:r>
            <a:r>
              <a:rPr spc="-70" dirty="0"/>
              <a:t> </a:t>
            </a:r>
            <a:r>
              <a:rPr spc="-5" dirty="0"/>
              <a:t>prototyping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48577"/>
            <a:ext cx="8642350" cy="5809615"/>
            <a:chOff x="0" y="1048577"/>
            <a:chExt cx="8642350" cy="5809615"/>
          </a:xfrm>
        </p:grpSpPr>
        <p:sp>
          <p:nvSpPr>
            <p:cNvPr id="3" name="object 3"/>
            <p:cNvSpPr/>
            <p:nvPr/>
          </p:nvSpPr>
          <p:spPr>
            <a:xfrm>
              <a:off x="2583886" y="1455596"/>
              <a:ext cx="3990340" cy="4398010"/>
            </a:xfrm>
            <a:custGeom>
              <a:avLst/>
              <a:gdLst/>
              <a:ahLst/>
              <a:cxnLst/>
              <a:rect l="l" t="t" r="r" b="b"/>
              <a:pathLst>
                <a:path w="3990340" h="4398010">
                  <a:moveTo>
                    <a:pt x="1995227" y="0"/>
                  </a:moveTo>
                  <a:lnTo>
                    <a:pt x="1792056" y="13886"/>
                  </a:lnTo>
                  <a:lnTo>
                    <a:pt x="1410520" y="99675"/>
                  </a:lnTo>
                  <a:lnTo>
                    <a:pt x="1054970" y="270873"/>
                  </a:lnTo>
                  <a:lnTo>
                    <a:pt x="889835" y="385006"/>
                  </a:lnTo>
                  <a:lnTo>
                    <a:pt x="737102" y="513785"/>
                  </a:lnTo>
                  <a:lnTo>
                    <a:pt x="597228" y="656450"/>
                  </a:lnTo>
                  <a:lnTo>
                    <a:pt x="457742" y="813572"/>
                  </a:lnTo>
                  <a:lnTo>
                    <a:pt x="343095" y="970504"/>
                  </a:lnTo>
                  <a:lnTo>
                    <a:pt x="241695" y="1156159"/>
                  </a:lnTo>
                  <a:lnTo>
                    <a:pt x="165135" y="1356081"/>
                  </a:lnTo>
                  <a:lnTo>
                    <a:pt x="101804" y="1556193"/>
                  </a:lnTo>
                  <a:lnTo>
                    <a:pt x="50910" y="1756114"/>
                  </a:lnTo>
                  <a:lnTo>
                    <a:pt x="12824" y="1984569"/>
                  </a:lnTo>
                  <a:lnTo>
                    <a:pt x="0" y="2198567"/>
                  </a:lnTo>
                  <a:lnTo>
                    <a:pt x="12824" y="2427022"/>
                  </a:lnTo>
                  <a:lnTo>
                    <a:pt x="50910" y="2641400"/>
                  </a:lnTo>
                  <a:lnTo>
                    <a:pt x="101804" y="2855398"/>
                  </a:lnTo>
                  <a:lnTo>
                    <a:pt x="165135" y="3055396"/>
                  </a:lnTo>
                  <a:lnTo>
                    <a:pt x="241695" y="3240937"/>
                  </a:lnTo>
                  <a:lnTo>
                    <a:pt x="343095" y="3426478"/>
                  </a:lnTo>
                  <a:lnTo>
                    <a:pt x="457742" y="3598038"/>
                  </a:lnTo>
                  <a:lnTo>
                    <a:pt x="597228" y="3754684"/>
                  </a:lnTo>
                  <a:lnTo>
                    <a:pt x="737102" y="3897806"/>
                  </a:lnTo>
                  <a:lnTo>
                    <a:pt x="889835" y="4025996"/>
                  </a:lnTo>
                  <a:lnTo>
                    <a:pt x="1054970" y="4126242"/>
                  </a:lnTo>
                  <a:lnTo>
                    <a:pt x="1232930" y="4225993"/>
                  </a:lnTo>
                  <a:lnTo>
                    <a:pt x="1410520" y="4297326"/>
                  </a:lnTo>
                  <a:lnTo>
                    <a:pt x="1601203" y="4354658"/>
                  </a:lnTo>
                  <a:lnTo>
                    <a:pt x="1792056" y="4383096"/>
                  </a:lnTo>
                  <a:lnTo>
                    <a:pt x="1995227" y="4397553"/>
                  </a:lnTo>
                  <a:lnTo>
                    <a:pt x="2198567" y="4383096"/>
                  </a:lnTo>
                  <a:lnTo>
                    <a:pt x="2401738" y="4354658"/>
                  </a:lnTo>
                  <a:lnTo>
                    <a:pt x="2592422" y="4297326"/>
                  </a:lnTo>
                  <a:lnTo>
                    <a:pt x="2770449" y="4225993"/>
                  </a:lnTo>
                  <a:lnTo>
                    <a:pt x="2948477" y="4126242"/>
                  </a:lnTo>
                  <a:lnTo>
                    <a:pt x="3113511" y="4025996"/>
                  </a:lnTo>
                  <a:lnTo>
                    <a:pt x="3265890" y="3897806"/>
                  </a:lnTo>
                  <a:lnTo>
                    <a:pt x="3405781" y="3754684"/>
                  </a:lnTo>
                  <a:lnTo>
                    <a:pt x="3532847" y="3598038"/>
                  </a:lnTo>
                  <a:lnTo>
                    <a:pt x="3647088" y="3426478"/>
                  </a:lnTo>
                  <a:lnTo>
                    <a:pt x="3748843" y="3240937"/>
                  </a:lnTo>
                  <a:lnTo>
                    <a:pt x="3837772" y="3055396"/>
                  </a:lnTo>
                  <a:lnTo>
                    <a:pt x="3901221" y="2855398"/>
                  </a:lnTo>
                  <a:lnTo>
                    <a:pt x="3952014" y="2641400"/>
                  </a:lnTo>
                  <a:lnTo>
                    <a:pt x="3990151" y="2427022"/>
                  </a:lnTo>
                  <a:lnTo>
                    <a:pt x="3990151" y="1984569"/>
                  </a:lnTo>
                  <a:lnTo>
                    <a:pt x="3952014" y="1756114"/>
                  </a:lnTo>
                  <a:lnTo>
                    <a:pt x="3901221" y="1556193"/>
                  </a:lnTo>
                  <a:lnTo>
                    <a:pt x="3837772" y="1356081"/>
                  </a:lnTo>
                  <a:lnTo>
                    <a:pt x="3748843" y="1156159"/>
                  </a:lnTo>
                  <a:lnTo>
                    <a:pt x="3647088" y="970504"/>
                  </a:lnTo>
                  <a:lnTo>
                    <a:pt x="3532847" y="813572"/>
                  </a:lnTo>
                  <a:lnTo>
                    <a:pt x="3405781" y="656450"/>
                  </a:lnTo>
                  <a:lnTo>
                    <a:pt x="3265890" y="513785"/>
                  </a:lnTo>
                  <a:lnTo>
                    <a:pt x="3113511" y="385006"/>
                  </a:lnTo>
                  <a:lnTo>
                    <a:pt x="2948477" y="270873"/>
                  </a:lnTo>
                  <a:lnTo>
                    <a:pt x="2592422" y="99675"/>
                  </a:lnTo>
                  <a:lnTo>
                    <a:pt x="2401738" y="56875"/>
                  </a:lnTo>
                  <a:lnTo>
                    <a:pt x="2198567" y="13886"/>
                  </a:lnTo>
                  <a:lnTo>
                    <a:pt x="1995227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2453" y="3654163"/>
              <a:ext cx="1791970" cy="2185035"/>
            </a:xfrm>
            <a:custGeom>
              <a:avLst/>
              <a:gdLst/>
              <a:ahLst/>
              <a:cxnLst/>
              <a:rect l="l" t="t" r="r" b="b"/>
              <a:pathLst>
                <a:path w="1791970" h="2185035">
                  <a:moveTo>
                    <a:pt x="1791583" y="0"/>
                  </a:moveTo>
                  <a:lnTo>
                    <a:pt x="1791583" y="228454"/>
                  </a:lnTo>
                </a:path>
                <a:path w="1791970" h="2185035">
                  <a:moveTo>
                    <a:pt x="1791583" y="228454"/>
                  </a:moveTo>
                  <a:lnTo>
                    <a:pt x="1791583" y="228454"/>
                  </a:lnTo>
                </a:path>
                <a:path w="1791970" h="2185035">
                  <a:moveTo>
                    <a:pt x="1791583" y="228454"/>
                  </a:moveTo>
                  <a:lnTo>
                    <a:pt x="1753447" y="442833"/>
                  </a:lnTo>
                </a:path>
                <a:path w="1791970" h="2185035">
                  <a:moveTo>
                    <a:pt x="1753447" y="442833"/>
                  </a:moveTo>
                  <a:lnTo>
                    <a:pt x="1753447" y="442833"/>
                  </a:lnTo>
                </a:path>
                <a:path w="1791970" h="2185035">
                  <a:moveTo>
                    <a:pt x="1753447" y="442833"/>
                  </a:moveTo>
                  <a:lnTo>
                    <a:pt x="1702654" y="656831"/>
                  </a:lnTo>
                </a:path>
                <a:path w="1791970" h="2185035">
                  <a:moveTo>
                    <a:pt x="1702654" y="656831"/>
                  </a:moveTo>
                  <a:lnTo>
                    <a:pt x="1702654" y="656831"/>
                  </a:lnTo>
                </a:path>
                <a:path w="1791970" h="2185035">
                  <a:moveTo>
                    <a:pt x="1702654" y="656831"/>
                  </a:moveTo>
                  <a:lnTo>
                    <a:pt x="1639205" y="856828"/>
                  </a:lnTo>
                </a:path>
                <a:path w="1791970" h="2185035">
                  <a:moveTo>
                    <a:pt x="1639205" y="856828"/>
                  </a:moveTo>
                  <a:lnTo>
                    <a:pt x="1550276" y="1042369"/>
                  </a:lnTo>
                </a:path>
                <a:path w="1791970" h="2185035">
                  <a:moveTo>
                    <a:pt x="1550276" y="1042369"/>
                  </a:moveTo>
                  <a:lnTo>
                    <a:pt x="1448521" y="1227910"/>
                  </a:lnTo>
                </a:path>
                <a:path w="1791970" h="2185035">
                  <a:moveTo>
                    <a:pt x="1448521" y="1227910"/>
                  </a:moveTo>
                  <a:lnTo>
                    <a:pt x="1334280" y="1399470"/>
                  </a:lnTo>
                </a:path>
                <a:path w="1791970" h="2185035">
                  <a:moveTo>
                    <a:pt x="1334280" y="1399470"/>
                  </a:moveTo>
                  <a:lnTo>
                    <a:pt x="1207213" y="1556117"/>
                  </a:lnTo>
                </a:path>
                <a:path w="1791970" h="2185035">
                  <a:moveTo>
                    <a:pt x="1207213" y="1556117"/>
                  </a:moveTo>
                  <a:lnTo>
                    <a:pt x="1067322" y="1699238"/>
                  </a:lnTo>
                </a:path>
                <a:path w="1791970" h="2185035">
                  <a:moveTo>
                    <a:pt x="1067322" y="1699238"/>
                  </a:moveTo>
                  <a:lnTo>
                    <a:pt x="1067322" y="1699238"/>
                  </a:lnTo>
                </a:path>
                <a:path w="1791970" h="2185035">
                  <a:moveTo>
                    <a:pt x="1067322" y="1699238"/>
                  </a:moveTo>
                  <a:lnTo>
                    <a:pt x="914944" y="1827428"/>
                  </a:lnTo>
                </a:path>
                <a:path w="1791970" h="2185035">
                  <a:moveTo>
                    <a:pt x="914944" y="1827428"/>
                  </a:moveTo>
                  <a:lnTo>
                    <a:pt x="914944" y="1827428"/>
                  </a:lnTo>
                </a:path>
                <a:path w="1791970" h="2185035">
                  <a:moveTo>
                    <a:pt x="914944" y="1827428"/>
                  </a:moveTo>
                  <a:lnTo>
                    <a:pt x="749910" y="1927674"/>
                  </a:lnTo>
                </a:path>
                <a:path w="1791970" h="2185035">
                  <a:moveTo>
                    <a:pt x="749910" y="1927674"/>
                  </a:moveTo>
                  <a:lnTo>
                    <a:pt x="749910" y="1927674"/>
                  </a:lnTo>
                </a:path>
                <a:path w="1791970" h="2185035">
                  <a:moveTo>
                    <a:pt x="749910" y="1927674"/>
                  </a:moveTo>
                  <a:lnTo>
                    <a:pt x="571882" y="2027426"/>
                  </a:lnTo>
                </a:path>
                <a:path w="1791970" h="2185035">
                  <a:moveTo>
                    <a:pt x="571882" y="2027426"/>
                  </a:moveTo>
                  <a:lnTo>
                    <a:pt x="571882" y="2027426"/>
                  </a:lnTo>
                </a:path>
                <a:path w="1791970" h="2185035">
                  <a:moveTo>
                    <a:pt x="571882" y="2027426"/>
                  </a:moveTo>
                  <a:lnTo>
                    <a:pt x="393854" y="2098758"/>
                  </a:lnTo>
                </a:path>
                <a:path w="1791970" h="2185035">
                  <a:moveTo>
                    <a:pt x="393854" y="2098758"/>
                  </a:moveTo>
                  <a:lnTo>
                    <a:pt x="393854" y="2098758"/>
                  </a:lnTo>
                </a:path>
                <a:path w="1791970" h="2185035">
                  <a:moveTo>
                    <a:pt x="393854" y="2098758"/>
                  </a:moveTo>
                  <a:lnTo>
                    <a:pt x="203171" y="2156091"/>
                  </a:lnTo>
                </a:path>
                <a:path w="1791970" h="2185035">
                  <a:moveTo>
                    <a:pt x="203171" y="2156091"/>
                  </a:moveTo>
                  <a:lnTo>
                    <a:pt x="203171" y="2156091"/>
                  </a:lnTo>
                </a:path>
                <a:path w="1791970" h="2185035">
                  <a:moveTo>
                    <a:pt x="203171" y="2156091"/>
                  </a:moveTo>
                  <a:lnTo>
                    <a:pt x="0" y="2184529"/>
                  </a:lnTo>
                </a:path>
                <a:path w="1791970" h="2185035">
                  <a:moveTo>
                    <a:pt x="0" y="2184529"/>
                  </a:moveTo>
                  <a:lnTo>
                    <a:pt x="0" y="2184529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113" y="5838693"/>
              <a:ext cx="203835" cy="14604"/>
            </a:xfrm>
            <a:custGeom>
              <a:avLst/>
              <a:gdLst/>
              <a:ahLst/>
              <a:cxnLst/>
              <a:rect l="l" t="t" r="r" b="b"/>
              <a:pathLst>
                <a:path w="203835" h="14604">
                  <a:moveTo>
                    <a:pt x="-7228" y="7228"/>
                  </a:moveTo>
                  <a:lnTo>
                    <a:pt x="210567" y="7228"/>
                  </a:lnTo>
                </a:path>
              </a:pathLst>
            </a:custGeom>
            <a:ln w="28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5942" y="5838693"/>
              <a:ext cx="203200" cy="14604"/>
            </a:xfrm>
            <a:custGeom>
              <a:avLst/>
              <a:gdLst/>
              <a:ahLst/>
              <a:cxnLst/>
              <a:rect l="l" t="t" r="r" b="b"/>
              <a:pathLst>
                <a:path w="203200" h="14604">
                  <a:moveTo>
                    <a:pt x="-7228" y="7228"/>
                  </a:moveTo>
                  <a:lnTo>
                    <a:pt x="210399" y="7228"/>
                  </a:lnTo>
                </a:path>
              </a:pathLst>
            </a:custGeom>
            <a:ln w="28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6710" y="3882618"/>
              <a:ext cx="1779270" cy="1956435"/>
            </a:xfrm>
            <a:custGeom>
              <a:avLst/>
              <a:gdLst/>
              <a:ahLst/>
              <a:cxnLst/>
              <a:rect l="l" t="t" r="r" b="b"/>
              <a:pathLst>
                <a:path w="1779270" h="1956435">
                  <a:moveTo>
                    <a:pt x="1779231" y="1956074"/>
                  </a:moveTo>
                  <a:lnTo>
                    <a:pt x="1779231" y="1956074"/>
                  </a:lnTo>
                </a:path>
                <a:path w="1779270" h="1956435">
                  <a:moveTo>
                    <a:pt x="1779231" y="1956074"/>
                  </a:moveTo>
                  <a:lnTo>
                    <a:pt x="1588379" y="1927636"/>
                  </a:lnTo>
                </a:path>
                <a:path w="1779270" h="1956435">
                  <a:moveTo>
                    <a:pt x="1588379" y="1927636"/>
                  </a:moveTo>
                  <a:lnTo>
                    <a:pt x="1588379" y="1927636"/>
                  </a:lnTo>
                </a:path>
                <a:path w="1779270" h="1956435">
                  <a:moveTo>
                    <a:pt x="1588379" y="1927636"/>
                  </a:moveTo>
                  <a:lnTo>
                    <a:pt x="1397695" y="1870304"/>
                  </a:lnTo>
                </a:path>
                <a:path w="1779270" h="1956435">
                  <a:moveTo>
                    <a:pt x="1397695" y="1870304"/>
                  </a:moveTo>
                  <a:lnTo>
                    <a:pt x="1397695" y="1870304"/>
                  </a:lnTo>
                </a:path>
                <a:path w="1779270" h="1956435">
                  <a:moveTo>
                    <a:pt x="1397695" y="1870304"/>
                  </a:moveTo>
                  <a:lnTo>
                    <a:pt x="1220106" y="1798971"/>
                  </a:lnTo>
                </a:path>
                <a:path w="1779270" h="1956435">
                  <a:moveTo>
                    <a:pt x="1220106" y="1798971"/>
                  </a:moveTo>
                  <a:lnTo>
                    <a:pt x="1220106" y="1798971"/>
                  </a:lnTo>
                </a:path>
                <a:path w="1779270" h="1956435">
                  <a:moveTo>
                    <a:pt x="1220106" y="1798971"/>
                  </a:moveTo>
                  <a:lnTo>
                    <a:pt x="1042145" y="1699219"/>
                  </a:lnTo>
                </a:path>
                <a:path w="1779270" h="1956435">
                  <a:moveTo>
                    <a:pt x="1042145" y="1699219"/>
                  </a:moveTo>
                  <a:lnTo>
                    <a:pt x="1042145" y="1699219"/>
                  </a:lnTo>
                </a:path>
                <a:path w="1779270" h="1956435">
                  <a:moveTo>
                    <a:pt x="1042145" y="1699219"/>
                  </a:moveTo>
                  <a:lnTo>
                    <a:pt x="877010" y="1598973"/>
                  </a:lnTo>
                </a:path>
                <a:path w="1779270" h="1956435">
                  <a:moveTo>
                    <a:pt x="877010" y="1598973"/>
                  </a:moveTo>
                  <a:lnTo>
                    <a:pt x="877010" y="1598973"/>
                  </a:lnTo>
                </a:path>
                <a:path w="1779270" h="1956435">
                  <a:moveTo>
                    <a:pt x="877010" y="1598973"/>
                  </a:moveTo>
                  <a:lnTo>
                    <a:pt x="724277" y="1470784"/>
                  </a:lnTo>
                </a:path>
                <a:path w="1779270" h="1956435">
                  <a:moveTo>
                    <a:pt x="724277" y="1470784"/>
                  </a:moveTo>
                  <a:lnTo>
                    <a:pt x="724277" y="1470784"/>
                  </a:lnTo>
                </a:path>
                <a:path w="1779270" h="1956435">
                  <a:moveTo>
                    <a:pt x="724277" y="1470784"/>
                  </a:moveTo>
                  <a:lnTo>
                    <a:pt x="584403" y="1327662"/>
                  </a:lnTo>
                </a:path>
                <a:path w="1779270" h="1956435">
                  <a:moveTo>
                    <a:pt x="584403" y="1327662"/>
                  </a:moveTo>
                  <a:lnTo>
                    <a:pt x="584403" y="1327662"/>
                  </a:lnTo>
                </a:path>
                <a:path w="1779270" h="1956435">
                  <a:moveTo>
                    <a:pt x="584403" y="1327662"/>
                  </a:moveTo>
                  <a:lnTo>
                    <a:pt x="444917" y="1171015"/>
                  </a:lnTo>
                </a:path>
                <a:path w="1779270" h="1956435">
                  <a:moveTo>
                    <a:pt x="444917" y="1171015"/>
                  </a:moveTo>
                  <a:lnTo>
                    <a:pt x="444917" y="1171015"/>
                  </a:lnTo>
                </a:path>
                <a:path w="1779270" h="1956435">
                  <a:moveTo>
                    <a:pt x="444917" y="1171015"/>
                  </a:moveTo>
                  <a:lnTo>
                    <a:pt x="330271" y="999456"/>
                  </a:lnTo>
                </a:path>
                <a:path w="1779270" h="1956435">
                  <a:moveTo>
                    <a:pt x="330271" y="999456"/>
                  </a:moveTo>
                  <a:lnTo>
                    <a:pt x="228871" y="813915"/>
                  </a:lnTo>
                </a:path>
                <a:path w="1779270" h="1956435">
                  <a:moveTo>
                    <a:pt x="228871" y="813915"/>
                  </a:moveTo>
                  <a:lnTo>
                    <a:pt x="152310" y="628374"/>
                  </a:lnTo>
                </a:path>
                <a:path w="1779270" h="1956435">
                  <a:moveTo>
                    <a:pt x="152310" y="628374"/>
                  </a:moveTo>
                  <a:lnTo>
                    <a:pt x="88980" y="428376"/>
                  </a:lnTo>
                </a:path>
                <a:path w="1779270" h="1956435">
                  <a:moveTo>
                    <a:pt x="88980" y="428376"/>
                  </a:moveTo>
                  <a:lnTo>
                    <a:pt x="38086" y="214378"/>
                  </a:lnTo>
                </a:path>
                <a:path w="1779270" h="1956435">
                  <a:moveTo>
                    <a:pt x="38086" y="214378"/>
                  </a:moveTo>
                  <a:lnTo>
                    <a:pt x="38086" y="214378"/>
                  </a:lnTo>
                </a:path>
                <a:path w="1779270" h="1956435">
                  <a:moveTo>
                    <a:pt x="38086" y="214378"/>
                  </a:moveTo>
                  <a:lnTo>
                    <a:pt x="0" y="0"/>
                  </a:lnTo>
                </a:path>
                <a:path w="1779270" h="195643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83886" y="3654163"/>
              <a:ext cx="13335" cy="228600"/>
            </a:xfrm>
            <a:custGeom>
              <a:avLst/>
              <a:gdLst/>
              <a:ahLst/>
              <a:cxnLst/>
              <a:rect l="l" t="t" r="r" b="b"/>
              <a:pathLst>
                <a:path w="13335" h="228600">
                  <a:moveTo>
                    <a:pt x="6412" y="-6418"/>
                  </a:moveTo>
                  <a:lnTo>
                    <a:pt x="6412" y="234873"/>
                  </a:lnTo>
                </a:path>
              </a:pathLst>
            </a:custGeom>
            <a:ln w="25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3886" y="3440165"/>
              <a:ext cx="13335" cy="213995"/>
            </a:xfrm>
            <a:custGeom>
              <a:avLst/>
              <a:gdLst/>
              <a:ahLst/>
              <a:cxnLst/>
              <a:rect l="l" t="t" r="r" b="b"/>
              <a:pathLst>
                <a:path w="13335" h="213995">
                  <a:moveTo>
                    <a:pt x="6412" y="-6418"/>
                  </a:moveTo>
                  <a:lnTo>
                    <a:pt x="6412" y="220416"/>
                  </a:lnTo>
                </a:path>
              </a:pathLst>
            </a:custGeom>
            <a:ln w="25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6710" y="1469482"/>
              <a:ext cx="1779270" cy="1971039"/>
            </a:xfrm>
            <a:custGeom>
              <a:avLst/>
              <a:gdLst/>
              <a:ahLst/>
              <a:cxnLst/>
              <a:rect l="l" t="t" r="r" b="b"/>
              <a:pathLst>
                <a:path w="1779270" h="1971039">
                  <a:moveTo>
                    <a:pt x="0" y="1970683"/>
                  </a:moveTo>
                  <a:lnTo>
                    <a:pt x="0" y="1970683"/>
                  </a:lnTo>
                </a:path>
                <a:path w="1779270" h="1971039">
                  <a:moveTo>
                    <a:pt x="0" y="1970683"/>
                  </a:moveTo>
                  <a:lnTo>
                    <a:pt x="38086" y="1742228"/>
                  </a:lnTo>
                </a:path>
                <a:path w="1779270" h="1971039">
                  <a:moveTo>
                    <a:pt x="38086" y="1742228"/>
                  </a:moveTo>
                  <a:lnTo>
                    <a:pt x="38086" y="1742228"/>
                  </a:lnTo>
                </a:path>
                <a:path w="1779270" h="1971039">
                  <a:moveTo>
                    <a:pt x="38086" y="1742228"/>
                  </a:moveTo>
                  <a:lnTo>
                    <a:pt x="88980" y="1542307"/>
                  </a:lnTo>
                </a:path>
                <a:path w="1779270" h="1971039">
                  <a:moveTo>
                    <a:pt x="88980" y="1542307"/>
                  </a:moveTo>
                  <a:lnTo>
                    <a:pt x="88980" y="1542307"/>
                  </a:lnTo>
                </a:path>
                <a:path w="1779270" h="1971039">
                  <a:moveTo>
                    <a:pt x="88980" y="1542307"/>
                  </a:moveTo>
                  <a:lnTo>
                    <a:pt x="152310" y="1342195"/>
                  </a:lnTo>
                </a:path>
                <a:path w="1779270" h="1971039">
                  <a:moveTo>
                    <a:pt x="152310" y="1342195"/>
                  </a:moveTo>
                  <a:lnTo>
                    <a:pt x="152310" y="1342195"/>
                  </a:lnTo>
                </a:path>
                <a:path w="1779270" h="1971039">
                  <a:moveTo>
                    <a:pt x="152310" y="1342195"/>
                  </a:moveTo>
                  <a:lnTo>
                    <a:pt x="228871" y="1142273"/>
                  </a:lnTo>
                </a:path>
                <a:path w="1779270" h="1971039">
                  <a:moveTo>
                    <a:pt x="228871" y="1142273"/>
                  </a:moveTo>
                  <a:lnTo>
                    <a:pt x="330271" y="956618"/>
                  </a:lnTo>
                </a:path>
                <a:path w="1779270" h="1971039">
                  <a:moveTo>
                    <a:pt x="330271" y="956618"/>
                  </a:moveTo>
                  <a:lnTo>
                    <a:pt x="444917" y="799686"/>
                  </a:lnTo>
                </a:path>
                <a:path w="1779270" h="1971039">
                  <a:moveTo>
                    <a:pt x="444917" y="799686"/>
                  </a:moveTo>
                  <a:lnTo>
                    <a:pt x="584403" y="642564"/>
                  </a:lnTo>
                </a:path>
                <a:path w="1779270" h="1971039">
                  <a:moveTo>
                    <a:pt x="584403" y="642564"/>
                  </a:moveTo>
                  <a:lnTo>
                    <a:pt x="724277" y="499899"/>
                  </a:lnTo>
                </a:path>
                <a:path w="1779270" h="1971039">
                  <a:moveTo>
                    <a:pt x="724277" y="499899"/>
                  </a:moveTo>
                  <a:lnTo>
                    <a:pt x="877010" y="371120"/>
                  </a:lnTo>
                </a:path>
                <a:path w="1779270" h="1971039">
                  <a:moveTo>
                    <a:pt x="877010" y="371120"/>
                  </a:moveTo>
                  <a:lnTo>
                    <a:pt x="877010" y="371120"/>
                  </a:lnTo>
                </a:path>
                <a:path w="1779270" h="1971039">
                  <a:moveTo>
                    <a:pt x="877010" y="371120"/>
                  </a:moveTo>
                  <a:lnTo>
                    <a:pt x="1042145" y="256987"/>
                  </a:lnTo>
                </a:path>
                <a:path w="1779270" h="1971039">
                  <a:moveTo>
                    <a:pt x="1042145" y="256987"/>
                  </a:moveTo>
                  <a:lnTo>
                    <a:pt x="1042145" y="256987"/>
                  </a:lnTo>
                </a:path>
                <a:path w="1779270" h="1971039">
                  <a:moveTo>
                    <a:pt x="1042145" y="256987"/>
                  </a:moveTo>
                  <a:lnTo>
                    <a:pt x="1220106" y="171578"/>
                  </a:lnTo>
                </a:path>
                <a:path w="1779270" h="1971039">
                  <a:moveTo>
                    <a:pt x="1220106" y="171578"/>
                  </a:moveTo>
                  <a:lnTo>
                    <a:pt x="1220106" y="171578"/>
                  </a:lnTo>
                </a:path>
                <a:path w="1779270" h="1971039">
                  <a:moveTo>
                    <a:pt x="1220106" y="171578"/>
                  </a:moveTo>
                  <a:lnTo>
                    <a:pt x="1397695" y="85789"/>
                  </a:lnTo>
                </a:path>
                <a:path w="1779270" h="1971039">
                  <a:moveTo>
                    <a:pt x="1397695" y="85789"/>
                  </a:moveTo>
                  <a:lnTo>
                    <a:pt x="1397695" y="85789"/>
                  </a:lnTo>
                </a:path>
                <a:path w="1779270" h="1971039">
                  <a:moveTo>
                    <a:pt x="1397695" y="85789"/>
                  </a:moveTo>
                  <a:lnTo>
                    <a:pt x="1588379" y="42989"/>
                  </a:lnTo>
                </a:path>
                <a:path w="1779270" h="1971039">
                  <a:moveTo>
                    <a:pt x="1588379" y="42989"/>
                  </a:moveTo>
                  <a:lnTo>
                    <a:pt x="1588379" y="42989"/>
                  </a:lnTo>
                </a:path>
                <a:path w="1779270" h="1971039">
                  <a:moveTo>
                    <a:pt x="1588379" y="42989"/>
                  </a:moveTo>
                  <a:lnTo>
                    <a:pt x="1779231" y="0"/>
                  </a:lnTo>
                </a:path>
                <a:path w="1779270" h="1971039">
                  <a:moveTo>
                    <a:pt x="1779231" y="0"/>
                  </a:moveTo>
                  <a:lnTo>
                    <a:pt x="1779231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5942" y="1455596"/>
              <a:ext cx="203200" cy="13970"/>
            </a:xfrm>
            <a:custGeom>
              <a:avLst/>
              <a:gdLst/>
              <a:ahLst/>
              <a:cxnLst/>
              <a:rect l="l" t="t" r="r" b="b"/>
              <a:pathLst>
                <a:path w="203200" h="13969">
                  <a:moveTo>
                    <a:pt x="-7228" y="6943"/>
                  </a:moveTo>
                  <a:lnTo>
                    <a:pt x="210399" y="6943"/>
                  </a:lnTo>
                </a:path>
              </a:pathLst>
            </a:custGeom>
            <a:ln w="28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113" y="1455596"/>
              <a:ext cx="203835" cy="13970"/>
            </a:xfrm>
            <a:custGeom>
              <a:avLst/>
              <a:gdLst/>
              <a:ahLst/>
              <a:cxnLst/>
              <a:rect l="l" t="t" r="r" b="b"/>
              <a:pathLst>
                <a:path w="203835" h="13969">
                  <a:moveTo>
                    <a:pt x="-7228" y="6943"/>
                  </a:moveTo>
                  <a:lnTo>
                    <a:pt x="210568" y="6943"/>
                  </a:lnTo>
                </a:path>
              </a:pathLst>
            </a:custGeom>
            <a:ln w="28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2453" y="1469482"/>
              <a:ext cx="572135" cy="172085"/>
            </a:xfrm>
            <a:custGeom>
              <a:avLst/>
              <a:gdLst/>
              <a:ahLst/>
              <a:cxnLst/>
              <a:rect l="l" t="t" r="r" b="b"/>
              <a:pathLst>
                <a:path w="572135" h="172085">
                  <a:moveTo>
                    <a:pt x="0" y="0"/>
                  </a:moveTo>
                  <a:lnTo>
                    <a:pt x="0" y="0"/>
                  </a:lnTo>
                </a:path>
                <a:path w="572135" h="172085">
                  <a:moveTo>
                    <a:pt x="0" y="0"/>
                  </a:moveTo>
                  <a:lnTo>
                    <a:pt x="203171" y="42989"/>
                  </a:lnTo>
                </a:path>
                <a:path w="572135" h="172085">
                  <a:moveTo>
                    <a:pt x="203171" y="42989"/>
                  </a:moveTo>
                  <a:lnTo>
                    <a:pt x="203171" y="42989"/>
                  </a:lnTo>
                </a:path>
                <a:path w="572135" h="172085">
                  <a:moveTo>
                    <a:pt x="203171" y="42989"/>
                  </a:moveTo>
                  <a:lnTo>
                    <a:pt x="393854" y="85789"/>
                  </a:lnTo>
                </a:path>
                <a:path w="572135" h="172085">
                  <a:moveTo>
                    <a:pt x="393854" y="85789"/>
                  </a:moveTo>
                  <a:lnTo>
                    <a:pt x="393854" y="85789"/>
                  </a:lnTo>
                </a:path>
                <a:path w="572135" h="172085">
                  <a:moveTo>
                    <a:pt x="393854" y="85789"/>
                  </a:moveTo>
                  <a:lnTo>
                    <a:pt x="571882" y="171578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54335" y="163382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0" y="0"/>
                  </a:moveTo>
                  <a:lnTo>
                    <a:pt x="0" y="72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4335" y="1641061"/>
              <a:ext cx="1219835" cy="2013585"/>
            </a:xfrm>
            <a:custGeom>
              <a:avLst/>
              <a:gdLst/>
              <a:ahLst/>
              <a:cxnLst/>
              <a:rect l="l" t="t" r="r" b="b"/>
              <a:pathLst>
                <a:path w="1219834" h="2013585">
                  <a:moveTo>
                    <a:pt x="0" y="0"/>
                  </a:moveTo>
                  <a:lnTo>
                    <a:pt x="178027" y="85408"/>
                  </a:lnTo>
                </a:path>
                <a:path w="1219834" h="2013585">
                  <a:moveTo>
                    <a:pt x="178027" y="85408"/>
                  </a:moveTo>
                  <a:lnTo>
                    <a:pt x="343062" y="199541"/>
                  </a:lnTo>
                </a:path>
                <a:path w="1219834" h="2013585">
                  <a:moveTo>
                    <a:pt x="343062" y="199541"/>
                  </a:moveTo>
                  <a:lnTo>
                    <a:pt x="495440" y="328320"/>
                  </a:lnTo>
                </a:path>
                <a:path w="1219834" h="2013585">
                  <a:moveTo>
                    <a:pt x="495440" y="328320"/>
                  </a:moveTo>
                  <a:lnTo>
                    <a:pt x="635331" y="470985"/>
                  </a:lnTo>
                </a:path>
                <a:path w="1219834" h="2013585">
                  <a:moveTo>
                    <a:pt x="635331" y="470985"/>
                  </a:moveTo>
                  <a:lnTo>
                    <a:pt x="635331" y="470985"/>
                  </a:lnTo>
                </a:path>
                <a:path w="1219834" h="2013585">
                  <a:moveTo>
                    <a:pt x="635331" y="470985"/>
                  </a:moveTo>
                  <a:lnTo>
                    <a:pt x="762397" y="628107"/>
                  </a:lnTo>
                </a:path>
                <a:path w="1219834" h="2013585">
                  <a:moveTo>
                    <a:pt x="762397" y="628107"/>
                  </a:moveTo>
                  <a:lnTo>
                    <a:pt x="762397" y="628107"/>
                  </a:lnTo>
                </a:path>
                <a:path w="1219834" h="2013585">
                  <a:moveTo>
                    <a:pt x="762397" y="628107"/>
                  </a:moveTo>
                  <a:lnTo>
                    <a:pt x="876639" y="785039"/>
                  </a:lnTo>
                </a:path>
                <a:path w="1219834" h="2013585">
                  <a:moveTo>
                    <a:pt x="876639" y="785039"/>
                  </a:moveTo>
                  <a:lnTo>
                    <a:pt x="876639" y="785039"/>
                  </a:lnTo>
                </a:path>
                <a:path w="1219834" h="2013585">
                  <a:moveTo>
                    <a:pt x="876639" y="785039"/>
                  </a:moveTo>
                  <a:lnTo>
                    <a:pt x="978393" y="970694"/>
                  </a:lnTo>
                </a:path>
                <a:path w="1219834" h="2013585">
                  <a:moveTo>
                    <a:pt x="978393" y="970694"/>
                  </a:moveTo>
                  <a:lnTo>
                    <a:pt x="1067322" y="1170616"/>
                  </a:lnTo>
                </a:path>
                <a:path w="1219834" h="2013585">
                  <a:moveTo>
                    <a:pt x="1067322" y="1170616"/>
                  </a:moveTo>
                  <a:lnTo>
                    <a:pt x="1130771" y="1370728"/>
                  </a:lnTo>
                </a:path>
                <a:path w="1219834" h="2013585">
                  <a:moveTo>
                    <a:pt x="1130771" y="1370728"/>
                  </a:moveTo>
                  <a:lnTo>
                    <a:pt x="1181564" y="1570649"/>
                  </a:lnTo>
                </a:path>
                <a:path w="1219834" h="2013585">
                  <a:moveTo>
                    <a:pt x="1181564" y="1570649"/>
                  </a:moveTo>
                  <a:lnTo>
                    <a:pt x="1181564" y="1570649"/>
                  </a:lnTo>
                </a:path>
                <a:path w="1219834" h="2013585">
                  <a:moveTo>
                    <a:pt x="1181564" y="1570649"/>
                  </a:moveTo>
                  <a:lnTo>
                    <a:pt x="1219701" y="1799104"/>
                  </a:lnTo>
                </a:path>
                <a:path w="1219834" h="2013585">
                  <a:moveTo>
                    <a:pt x="1219701" y="1799104"/>
                  </a:moveTo>
                  <a:lnTo>
                    <a:pt x="1219701" y="1799104"/>
                  </a:lnTo>
                </a:path>
                <a:path w="1219834" h="2013585">
                  <a:moveTo>
                    <a:pt x="1219701" y="1799104"/>
                  </a:moveTo>
                  <a:lnTo>
                    <a:pt x="1219701" y="2013102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1114" y="2083513"/>
              <a:ext cx="2770505" cy="3070225"/>
            </a:xfrm>
            <a:custGeom>
              <a:avLst/>
              <a:gdLst/>
              <a:ahLst/>
              <a:cxnLst/>
              <a:rect l="l" t="t" r="r" b="b"/>
              <a:pathLst>
                <a:path w="2770504" h="3070225">
                  <a:moveTo>
                    <a:pt x="1385174" y="0"/>
                  </a:moveTo>
                  <a:lnTo>
                    <a:pt x="1105898" y="28533"/>
                  </a:lnTo>
                  <a:lnTo>
                    <a:pt x="838941" y="114322"/>
                  </a:lnTo>
                  <a:lnTo>
                    <a:pt x="610036" y="256987"/>
                  </a:lnTo>
                  <a:lnTo>
                    <a:pt x="406831" y="442833"/>
                  </a:lnTo>
                  <a:lnTo>
                    <a:pt x="228871" y="671287"/>
                  </a:lnTo>
                  <a:lnTo>
                    <a:pt x="101804" y="942732"/>
                  </a:lnTo>
                  <a:lnTo>
                    <a:pt x="25649" y="1228063"/>
                  </a:lnTo>
                  <a:lnTo>
                    <a:pt x="0" y="1527660"/>
                  </a:lnTo>
                  <a:lnTo>
                    <a:pt x="25649" y="1841904"/>
                  </a:lnTo>
                  <a:lnTo>
                    <a:pt x="101804" y="2127805"/>
                  </a:lnTo>
                  <a:lnTo>
                    <a:pt x="228871" y="2384584"/>
                  </a:lnTo>
                  <a:lnTo>
                    <a:pt x="406831" y="2613019"/>
                  </a:lnTo>
                  <a:lnTo>
                    <a:pt x="610036" y="2813017"/>
                  </a:lnTo>
                  <a:lnTo>
                    <a:pt x="838941" y="2955663"/>
                  </a:lnTo>
                  <a:lnTo>
                    <a:pt x="1105898" y="3041453"/>
                  </a:lnTo>
                  <a:lnTo>
                    <a:pt x="1385174" y="3069891"/>
                  </a:lnTo>
                  <a:lnTo>
                    <a:pt x="1652131" y="3041453"/>
                  </a:lnTo>
                  <a:lnTo>
                    <a:pt x="1919088" y="2955663"/>
                  </a:lnTo>
                  <a:lnTo>
                    <a:pt x="2147571" y="2813017"/>
                  </a:lnTo>
                  <a:lnTo>
                    <a:pt x="2363567" y="2613019"/>
                  </a:lnTo>
                  <a:lnTo>
                    <a:pt x="2528770" y="2384584"/>
                  </a:lnTo>
                  <a:lnTo>
                    <a:pt x="2655837" y="2127805"/>
                  </a:lnTo>
                  <a:lnTo>
                    <a:pt x="2732448" y="1841904"/>
                  </a:lnTo>
                  <a:lnTo>
                    <a:pt x="2770416" y="1527660"/>
                  </a:lnTo>
                  <a:lnTo>
                    <a:pt x="2732448" y="1228063"/>
                  </a:lnTo>
                  <a:lnTo>
                    <a:pt x="2655837" y="942732"/>
                  </a:lnTo>
                  <a:lnTo>
                    <a:pt x="2528770" y="671287"/>
                  </a:lnTo>
                  <a:lnTo>
                    <a:pt x="2363567" y="442833"/>
                  </a:lnTo>
                  <a:lnTo>
                    <a:pt x="2147571" y="256987"/>
                  </a:lnTo>
                  <a:lnTo>
                    <a:pt x="1919088" y="114322"/>
                  </a:lnTo>
                  <a:lnTo>
                    <a:pt x="1652131" y="28533"/>
                  </a:lnTo>
                  <a:lnTo>
                    <a:pt x="1385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288" y="3611174"/>
              <a:ext cx="1385570" cy="1542415"/>
            </a:xfrm>
            <a:custGeom>
              <a:avLst/>
              <a:gdLst/>
              <a:ahLst/>
              <a:cxnLst/>
              <a:rect l="l" t="t" r="r" b="b"/>
              <a:pathLst>
                <a:path w="1385570" h="1542414">
                  <a:moveTo>
                    <a:pt x="1385241" y="0"/>
                  </a:moveTo>
                  <a:lnTo>
                    <a:pt x="1347273" y="314244"/>
                  </a:lnTo>
                </a:path>
                <a:path w="1385570" h="1542414">
                  <a:moveTo>
                    <a:pt x="1347273" y="314244"/>
                  </a:moveTo>
                  <a:lnTo>
                    <a:pt x="1347273" y="314244"/>
                  </a:lnTo>
                </a:path>
                <a:path w="1385570" h="1542414">
                  <a:moveTo>
                    <a:pt x="1347273" y="314244"/>
                  </a:moveTo>
                  <a:lnTo>
                    <a:pt x="1270662" y="600145"/>
                  </a:lnTo>
                </a:path>
                <a:path w="1385570" h="1542414">
                  <a:moveTo>
                    <a:pt x="1270662" y="600145"/>
                  </a:moveTo>
                  <a:lnTo>
                    <a:pt x="1270662" y="600145"/>
                  </a:lnTo>
                </a:path>
                <a:path w="1385570" h="1542414">
                  <a:moveTo>
                    <a:pt x="1270662" y="600145"/>
                  </a:moveTo>
                  <a:lnTo>
                    <a:pt x="1143596" y="856923"/>
                  </a:lnTo>
                </a:path>
                <a:path w="1385570" h="1542414">
                  <a:moveTo>
                    <a:pt x="1143596" y="856923"/>
                  </a:moveTo>
                  <a:lnTo>
                    <a:pt x="978393" y="1085359"/>
                  </a:lnTo>
                </a:path>
                <a:path w="1385570" h="1542414">
                  <a:moveTo>
                    <a:pt x="978393" y="1085359"/>
                  </a:moveTo>
                  <a:lnTo>
                    <a:pt x="762397" y="1285357"/>
                  </a:lnTo>
                </a:path>
                <a:path w="1385570" h="1542414">
                  <a:moveTo>
                    <a:pt x="762397" y="1285357"/>
                  </a:moveTo>
                  <a:lnTo>
                    <a:pt x="762397" y="1285357"/>
                  </a:lnTo>
                </a:path>
                <a:path w="1385570" h="1542414">
                  <a:moveTo>
                    <a:pt x="762397" y="1285357"/>
                  </a:moveTo>
                  <a:lnTo>
                    <a:pt x="533914" y="1428003"/>
                  </a:lnTo>
                </a:path>
                <a:path w="1385570" h="1542414">
                  <a:moveTo>
                    <a:pt x="533914" y="1428003"/>
                  </a:moveTo>
                  <a:lnTo>
                    <a:pt x="533914" y="1428003"/>
                  </a:lnTo>
                </a:path>
                <a:path w="1385570" h="1542414">
                  <a:moveTo>
                    <a:pt x="533914" y="1428003"/>
                  </a:moveTo>
                  <a:lnTo>
                    <a:pt x="266957" y="1513793"/>
                  </a:lnTo>
                </a:path>
                <a:path w="1385570" h="1542414">
                  <a:moveTo>
                    <a:pt x="266957" y="1513793"/>
                  </a:moveTo>
                  <a:lnTo>
                    <a:pt x="266957" y="1513793"/>
                  </a:lnTo>
                </a:path>
                <a:path w="1385570" h="1542414">
                  <a:moveTo>
                    <a:pt x="266957" y="1513793"/>
                  </a:moveTo>
                  <a:lnTo>
                    <a:pt x="0" y="1542231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7012" y="5124967"/>
              <a:ext cx="279400" cy="28575"/>
            </a:xfrm>
            <a:custGeom>
              <a:avLst/>
              <a:gdLst/>
              <a:ahLst/>
              <a:cxnLst/>
              <a:rect l="l" t="t" r="r" b="b"/>
              <a:pathLst>
                <a:path w="279400" h="28575">
                  <a:moveTo>
                    <a:pt x="-7224" y="14218"/>
                  </a:moveTo>
                  <a:lnTo>
                    <a:pt x="286500" y="14218"/>
                  </a:lnTo>
                </a:path>
              </a:pathLst>
            </a:custGeom>
            <a:ln w="42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6763" y="3925418"/>
              <a:ext cx="1080770" cy="1200150"/>
            </a:xfrm>
            <a:custGeom>
              <a:avLst/>
              <a:gdLst/>
              <a:ahLst/>
              <a:cxnLst/>
              <a:rect l="l" t="t" r="r" b="b"/>
              <a:pathLst>
                <a:path w="1080770" h="1200150">
                  <a:moveTo>
                    <a:pt x="1080248" y="1199548"/>
                  </a:moveTo>
                  <a:lnTo>
                    <a:pt x="1080248" y="1199548"/>
                  </a:lnTo>
                </a:path>
                <a:path w="1080770" h="1200150">
                  <a:moveTo>
                    <a:pt x="1080248" y="1199548"/>
                  </a:moveTo>
                  <a:lnTo>
                    <a:pt x="813291" y="1113759"/>
                  </a:lnTo>
                </a:path>
                <a:path w="1080770" h="1200150">
                  <a:moveTo>
                    <a:pt x="813291" y="1113759"/>
                  </a:moveTo>
                  <a:lnTo>
                    <a:pt x="813291" y="1113759"/>
                  </a:lnTo>
                </a:path>
                <a:path w="1080770" h="1200150">
                  <a:moveTo>
                    <a:pt x="813291" y="1113759"/>
                  </a:moveTo>
                  <a:lnTo>
                    <a:pt x="584386" y="971113"/>
                  </a:lnTo>
                </a:path>
                <a:path w="1080770" h="1200150">
                  <a:moveTo>
                    <a:pt x="584386" y="971113"/>
                  </a:moveTo>
                  <a:lnTo>
                    <a:pt x="381181" y="771115"/>
                  </a:lnTo>
                </a:path>
                <a:path w="1080770" h="1200150">
                  <a:moveTo>
                    <a:pt x="381181" y="771115"/>
                  </a:moveTo>
                  <a:lnTo>
                    <a:pt x="203221" y="542679"/>
                  </a:lnTo>
                </a:path>
                <a:path w="1080770" h="1200150">
                  <a:moveTo>
                    <a:pt x="203221" y="542679"/>
                  </a:moveTo>
                  <a:lnTo>
                    <a:pt x="76155" y="285901"/>
                  </a:lnTo>
                </a:path>
                <a:path w="1080770" h="1200150">
                  <a:moveTo>
                    <a:pt x="76155" y="285901"/>
                  </a:moveTo>
                  <a:lnTo>
                    <a:pt x="0" y="0"/>
                  </a:lnTo>
                </a:path>
                <a:path w="1080770" h="12001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81114" y="3611174"/>
              <a:ext cx="26034" cy="314325"/>
            </a:xfrm>
            <a:custGeom>
              <a:avLst/>
              <a:gdLst/>
              <a:ahLst/>
              <a:cxnLst/>
              <a:rect l="l" t="t" r="r" b="b"/>
              <a:pathLst>
                <a:path w="26035" h="314325">
                  <a:moveTo>
                    <a:pt x="12824" y="-6421"/>
                  </a:moveTo>
                  <a:lnTo>
                    <a:pt x="12824" y="320666"/>
                  </a:lnTo>
                </a:path>
              </a:pathLst>
            </a:custGeom>
            <a:ln w="38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1114" y="3311576"/>
              <a:ext cx="26034" cy="299720"/>
            </a:xfrm>
            <a:custGeom>
              <a:avLst/>
              <a:gdLst/>
              <a:ahLst/>
              <a:cxnLst/>
              <a:rect l="l" t="t" r="r" b="b"/>
              <a:pathLst>
                <a:path w="26035" h="299720">
                  <a:moveTo>
                    <a:pt x="12824" y="-6422"/>
                  </a:moveTo>
                  <a:lnTo>
                    <a:pt x="12824" y="306019"/>
                  </a:lnTo>
                </a:path>
              </a:pathLst>
            </a:custGeom>
            <a:ln w="38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6763" y="2112047"/>
              <a:ext cx="1080770" cy="1200150"/>
            </a:xfrm>
            <a:custGeom>
              <a:avLst/>
              <a:gdLst/>
              <a:ahLst/>
              <a:cxnLst/>
              <a:rect l="l" t="t" r="r" b="b"/>
              <a:pathLst>
                <a:path w="1080770" h="1200150">
                  <a:moveTo>
                    <a:pt x="0" y="1199529"/>
                  </a:moveTo>
                  <a:lnTo>
                    <a:pt x="0" y="1199529"/>
                  </a:lnTo>
                </a:path>
                <a:path w="1080770" h="1200150">
                  <a:moveTo>
                    <a:pt x="0" y="1199529"/>
                  </a:moveTo>
                  <a:lnTo>
                    <a:pt x="76155" y="914199"/>
                  </a:lnTo>
                </a:path>
                <a:path w="1080770" h="1200150">
                  <a:moveTo>
                    <a:pt x="76155" y="914199"/>
                  </a:moveTo>
                  <a:lnTo>
                    <a:pt x="76155" y="914199"/>
                  </a:lnTo>
                </a:path>
                <a:path w="1080770" h="1200150">
                  <a:moveTo>
                    <a:pt x="76155" y="914199"/>
                  </a:moveTo>
                  <a:lnTo>
                    <a:pt x="203221" y="642754"/>
                  </a:lnTo>
                </a:path>
                <a:path w="1080770" h="1200150">
                  <a:moveTo>
                    <a:pt x="203221" y="642754"/>
                  </a:moveTo>
                  <a:lnTo>
                    <a:pt x="381181" y="414300"/>
                  </a:lnTo>
                </a:path>
                <a:path w="1080770" h="1200150">
                  <a:moveTo>
                    <a:pt x="381181" y="414300"/>
                  </a:moveTo>
                  <a:lnTo>
                    <a:pt x="584386" y="228454"/>
                  </a:lnTo>
                </a:path>
                <a:path w="1080770" h="1200150">
                  <a:moveTo>
                    <a:pt x="584386" y="228454"/>
                  </a:moveTo>
                  <a:lnTo>
                    <a:pt x="813291" y="85789"/>
                  </a:lnTo>
                </a:path>
                <a:path w="1080770" h="1200150">
                  <a:moveTo>
                    <a:pt x="813291" y="85789"/>
                  </a:moveTo>
                  <a:lnTo>
                    <a:pt x="813291" y="85789"/>
                  </a:lnTo>
                </a:path>
                <a:path w="1080770" h="1200150">
                  <a:moveTo>
                    <a:pt x="813291" y="85789"/>
                  </a:moveTo>
                  <a:lnTo>
                    <a:pt x="1080248" y="0"/>
                  </a:lnTo>
                </a:path>
                <a:path w="1080770" h="1200150">
                  <a:moveTo>
                    <a:pt x="1080248" y="0"/>
                  </a:moveTo>
                  <a:lnTo>
                    <a:pt x="1080248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7012" y="2083514"/>
              <a:ext cx="279400" cy="28575"/>
            </a:xfrm>
            <a:custGeom>
              <a:avLst/>
              <a:gdLst/>
              <a:ahLst/>
              <a:cxnLst/>
              <a:rect l="l" t="t" r="r" b="b"/>
              <a:pathLst>
                <a:path w="279400" h="28575">
                  <a:moveTo>
                    <a:pt x="-7224" y="14266"/>
                  </a:moveTo>
                  <a:lnTo>
                    <a:pt x="286500" y="14266"/>
                  </a:lnTo>
                </a:path>
              </a:pathLst>
            </a:custGeom>
            <a:ln w="42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6288" y="2083514"/>
              <a:ext cx="1385570" cy="1527810"/>
            </a:xfrm>
            <a:custGeom>
              <a:avLst/>
              <a:gdLst/>
              <a:ahLst/>
              <a:cxnLst/>
              <a:rect l="l" t="t" r="r" b="b"/>
              <a:pathLst>
                <a:path w="1385570" h="1527810">
                  <a:moveTo>
                    <a:pt x="0" y="0"/>
                  </a:moveTo>
                  <a:lnTo>
                    <a:pt x="266957" y="28533"/>
                  </a:lnTo>
                </a:path>
                <a:path w="1385570" h="1527810">
                  <a:moveTo>
                    <a:pt x="266957" y="28533"/>
                  </a:moveTo>
                  <a:lnTo>
                    <a:pt x="266957" y="28533"/>
                  </a:lnTo>
                </a:path>
                <a:path w="1385570" h="1527810">
                  <a:moveTo>
                    <a:pt x="266957" y="28533"/>
                  </a:moveTo>
                  <a:lnTo>
                    <a:pt x="533914" y="114322"/>
                  </a:lnTo>
                </a:path>
                <a:path w="1385570" h="1527810">
                  <a:moveTo>
                    <a:pt x="533914" y="114322"/>
                  </a:moveTo>
                  <a:lnTo>
                    <a:pt x="762397" y="256987"/>
                  </a:lnTo>
                </a:path>
                <a:path w="1385570" h="1527810">
                  <a:moveTo>
                    <a:pt x="762397" y="256987"/>
                  </a:moveTo>
                  <a:lnTo>
                    <a:pt x="978393" y="442833"/>
                  </a:lnTo>
                </a:path>
                <a:path w="1385570" h="1527810">
                  <a:moveTo>
                    <a:pt x="978393" y="442833"/>
                  </a:moveTo>
                  <a:lnTo>
                    <a:pt x="978393" y="442833"/>
                  </a:lnTo>
                </a:path>
                <a:path w="1385570" h="1527810">
                  <a:moveTo>
                    <a:pt x="978393" y="442833"/>
                  </a:moveTo>
                  <a:lnTo>
                    <a:pt x="1143596" y="671287"/>
                  </a:lnTo>
                </a:path>
                <a:path w="1385570" h="1527810">
                  <a:moveTo>
                    <a:pt x="1143596" y="671287"/>
                  </a:moveTo>
                  <a:lnTo>
                    <a:pt x="1270662" y="942732"/>
                  </a:lnTo>
                </a:path>
                <a:path w="1385570" h="1527810">
                  <a:moveTo>
                    <a:pt x="1270662" y="942732"/>
                  </a:moveTo>
                  <a:lnTo>
                    <a:pt x="1347273" y="1228063"/>
                  </a:lnTo>
                </a:path>
                <a:path w="1385570" h="1527810">
                  <a:moveTo>
                    <a:pt x="1347273" y="1228063"/>
                  </a:moveTo>
                  <a:lnTo>
                    <a:pt x="1347273" y="1228063"/>
                  </a:lnTo>
                </a:path>
                <a:path w="1385570" h="1527810">
                  <a:moveTo>
                    <a:pt x="1347273" y="1228063"/>
                  </a:moveTo>
                  <a:lnTo>
                    <a:pt x="1385241" y="152766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77359" y="1055562"/>
              <a:ext cx="508634" cy="1399540"/>
            </a:xfrm>
            <a:custGeom>
              <a:avLst/>
              <a:gdLst/>
              <a:ahLst/>
              <a:cxnLst/>
              <a:rect l="l" t="t" r="r" b="b"/>
              <a:pathLst>
                <a:path w="508635" h="1399539">
                  <a:moveTo>
                    <a:pt x="0" y="0"/>
                  </a:moveTo>
                  <a:lnTo>
                    <a:pt x="0" y="1399071"/>
                  </a:lnTo>
                  <a:lnTo>
                    <a:pt x="508265" y="670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4534" y="1055562"/>
              <a:ext cx="521334" cy="1385570"/>
            </a:xfrm>
            <a:custGeom>
              <a:avLst/>
              <a:gdLst/>
              <a:ahLst/>
              <a:cxnLst/>
              <a:rect l="l" t="t" r="r" b="b"/>
              <a:pathLst>
                <a:path w="521335" h="1385570">
                  <a:moveTo>
                    <a:pt x="12824" y="1384994"/>
                  </a:moveTo>
                  <a:lnTo>
                    <a:pt x="521089" y="656831"/>
                  </a:lnTo>
                </a:path>
                <a:path w="521335" h="1385570">
                  <a:moveTo>
                    <a:pt x="0" y="0"/>
                  </a:moveTo>
                  <a:lnTo>
                    <a:pt x="521089" y="656831"/>
                  </a:lnTo>
                </a:path>
                <a:path w="521335" h="1385570">
                  <a:moveTo>
                    <a:pt x="0" y="14456"/>
                  </a:moveTo>
                  <a:lnTo>
                    <a:pt x="0" y="413919"/>
                  </a:lnTo>
                </a:path>
                <a:path w="521335" h="1385570">
                  <a:moveTo>
                    <a:pt x="0" y="999608"/>
                  </a:moveTo>
                  <a:lnTo>
                    <a:pt x="0" y="1384994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3780" y="3497041"/>
              <a:ext cx="1245870" cy="586105"/>
            </a:xfrm>
            <a:custGeom>
              <a:avLst/>
              <a:gdLst/>
              <a:ahLst/>
              <a:cxnLst/>
              <a:rect l="l" t="t" r="r" b="b"/>
              <a:pathLst>
                <a:path w="1245870" h="586104">
                  <a:moveTo>
                    <a:pt x="1245350" y="0"/>
                  </a:moveTo>
                  <a:lnTo>
                    <a:pt x="0" y="0"/>
                  </a:lnTo>
                  <a:lnTo>
                    <a:pt x="647987" y="585498"/>
                  </a:lnTo>
                  <a:lnTo>
                    <a:pt x="124535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46604" y="3482965"/>
              <a:ext cx="1219835" cy="585470"/>
            </a:xfrm>
            <a:custGeom>
              <a:avLst/>
              <a:gdLst/>
              <a:ahLst/>
              <a:cxnLst/>
              <a:rect l="l" t="t" r="r" b="b"/>
              <a:pathLst>
                <a:path w="1219834" h="585470">
                  <a:moveTo>
                    <a:pt x="0" y="0"/>
                  </a:moveTo>
                  <a:lnTo>
                    <a:pt x="648156" y="571231"/>
                  </a:lnTo>
                </a:path>
                <a:path w="1219834" h="585470">
                  <a:moveTo>
                    <a:pt x="1219701" y="0"/>
                  </a:moveTo>
                  <a:lnTo>
                    <a:pt x="635162" y="585118"/>
                  </a:lnTo>
                </a:path>
                <a:path w="1219834" h="585470">
                  <a:moveTo>
                    <a:pt x="1219701" y="0"/>
                  </a:moveTo>
                  <a:lnTo>
                    <a:pt x="927431" y="0"/>
                  </a:lnTo>
                </a:path>
                <a:path w="1219834" h="585470">
                  <a:moveTo>
                    <a:pt x="279275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0401" y="4753409"/>
              <a:ext cx="508634" cy="1399540"/>
            </a:xfrm>
            <a:custGeom>
              <a:avLst/>
              <a:gdLst/>
              <a:ahLst/>
              <a:cxnLst/>
              <a:rect l="l" t="t" r="r" b="b"/>
              <a:pathLst>
                <a:path w="508635" h="1399539">
                  <a:moveTo>
                    <a:pt x="508602" y="0"/>
                  </a:moveTo>
                  <a:lnTo>
                    <a:pt x="0" y="728182"/>
                  </a:lnTo>
                  <a:lnTo>
                    <a:pt x="508602" y="1399502"/>
                  </a:lnTo>
                  <a:lnTo>
                    <a:pt x="508602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0401" y="4767866"/>
              <a:ext cx="521334" cy="1370965"/>
            </a:xfrm>
            <a:custGeom>
              <a:avLst/>
              <a:gdLst/>
              <a:ahLst/>
              <a:cxnLst/>
              <a:rect l="l" t="t" r="r" b="b"/>
              <a:pathLst>
                <a:path w="521335" h="1370964">
                  <a:moveTo>
                    <a:pt x="508602" y="0"/>
                  </a:moveTo>
                  <a:lnTo>
                    <a:pt x="0" y="728182"/>
                  </a:lnTo>
                </a:path>
                <a:path w="521335" h="1370964">
                  <a:moveTo>
                    <a:pt x="521089" y="1370593"/>
                  </a:moveTo>
                  <a:lnTo>
                    <a:pt x="0" y="713726"/>
                  </a:lnTo>
                </a:path>
                <a:path w="521335" h="1370964">
                  <a:moveTo>
                    <a:pt x="521089" y="1370593"/>
                  </a:moveTo>
                  <a:lnTo>
                    <a:pt x="508602" y="1070826"/>
                  </a:lnTo>
                </a:path>
                <a:path w="521335" h="1370964">
                  <a:moveTo>
                    <a:pt x="508602" y="342644"/>
                  </a:moveTo>
                  <a:lnTo>
                    <a:pt x="508602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3614" y="3111465"/>
              <a:ext cx="1245870" cy="571500"/>
            </a:xfrm>
            <a:custGeom>
              <a:avLst/>
              <a:gdLst/>
              <a:ahLst/>
              <a:cxnLst/>
              <a:rect l="l" t="t" r="r" b="b"/>
              <a:pathLst>
                <a:path w="1245870" h="571500">
                  <a:moveTo>
                    <a:pt x="597211" y="0"/>
                  </a:moveTo>
                  <a:lnTo>
                    <a:pt x="0" y="571041"/>
                  </a:lnTo>
                  <a:lnTo>
                    <a:pt x="1245350" y="571041"/>
                  </a:lnTo>
                  <a:lnTo>
                    <a:pt x="597211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53614" y="3111465"/>
              <a:ext cx="1232535" cy="571500"/>
            </a:xfrm>
            <a:custGeom>
              <a:avLst/>
              <a:gdLst/>
              <a:ahLst/>
              <a:cxnLst/>
              <a:rect l="l" t="t" r="r" b="b"/>
              <a:pathLst>
                <a:path w="1232535" h="571500">
                  <a:moveTo>
                    <a:pt x="1232509" y="571041"/>
                  </a:moveTo>
                  <a:lnTo>
                    <a:pt x="584386" y="0"/>
                  </a:lnTo>
                </a:path>
                <a:path w="1232535" h="571500">
                  <a:moveTo>
                    <a:pt x="0" y="571041"/>
                  </a:moveTo>
                  <a:lnTo>
                    <a:pt x="584386" y="0"/>
                  </a:lnTo>
                </a:path>
                <a:path w="1232535" h="571500">
                  <a:moveTo>
                    <a:pt x="12830" y="571041"/>
                  </a:moveTo>
                  <a:lnTo>
                    <a:pt x="343095" y="571041"/>
                  </a:lnTo>
                </a:path>
                <a:path w="1232535" h="571500">
                  <a:moveTo>
                    <a:pt x="927499" y="571041"/>
                  </a:moveTo>
                  <a:lnTo>
                    <a:pt x="1232509" y="571041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5572" y="1940928"/>
              <a:ext cx="1092835" cy="842644"/>
            </a:xfrm>
            <a:custGeom>
              <a:avLst/>
              <a:gdLst/>
              <a:ahLst/>
              <a:cxnLst/>
              <a:rect l="l" t="t" r="r" b="b"/>
              <a:pathLst>
                <a:path w="1092835" h="842644">
                  <a:moveTo>
                    <a:pt x="1092644" y="0"/>
                  </a:moveTo>
                  <a:lnTo>
                    <a:pt x="0" y="0"/>
                  </a:lnTo>
                  <a:lnTo>
                    <a:pt x="0" y="799426"/>
                  </a:lnTo>
                  <a:lnTo>
                    <a:pt x="0" y="842416"/>
                  </a:lnTo>
                  <a:lnTo>
                    <a:pt x="1092644" y="842416"/>
                  </a:lnTo>
                  <a:lnTo>
                    <a:pt x="1092644" y="799426"/>
                  </a:lnTo>
                  <a:lnTo>
                    <a:pt x="1092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92972" y="19408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244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18217" y="1940848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4">
                  <a:moveTo>
                    <a:pt x="0" y="0"/>
                  </a:moveTo>
                  <a:lnTo>
                    <a:pt x="0" y="0"/>
                  </a:lnTo>
                </a:path>
                <a:path h="842644">
                  <a:moveTo>
                    <a:pt x="0" y="0"/>
                  </a:moveTo>
                  <a:lnTo>
                    <a:pt x="0" y="842486"/>
                  </a:lnTo>
                </a:path>
                <a:path h="842644">
                  <a:moveTo>
                    <a:pt x="0" y="842486"/>
                  </a:moveTo>
                  <a:lnTo>
                    <a:pt x="0" y="842486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25581" y="2776103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5" h="14605">
                  <a:moveTo>
                    <a:pt x="0" y="14462"/>
                  </a:moveTo>
                  <a:lnTo>
                    <a:pt x="1092634" y="14462"/>
                  </a:lnTo>
                  <a:lnTo>
                    <a:pt x="1092634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25581" y="278333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5581" y="2740345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989"/>
                  </a:lnTo>
                </a:path>
              </a:pathLst>
            </a:custGeom>
            <a:ln w="1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87512" y="1897934"/>
              <a:ext cx="1105535" cy="842644"/>
            </a:xfrm>
            <a:custGeom>
              <a:avLst/>
              <a:gdLst/>
              <a:ahLst/>
              <a:cxnLst/>
              <a:rect l="l" t="t" r="r" b="b"/>
              <a:pathLst>
                <a:path w="1105535" h="842644">
                  <a:moveTo>
                    <a:pt x="1105459" y="0"/>
                  </a:moveTo>
                  <a:lnTo>
                    <a:pt x="0" y="0"/>
                  </a:lnTo>
                  <a:lnTo>
                    <a:pt x="0" y="842410"/>
                  </a:lnTo>
                  <a:lnTo>
                    <a:pt x="1105459" y="842410"/>
                  </a:lnTo>
                  <a:lnTo>
                    <a:pt x="1105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87512" y="1890817"/>
              <a:ext cx="1105535" cy="14604"/>
            </a:xfrm>
            <a:custGeom>
              <a:avLst/>
              <a:gdLst/>
              <a:ahLst/>
              <a:cxnLst/>
              <a:rect l="l" t="t" r="r" b="b"/>
              <a:pathLst>
                <a:path w="1105535" h="14605">
                  <a:moveTo>
                    <a:pt x="0" y="14462"/>
                  </a:moveTo>
                  <a:lnTo>
                    <a:pt x="1105459" y="14462"/>
                  </a:lnTo>
                  <a:lnTo>
                    <a:pt x="1105459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87512" y="1898049"/>
              <a:ext cx="1105535" cy="842644"/>
            </a:xfrm>
            <a:custGeom>
              <a:avLst/>
              <a:gdLst/>
              <a:ahLst/>
              <a:cxnLst/>
              <a:rect l="l" t="t" r="r" b="b"/>
              <a:pathLst>
                <a:path w="1105535" h="842644">
                  <a:moveTo>
                    <a:pt x="1105459" y="0"/>
                  </a:moveTo>
                  <a:lnTo>
                    <a:pt x="1105459" y="0"/>
                  </a:lnTo>
                </a:path>
                <a:path w="1105535" h="842644">
                  <a:moveTo>
                    <a:pt x="1105459" y="0"/>
                  </a:moveTo>
                  <a:lnTo>
                    <a:pt x="1105459" y="842296"/>
                  </a:lnTo>
                </a:path>
                <a:path w="1105535" h="842644">
                  <a:moveTo>
                    <a:pt x="1105459" y="842296"/>
                  </a:moveTo>
                  <a:lnTo>
                    <a:pt x="1105459" y="842296"/>
                  </a:lnTo>
                </a:path>
                <a:path w="1105535" h="842644">
                  <a:moveTo>
                    <a:pt x="1105459" y="842296"/>
                  </a:moveTo>
                  <a:lnTo>
                    <a:pt x="0" y="842296"/>
                  </a:lnTo>
                </a:path>
                <a:path w="1105535" h="842644">
                  <a:moveTo>
                    <a:pt x="0" y="842296"/>
                  </a:moveTo>
                  <a:lnTo>
                    <a:pt x="0" y="842296"/>
                  </a:lnTo>
                </a:path>
                <a:path w="1105535" h="842644">
                  <a:moveTo>
                    <a:pt x="0" y="842296"/>
                  </a:moveTo>
                  <a:lnTo>
                    <a:pt x="0" y="0"/>
                  </a:lnTo>
                </a:path>
                <a:path w="1105535" h="84264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46480" y="166878"/>
            <a:ext cx="711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Evolutionary Models:</a:t>
            </a:r>
            <a:r>
              <a:rPr spc="-40" dirty="0"/>
              <a:t> </a:t>
            </a:r>
            <a:r>
              <a:rPr dirty="0"/>
              <a:t>Prototyping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838001" y="2054521"/>
            <a:ext cx="97980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100" b="1" spc="-55" dirty="0">
                <a:latin typeface="Arial"/>
                <a:cs typeface="Arial"/>
              </a:rPr>
              <a:t>Com</a:t>
            </a:r>
            <a:r>
              <a:rPr sz="1100" b="1" spc="-215" dirty="0">
                <a:latin typeface="Arial"/>
                <a:cs typeface="Arial"/>
              </a:rPr>
              <a:t> </a:t>
            </a:r>
            <a:r>
              <a:rPr sz="1100" b="1" spc="-95" dirty="0">
                <a:latin typeface="Arial"/>
                <a:cs typeface="Arial"/>
              </a:rPr>
              <a:t>m</a:t>
            </a:r>
            <a:r>
              <a:rPr sz="1100" b="1" spc="-2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unicat</a:t>
            </a:r>
            <a:r>
              <a:rPr sz="1100" b="1" spc="-17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io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67251" y="1633758"/>
            <a:ext cx="955040" cy="728980"/>
            <a:chOff x="5067251" y="1633758"/>
            <a:chExt cx="955040" cy="728980"/>
          </a:xfrm>
        </p:grpSpPr>
        <p:sp>
          <p:nvSpPr>
            <p:cNvPr id="45" name="object 45"/>
            <p:cNvSpPr/>
            <p:nvPr/>
          </p:nvSpPr>
          <p:spPr>
            <a:xfrm>
              <a:off x="5100193" y="1684108"/>
              <a:ext cx="915035" cy="671195"/>
            </a:xfrm>
            <a:custGeom>
              <a:avLst/>
              <a:gdLst/>
              <a:ahLst/>
              <a:cxnLst/>
              <a:rect l="l" t="t" r="r" b="b"/>
              <a:pathLst>
                <a:path w="915035" h="671194">
                  <a:moveTo>
                    <a:pt x="914666" y="0"/>
                  </a:moveTo>
                  <a:lnTo>
                    <a:pt x="0" y="0"/>
                  </a:lnTo>
                  <a:lnTo>
                    <a:pt x="0" y="627862"/>
                  </a:lnTo>
                  <a:lnTo>
                    <a:pt x="0" y="670852"/>
                  </a:lnTo>
                  <a:lnTo>
                    <a:pt x="914666" y="670852"/>
                  </a:lnTo>
                  <a:lnTo>
                    <a:pt x="914666" y="627862"/>
                  </a:lnTo>
                  <a:lnTo>
                    <a:pt x="9146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6791" y="1684051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>
                  <a:moveTo>
                    <a:pt x="0" y="0"/>
                  </a:moveTo>
                  <a:lnTo>
                    <a:pt x="38187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14979" y="1684051"/>
              <a:ext cx="0" cy="671195"/>
            </a:xfrm>
            <a:custGeom>
              <a:avLst/>
              <a:gdLst/>
              <a:ahLst/>
              <a:cxnLst/>
              <a:rect l="l" t="t" r="r" b="b"/>
              <a:pathLst>
                <a:path h="671194">
                  <a:moveTo>
                    <a:pt x="0" y="0"/>
                  </a:moveTo>
                  <a:lnTo>
                    <a:pt x="0" y="0"/>
                  </a:lnTo>
                </a:path>
                <a:path h="671194">
                  <a:moveTo>
                    <a:pt x="0" y="0"/>
                  </a:moveTo>
                  <a:lnTo>
                    <a:pt x="0" y="670907"/>
                  </a:lnTo>
                </a:path>
                <a:path h="671194">
                  <a:moveTo>
                    <a:pt x="0" y="670907"/>
                  </a:moveTo>
                  <a:lnTo>
                    <a:pt x="0" y="670907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0203" y="2347727"/>
              <a:ext cx="915035" cy="14604"/>
            </a:xfrm>
            <a:custGeom>
              <a:avLst/>
              <a:gdLst/>
              <a:ahLst/>
              <a:cxnLst/>
              <a:rect l="l" t="t" r="r" b="b"/>
              <a:pathLst>
                <a:path w="915035" h="14605">
                  <a:moveTo>
                    <a:pt x="0" y="14462"/>
                  </a:moveTo>
                  <a:lnTo>
                    <a:pt x="914776" y="14462"/>
                  </a:lnTo>
                  <a:lnTo>
                    <a:pt x="914776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00203" y="23549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00203" y="231196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989"/>
                  </a:lnTo>
                </a:path>
              </a:pathLst>
            </a:custGeom>
            <a:ln w="1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74553" y="1641118"/>
              <a:ext cx="902335" cy="671195"/>
            </a:xfrm>
            <a:custGeom>
              <a:avLst/>
              <a:gdLst/>
              <a:ahLst/>
              <a:cxnLst/>
              <a:rect l="l" t="t" r="r" b="b"/>
              <a:pathLst>
                <a:path w="902335" h="671194">
                  <a:moveTo>
                    <a:pt x="902238" y="0"/>
                  </a:moveTo>
                  <a:lnTo>
                    <a:pt x="0" y="0"/>
                  </a:lnTo>
                  <a:lnTo>
                    <a:pt x="0" y="670850"/>
                  </a:lnTo>
                  <a:lnTo>
                    <a:pt x="902238" y="670850"/>
                  </a:lnTo>
                  <a:lnTo>
                    <a:pt x="902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74553" y="1633829"/>
              <a:ext cx="902335" cy="14604"/>
            </a:xfrm>
            <a:custGeom>
              <a:avLst/>
              <a:gdLst/>
              <a:ahLst/>
              <a:cxnLst/>
              <a:rect l="l" t="t" r="r" b="b"/>
              <a:pathLst>
                <a:path w="902335" h="14605">
                  <a:moveTo>
                    <a:pt x="0" y="14462"/>
                  </a:moveTo>
                  <a:lnTo>
                    <a:pt x="902288" y="14462"/>
                  </a:lnTo>
                  <a:lnTo>
                    <a:pt x="902288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74553" y="1641061"/>
              <a:ext cx="902335" cy="671195"/>
            </a:xfrm>
            <a:custGeom>
              <a:avLst/>
              <a:gdLst/>
              <a:ahLst/>
              <a:cxnLst/>
              <a:rect l="l" t="t" r="r" b="b"/>
              <a:pathLst>
                <a:path w="902335" h="671194">
                  <a:moveTo>
                    <a:pt x="902288" y="0"/>
                  </a:moveTo>
                  <a:lnTo>
                    <a:pt x="902288" y="0"/>
                  </a:lnTo>
                </a:path>
                <a:path w="902335" h="671194">
                  <a:moveTo>
                    <a:pt x="902288" y="0"/>
                  </a:moveTo>
                  <a:lnTo>
                    <a:pt x="902288" y="670907"/>
                  </a:lnTo>
                </a:path>
                <a:path w="902335" h="671194">
                  <a:moveTo>
                    <a:pt x="902288" y="670907"/>
                  </a:moveTo>
                  <a:lnTo>
                    <a:pt x="902288" y="670907"/>
                  </a:lnTo>
                </a:path>
                <a:path w="902335" h="671194">
                  <a:moveTo>
                    <a:pt x="902288" y="670907"/>
                  </a:moveTo>
                  <a:lnTo>
                    <a:pt x="0" y="670907"/>
                  </a:lnTo>
                </a:path>
                <a:path w="902335" h="671194">
                  <a:moveTo>
                    <a:pt x="0" y="670907"/>
                  </a:moveTo>
                  <a:lnTo>
                    <a:pt x="0" y="670907"/>
                  </a:lnTo>
                </a:path>
                <a:path w="902335" h="671194">
                  <a:moveTo>
                    <a:pt x="0" y="670907"/>
                  </a:moveTo>
                  <a:lnTo>
                    <a:pt x="0" y="0"/>
                  </a:lnTo>
                </a:path>
                <a:path w="902335" h="67119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76308" y="1780116"/>
            <a:ext cx="62166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b="1" spc="-80" dirty="0">
                <a:latin typeface="Arial"/>
                <a:cs typeface="Arial"/>
              </a:rPr>
              <a:t>Q </a:t>
            </a:r>
            <a:r>
              <a:rPr sz="900" b="1" spc="-65" dirty="0">
                <a:latin typeface="Arial"/>
                <a:cs typeface="Arial"/>
              </a:rPr>
              <a:t>u </a:t>
            </a:r>
            <a:r>
              <a:rPr sz="900" b="1" spc="-5" dirty="0">
                <a:latin typeface="Arial"/>
                <a:cs typeface="Arial"/>
              </a:rPr>
              <a:t>ick </a:t>
            </a:r>
            <a:r>
              <a:rPr sz="900" b="1" spc="-65" dirty="0">
                <a:latin typeface="Arial"/>
                <a:cs typeface="Arial"/>
              </a:rPr>
              <a:t>p</a:t>
            </a:r>
            <a:r>
              <a:rPr sz="900" b="1" spc="-17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lan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34208" y="4432357"/>
            <a:ext cx="1146175" cy="899794"/>
            <a:chOff x="5334208" y="4432357"/>
            <a:chExt cx="1146175" cy="899794"/>
          </a:xfrm>
        </p:grpSpPr>
        <p:sp>
          <p:nvSpPr>
            <p:cNvPr id="56" name="object 56"/>
            <p:cNvSpPr/>
            <p:nvPr/>
          </p:nvSpPr>
          <p:spPr>
            <a:xfrm>
              <a:off x="5366817" y="4482083"/>
              <a:ext cx="1106170" cy="842644"/>
            </a:xfrm>
            <a:custGeom>
              <a:avLst/>
              <a:gdLst/>
              <a:ahLst/>
              <a:cxnLst/>
              <a:rect l="l" t="t" r="r" b="b"/>
              <a:pathLst>
                <a:path w="1106170" h="842645">
                  <a:moveTo>
                    <a:pt x="1105865" y="0"/>
                  </a:moveTo>
                  <a:lnTo>
                    <a:pt x="0" y="0"/>
                  </a:lnTo>
                  <a:lnTo>
                    <a:pt x="0" y="799998"/>
                  </a:lnTo>
                  <a:lnTo>
                    <a:pt x="0" y="842416"/>
                  </a:lnTo>
                  <a:lnTo>
                    <a:pt x="1105865" y="842416"/>
                  </a:lnTo>
                  <a:lnTo>
                    <a:pt x="1105865" y="799998"/>
                  </a:lnTo>
                  <a:lnTo>
                    <a:pt x="1105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34550" y="448207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069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72620" y="4482079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410"/>
                  </a:lnTo>
                </a:path>
                <a:path h="842645">
                  <a:moveTo>
                    <a:pt x="0" y="842410"/>
                  </a:moveTo>
                  <a:lnTo>
                    <a:pt x="0" y="84241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66822" y="5317258"/>
              <a:ext cx="1106170" cy="14604"/>
            </a:xfrm>
            <a:custGeom>
              <a:avLst/>
              <a:gdLst/>
              <a:ahLst/>
              <a:cxnLst/>
              <a:rect l="l" t="t" r="r" b="b"/>
              <a:pathLst>
                <a:path w="1106170" h="14604">
                  <a:moveTo>
                    <a:pt x="0" y="14462"/>
                  </a:moveTo>
                  <a:lnTo>
                    <a:pt x="1105797" y="14462"/>
                  </a:lnTo>
                  <a:lnTo>
                    <a:pt x="1105797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66823" y="53244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66823" y="5282070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0"/>
                  </a:moveTo>
                  <a:lnTo>
                    <a:pt x="0" y="42419"/>
                  </a:lnTo>
                </a:path>
              </a:pathLst>
            </a:custGeom>
            <a:ln w="1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41511" y="4439660"/>
              <a:ext cx="1093470" cy="842644"/>
            </a:xfrm>
            <a:custGeom>
              <a:avLst/>
              <a:gdLst/>
              <a:ahLst/>
              <a:cxnLst/>
              <a:rect l="l" t="t" r="r" b="b"/>
              <a:pathLst>
                <a:path w="1093470" h="842645">
                  <a:moveTo>
                    <a:pt x="1093039" y="0"/>
                  </a:moveTo>
                  <a:lnTo>
                    <a:pt x="0" y="0"/>
                  </a:lnTo>
                  <a:lnTo>
                    <a:pt x="0" y="842410"/>
                  </a:lnTo>
                  <a:lnTo>
                    <a:pt x="1093039" y="842410"/>
                  </a:lnTo>
                  <a:lnTo>
                    <a:pt x="1093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41510" y="4432428"/>
              <a:ext cx="1093470" cy="14604"/>
            </a:xfrm>
            <a:custGeom>
              <a:avLst/>
              <a:gdLst/>
              <a:ahLst/>
              <a:cxnLst/>
              <a:rect l="l" t="t" r="r" b="b"/>
              <a:pathLst>
                <a:path w="1093470" h="14604">
                  <a:moveTo>
                    <a:pt x="0" y="14462"/>
                  </a:moveTo>
                  <a:lnTo>
                    <a:pt x="1093141" y="14462"/>
                  </a:lnTo>
                  <a:lnTo>
                    <a:pt x="1093141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41511" y="4439660"/>
              <a:ext cx="1093470" cy="842644"/>
            </a:xfrm>
            <a:custGeom>
              <a:avLst/>
              <a:gdLst/>
              <a:ahLst/>
              <a:cxnLst/>
              <a:rect l="l" t="t" r="r" b="b"/>
              <a:pathLst>
                <a:path w="1093470" h="842645">
                  <a:moveTo>
                    <a:pt x="1093141" y="0"/>
                  </a:moveTo>
                  <a:lnTo>
                    <a:pt x="1093141" y="0"/>
                  </a:lnTo>
                </a:path>
                <a:path w="1093470" h="842645">
                  <a:moveTo>
                    <a:pt x="1093141" y="0"/>
                  </a:moveTo>
                  <a:lnTo>
                    <a:pt x="1093141" y="842410"/>
                  </a:lnTo>
                </a:path>
                <a:path w="1093470" h="842645">
                  <a:moveTo>
                    <a:pt x="1093141" y="842410"/>
                  </a:moveTo>
                  <a:lnTo>
                    <a:pt x="1093141" y="842410"/>
                  </a:lnTo>
                </a:path>
                <a:path w="1093470" h="842645">
                  <a:moveTo>
                    <a:pt x="1093141" y="842410"/>
                  </a:moveTo>
                  <a:lnTo>
                    <a:pt x="0" y="842410"/>
                  </a:lnTo>
                </a:path>
                <a:path w="1093470" h="842645">
                  <a:moveTo>
                    <a:pt x="0" y="842410"/>
                  </a:moveTo>
                  <a:lnTo>
                    <a:pt x="0" y="842410"/>
                  </a:lnTo>
                </a:path>
                <a:path w="1093470" h="842645">
                  <a:moveTo>
                    <a:pt x="0" y="842410"/>
                  </a:moveTo>
                  <a:lnTo>
                    <a:pt x="0" y="0"/>
                  </a:lnTo>
                </a:path>
                <a:path w="1093470" h="84264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455752" y="4581276"/>
            <a:ext cx="90360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100" b="1" spc="-20" dirty="0">
                <a:latin typeface="Arial"/>
                <a:cs typeface="Arial"/>
              </a:rPr>
              <a:t>Const</a:t>
            </a:r>
            <a:r>
              <a:rPr sz="1100" b="1" spc="-17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r</a:t>
            </a:r>
            <a:r>
              <a:rPr sz="1100" b="1" spc="-2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uct</a:t>
            </a:r>
            <a:r>
              <a:rPr sz="1100" b="1" spc="-17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5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b="1" spc="-10" dirty="0">
                <a:latin typeface="Arial"/>
                <a:cs typeface="Arial"/>
              </a:rPr>
              <a:t>pr</a:t>
            </a:r>
            <a:r>
              <a:rPr sz="1100" b="1" spc="-20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ot</a:t>
            </a:r>
            <a:r>
              <a:rPr sz="1100" b="1" spc="-1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ot</a:t>
            </a:r>
            <a:r>
              <a:rPr sz="1100" b="1" spc="-15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ype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677270" y="2490131"/>
            <a:ext cx="955040" cy="715010"/>
            <a:chOff x="5677270" y="2490131"/>
            <a:chExt cx="955040" cy="715010"/>
          </a:xfrm>
        </p:grpSpPr>
        <p:sp>
          <p:nvSpPr>
            <p:cNvPr id="67" name="object 67"/>
            <p:cNvSpPr/>
            <p:nvPr/>
          </p:nvSpPr>
          <p:spPr>
            <a:xfrm>
              <a:off x="5709882" y="2526410"/>
              <a:ext cx="915669" cy="671195"/>
            </a:xfrm>
            <a:custGeom>
              <a:avLst/>
              <a:gdLst/>
              <a:ahLst/>
              <a:cxnLst/>
              <a:rect l="l" t="t" r="r" b="b"/>
              <a:pathLst>
                <a:path w="915670" h="671194">
                  <a:moveTo>
                    <a:pt x="915073" y="0"/>
                  </a:moveTo>
                  <a:lnTo>
                    <a:pt x="0" y="0"/>
                  </a:lnTo>
                  <a:lnTo>
                    <a:pt x="0" y="628053"/>
                  </a:lnTo>
                  <a:lnTo>
                    <a:pt x="0" y="670852"/>
                  </a:lnTo>
                  <a:lnTo>
                    <a:pt x="915073" y="670852"/>
                  </a:lnTo>
                  <a:lnTo>
                    <a:pt x="915073" y="628053"/>
                  </a:lnTo>
                  <a:lnTo>
                    <a:pt x="91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86811" y="2526347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4">
                  <a:moveTo>
                    <a:pt x="0" y="0"/>
                  </a:moveTo>
                  <a:lnTo>
                    <a:pt x="38187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24998" y="2526347"/>
              <a:ext cx="0" cy="671195"/>
            </a:xfrm>
            <a:custGeom>
              <a:avLst/>
              <a:gdLst/>
              <a:ahLst/>
              <a:cxnLst/>
              <a:rect l="l" t="t" r="r" b="b"/>
              <a:pathLst>
                <a:path h="671194">
                  <a:moveTo>
                    <a:pt x="0" y="0"/>
                  </a:moveTo>
                  <a:lnTo>
                    <a:pt x="0" y="0"/>
                  </a:lnTo>
                </a:path>
                <a:path h="671194">
                  <a:moveTo>
                    <a:pt x="0" y="0"/>
                  </a:moveTo>
                  <a:lnTo>
                    <a:pt x="0" y="670907"/>
                  </a:lnTo>
                </a:path>
                <a:path h="671194">
                  <a:moveTo>
                    <a:pt x="0" y="670907"/>
                  </a:moveTo>
                  <a:lnTo>
                    <a:pt x="0" y="670907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09884" y="3190023"/>
              <a:ext cx="915669" cy="14604"/>
            </a:xfrm>
            <a:custGeom>
              <a:avLst/>
              <a:gdLst/>
              <a:ahLst/>
              <a:cxnLst/>
              <a:rect l="l" t="t" r="r" b="b"/>
              <a:pathLst>
                <a:path w="915670" h="14605">
                  <a:moveTo>
                    <a:pt x="0" y="14462"/>
                  </a:moveTo>
                  <a:lnTo>
                    <a:pt x="915113" y="14462"/>
                  </a:lnTo>
                  <a:lnTo>
                    <a:pt x="915113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09885" y="31972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09885" y="315445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799"/>
                  </a:lnTo>
                </a:path>
              </a:pathLst>
            </a:custGeom>
            <a:ln w="1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84573" y="2497585"/>
              <a:ext cx="902335" cy="657225"/>
            </a:xfrm>
            <a:custGeom>
              <a:avLst/>
              <a:gdLst/>
              <a:ahLst/>
              <a:cxnLst/>
              <a:rect l="l" t="t" r="r" b="b"/>
              <a:pathLst>
                <a:path w="902334" h="657225">
                  <a:moveTo>
                    <a:pt x="902238" y="0"/>
                  </a:moveTo>
                  <a:lnTo>
                    <a:pt x="0" y="0"/>
                  </a:lnTo>
                  <a:lnTo>
                    <a:pt x="0" y="656869"/>
                  </a:lnTo>
                  <a:lnTo>
                    <a:pt x="902238" y="656869"/>
                  </a:lnTo>
                  <a:lnTo>
                    <a:pt x="902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84572" y="2490202"/>
              <a:ext cx="902335" cy="14604"/>
            </a:xfrm>
            <a:custGeom>
              <a:avLst/>
              <a:gdLst/>
              <a:ahLst/>
              <a:cxnLst/>
              <a:rect l="l" t="t" r="r" b="b"/>
              <a:pathLst>
                <a:path w="902334" h="14605">
                  <a:moveTo>
                    <a:pt x="0" y="14462"/>
                  </a:moveTo>
                  <a:lnTo>
                    <a:pt x="902288" y="14462"/>
                  </a:lnTo>
                  <a:lnTo>
                    <a:pt x="902288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84573" y="2497433"/>
              <a:ext cx="902335" cy="657225"/>
            </a:xfrm>
            <a:custGeom>
              <a:avLst/>
              <a:gdLst/>
              <a:ahLst/>
              <a:cxnLst/>
              <a:rect l="l" t="t" r="r" b="b"/>
              <a:pathLst>
                <a:path w="902334" h="657225">
                  <a:moveTo>
                    <a:pt x="902288" y="0"/>
                  </a:moveTo>
                  <a:lnTo>
                    <a:pt x="902288" y="0"/>
                  </a:lnTo>
                </a:path>
                <a:path w="902334" h="657225">
                  <a:moveTo>
                    <a:pt x="902288" y="0"/>
                  </a:moveTo>
                  <a:lnTo>
                    <a:pt x="902288" y="657021"/>
                  </a:lnTo>
                </a:path>
                <a:path w="902334" h="657225">
                  <a:moveTo>
                    <a:pt x="902288" y="657021"/>
                  </a:moveTo>
                  <a:lnTo>
                    <a:pt x="902288" y="657021"/>
                  </a:lnTo>
                </a:path>
                <a:path w="902334" h="657225">
                  <a:moveTo>
                    <a:pt x="902288" y="657021"/>
                  </a:moveTo>
                  <a:lnTo>
                    <a:pt x="0" y="657021"/>
                  </a:lnTo>
                </a:path>
                <a:path w="902334" h="657225">
                  <a:moveTo>
                    <a:pt x="0" y="657021"/>
                  </a:moveTo>
                  <a:lnTo>
                    <a:pt x="0" y="657021"/>
                  </a:lnTo>
                </a:path>
                <a:path w="902334" h="657225">
                  <a:moveTo>
                    <a:pt x="0" y="657021"/>
                  </a:moveTo>
                  <a:lnTo>
                    <a:pt x="0" y="0"/>
                  </a:lnTo>
                </a:path>
                <a:path w="902334" h="6572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760846" y="2622412"/>
            <a:ext cx="77851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b="1" spc="-60" dirty="0">
                <a:latin typeface="Arial"/>
                <a:cs typeface="Arial"/>
              </a:rPr>
              <a:t>Mo</a:t>
            </a:r>
            <a:r>
              <a:rPr sz="900" b="1" spc="-145" dirty="0">
                <a:latin typeface="Arial"/>
                <a:cs typeface="Arial"/>
              </a:rPr>
              <a:t> </a:t>
            </a:r>
            <a:r>
              <a:rPr sz="900" b="1" spc="-65" dirty="0">
                <a:latin typeface="Arial"/>
                <a:cs typeface="Arial"/>
              </a:rPr>
              <a:t>d</a:t>
            </a:r>
            <a:r>
              <a:rPr sz="900" b="1" spc="-140" dirty="0">
                <a:latin typeface="Arial"/>
                <a:cs typeface="Arial"/>
              </a:rPr>
              <a:t> </a:t>
            </a:r>
            <a:r>
              <a:rPr sz="900" b="1" spc="-60" dirty="0">
                <a:latin typeface="Arial"/>
                <a:cs typeface="Arial"/>
              </a:rPr>
              <a:t>e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lin</a:t>
            </a:r>
            <a:r>
              <a:rPr sz="900" b="1" spc="-145" dirty="0">
                <a:latin typeface="Arial"/>
                <a:cs typeface="Arial"/>
              </a:rPr>
              <a:t> </a:t>
            </a:r>
            <a:r>
              <a:rPr sz="900" b="1" spc="-65" dirty="0"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5"/>
              </a:spcBef>
            </a:pPr>
            <a:r>
              <a:rPr sz="900" b="1" spc="-35" dirty="0">
                <a:latin typeface="Arial"/>
                <a:cs typeface="Arial"/>
              </a:rPr>
              <a:t>Qu </a:t>
            </a:r>
            <a:r>
              <a:rPr sz="900" b="1" spc="-10" dirty="0">
                <a:latin typeface="Arial"/>
                <a:cs typeface="Arial"/>
              </a:rPr>
              <a:t>ick </a:t>
            </a:r>
            <a:r>
              <a:rPr sz="900" b="1" spc="-65" dirty="0">
                <a:latin typeface="Arial"/>
                <a:cs typeface="Arial"/>
              </a:rPr>
              <a:t>d </a:t>
            </a:r>
            <a:r>
              <a:rPr sz="900" b="1" spc="-60" dirty="0">
                <a:latin typeface="Arial"/>
                <a:cs typeface="Arial"/>
              </a:rPr>
              <a:t>e</a:t>
            </a:r>
            <a:r>
              <a:rPr sz="900" b="1" spc="-135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si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653143" y="4175103"/>
            <a:ext cx="1145540" cy="900430"/>
            <a:chOff x="2653143" y="4175103"/>
            <a:chExt cx="1145540" cy="900430"/>
          </a:xfrm>
        </p:grpSpPr>
        <p:sp>
          <p:nvSpPr>
            <p:cNvPr id="78" name="object 78"/>
            <p:cNvSpPr/>
            <p:nvPr/>
          </p:nvSpPr>
          <p:spPr>
            <a:xfrm>
              <a:off x="2685681" y="4225213"/>
              <a:ext cx="1105535" cy="842644"/>
            </a:xfrm>
            <a:custGeom>
              <a:avLst/>
              <a:gdLst/>
              <a:ahLst/>
              <a:cxnLst/>
              <a:rect l="l" t="t" r="r" b="b"/>
              <a:pathLst>
                <a:path w="1105535" h="842645">
                  <a:moveTo>
                    <a:pt x="1105458" y="0"/>
                  </a:moveTo>
                  <a:lnTo>
                    <a:pt x="0" y="0"/>
                  </a:lnTo>
                  <a:lnTo>
                    <a:pt x="0" y="799528"/>
                  </a:lnTo>
                  <a:lnTo>
                    <a:pt x="0" y="842403"/>
                  </a:lnTo>
                  <a:lnTo>
                    <a:pt x="1105458" y="842403"/>
                  </a:lnTo>
                  <a:lnTo>
                    <a:pt x="1105458" y="799528"/>
                  </a:lnTo>
                  <a:lnTo>
                    <a:pt x="1105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53081" y="422520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069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91150" y="4225205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410"/>
                  </a:lnTo>
                </a:path>
                <a:path h="842645">
                  <a:moveTo>
                    <a:pt x="0" y="842410"/>
                  </a:moveTo>
                  <a:lnTo>
                    <a:pt x="0" y="84241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85690" y="5060384"/>
              <a:ext cx="1105535" cy="14604"/>
            </a:xfrm>
            <a:custGeom>
              <a:avLst/>
              <a:gdLst/>
              <a:ahLst/>
              <a:cxnLst/>
              <a:rect l="l" t="t" r="r" b="b"/>
              <a:pathLst>
                <a:path w="1105535" h="14604">
                  <a:moveTo>
                    <a:pt x="0" y="14462"/>
                  </a:moveTo>
                  <a:lnTo>
                    <a:pt x="1105459" y="14462"/>
                  </a:lnTo>
                  <a:lnTo>
                    <a:pt x="1105459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85690" y="50676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85690" y="502474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875"/>
                  </a:lnTo>
                </a:path>
              </a:pathLst>
            </a:custGeom>
            <a:ln w="1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60446" y="4182330"/>
              <a:ext cx="1092835" cy="842644"/>
            </a:xfrm>
            <a:custGeom>
              <a:avLst/>
              <a:gdLst/>
              <a:ahLst/>
              <a:cxnLst/>
              <a:rect l="l" t="t" r="r" b="b"/>
              <a:pathLst>
                <a:path w="1092835" h="842645">
                  <a:moveTo>
                    <a:pt x="1092634" y="0"/>
                  </a:moveTo>
                  <a:lnTo>
                    <a:pt x="0" y="0"/>
                  </a:lnTo>
                  <a:lnTo>
                    <a:pt x="0" y="842410"/>
                  </a:lnTo>
                  <a:lnTo>
                    <a:pt x="1092634" y="842410"/>
                  </a:lnTo>
                  <a:lnTo>
                    <a:pt x="1092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60446" y="4175174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5" h="14604">
                  <a:moveTo>
                    <a:pt x="0" y="14462"/>
                  </a:moveTo>
                  <a:lnTo>
                    <a:pt x="1092634" y="14462"/>
                  </a:lnTo>
                  <a:lnTo>
                    <a:pt x="1092634" y="0"/>
                  </a:lnTo>
                  <a:lnTo>
                    <a:pt x="0" y="0"/>
                  </a:lnTo>
                  <a:lnTo>
                    <a:pt x="0" y="14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60446" y="4182406"/>
              <a:ext cx="1092835" cy="842644"/>
            </a:xfrm>
            <a:custGeom>
              <a:avLst/>
              <a:gdLst/>
              <a:ahLst/>
              <a:cxnLst/>
              <a:rect l="l" t="t" r="r" b="b"/>
              <a:pathLst>
                <a:path w="1092835" h="842645">
                  <a:moveTo>
                    <a:pt x="1092634" y="0"/>
                  </a:moveTo>
                  <a:lnTo>
                    <a:pt x="1092634" y="0"/>
                  </a:lnTo>
                </a:path>
                <a:path w="1092835" h="842645">
                  <a:moveTo>
                    <a:pt x="1092634" y="0"/>
                  </a:moveTo>
                  <a:lnTo>
                    <a:pt x="1092634" y="842334"/>
                  </a:lnTo>
                </a:path>
                <a:path w="1092835" h="842645">
                  <a:moveTo>
                    <a:pt x="1092634" y="842334"/>
                  </a:moveTo>
                  <a:lnTo>
                    <a:pt x="1092634" y="842334"/>
                  </a:lnTo>
                </a:path>
                <a:path w="1092835" h="842645">
                  <a:moveTo>
                    <a:pt x="1092634" y="842334"/>
                  </a:moveTo>
                  <a:lnTo>
                    <a:pt x="0" y="842334"/>
                  </a:lnTo>
                </a:path>
                <a:path w="1092835" h="842645">
                  <a:moveTo>
                    <a:pt x="0" y="842334"/>
                  </a:moveTo>
                  <a:lnTo>
                    <a:pt x="0" y="842334"/>
                  </a:lnTo>
                </a:path>
                <a:path w="1092835" h="842645">
                  <a:moveTo>
                    <a:pt x="0" y="842334"/>
                  </a:moveTo>
                  <a:lnTo>
                    <a:pt x="0" y="0"/>
                  </a:lnTo>
                </a:path>
                <a:path w="1092835" h="84264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723777" y="4253088"/>
            <a:ext cx="960119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100" spc="-30" dirty="0">
                <a:latin typeface="Arial"/>
                <a:cs typeface="Arial"/>
              </a:rPr>
              <a:t>Deployment</a:t>
            </a:r>
            <a:endParaRPr sz="11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254"/>
              </a:spcBef>
            </a:pPr>
            <a:r>
              <a:rPr sz="1100" b="1" spc="-30" dirty="0">
                <a:latin typeface="Arial"/>
                <a:cs typeface="Arial"/>
              </a:rPr>
              <a:t>De</a:t>
            </a:r>
            <a:r>
              <a:rPr sz="1100" b="1" spc="-19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live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r</a:t>
            </a:r>
            <a:r>
              <a:rPr sz="1100" b="1" spc="-21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40"/>
              </a:spcBef>
            </a:pPr>
            <a:r>
              <a:rPr sz="1100" b="1" spc="-75" dirty="0">
                <a:latin typeface="Arial"/>
                <a:cs typeface="Arial"/>
              </a:rPr>
              <a:t>&amp; </a:t>
            </a:r>
            <a:r>
              <a:rPr sz="1100" b="1" spc="-70" dirty="0">
                <a:latin typeface="Arial"/>
                <a:cs typeface="Arial"/>
              </a:rPr>
              <a:t>Fe </a:t>
            </a:r>
            <a:r>
              <a:rPr sz="1100" b="1" spc="-60" dirty="0">
                <a:latin typeface="Arial"/>
                <a:cs typeface="Arial"/>
              </a:rPr>
              <a:t>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dback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752600" y="1983879"/>
            <a:ext cx="2438400" cy="661035"/>
            <a:chOff x="2816098" y="1983879"/>
            <a:chExt cx="1054100" cy="661035"/>
          </a:xfrm>
        </p:grpSpPr>
        <p:sp>
          <p:nvSpPr>
            <p:cNvPr id="89" name="object 89"/>
            <p:cNvSpPr/>
            <p:nvPr/>
          </p:nvSpPr>
          <p:spPr>
            <a:xfrm>
              <a:off x="2822448" y="1990229"/>
              <a:ext cx="1041400" cy="648335"/>
            </a:xfrm>
            <a:custGeom>
              <a:avLst/>
              <a:gdLst/>
              <a:ahLst/>
              <a:cxnLst/>
              <a:rect l="l" t="t" r="r" b="b"/>
              <a:pathLst>
                <a:path w="1041400" h="648335">
                  <a:moveTo>
                    <a:pt x="1041120" y="0"/>
                  </a:moveTo>
                  <a:lnTo>
                    <a:pt x="0" y="0"/>
                  </a:lnTo>
                  <a:lnTo>
                    <a:pt x="0" y="648068"/>
                  </a:lnTo>
                  <a:lnTo>
                    <a:pt x="1041120" y="648068"/>
                  </a:lnTo>
                  <a:lnTo>
                    <a:pt x="1041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22448" y="1990229"/>
              <a:ext cx="1041400" cy="648335"/>
            </a:xfrm>
            <a:custGeom>
              <a:avLst/>
              <a:gdLst/>
              <a:ahLst/>
              <a:cxnLst/>
              <a:rect l="l" t="t" r="r" b="b"/>
              <a:pathLst>
                <a:path w="1041400" h="648335">
                  <a:moveTo>
                    <a:pt x="0" y="648068"/>
                  </a:moveTo>
                  <a:lnTo>
                    <a:pt x="1041120" y="648068"/>
                  </a:lnTo>
                  <a:lnTo>
                    <a:pt x="1041120" y="0"/>
                  </a:lnTo>
                  <a:lnTo>
                    <a:pt x="0" y="0"/>
                  </a:lnTo>
                  <a:lnTo>
                    <a:pt x="0" y="6480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812962" y="2028297"/>
            <a:ext cx="1094105" cy="337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0">
              <a:lnSpc>
                <a:spcPts val="1215"/>
              </a:lnSpc>
              <a:spcBef>
                <a:spcPts val="125"/>
              </a:spcBef>
            </a:pPr>
            <a:r>
              <a:rPr sz="1100" b="1" spc="-6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76835">
              <a:lnSpc>
                <a:spcPts val="1215"/>
              </a:lnSpc>
            </a:pPr>
            <a:r>
              <a:rPr sz="1100" dirty="0">
                <a:latin typeface="Arial"/>
                <a:cs typeface="Arial"/>
              </a:rPr>
              <a:t>communication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138801" y="1727555"/>
            <a:ext cx="793750" cy="501015"/>
            <a:chOff x="5138801" y="1727555"/>
            <a:chExt cx="793750" cy="501015"/>
          </a:xfrm>
        </p:grpSpPr>
        <p:sp>
          <p:nvSpPr>
            <p:cNvPr id="93" name="object 93"/>
            <p:cNvSpPr/>
            <p:nvPr/>
          </p:nvSpPr>
          <p:spPr>
            <a:xfrm>
              <a:off x="5145151" y="1733905"/>
              <a:ext cx="781050" cy="488315"/>
            </a:xfrm>
            <a:custGeom>
              <a:avLst/>
              <a:gdLst/>
              <a:ahLst/>
              <a:cxnLst/>
              <a:rect l="l" t="t" r="r" b="b"/>
              <a:pathLst>
                <a:path w="781050" h="488314">
                  <a:moveTo>
                    <a:pt x="780478" y="0"/>
                  </a:moveTo>
                  <a:lnTo>
                    <a:pt x="0" y="0"/>
                  </a:lnTo>
                  <a:lnTo>
                    <a:pt x="0" y="488213"/>
                  </a:lnTo>
                  <a:lnTo>
                    <a:pt x="780478" y="488213"/>
                  </a:lnTo>
                  <a:lnTo>
                    <a:pt x="780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45151" y="1733905"/>
              <a:ext cx="781050" cy="488315"/>
            </a:xfrm>
            <a:custGeom>
              <a:avLst/>
              <a:gdLst/>
              <a:ahLst/>
              <a:cxnLst/>
              <a:rect l="l" t="t" r="r" b="b"/>
              <a:pathLst>
                <a:path w="781050" h="488314">
                  <a:moveTo>
                    <a:pt x="0" y="488213"/>
                  </a:moveTo>
                  <a:lnTo>
                    <a:pt x="780478" y="488213"/>
                  </a:lnTo>
                  <a:lnTo>
                    <a:pt x="780478" y="0"/>
                  </a:lnTo>
                  <a:lnTo>
                    <a:pt x="0" y="0"/>
                  </a:lnTo>
                  <a:lnTo>
                    <a:pt x="0" y="4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353558" y="1742694"/>
            <a:ext cx="383540" cy="344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9690" marR="5080" indent="-47625">
              <a:lnSpc>
                <a:spcPts val="1190"/>
              </a:lnSpc>
              <a:spcBef>
                <a:spcPts val="250"/>
              </a:spcBef>
            </a:pPr>
            <a:r>
              <a:rPr sz="1100" dirty="0">
                <a:latin typeface="Arial"/>
                <a:cs typeface="Arial"/>
              </a:rPr>
              <a:t>Qu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ck 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703189" y="2534043"/>
            <a:ext cx="1010919" cy="575945"/>
            <a:chOff x="5703189" y="2534043"/>
            <a:chExt cx="1010919" cy="575945"/>
          </a:xfrm>
        </p:grpSpPr>
        <p:sp>
          <p:nvSpPr>
            <p:cNvPr id="97" name="object 97"/>
            <p:cNvSpPr/>
            <p:nvPr/>
          </p:nvSpPr>
          <p:spPr>
            <a:xfrm>
              <a:off x="5709539" y="2540393"/>
              <a:ext cx="868680" cy="563245"/>
            </a:xfrm>
            <a:custGeom>
              <a:avLst/>
              <a:gdLst/>
              <a:ahLst/>
              <a:cxnLst/>
              <a:rect l="l" t="t" r="r" b="b"/>
              <a:pathLst>
                <a:path w="868679" h="563244">
                  <a:moveTo>
                    <a:pt x="868324" y="0"/>
                  </a:moveTo>
                  <a:lnTo>
                    <a:pt x="0" y="0"/>
                  </a:lnTo>
                  <a:lnTo>
                    <a:pt x="0" y="563105"/>
                  </a:lnTo>
                  <a:lnTo>
                    <a:pt x="868324" y="563105"/>
                  </a:lnTo>
                  <a:lnTo>
                    <a:pt x="868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709539" y="2540393"/>
              <a:ext cx="868680" cy="563245"/>
            </a:xfrm>
            <a:custGeom>
              <a:avLst/>
              <a:gdLst/>
              <a:ahLst/>
              <a:cxnLst/>
              <a:rect l="l" t="t" r="r" b="b"/>
              <a:pathLst>
                <a:path w="868679" h="563244">
                  <a:moveTo>
                    <a:pt x="0" y="563105"/>
                  </a:moveTo>
                  <a:lnTo>
                    <a:pt x="868324" y="563105"/>
                  </a:lnTo>
                  <a:lnTo>
                    <a:pt x="868324" y="0"/>
                  </a:lnTo>
                  <a:lnTo>
                    <a:pt x="0" y="0"/>
                  </a:lnTo>
                  <a:lnTo>
                    <a:pt x="0" y="5631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42735" y="2664269"/>
              <a:ext cx="65405" cy="328930"/>
            </a:xfrm>
            <a:custGeom>
              <a:avLst/>
              <a:gdLst/>
              <a:ahLst/>
              <a:cxnLst/>
              <a:rect l="l" t="t" r="r" b="b"/>
              <a:pathLst>
                <a:path w="65404" h="328930">
                  <a:moveTo>
                    <a:pt x="64800" y="0"/>
                  </a:moveTo>
                  <a:lnTo>
                    <a:pt x="0" y="0"/>
                  </a:lnTo>
                  <a:lnTo>
                    <a:pt x="0" y="328358"/>
                  </a:lnTo>
                  <a:lnTo>
                    <a:pt x="64800" y="328358"/>
                  </a:lnTo>
                  <a:lnTo>
                    <a:pt x="64800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642735" y="2664269"/>
              <a:ext cx="65405" cy="328930"/>
            </a:xfrm>
            <a:custGeom>
              <a:avLst/>
              <a:gdLst/>
              <a:ahLst/>
              <a:cxnLst/>
              <a:rect l="l" t="t" r="r" b="b"/>
              <a:pathLst>
                <a:path w="65404" h="328930">
                  <a:moveTo>
                    <a:pt x="0" y="328358"/>
                  </a:moveTo>
                  <a:lnTo>
                    <a:pt x="64800" y="328358"/>
                  </a:lnTo>
                  <a:lnTo>
                    <a:pt x="64800" y="0"/>
                  </a:lnTo>
                  <a:lnTo>
                    <a:pt x="0" y="0"/>
                  </a:lnTo>
                  <a:lnTo>
                    <a:pt x="0" y="328358"/>
                  </a:lnTo>
                  <a:close/>
                </a:path>
              </a:pathLst>
            </a:custGeom>
            <a:ln w="12700">
              <a:solidFill>
                <a:srgbClr val="95E2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703570" y="2586989"/>
            <a:ext cx="1034415" cy="344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800" marR="43180" indent="120014">
              <a:lnSpc>
                <a:spcPts val="1190"/>
              </a:lnSpc>
              <a:spcBef>
                <a:spcPts val="250"/>
              </a:spcBef>
            </a:pPr>
            <a:r>
              <a:rPr sz="1100" spc="-5" dirty="0">
                <a:latin typeface="Arial"/>
                <a:cs typeface="Arial"/>
              </a:rPr>
              <a:t>Modeling  </a:t>
            </a:r>
            <a:r>
              <a:rPr sz="1100" dirty="0">
                <a:latin typeface="Arial"/>
                <a:cs typeface="Arial"/>
              </a:rPr>
              <a:t>Quick</a:t>
            </a:r>
            <a:r>
              <a:rPr sz="1100" spc="-2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design</a:t>
            </a:r>
            <a:r>
              <a:rPr sz="1350" b="1" spc="-37" baseline="9259" dirty="0">
                <a:latin typeface="Arial"/>
                <a:cs typeface="Arial"/>
              </a:rPr>
              <a:t>g </a:t>
            </a:r>
            <a:r>
              <a:rPr sz="1350" b="1" spc="-97" baseline="9259" dirty="0">
                <a:latin typeface="Arial"/>
                <a:cs typeface="Arial"/>
              </a:rPr>
              <a:t>n</a:t>
            </a:r>
            <a:endParaRPr sz="1350" baseline="9259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377815" y="4512805"/>
            <a:ext cx="1021080" cy="708660"/>
            <a:chOff x="5377815" y="4512805"/>
            <a:chExt cx="1021080" cy="708660"/>
          </a:xfrm>
        </p:grpSpPr>
        <p:sp>
          <p:nvSpPr>
            <p:cNvPr id="103" name="object 103"/>
            <p:cNvSpPr/>
            <p:nvPr/>
          </p:nvSpPr>
          <p:spPr>
            <a:xfrm>
              <a:off x="5384165" y="4519155"/>
              <a:ext cx="1008380" cy="695960"/>
            </a:xfrm>
            <a:custGeom>
              <a:avLst/>
              <a:gdLst/>
              <a:ahLst/>
              <a:cxnLst/>
              <a:rect l="l" t="t" r="r" b="b"/>
              <a:pathLst>
                <a:path w="1008379" h="695960">
                  <a:moveTo>
                    <a:pt x="1007999" y="0"/>
                  </a:moveTo>
                  <a:lnTo>
                    <a:pt x="0" y="0"/>
                  </a:lnTo>
                  <a:lnTo>
                    <a:pt x="0" y="695591"/>
                  </a:lnTo>
                  <a:lnTo>
                    <a:pt x="1007999" y="695591"/>
                  </a:lnTo>
                  <a:lnTo>
                    <a:pt x="1007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84165" y="4519155"/>
              <a:ext cx="1008380" cy="695960"/>
            </a:xfrm>
            <a:custGeom>
              <a:avLst/>
              <a:gdLst/>
              <a:ahLst/>
              <a:cxnLst/>
              <a:rect l="l" t="t" r="r" b="b"/>
              <a:pathLst>
                <a:path w="1008379" h="695960">
                  <a:moveTo>
                    <a:pt x="0" y="695591"/>
                  </a:moveTo>
                  <a:lnTo>
                    <a:pt x="1007999" y="695591"/>
                  </a:lnTo>
                  <a:lnTo>
                    <a:pt x="1007999" y="0"/>
                  </a:lnTo>
                  <a:lnTo>
                    <a:pt x="0" y="0"/>
                  </a:lnTo>
                  <a:lnTo>
                    <a:pt x="0" y="6955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360582" y="4639436"/>
            <a:ext cx="1087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ts val="1255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Construction</a:t>
            </a:r>
            <a:endParaRPr sz="1100">
              <a:latin typeface="Arial"/>
              <a:cs typeface="Arial"/>
            </a:endParaRPr>
          </a:p>
          <a:p>
            <a:pPr marL="167640">
              <a:lnSpc>
                <a:spcPts val="1255"/>
              </a:lnSpc>
            </a:pPr>
            <a:r>
              <a:rPr sz="1100" dirty="0">
                <a:latin typeface="Arial"/>
                <a:cs typeface="Arial"/>
              </a:rPr>
              <a:t>of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prototype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696591" y="4232033"/>
            <a:ext cx="1032510" cy="732790"/>
            <a:chOff x="2696591" y="4232033"/>
            <a:chExt cx="1032510" cy="732790"/>
          </a:xfrm>
        </p:grpSpPr>
        <p:sp>
          <p:nvSpPr>
            <p:cNvPr id="107" name="object 107"/>
            <p:cNvSpPr/>
            <p:nvPr/>
          </p:nvSpPr>
          <p:spPr>
            <a:xfrm>
              <a:off x="2702941" y="4238383"/>
              <a:ext cx="1019810" cy="720090"/>
            </a:xfrm>
            <a:custGeom>
              <a:avLst/>
              <a:gdLst/>
              <a:ahLst/>
              <a:cxnLst/>
              <a:rect l="l" t="t" r="r" b="b"/>
              <a:pathLst>
                <a:path w="1019810" h="720089">
                  <a:moveTo>
                    <a:pt x="1019517" y="0"/>
                  </a:moveTo>
                  <a:lnTo>
                    <a:pt x="0" y="0"/>
                  </a:lnTo>
                  <a:lnTo>
                    <a:pt x="0" y="720077"/>
                  </a:lnTo>
                  <a:lnTo>
                    <a:pt x="1019517" y="720077"/>
                  </a:lnTo>
                  <a:lnTo>
                    <a:pt x="1019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702941" y="4238383"/>
              <a:ext cx="1019810" cy="720090"/>
            </a:xfrm>
            <a:custGeom>
              <a:avLst/>
              <a:gdLst/>
              <a:ahLst/>
              <a:cxnLst/>
              <a:rect l="l" t="t" r="r" b="b"/>
              <a:pathLst>
                <a:path w="1019810" h="720089">
                  <a:moveTo>
                    <a:pt x="0" y="720077"/>
                  </a:moveTo>
                  <a:lnTo>
                    <a:pt x="1019517" y="720077"/>
                  </a:lnTo>
                  <a:lnTo>
                    <a:pt x="1019517" y="0"/>
                  </a:lnTo>
                  <a:lnTo>
                    <a:pt x="0" y="0"/>
                  </a:lnTo>
                  <a:lnTo>
                    <a:pt x="0" y="72007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836291" y="4296917"/>
            <a:ext cx="770255" cy="4959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1190"/>
              </a:lnSpc>
              <a:spcBef>
                <a:spcPts val="250"/>
              </a:spcBef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  </a:t>
            </a:r>
            <a:r>
              <a:rPr sz="1100" spc="-5" dirty="0">
                <a:latin typeface="Arial"/>
                <a:cs typeface="Arial"/>
              </a:rPr>
              <a:t>delivery </a:t>
            </a:r>
            <a:r>
              <a:rPr sz="1100" dirty="0">
                <a:latin typeface="Arial"/>
                <a:cs typeface="Arial"/>
              </a:rPr>
              <a:t>&amp;  feedback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92" y="5333"/>
            <a:ext cx="875347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adea"/>
                <a:cs typeface="Caladea"/>
              </a:rPr>
              <a:t>The </a:t>
            </a:r>
            <a:r>
              <a:rPr sz="2400" b="1" spc="-15" dirty="0">
                <a:latin typeface="Caladea"/>
                <a:cs typeface="Caladea"/>
              </a:rPr>
              <a:t>prototyping </a:t>
            </a:r>
            <a:r>
              <a:rPr sz="2400" b="1" spc="-10" dirty="0">
                <a:latin typeface="Caladea"/>
                <a:cs typeface="Caladea"/>
              </a:rPr>
              <a:t>paradigm </a:t>
            </a:r>
            <a:r>
              <a:rPr sz="2400" b="1" spc="-5" dirty="0">
                <a:latin typeface="Caladea"/>
                <a:cs typeface="Caladea"/>
              </a:rPr>
              <a:t>begins</a:t>
            </a:r>
            <a:r>
              <a:rPr sz="2400" b="1" spc="35" dirty="0">
                <a:latin typeface="Caladea"/>
                <a:cs typeface="Caladea"/>
              </a:rPr>
              <a:t> </a:t>
            </a:r>
            <a:r>
              <a:rPr sz="2400" b="1" spc="-5" dirty="0">
                <a:latin typeface="Caladea"/>
                <a:cs typeface="Caladea"/>
              </a:rPr>
              <a:t>with</a:t>
            </a:r>
            <a:endParaRPr sz="2400">
              <a:latin typeface="Caladea"/>
              <a:cs typeface="Caladea"/>
            </a:endParaRPr>
          </a:p>
          <a:p>
            <a:pPr marL="207645" indent="-195580">
              <a:lnSpc>
                <a:spcPct val="100000"/>
              </a:lnSpc>
              <a:buSzPct val="43750"/>
              <a:buFont typeface="Wingdings"/>
              <a:buChar char=""/>
              <a:tabLst>
                <a:tab pos="208279" algn="l"/>
              </a:tabLst>
            </a:pPr>
            <a:r>
              <a:rPr sz="2400" b="1" spc="-10" dirty="0">
                <a:solidFill>
                  <a:srgbClr val="2222DD"/>
                </a:solidFill>
                <a:latin typeface="Caladea"/>
                <a:cs typeface="Caladea"/>
              </a:rPr>
              <a:t>Requirements</a:t>
            </a:r>
            <a:r>
              <a:rPr sz="2400" b="1" spc="-75" dirty="0">
                <a:solidFill>
                  <a:srgbClr val="2222DD"/>
                </a:solidFill>
                <a:latin typeface="Caladea"/>
                <a:cs typeface="Caladea"/>
              </a:rPr>
              <a:t> </a:t>
            </a:r>
            <a:r>
              <a:rPr sz="2400" b="1" spc="-5" dirty="0">
                <a:solidFill>
                  <a:srgbClr val="2222DD"/>
                </a:solidFill>
                <a:latin typeface="Caladea"/>
                <a:cs typeface="Caladea"/>
              </a:rPr>
              <a:t>gathering</a:t>
            </a:r>
            <a:r>
              <a:rPr sz="2400" b="1" spc="-5" dirty="0">
                <a:latin typeface="Caladea"/>
                <a:cs typeface="Caladea"/>
              </a:rPr>
              <a:t>:</a:t>
            </a:r>
            <a:endParaRPr sz="2400">
              <a:latin typeface="Caladea"/>
              <a:cs typeface="Caladea"/>
            </a:endParaRPr>
          </a:p>
          <a:p>
            <a:pPr marL="404495" marR="189865" lvl="1" indent="-197485">
              <a:lnSpc>
                <a:spcPct val="100000"/>
              </a:lnSpc>
              <a:buSzPct val="43750"/>
              <a:buFont typeface="Wingdings"/>
              <a:buChar char=""/>
              <a:tabLst>
                <a:tab pos="405130" algn="l"/>
              </a:tabLst>
            </a:pP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Developer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and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customer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meet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and define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the </a:t>
            </a:r>
            <a:r>
              <a:rPr sz="2400" spc="-20" dirty="0">
                <a:solidFill>
                  <a:srgbClr val="FF3366"/>
                </a:solidFill>
                <a:latin typeface="Caladea"/>
                <a:cs typeface="Caladea"/>
              </a:rPr>
              <a:t>overall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objectives 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for </a:t>
            </a:r>
            <a:r>
              <a:rPr sz="2400" spc="-5" dirty="0">
                <a:latin typeface="Caladea"/>
                <a:cs typeface="Caladea"/>
              </a:rPr>
              <a:t>the</a:t>
            </a:r>
            <a:r>
              <a:rPr sz="2400" spc="-25" dirty="0">
                <a:latin typeface="Caladea"/>
                <a:cs typeface="Caladea"/>
              </a:rPr>
              <a:t> </a:t>
            </a:r>
            <a:r>
              <a:rPr sz="2400" spc="-15" dirty="0">
                <a:latin typeface="Caladea"/>
                <a:cs typeface="Caladea"/>
              </a:rPr>
              <a:t>Software,</a:t>
            </a:r>
            <a:endParaRPr sz="2400">
              <a:latin typeface="Caladea"/>
              <a:cs typeface="Caladea"/>
            </a:endParaRPr>
          </a:p>
          <a:p>
            <a:pPr marL="404495" lvl="1" indent="-197485">
              <a:lnSpc>
                <a:spcPct val="100000"/>
              </a:lnSpc>
              <a:buSzPct val="43750"/>
              <a:buFont typeface="Wingdings"/>
              <a:buChar char=""/>
              <a:tabLst>
                <a:tab pos="405130" algn="l"/>
              </a:tabLst>
            </a:pP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Identify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whatever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requirements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are</a:t>
            </a:r>
            <a:r>
              <a:rPr sz="2400" spc="-3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known,</a:t>
            </a:r>
            <a:endParaRPr sz="2400">
              <a:latin typeface="Caladea"/>
              <a:cs typeface="Caladea"/>
            </a:endParaRPr>
          </a:p>
          <a:p>
            <a:pPr marL="404495" lvl="1" indent="-19748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405130" algn="l"/>
              </a:tabLst>
            </a:pPr>
            <a:r>
              <a:rPr sz="2400" spc="-5" dirty="0">
                <a:latin typeface="Caladea"/>
                <a:cs typeface="Caladea"/>
              </a:rPr>
              <a:t>outline </a:t>
            </a:r>
            <a:r>
              <a:rPr sz="2400" spc="-10" dirty="0">
                <a:latin typeface="Caladea"/>
                <a:cs typeface="Caladea"/>
              </a:rPr>
              <a:t>areas </a:t>
            </a:r>
            <a:r>
              <a:rPr sz="2400" spc="-15" dirty="0">
                <a:latin typeface="Caladea"/>
                <a:cs typeface="Caladea"/>
              </a:rPr>
              <a:t>where </a:t>
            </a:r>
            <a:r>
              <a:rPr sz="2400" dirty="0">
                <a:latin typeface="Caladea"/>
                <a:cs typeface="Caladea"/>
              </a:rPr>
              <a:t>further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definition is</a:t>
            </a:r>
            <a:r>
              <a:rPr sz="2400" spc="-8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25" dirty="0">
                <a:solidFill>
                  <a:srgbClr val="FF3366"/>
                </a:solidFill>
                <a:latin typeface="Caladea"/>
                <a:cs typeface="Caladea"/>
              </a:rPr>
              <a:t>mandatory.</a:t>
            </a:r>
            <a:endParaRPr sz="2400">
              <a:latin typeface="Caladea"/>
              <a:cs typeface="Caladea"/>
            </a:endParaRPr>
          </a:p>
          <a:p>
            <a:pPr marL="207645" indent="-195580">
              <a:lnSpc>
                <a:spcPct val="100000"/>
              </a:lnSpc>
              <a:buSzPct val="43750"/>
              <a:buFont typeface="Wingdings"/>
              <a:buChar char=""/>
              <a:tabLst>
                <a:tab pos="208279" algn="l"/>
              </a:tabLst>
            </a:pPr>
            <a:r>
              <a:rPr sz="2400" b="1" spc="-5" dirty="0">
                <a:solidFill>
                  <a:srgbClr val="2222DD"/>
                </a:solidFill>
                <a:latin typeface="Caladea"/>
                <a:cs typeface="Caladea"/>
              </a:rPr>
              <a:t>Quick</a:t>
            </a:r>
            <a:r>
              <a:rPr sz="2400" b="1" spc="-10" dirty="0">
                <a:solidFill>
                  <a:srgbClr val="2222DD"/>
                </a:solidFill>
                <a:latin typeface="Caladea"/>
                <a:cs typeface="Caladea"/>
              </a:rPr>
              <a:t> </a:t>
            </a:r>
            <a:r>
              <a:rPr sz="2400" b="1" spc="-5" dirty="0">
                <a:solidFill>
                  <a:srgbClr val="2222DD"/>
                </a:solidFill>
                <a:latin typeface="Caladea"/>
                <a:cs typeface="Caladea"/>
              </a:rPr>
              <a:t>design:</a:t>
            </a:r>
            <a:r>
              <a:rPr sz="2400" spc="-5" dirty="0">
                <a:latin typeface="Caladea"/>
                <a:cs typeface="Caladea"/>
              </a:rPr>
              <a:t>.</a:t>
            </a:r>
            <a:endParaRPr sz="2400">
              <a:latin typeface="Caladea"/>
              <a:cs typeface="Caladea"/>
            </a:endParaRPr>
          </a:p>
          <a:p>
            <a:pPr marL="404495" marR="5080" lvl="1" indent="-197485" algn="just">
              <a:lnSpc>
                <a:spcPct val="100000"/>
              </a:lnSpc>
              <a:buSzPct val="43750"/>
              <a:buFont typeface="Wingdings"/>
              <a:buChar char=""/>
              <a:tabLst>
                <a:tab pos="405130" algn="l"/>
              </a:tabLst>
            </a:pPr>
            <a:r>
              <a:rPr sz="2400" spc="-5" dirty="0">
                <a:latin typeface="Caladea"/>
                <a:cs typeface="Caladea"/>
              </a:rPr>
              <a:t>The quick </a:t>
            </a:r>
            <a:r>
              <a:rPr sz="2400" dirty="0">
                <a:latin typeface="Caladea"/>
                <a:cs typeface="Caladea"/>
              </a:rPr>
              <a:t>design </a:t>
            </a:r>
            <a:r>
              <a:rPr sz="2400" spc="-5" dirty="0">
                <a:latin typeface="Caladea"/>
                <a:cs typeface="Caladea"/>
              </a:rPr>
              <a:t>focuses on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representation of those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aspects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of  the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software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that will be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visible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to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the customer/user </a:t>
            </a:r>
            <a:r>
              <a:rPr sz="2400" dirty="0">
                <a:latin typeface="Caladea"/>
                <a:cs typeface="Caladea"/>
              </a:rPr>
              <a:t>(e.g., </a:t>
            </a:r>
            <a:r>
              <a:rPr sz="2400" spc="-5" dirty="0">
                <a:latin typeface="Caladea"/>
                <a:cs typeface="Caladea"/>
              </a:rPr>
              <a:t>input  </a:t>
            </a:r>
            <a:r>
              <a:rPr sz="2400" spc="-10" dirty="0">
                <a:latin typeface="Caladea"/>
                <a:cs typeface="Caladea"/>
              </a:rPr>
              <a:t>approaches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output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formats).</a:t>
            </a:r>
            <a:endParaRPr sz="2400">
              <a:latin typeface="Caladea"/>
              <a:cs typeface="Caladea"/>
            </a:endParaRPr>
          </a:p>
          <a:p>
            <a:pPr marL="207645" marR="243840" indent="-195580">
              <a:lnSpc>
                <a:spcPct val="100000"/>
              </a:lnSpc>
              <a:buSzPct val="43750"/>
              <a:buFont typeface="Wingdings"/>
              <a:buChar char=""/>
              <a:tabLst>
                <a:tab pos="208279" algn="l"/>
              </a:tabLst>
            </a:pPr>
            <a:r>
              <a:rPr sz="2400" spc="-5" dirty="0">
                <a:latin typeface="Caladea"/>
                <a:cs typeface="Caladea"/>
              </a:rPr>
              <a:t>The quick </a:t>
            </a:r>
            <a:r>
              <a:rPr sz="2400" dirty="0">
                <a:latin typeface="Caladea"/>
                <a:cs typeface="Caladea"/>
              </a:rPr>
              <a:t>design </a:t>
            </a:r>
            <a:r>
              <a:rPr sz="2400" spc="-5" dirty="0">
                <a:latin typeface="Caladea"/>
                <a:cs typeface="Caladea"/>
              </a:rPr>
              <a:t>leads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dirty="0">
                <a:latin typeface="Caladea"/>
                <a:cs typeface="Caladea"/>
              </a:rPr>
              <a:t>construction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10" dirty="0">
                <a:latin typeface="Caladea"/>
                <a:cs typeface="Caladea"/>
              </a:rPr>
              <a:t>prototype.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2222DD"/>
                </a:solidFill>
                <a:latin typeface="Caladea"/>
                <a:cs typeface="Caladea"/>
              </a:rPr>
              <a:t> </a:t>
            </a:r>
            <a:r>
              <a:rPr sz="2400" b="1" spc="-15" dirty="0">
                <a:solidFill>
                  <a:srgbClr val="2222DD"/>
                </a:solidFill>
                <a:latin typeface="Caladea"/>
                <a:cs typeface="Caladea"/>
              </a:rPr>
              <a:t>prototype </a:t>
            </a:r>
            <a:r>
              <a:rPr sz="2400" spc="-5" dirty="0">
                <a:latin typeface="Caladea"/>
                <a:cs typeface="Caladea"/>
              </a:rPr>
              <a:t>is </a:t>
            </a:r>
            <a:r>
              <a:rPr sz="2400" spc="-15" dirty="0">
                <a:latin typeface="Caladea"/>
                <a:cs typeface="Caladea"/>
              </a:rPr>
              <a:t>evaluated </a:t>
            </a:r>
            <a:r>
              <a:rPr sz="2400" spc="-20" dirty="0">
                <a:latin typeface="Caladea"/>
                <a:cs typeface="Caladea"/>
              </a:rPr>
              <a:t>by </a:t>
            </a:r>
            <a:r>
              <a:rPr sz="2400" spc="-5" dirty="0">
                <a:latin typeface="Caladea"/>
                <a:cs typeface="Caladea"/>
              </a:rPr>
              <a:t>the customer/user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used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refine 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requirements </a:t>
            </a:r>
            <a:r>
              <a:rPr sz="2400" spc="-10" dirty="0">
                <a:latin typeface="Caladea"/>
                <a:cs typeface="Caladea"/>
              </a:rPr>
              <a:t>for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10" dirty="0">
                <a:latin typeface="Caladea"/>
                <a:cs typeface="Caladea"/>
              </a:rPr>
              <a:t>software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spc="-10" dirty="0">
                <a:latin typeface="Caladea"/>
                <a:cs typeface="Caladea"/>
              </a:rPr>
              <a:t>be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developed.</a:t>
            </a:r>
            <a:endParaRPr sz="2400">
              <a:latin typeface="Caladea"/>
              <a:cs typeface="Caladea"/>
            </a:endParaRPr>
          </a:p>
          <a:p>
            <a:pPr marL="207645" marR="287655" indent="-195580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208279" algn="l"/>
              </a:tabLst>
            </a:pPr>
            <a:r>
              <a:rPr sz="2400" spc="-10" dirty="0">
                <a:latin typeface="Caladea"/>
                <a:cs typeface="Caladea"/>
              </a:rPr>
              <a:t>Iteration </a:t>
            </a:r>
            <a:r>
              <a:rPr sz="2400" spc="-5" dirty="0">
                <a:latin typeface="Caladea"/>
                <a:cs typeface="Caladea"/>
              </a:rPr>
              <a:t>occurs as </a:t>
            </a:r>
            <a:r>
              <a:rPr sz="2400" dirty="0">
                <a:latin typeface="Caladea"/>
                <a:cs typeface="Caladea"/>
              </a:rPr>
              <a:t>the </a:t>
            </a:r>
            <a:r>
              <a:rPr sz="2400" spc="-10" dirty="0">
                <a:latin typeface="Caladea"/>
                <a:cs typeface="Caladea"/>
              </a:rPr>
              <a:t>prototype </a:t>
            </a:r>
            <a:r>
              <a:rPr sz="2400" spc="-5" dirty="0">
                <a:latin typeface="Caladea"/>
                <a:cs typeface="Caladea"/>
              </a:rPr>
              <a:t>is tuned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dirty="0">
                <a:latin typeface="Caladea"/>
                <a:cs typeface="Caladea"/>
              </a:rPr>
              <a:t>satisfy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needs of  the </a:t>
            </a:r>
            <a:r>
              <a:rPr sz="2400" spc="-35" dirty="0">
                <a:solidFill>
                  <a:srgbClr val="FF3366"/>
                </a:solidFill>
                <a:latin typeface="Caladea"/>
                <a:cs typeface="Caladea"/>
              </a:rPr>
              <a:t>customer, </a:t>
            </a:r>
            <a:r>
              <a:rPr sz="2400" spc="-5" dirty="0">
                <a:latin typeface="Caladea"/>
                <a:cs typeface="Caladea"/>
              </a:rPr>
              <a:t>while </a:t>
            </a:r>
            <a:r>
              <a:rPr sz="2400" dirty="0">
                <a:latin typeface="Caladea"/>
                <a:cs typeface="Caladea"/>
              </a:rPr>
              <a:t>at </a:t>
            </a:r>
            <a:r>
              <a:rPr sz="2400" spc="-10" dirty="0">
                <a:latin typeface="Caladea"/>
                <a:cs typeface="Caladea"/>
              </a:rPr>
              <a:t>the </a:t>
            </a:r>
            <a:r>
              <a:rPr sz="2400" spc="-5" dirty="0">
                <a:latin typeface="Caladea"/>
                <a:cs typeface="Caladea"/>
              </a:rPr>
              <a:t>same time enabling the </a:t>
            </a:r>
            <a:r>
              <a:rPr sz="2400" spc="-10" dirty="0">
                <a:latin typeface="Caladea"/>
                <a:cs typeface="Caladea"/>
              </a:rPr>
              <a:t>developer to  better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understand </a:t>
            </a:r>
            <a:r>
              <a:rPr sz="2400" spc="-10" dirty="0">
                <a:solidFill>
                  <a:srgbClr val="FF3366"/>
                </a:solidFill>
                <a:latin typeface="Caladea"/>
                <a:cs typeface="Caladea"/>
              </a:rPr>
              <a:t>what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needs </a:t>
            </a:r>
            <a:r>
              <a:rPr sz="2400" spc="-15" dirty="0">
                <a:solidFill>
                  <a:srgbClr val="FF3366"/>
                </a:solidFill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be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done.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182" y="326212"/>
            <a:ext cx="59352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Problems in</a:t>
            </a:r>
            <a:r>
              <a:rPr spc="-45" dirty="0"/>
              <a:t> </a:t>
            </a:r>
            <a:r>
              <a:rPr spc="-5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243710"/>
            <a:ext cx="7919084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 indent="-294640" algn="just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dirty="0">
                <a:latin typeface="Caladea"/>
                <a:cs typeface="Caladea"/>
              </a:rPr>
              <a:t>customers sees </a:t>
            </a:r>
            <a:r>
              <a:rPr sz="2400" spc="-5" dirty="0">
                <a:latin typeface="Caladea"/>
                <a:cs typeface="Caladea"/>
              </a:rPr>
              <a:t>what appears to be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working version  of the </a:t>
            </a:r>
            <a:r>
              <a:rPr sz="2400" dirty="0">
                <a:latin typeface="Caladea"/>
                <a:cs typeface="Caladea"/>
              </a:rPr>
              <a:t>software, </a:t>
            </a:r>
            <a:r>
              <a:rPr sz="2400" spc="-5" dirty="0">
                <a:latin typeface="Caladea"/>
                <a:cs typeface="Caladea"/>
              </a:rPr>
              <a:t>unaware that the prototype </a:t>
            </a:r>
            <a:r>
              <a:rPr sz="2400" dirty="0">
                <a:latin typeface="Caladea"/>
                <a:cs typeface="Caladea"/>
              </a:rPr>
              <a:t>is </a:t>
            </a:r>
            <a:r>
              <a:rPr sz="2400" spc="-5" dirty="0">
                <a:latin typeface="Caladea"/>
                <a:cs typeface="Caladea"/>
              </a:rPr>
              <a:t>held  together </a:t>
            </a:r>
            <a:r>
              <a:rPr sz="2400" spc="-85" dirty="0">
                <a:latin typeface="Georgia"/>
                <a:cs typeface="Georgia"/>
              </a:rPr>
              <a:t>“ </a:t>
            </a:r>
            <a:r>
              <a:rPr sz="2400" dirty="0">
                <a:latin typeface="Caladea"/>
                <a:cs typeface="Caladea"/>
              </a:rPr>
              <a:t>with </a:t>
            </a:r>
            <a:r>
              <a:rPr sz="2400" spc="-5" dirty="0">
                <a:latin typeface="Caladea"/>
                <a:cs typeface="Caladea"/>
              </a:rPr>
              <a:t>chewing gum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baling </a:t>
            </a:r>
            <a:r>
              <a:rPr sz="2400" spc="-5" dirty="0">
                <a:latin typeface="Georgia"/>
                <a:cs typeface="Georgia"/>
              </a:rPr>
              <a:t>wire”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Caladea"/>
                <a:cs typeface="Caladea"/>
              </a:rPr>
              <a:t>.</a:t>
            </a:r>
            <a:endParaRPr sz="2400">
              <a:latin typeface="Caladea"/>
              <a:cs typeface="Caladea"/>
            </a:endParaRPr>
          </a:p>
          <a:p>
            <a:pPr marL="306705" marR="101600" indent="-294640" algn="just">
              <a:lnSpc>
                <a:spcPct val="100000"/>
              </a:lnSpc>
              <a:spcBef>
                <a:spcPts val="575"/>
              </a:spcBef>
              <a:buSzPct val="43750"/>
              <a:buFont typeface="Wingdings"/>
              <a:buChar char=""/>
              <a:tabLst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dirty="0">
                <a:latin typeface="Caladea"/>
                <a:cs typeface="Caladea"/>
              </a:rPr>
              <a:t>developer often </a:t>
            </a:r>
            <a:r>
              <a:rPr sz="2400" spc="-5" dirty="0">
                <a:latin typeface="Caladea"/>
                <a:cs typeface="Caladea"/>
              </a:rPr>
              <a:t>makes </a:t>
            </a:r>
            <a:r>
              <a:rPr sz="2400" dirty="0">
                <a:latin typeface="Caladea"/>
                <a:cs typeface="Caladea"/>
              </a:rPr>
              <a:t>implementation </a:t>
            </a:r>
            <a:r>
              <a:rPr sz="2400" spc="-5" dirty="0">
                <a:latin typeface="Caladea"/>
                <a:cs typeface="Caladea"/>
              </a:rPr>
              <a:t>compromises  in order to </a:t>
            </a:r>
            <a:r>
              <a:rPr sz="2400" dirty="0">
                <a:latin typeface="Caladea"/>
                <a:cs typeface="Caladea"/>
              </a:rPr>
              <a:t>get a </a:t>
            </a:r>
            <a:r>
              <a:rPr sz="2400" spc="-5" dirty="0">
                <a:latin typeface="Caladea"/>
                <a:cs typeface="Caladea"/>
              </a:rPr>
              <a:t>prototype </a:t>
            </a:r>
            <a:r>
              <a:rPr sz="2400" dirty="0">
                <a:latin typeface="Caladea"/>
                <a:cs typeface="Caladea"/>
              </a:rPr>
              <a:t>working</a:t>
            </a:r>
            <a:r>
              <a:rPr sz="2400" spc="-7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quickly.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2187067"/>
            <a:ext cx="5812790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Where </a:t>
            </a:r>
            <a:r>
              <a:rPr sz="2800" spc="-25" dirty="0"/>
              <a:t>to </a:t>
            </a:r>
            <a:r>
              <a:rPr sz="2800" spc="-10" dirty="0"/>
              <a:t>use the</a:t>
            </a:r>
            <a:r>
              <a:rPr sz="2800" spc="20" dirty="0"/>
              <a:t> </a:t>
            </a:r>
            <a:r>
              <a:rPr sz="2800" spc="-10" dirty="0"/>
              <a:t>prototyping?</a:t>
            </a:r>
            <a:endParaRPr sz="2800"/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b="0" spc="-5" dirty="0">
                <a:latin typeface="Caladea"/>
                <a:cs typeface="Caladea"/>
              </a:rPr>
              <a:t>Business </a:t>
            </a:r>
            <a:r>
              <a:rPr sz="2400" b="0" spc="-10" dirty="0">
                <a:latin typeface="Caladea"/>
                <a:cs typeface="Caladea"/>
              </a:rPr>
              <a:t>product </a:t>
            </a:r>
            <a:r>
              <a:rPr sz="2400" b="0" dirty="0">
                <a:latin typeface="Caladea"/>
                <a:cs typeface="Caladea"/>
              </a:rPr>
              <a:t>with </a:t>
            </a:r>
            <a:r>
              <a:rPr sz="2400" b="0" spc="-5" dirty="0">
                <a:latin typeface="Caladea"/>
                <a:cs typeface="Caladea"/>
              </a:rPr>
              <a:t>unclear</a:t>
            </a:r>
            <a:r>
              <a:rPr sz="2400" b="0" spc="10" dirty="0">
                <a:latin typeface="Caladea"/>
                <a:cs typeface="Caladea"/>
              </a:rPr>
              <a:t> </a:t>
            </a:r>
            <a:r>
              <a:rPr sz="2400" b="0" spc="-10" dirty="0">
                <a:latin typeface="Caladea"/>
                <a:cs typeface="Caladea"/>
              </a:rPr>
              <a:t>requirements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211" y="166878"/>
            <a:ext cx="674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Evolutionary Models: The</a:t>
            </a:r>
            <a:r>
              <a:rPr spc="-45" dirty="0"/>
              <a:t> </a:t>
            </a:r>
            <a:r>
              <a:rPr spc="-5" dirty="0"/>
              <a:t>Spiral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8708" y="2352483"/>
            <a:ext cx="4721225" cy="2974340"/>
            <a:chOff x="1818708" y="2352483"/>
            <a:chExt cx="4721225" cy="2974340"/>
          </a:xfrm>
        </p:grpSpPr>
        <p:sp>
          <p:nvSpPr>
            <p:cNvPr id="4" name="object 4"/>
            <p:cNvSpPr/>
            <p:nvPr/>
          </p:nvSpPr>
          <p:spPr>
            <a:xfrm>
              <a:off x="2021823" y="3596778"/>
              <a:ext cx="12700" cy="114935"/>
            </a:xfrm>
            <a:custGeom>
              <a:avLst/>
              <a:gdLst/>
              <a:ahLst/>
              <a:cxnLst/>
              <a:rect l="l" t="t" r="r" b="b"/>
              <a:pathLst>
                <a:path w="12700" h="114935">
                  <a:moveTo>
                    <a:pt x="6219" y="-6436"/>
                  </a:moveTo>
                  <a:lnTo>
                    <a:pt x="6219" y="120863"/>
                  </a:lnTo>
                </a:path>
              </a:pathLst>
            </a:custGeom>
            <a:ln w="25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4262" y="3711205"/>
              <a:ext cx="2233930" cy="1101090"/>
            </a:xfrm>
            <a:custGeom>
              <a:avLst/>
              <a:gdLst/>
              <a:ahLst/>
              <a:cxnLst/>
              <a:rect l="l" t="t" r="r" b="b"/>
              <a:pathLst>
                <a:path w="2233929" h="1101089">
                  <a:moveTo>
                    <a:pt x="0" y="0"/>
                  </a:moveTo>
                  <a:lnTo>
                    <a:pt x="0" y="0"/>
                  </a:lnTo>
                </a:path>
                <a:path w="2233929" h="1101089">
                  <a:moveTo>
                    <a:pt x="0" y="0"/>
                  </a:moveTo>
                  <a:lnTo>
                    <a:pt x="25283" y="128377"/>
                  </a:lnTo>
                </a:path>
                <a:path w="2233929" h="1101089">
                  <a:moveTo>
                    <a:pt x="25283" y="128377"/>
                  </a:moveTo>
                  <a:lnTo>
                    <a:pt x="25283" y="128377"/>
                  </a:lnTo>
                </a:path>
                <a:path w="2233929" h="1101089">
                  <a:moveTo>
                    <a:pt x="25283" y="128377"/>
                  </a:moveTo>
                  <a:lnTo>
                    <a:pt x="88694" y="242804"/>
                  </a:lnTo>
                </a:path>
                <a:path w="2233929" h="1101089">
                  <a:moveTo>
                    <a:pt x="88694" y="242804"/>
                  </a:moveTo>
                  <a:lnTo>
                    <a:pt x="88694" y="242804"/>
                  </a:lnTo>
                </a:path>
                <a:path w="2233929" h="1101089">
                  <a:moveTo>
                    <a:pt x="88694" y="242804"/>
                  </a:moveTo>
                  <a:lnTo>
                    <a:pt x="164966" y="357231"/>
                  </a:lnTo>
                </a:path>
                <a:path w="2233929" h="1101089">
                  <a:moveTo>
                    <a:pt x="164966" y="357231"/>
                  </a:moveTo>
                  <a:lnTo>
                    <a:pt x="164966" y="357231"/>
                  </a:lnTo>
                </a:path>
                <a:path w="2233929" h="1101089">
                  <a:moveTo>
                    <a:pt x="164966" y="357231"/>
                  </a:moveTo>
                  <a:lnTo>
                    <a:pt x="253677" y="471658"/>
                  </a:lnTo>
                </a:path>
                <a:path w="2233929" h="1101089">
                  <a:moveTo>
                    <a:pt x="253677" y="471658"/>
                  </a:moveTo>
                  <a:lnTo>
                    <a:pt x="253677" y="471658"/>
                  </a:lnTo>
                </a:path>
                <a:path w="2233929" h="1101089">
                  <a:moveTo>
                    <a:pt x="253677" y="471658"/>
                  </a:moveTo>
                  <a:lnTo>
                    <a:pt x="368078" y="571680"/>
                  </a:lnTo>
                </a:path>
                <a:path w="2233929" h="1101089">
                  <a:moveTo>
                    <a:pt x="368078" y="571680"/>
                  </a:moveTo>
                  <a:lnTo>
                    <a:pt x="368078" y="571680"/>
                  </a:lnTo>
                </a:path>
                <a:path w="2233929" h="1101089">
                  <a:moveTo>
                    <a:pt x="368078" y="571680"/>
                  </a:moveTo>
                  <a:lnTo>
                    <a:pt x="494916" y="657714"/>
                  </a:lnTo>
                </a:path>
                <a:path w="2233929" h="1101089">
                  <a:moveTo>
                    <a:pt x="494916" y="657714"/>
                  </a:moveTo>
                  <a:lnTo>
                    <a:pt x="494916" y="657714"/>
                  </a:lnTo>
                </a:path>
                <a:path w="2233929" h="1101089">
                  <a:moveTo>
                    <a:pt x="494916" y="657714"/>
                  </a:moveTo>
                  <a:lnTo>
                    <a:pt x="647461" y="743312"/>
                  </a:lnTo>
                </a:path>
                <a:path w="2233929" h="1101089">
                  <a:moveTo>
                    <a:pt x="647461" y="743312"/>
                  </a:moveTo>
                  <a:lnTo>
                    <a:pt x="647461" y="743312"/>
                  </a:lnTo>
                </a:path>
                <a:path w="2233929" h="1101089">
                  <a:moveTo>
                    <a:pt x="647461" y="743312"/>
                  </a:moveTo>
                  <a:lnTo>
                    <a:pt x="977411" y="900538"/>
                  </a:lnTo>
                </a:path>
                <a:path w="2233929" h="1101089">
                  <a:moveTo>
                    <a:pt x="977411" y="900538"/>
                  </a:moveTo>
                  <a:lnTo>
                    <a:pt x="977411" y="900538"/>
                  </a:lnTo>
                </a:path>
                <a:path w="2233929" h="1101089">
                  <a:moveTo>
                    <a:pt x="977411" y="900538"/>
                  </a:moveTo>
                  <a:lnTo>
                    <a:pt x="1357928" y="1014965"/>
                  </a:lnTo>
                </a:path>
                <a:path w="2233929" h="1101089">
                  <a:moveTo>
                    <a:pt x="1357928" y="1014965"/>
                  </a:moveTo>
                  <a:lnTo>
                    <a:pt x="1357928" y="1014965"/>
                  </a:lnTo>
                </a:path>
                <a:path w="2233929" h="1101089">
                  <a:moveTo>
                    <a:pt x="1357928" y="1014965"/>
                  </a:moveTo>
                  <a:lnTo>
                    <a:pt x="1789485" y="1086593"/>
                  </a:lnTo>
                </a:path>
                <a:path w="2233929" h="1101089">
                  <a:moveTo>
                    <a:pt x="1789485" y="1086593"/>
                  </a:moveTo>
                  <a:lnTo>
                    <a:pt x="1789485" y="1086593"/>
                  </a:lnTo>
                </a:path>
                <a:path w="2233929" h="1101089">
                  <a:moveTo>
                    <a:pt x="1789485" y="1086593"/>
                  </a:moveTo>
                  <a:lnTo>
                    <a:pt x="2233802" y="1100999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8064" y="3711205"/>
              <a:ext cx="2246630" cy="1101090"/>
            </a:xfrm>
            <a:custGeom>
              <a:avLst/>
              <a:gdLst/>
              <a:ahLst/>
              <a:cxnLst/>
              <a:rect l="l" t="t" r="r" b="b"/>
              <a:pathLst>
                <a:path w="2246629" h="1101089">
                  <a:moveTo>
                    <a:pt x="0" y="1100999"/>
                  </a:moveTo>
                  <a:lnTo>
                    <a:pt x="456823" y="1086593"/>
                  </a:lnTo>
                </a:path>
                <a:path w="2246629" h="1101089">
                  <a:moveTo>
                    <a:pt x="456823" y="1086593"/>
                  </a:moveTo>
                  <a:lnTo>
                    <a:pt x="456823" y="1086593"/>
                  </a:lnTo>
                </a:path>
                <a:path w="2246629" h="1101089">
                  <a:moveTo>
                    <a:pt x="456823" y="1086593"/>
                  </a:moveTo>
                  <a:lnTo>
                    <a:pt x="888295" y="1014965"/>
                  </a:lnTo>
                </a:path>
                <a:path w="2246629" h="1101089">
                  <a:moveTo>
                    <a:pt x="888295" y="1014965"/>
                  </a:moveTo>
                  <a:lnTo>
                    <a:pt x="888295" y="1014965"/>
                  </a:lnTo>
                </a:path>
                <a:path w="2246629" h="1101089">
                  <a:moveTo>
                    <a:pt x="888295" y="1014965"/>
                  </a:moveTo>
                  <a:lnTo>
                    <a:pt x="1268727" y="900538"/>
                  </a:lnTo>
                </a:path>
                <a:path w="2246629" h="1101089">
                  <a:moveTo>
                    <a:pt x="1268727" y="900538"/>
                  </a:moveTo>
                  <a:lnTo>
                    <a:pt x="1268727" y="900538"/>
                  </a:lnTo>
                </a:path>
                <a:path w="2246629" h="1101089">
                  <a:moveTo>
                    <a:pt x="1268727" y="900538"/>
                  </a:moveTo>
                  <a:lnTo>
                    <a:pt x="1598796" y="743312"/>
                  </a:lnTo>
                </a:path>
                <a:path w="2246629" h="1101089">
                  <a:moveTo>
                    <a:pt x="1598796" y="743312"/>
                  </a:moveTo>
                  <a:lnTo>
                    <a:pt x="1598796" y="743312"/>
                  </a:lnTo>
                </a:path>
                <a:path w="2246629" h="1101089">
                  <a:moveTo>
                    <a:pt x="1598796" y="743312"/>
                  </a:moveTo>
                  <a:lnTo>
                    <a:pt x="1738394" y="657714"/>
                  </a:lnTo>
                </a:path>
                <a:path w="2246629" h="1101089">
                  <a:moveTo>
                    <a:pt x="1738394" y="657714"/>
                  </a:moveTo>
                  <a:lnTo>
                    <a:pt x="1738394" y="657714"/>
                  </a:lnTo>
                </a:path>
                <a:path w="2246629" h="1101089">
                  <a:moveTo>
                    <a:pt x="1738394" y="657714"/>
                  </a:moveTo>
                  <a:lnTo>
                    <a:pt x="1878162" y="571680"/>
                  </a:lnTo>
                </a:path>
                <a:path w="2246629" h="1101089">
                  <a:moveTo>
                    <a:pt x="1878162" y="571680"/>
                  </a:moveTo>
                  <a:lnTo>
                    <a:pt x="1878162" y="571680"/>
                  </a:lnTo>
                </a:path>
                <a:path w="2246629" h="1101089">
                  <a:moveTo>
                    <a:pt x="1878162" y="571680"/>
                  </a:moveTo>
                  <a:lnTo>
                    <a:pt x="1992072" y="471658"/>
                  </a:lnTo>
                </a:path>
                <a:path w="2246629" h="1101089">
                  <a:moveTo>
                    <a:pt x="1992072" y="471658"/>
                  </a:moveTo>
                  <a:lnTo>
                    <a:pt x="1992072" y="471658"/>
                  </a:lnTo>
                </a:path>
                <a:path w="2246629" h="1101089">
                  <a:moveTo>
                    <a:pt x="1992072" y="471658"/>
                  </a:moveTo>
                  <a:lnTo>
                    <a:pt x="2081308" y="357231"/>
                  </a:lnTo>
                </a:path>
                <a:path w="2246629" h="1101089">
                  <a:moveTo>
                    <a:pt x="2081308" y="357231"/>
                  </a:moveTo>
                  <a:lnTo>
                    <a:pt x="2081308" y="357231"/>
                  </a:lnTo>
                </a:path>
                <a:path w="2246629" h="1101089">
                  <a:moveTo>
                    <a:pt x="2081308" y="357231"/>
                  </a:moveTo>
                  <a:lnTo>
                    <a:pt x="2157022" y="242804"/>
                  </a:lnTo>
                </a:path>
                <a:path w="2246629" h="1101089">
                  <a:moveTo>
                    <a:pt x="2157022" y="242804"/>
                  </a:moveTo>
                  <a:lnTo>
                    <a:pt x="2157022" y="242804"/>
                  </a:lnTo>
                </a:path>
                <a:path w="2246629" h="1101089">
                  <a:moveTo>
                    <a:pt x="2157022" y="242804"/>
                  </a:moveTo>
                  <a:lnTo>
                    <a:pt x="2208062" y="128377"/>
                  </a:lnTo>
                </a:path>
                <a:path w="2246629" h="1101089">
                  <a:moveTo>
                    <a:pt x="2208062" y="128377"/>
                  </a:moveTo>
                  <a:lnTo>
                    <a:pt x="2208062" y="128377"/>
                  </a:lnTo>
                </a:path>
                <a:path w="2246629" h="1101089">
                  <a:moveTo>
                    <a:pt x="2208062" y="128377"/>
                  </a:moveTo>
                  <a:lnTo>
                    <a:pt x="2246257" y="0"/>
                  </a:lnTo>
                </a:path>
                <a:path w="2246629" h="1101089">
                  <a:moveTo>
                    <a:pt x="2246257" y="0"/>
                  </a:moveTo>
                  <a:lnTo>
                    <a:pt x="2246257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14322" y="3596778"/>
              <a:ext cx="12700" cy="114935"/>
            </a:xfrm>
            <a:custGeom>
              <a:avLst/>
              <a:gdLst/>
              <a:ahLst/>
              <a:cxnLst/>
              <a:rect l="l" t="t" r="r" b="b"/>
              <a:pathLst>
                <a:path w="12700" h="114935">
                  <a:moveTo>
                    <a:pt x="6168" y="-6436"/>
                  </a:moveTo>
                  <a:lnTo>
                    <a:pt x="6168" y="120863"/>
                  </a:lnTo>
                </a:path>
              </a:pathLst>
            </a:custGeom>
            <a:ln w="25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4322" y="3482331"/>
              <a:ext cx="12700" cy="114935"/>
            </a:xfrm>
            <a:custGeom>
              <a:avLst/>
              <a:gdLst/>
              <a:ahLst/>
              <a:cxnLst/>
              <a:rect l="l" t="t" r="r" b="b"/>
              <a:pathLst>
                <a:path w="12700" h="114935">
                  <a:moveTo>
                    <a:pt x="6168" y="-6436"/>
                  </a:moveTo>
                  <a:lnTo>
                    <a:pt x="6168" y="120882"/>
                  </a:lnTo>
                </a:path>
              </a:pathLst>
            </a:custGeom>
            <a:ln w="25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7863" y="2524248"/>
              <a:ext cx="1586865" cy="958215"/>
            </a:xfrm>
            <a:custGeom>
              <a:avLst/>
              <a:gdLst/>
              <a:ahLst/>
              <a:cxnLst/>
              <a:rect l="l" t="t" r="r" b="b"/>
              <a:pathLst>
                <a:path w="1586865" h="958214">
                  <a:moveTo>
                    <a:pt x="1586458" y="958083"/>
                  </a:moveTo>
                  <a:lnTo>
                    <a:pt x="1586458" y="958083"/>
                  </a:lnTo>
                </a:path>
                <a:path w="1586865" h="958214">
                  <a:moveTo>
                    <a:pt x="1586458" y="958083"/>
                  </a:moveTo>
                  <a:lnTo>
                    <a:pt x="1560769" y="843637"/>
                  </a:lnTo>
                </a:path>
                <a:path w="1586865" h="958214">
                  <a:moveTo>
                    <a:pt x="1560769" y="843637"/>
                  </a:moveTo>
                  <a:lnTo>
                    <a:pt x="1560769" y="843637"/>
                  </a:lnTo>
                </a:path>
                <a:path w="1586865" h="958214">
                  <a:moveTo>
                    <a:pt x="1560769" y="843637"/>
                  </a:moveTo>
                  <a:lnTo>
                    <a:pt x="1510067" y="743615"/>
                  </a:lnTo>
                </a:path>
                <a:path w="1586865" h="958214">
                  <a:moveTo>
                    <a:pt x="1510067" y="743615"/>
                  </a:moveTo>
                  <a:lnTo>
                    <a:pt x="1510067" y="743615"/>
                  </a:lnTo>
                </a:path>
                <a:path w="1586865" h="958214">
                  <a:moveTo>
                    <a:pt x="1510067" y="743615"/>
                  </a:moveTo>
                  <a:lnTo>
                    <a:pt x="1446690" y="643593"/>
                  </a:lnTo>
                </a:path>
                <a:path w="1586865" h="958214">
                  <a:moveTo>
                    <a:pt x="1446690" y="643593"/>
                  </a:moveTo>
                  <a:lnTo>
                    <a:pt x="1446690" y="643593"/>
                  </a:lnTo>
                </a:path>
                <a:path w="1586865" h="958214">
                  <a:moveTo>
                    <a:pt x="1446690" y="643593"/>
                  </a:moveTo>
                  <a:lnTo>
                    <a:pt x="1357962" y="543192"/>
                  </a:lnTo>
                </a:path>
                <a:path w="1586865" h="958214">
                  <a:moveTo>
                    <a:pt x="1357962" y="543192"/>
                  </a:moveTo>
                  <a:lnTo>
                    <a:pt x="1357962" y="543192"/>
                  </a:lnTo>
                </a:path>
                <a:path w="1586865" h="958214">
                  <a:moveTo>
                    <a:pt x="1357962" y="543192"/>
                  </a:moveTo>
                  <a:lnTo>
                    <a:pt x="1256390" y="457595"/>
                  </a:lnTo>
                </a:path>
                <a:path w="1586865" h="958214">
                  <a:moveTo>
                    <a:pt x="1256390" y="457595"/>
                  </a:moveTo>
                  <a:lnTo>
                    <a:pt x="1256390" y="457595"/>
                  </a:lnTo>
                </a:path>
                <a:path w="1586865" h="958214">
                  <a:moveTo>
                    <a:pt x="1256390" y="457595"/>
                  </a:moveTo>
                  <a:lnTo>
                    <a:pt x="1141973" y="371997"/>
                  </a:lnTo>
                </a:path>
                <a:path w="1586865" h="958214">
                  <a:moveTo>
                    <a:pt x="1141973" y="371997"/>
                  </a:moveTo>
                  <a:lnTo>
                    <a:pt x="1141973" y="371997"/>
                  </a:lnTo>
                </a:path>
                <a:path w="1586865" h="958214">
                  <a:moveTo>
                    <a:pt x="1141973" y="371997"/>
                  </a:moveTo>
                  <a:lnTo>
                    <a:pt x="1015218" y="300445"/>
                  </a:lnTo>
                </a:path>
                <a:path w="1586865" h="958214">
                  <a:moveTo>
                    <a:pt x="1015218" y="300445"/>
                  </a:moveTo>
                  <a:lnTo>
                    <a:pt x="1015218" y="300445"/>
                  </a:lnTo>
                </a:path>
                <a:path w="1586865" h="958214">
                  <a:moveTo>
                    <a:pt x="1015218" y="300445"/>
                  </a:moveTo>
                  <a:lnTo>
                    <a:pt x="710500" y="157150"/>
                  </a:lnTo>
                </a:path>
                <a:path w="1586865" h="958214">
                  <a:moveTo>
                    <a:pt x="710500" y="157150"/>
                  </a:moveTo>
                  <a:lnTo>
                    <a:pt x="710500" y="157150"/>
                  </a:lnTo>
                </a:path>
                <a:path w="1586865" h="958214">
                  <a:moveTo>
                    <a:pt x="710500" y="157150"/>
                  </a:moveTo>
                  <a:lnTo>
                    <a:pt x="367756" y="57128"/>
                  </a:lnTo>
                </a:path>
                <a:path w="1586865" h="958214">
                  <a:moveTo>
                    <a:pt x="367756" y="57128"/>
                  </a:moveTo>
                  <a:lnTo>
                    <a:pt x="367756" y="57128"/>
                  </a:lnTo>
                </a:path>
                <a:path w="1586865" h="958214">
                  <a:moveTo>
                    <a:pt x="367756" y="57128"/>
                  </a:moveTo>
                  <a:lnTo>
                    <a:pt x="0" y="0"/>
                  </a:lnTo>
                </a:path>
                <a:path w="1586865" h="9582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1742" y="2495778"/>
              <a:ext cx="406400" cy="28575"/>
            </a:xfrm>
            <a:custGeom>
              <a:avLst/>
              <a:gdLst/>
              <a:ahLst/>
              <a:cxnLst/>
              <a:rect l="l" t="t" r="r" b="b"/>
              <a:pathLst>
                <a:path w="406400" h="28575">
                  <a:moveTo>
                    <a:pt x="-7212" y="14234"/>
                  </a:moveTo>
                  <a:lnTo>
                    <a:pt x="413333" y="14234"/>
                  </a:lnTo>
                </a:path>
              </a:pathLst>
            </a:custGeom>
            <a:ln w="42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5452" y="2495778"/>
              <a:ext cx="406400" cy="28575"/>
            </a:xfrm>
            <a:custGeom>
              <a:avLst/>
              <a:gdLst/>
              <a:ahLst/>
              <a:cxnLst/>
              <a:rect l="l" t="t" r="r" b="b"/>
              <a:pathLst>
                <a:path w="406400" h="28575">
                  <a:moveTo>
                    <a:pt x="-7212" y="14234"/>
                  </a:moveTo>
                  <a:lnTo>
                    <a:pt x="413502" y="14234"/>
                  </a:lnTo>
                </a:path>
              </a:pathLst>
            </a:custGeom>
            <a:ln w="42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9179" y="2524248"/>
              <a:ext cx="1586865" cy="958215"/>
            </a:xfrm>
            <a:custGeom>
              <a:avLst/>
              <a:gdLst/>
              <a:ahLst/>
              <a:cxnLst/>
              <a:rect l="l" t="t" r="r" b="b"/>
              <a:pathLst>
                <a:path w="1586864" h="958214">
                  <a:moveTo>
                    <a:pt x="1586272" y="0"/>
                  </a:moveTo>
                  <a:lnTo>
                    <a:pt x="1586272" y="0"/>
                  </a:lnTo>
                </a:path>
                <a:path w="1586864" h="958214">
                  <a:moveTo>
                    <a:pt x="1586272" y="0"/>
                  </a:moveTo>
                  <a:lnTo>
                    <a:pt x="1205840" y="57128"/>
                  </a:lnTo>
                </a:path>
                <a:path w="1586864" h="958214">
                  <a:moveTo>
                    <a:pt x="1205840" y="57128"/>
                  </a:moveTo>
                  <a:lnTo>
                    <a:pt x="1205840" y="57128"/>
                  </a:lnTo>
                </a:path>
                <a:path w="1586864" h="958214">
                  <a:moveTo>
                    <a:pt x="1205840" y="57128"/>
                  </a:moveTo>
                  <a:lnTo>
                    <a:pt x="863011" y="157150"/>
                  </a:lnTo>
                </a:path>
                <a:path w="1586864" h="958214">
                  <a:moveTo>
                    <a:pt x="863011" y="157150"/>
                  </a:moveTo>
                  <a:lnTo>
                    <a:pt x="863011" y="157150"/>
                  </a:lnTo>
                </a:path>
                <a:path w="1586864" h="958214">
                  <a:moveTo>
                    <a:pt x="863011" y="157150"/>
                  </a:moveTo>
                  <a:lnTo>
                    <a:pt x="571189" y="300445"/>
                  </a:lnTo>
                </a:path>
                <a:path w="1586864" h="958214">
                  <a:moveTo>
                    <a:pt x="571189" y="300445"/>
                  </a:moveTo>
                  <a:lnTo>
                    <a:pt x="571189" y="300445"/>
                  </a:lnTo>
                </a:path>
                <a:path w="1586864" h="958214">
                  <a:moveTo>
                    <a:pt x="571189" y="300445"/>
                  </a:moveTo>
                  <a:lnTo>
                    <a:pt x="444350" y="371997"/>
                  </a:lnTo>
                </a:path>
                <a:path w="1586864" h="958214">
                  <a:moveTo>
                    <a:pt x="444350" y="371997"/>
                  </a:moveTo>
                  <a:lnTo>
                    <a:pt x="444350" y="371997"/>
                  </a:lnTo>
                </a:path>
                <a:path w="1586864" h="958214">
                  <a:moveTo>
                    <a:pt x="444350" y="371997"/>
                  </a:moveTo>
                  <a:lnTo>
                    <a:pt x="329950" y="457595"/>
                  </a:lnTo>
                </a:path>
                <a:path w="1586864" h="958214">
                  <a:moveTo>
                    <a:pt x="329950" y="457595"/>
                  </a:moveTo>
                  <a:lnTo>
                    <a:pt x="329950" y="457595"/>
                  </a:lnTo>
                </a:path>
                <a:path w="1586864" h="958214">
                  <a:moveTo>
                    <a:pt x="329950" y="457595"/>
                  </a:moveTo>
                  <a:lnTo>
                    <a:pt x="228394" y="543192"/>
                  </a:lnTo>
                </a:path>
                <a:path w="1586864" h="958214">
                  <a:moveTo>
                    <a:pt x="228394" y="543192"/>
                  </a:moveTo>
                  <a:lnTo>
                    <a:pt x="228394" y="543192"/>
                  </a:lnTo>
                </a:path>
                <a:path w="1586864" h="958214">
                  <a:moveTo>
                    <a:pt x="228394" y="543192"/>
                  </a:moveTo>
                  <a:lnTo>
                    <a:pt x="139683" y="643593"/>
                  </a:lnTo>
                </a:path>
                <a:path w="1586864" h="958214">
                  <a:moveTo>
                    <a:pt x="139683" y="643593"/>
                  </a:moveTo>
                  <a:lnTo>
                    <a:pt x="139683" y="643593"/>
                  </a:lnTo>
                </a:path>
                <a:path w="1586864" h="958214">
                  <a:moveTo>
                    <a:pt x="139683" y="643593"/>
                  </a:moveTo>
                  <a:lnTo>
                    <a:pt x="76272" y="743615"/>
                  </a:lnTo>
                </a:path>
                <a:path w="1586864" h="958214">
                  <a:moveTo>
                    <a:pt x="76272" y="743615"/>
                  </a:moveTo>
                  <a:lnTo>
                    <a:pt x="76272" y="743615"/>
                  </a:lnTo>
                </a:path>
                <a:path w="1586864" h="958214">
                  <a:moveTo>
                    <a:pt x="76272" y="743615"/>
                  </a:moveTo>
                  <a:lnTo>
                    <a:pt x="25283" y="843637"/>
                  </a:lnTo>
                </a:path>
                <a:path w="1586864" h="958214">
                  <a:moveTo>
                    <a:pt x="25283" y="843637"/>
                  </a:moveTo>
                  <a:lnTo>
                    <a:pt x="25283" y="843637"/>
                  </a:lnTo>
                </a:path>
                <a:path w="1586864" h="958214">
                  <a:moveTo>
                    <a:pt x="25283" y="843637"/>
                  </a:moveTo>
                  <a:lnTo>
                    <a:pt x="0" y="958083"/>
                  </a:lnTo>
                </a:path>
                <a:path w="1586864" h="958214">
                  <a:moveTo>
                    <a:pt x="0" y="958083"/>
                  </a:moveTo>
                  <a:lnTo>
                    <a:pt x="0" y="958083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6740" y="3482331"/>
              <a:ext cx="12700" cy="114935"/>
            </a:xfrm>
            <a:custGeom>
              <a:avLst/>
              <a:gdLst/>
              <a:ahLst/>
              <a:cxnLst/>
              <a:rect l="l" t="t" r="r" b="b"/>
              <a:pathLst>
                <a:path w="12700" h="114935">
                  <a:moveTo>
                    <a:pt x="6219" y="-6436"/>
                  </a:moveTo>
                  <a:lnTo>
                    <a:pt x="6219" y="120882"/>
                  </a:lnTo>
                </a:path>
              </a:pathLst>
            </a:custGeom>
            <a:ln w="25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6740" y="3596778"/>
              <a:ext cx="152400" cy="400685"/>
            </a:xfrm>
            <a:custGeom>
              <a:avLst/>
              <a:gdLst/>
              <a:ahLst/>
              <a:cxnLst/>
              <a:rect l="l" t="t" r="r" b="b"/>
              <a:pathLst>
                <a:path w="152400" h="400685">
                  <a:moveTo>
                    <a:pt x="0" y="0"/>
                  </a:moveTo>
                  <a:lnTo>
                    <a:pt x="12438" y="100021"/>
                  </a:lnTo>
                </a:path>
                <a:path w="152400" h="400685">
                  <a:moveTo>
                    <a:pt x="12438" y="100021"/>
                  </a:moveTo>
                  <a:lnTo>
                    <a:pt x="12438" y="100021"/>
                  </a:lnTo>
                </a:path>
                <a:path w="152400" h="400685">
                  <a:moveTo>
                    <a:pt x="12438" y="100021"/>
                  </a:moveTo>
                  <a:lnTo>
                    <a:pt x="37722" y="200024"/>
                  </a:lnTo>
                </a:path>
                <a:path w="152400" h="400685">
                  <a:moveTo>
                    <a:pt x="37722" y="200024"/>
                  </a:moveTo>
                  <a:lnTo>
                    <a:pt x="37722" y="200024"/>
                  </a:lnTo>
                </a:path>
                <a:path w="152400" h="400685">
                  <a:moveTo>
                    <a:pt x="37722" y="200024"/>
                  </a:moveTo>
                  <a:lnTo>
                    <a:pt x="88711" y="300027"/>
                  </a:lnTo>
                </a:path>
                <a:path w="152400" h="400685">
                  <a:moveTo>
                    <a:pt x="88711" y="300027"/>
                  </a:moveTo>
                  <a:lnTo>
                    <a:pt x="88711" y="300027"/>
                  </a:lnTo>
                </a:path>
                <a:path w="152400" h="400685">
                  <a:moveTo>
                    <a:pt x="88711" y="300027"/>
                  </a:moveTo>
                  <a:lnTo>
                    <a:pt x="152122" y="400504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8862" y="3997282"/>
              <a:ext cx="292100" cy="257810"/>
            </a:xfrm>
            <a:custGeom>
              <a:avLst/>
              <a:gdLst/>
              <a:ahLst/>
              <a:cxnLst/>
              <a:rect l="l" t="t" r="r" b="b"/>
              <a:pathLst>
                <a:path w="292100" h="257810">
                  <a:moveTo>
                    <a:pt x="0" y="0"/>
                  </a:moveTo>
                  <a:lnTo>
                    <a:pt x="126838" y="128377"/>
                  </a:lnTo>
                </a:path>
                <a:path w="292100" h="257810">
                  <a:moveTo>
                    <a:pt x="126838" y="128377"/>
                  </a:moveTo>
                  <a:lnTo>
                    <a:pt x="126838" y="128377"/>
                  </a:lnTo>
                </a:path>
                <a:path w="292100" h="257810">
                  <a:moveTo>
                    <a:pt x="126838" y="128377"/>
                  </a:moveTo>
                  <a:lnTo>
                    <a:pt x="291822" y="25722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0685" y="4254511"/>
              <a:ext cx="1409065" cy="343535"/>
            </a:xfrm>
            <a:custGeom>
              <a:avLst/>
              <a:gdLst/>
              <a:ahLst/>
              <a:cxnLst/>
              <a:rect l="l" t="t" r="r" b="b"/>
              <a:pathLst>
                <a:path w="1409064" h="343535">
                  <a:moveTo>
                    <a:pt x="0" y="0"/>
                  </a:moveTo>
                  <a:lnTo>
                    <a:pt x="139683" y="71628"/>
                  </a:lnTo>
                </a:path>
                <a:path w="1409064" h="343535">
                  <a:moveTo>
                    <a:pt x="139683" y="71628"/>
                  </a:moveTo>
                  <a:lnTo>
                    <a:pt x="139683" y="71628"/>
                  </a:lnTo>
                </a:path>
                <a:path w="1409064" h="343535">
                  <a:moveTo>
                    <a:pt x="139683" y="71628"/>
                  </a:moveTo>
                  <a:lnTo>
                    <a:pt x="279383" y="142782"/>
                  </a:lnTo>
                </a:path>
                <a:path w="1409064" h="343535">
                  <a:moveTo>
                    <a:pt x="279383" y="142782"/>
                  </a:moveTo>
                  <a:lnTo>
                    <a:pt x="279383" y="142782"/>
                  </a:lnTo>
                </a:path>
                <a:path w="1409064" h="343535">
                  <a:moveTo>
                    <a:pt x="279383" y="142782"/>
                  </a:moveTo>
                  <a:lnTo>
                    <a:pt x="444350" y="200005"/>
                  </a:lnTo>
                </a:path>
                <a:path w="1409064" h="343535">
                  <a:moveTo>
                    <a:pt x="444350" y="200005"/>
                  </a:moveTo>
                  <a:lnTo>
                    <a:pt x="444350" y="200005"/>
                  </a:lnTo>
                </a:path>
                <a:path w="1409064" h="343535">
                  <a:moveTo>
                    <a:pt x="444350" y="200005"/>
                  </a:moveTo>
                  <a:lnTo>
                    <a:pt x="621722" y="257209"/>
                  </a:lnTo>
                </a:path>
                <a:path w="1409064" h="343535">
                  <a:moveTo>
                    <a:pt x="621722" y="257209"/>
                  </a:moveTo>
                  <a:lnTo>
                    <a:pt x="621722" y="257209"/>
                  </a:lnTo>
                </a:path>
                <a:path w="1409064" h="343535">
                  <a:moveTo>
                    <a:pt x="621722" y="257209"/>
                  </a:moveTo>
                  <a:lnTo>
                    <a:pt x="1002661" y="328857"/>
                  </a:lnTo>
                </a:path>
                <a:path w="1409064" h="343535">
                  <a:moveTo>
                    <a:pt x="1002661" y="328857"/>
                  </a:moveTo>
                  <a:lnTo>
                    <a:pt x="1002661" y="328857"/>
                  </a:lnTo>
                </a:path>
                <a:path w="1409064" h="343535">
                  <a:moveTo>
                    <a:pt x="1002661" y="328857"/>
                  </a:moveTo>
                  <a:lnTo>
                    <a:pt x="1408951" y="343262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9637" y="3696799"/>
              <a:ext cx="1852930" cy="901065"/>
            </a:xfrm>
            <a:custGeom>
              <a:avLst/>
              <a:gdLst/>
              <a:ahLst/>
              <a:cxnLst/>
              <a:rect l="l" t="t" r="r" b="b"/>
              <a:pathLst>
                <a:path w="1852929" h="901064">
                  <a:moveTo>
                    <a:pt x="0" y="900974"/>
                  </a:moveTo>
                  <a:lnTo>
                    <a:pt x="380432" y="886569"/>
                  </a:lnTo>
                </a:path>
                <a:path w="1852929" h="901064">
                  <a:moveTo>
                    <a:pt x="380432" y="886569"/>
                  </a:moveTo>
                  <a:lnTo>
                    <a:pt x="380432" y="886569"/>
                  </a:lnTo>
                </a:path>
                <a:path w="1852929" h="901064">
                  <a:moveTo>
                    <a:pt x="380432" y="886569"/>
                  </a:moveTo>
                  <a:lnTo>
                    <a:pt x="723345" y="829345"/>
                  </a:lnTo>
                </a:path>
                <a:path w="1852929" h="901064">
                  <a:moveTo>
                    <a:pt x="723345" y="829345"/>
                  </a:moveTo>
                  <a:lnTo>
                    <a:pt x="723345" y="829345"/>
                  </a:lnTo>
                </a:path>
                <a:path w="1852929" h="901064">
                  <a:moveTo>
                    <a:pt x="723345" y="829345"/>
                  </a:moveTo>
                  <a:lnTo>
                    <a:pt x="1040400" y="729343"/>
                  </a:lnTo>
                </a:path>
                <a:path w="1852929" h="901064">
                  <a:moveTo>
                    <a:pt x="1040400" y="729343"/>
                  </a:moveTo>
                  <a:lnTo>
                    <a:pt x="1040400" y="729343"/>
                  </a:lnTo>
                </a:path>
                <a:path w="1852929" h="901064">
                  <a:moveTo>
                    <a:pt x="1040400" y="729343"/>
                  </a:moveTo>
                  <a:lnTo>
                    <a:pt x="1319767" y="614915"/>
                  </a:lnTo>
                </a:path>
                <a:path w="1852929" h="901064">
                  <a:moveTo>
                    <a:pt x="1319767" y="614915"/>
                  </a:moveTo>
                  <a:lnTo>
                    <a:pt x="1319767" y="614915"/>
                  </a:lnTo>
                </a:path>
                <a:path w="1852929" h="901064">
                  <a:moveTo>
                    <a:pt x="1319767" y="614915"/>
                  </a:moveTo>
                  <a:lnTo>
                    <a:pt x="1433677" y="543287"/>
                  </a:lnTo>
                </a:path>
                <a:path w="1852929" h="901064">
                  <a:moveTo>
                    <a:pt x="1433677" y="543287"/>
                  </a:moveTo>
                  <a:lnTo>
                    <a:pt x="1433677" y="543287"/>
                  </a:lnTo>
                </a:path>
                <a:path w="1852929" h="901064">
                  <a:moveTo>
                    <a:pt x="1433677" y="543287"/>
                  </a:moveTo>
                  <a:lnTo>
                    <a:pt x="1535249" y="457689"/>
                  </a:lnTo>
                </a:path>
                <a:path w="1852929" h="901064">
                  <a:moveTo>
                    <a:pt x="1535249" y="457689"/>
                  </a:moveTo>
                  <a:lnTo>
                    <a:pt x="1535249" y="457689"/>
                  </a:lnTo>
                </a:path>
                <a:path w="1852929" h="901064">
                  <a:moveTo>
                    <a:pt x="1535249" y="457689"/>
                  </a:moveTo>
                  <a:lnTo>
                    <a:pt x="1636822" y="371637"/>
                  </a:lnTo>
                </a:path>
                <a:path w="1852929" h="901064">
                  <a:moveTo>
                    <a:pt x="1636822" y="371637"/>
                  </a:moveTo>
                  <a:lnTo>
                    <a:pt x="1636822" y="371637"/>
                  </a:lnTo>
                </a:path>
                <a:path w="1852929" h="901064">
                  <a:moveTo>
                    <a:pt x="1636822" y="371637"/>
                  </a:moveTo>
                  <a:lnTo>
                    <a:pt x="1713213" y="286058"/>
                  </a:lnTo>
                </a:path>
                <a:path w="1852929" h="901064">
                  <a:moveTo>
                    <a:pt x="1713213" y="286058"/>
                  </a:moveTo>
                  <a:lnTo>
                    <a:pt x="1713213" y="286058"/>
                  </a:lnTo>
                </a:path>
                <a:path w="1852929" h="901064">
                  <a:moveTo>
                    <a:pt x="1713213" y="286058"/>
                  </a:moveTo>
                  <a:lnTo>
                    <a:pt x="1776590" y="200005"/>
                  </a:lnTo>
                </a:path>
                <a:path w="1852929" h="901064">
                  <a:moveTo>
                    <a:pt x="1776590" y="200005"/>
                  </a:moveTo>
                  <a:lnTo>
                    <a:pt x="1776590" y="200005"/>
                  </a:lnTo>
                </a:path>
                <a:path w="1852929" h="901064">
                  <a:moveTo>
                    <a:pt x="1776590" y="200005"/>
                  </a:moveTo>
                  <a:lnTo>
                    <a:pt x="1814616" y="100002"/>
                  </a:lnTo>
                </a:path>
                <a:path w="1852929" h="901064">
                  <a:moveTo>
                    <a:pt x="1814616" y="100002"/>
                  </a:moveTo>
                  <a:lnTo>
                    <a:pt x="1814616" y="100002"/>
                  </a:lnTo>
                </a:path>
                <a:path w="1852929" h="901064">
                  <a:moveTo>
                    <a:pt x="1814616" y="100002"/>
                  </a:moveTo>
                  <a:lnTo>
                    <a:pt x="1852473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2111" y="3689584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14430"/>
                  </a:moveTo>
                  <a:lnTo>
                    <a:pt x="0" y="0"/>
                  </a:lnTo>
                  <a:lnTo>
                    <a:pt x="0" y="1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2111" y="359677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021"/>
                  </a:moveTo>
                  <a:lnTo>
                    <a:pt x="0" y="0"/>
                  </a:lnTo>
                </a:path>
              </a:pathLst>
            </a:custGeom>
            <a:ln w="12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2111" y="349675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021"/>
                  </a:moveTo>
                  <a:lnTo>
                    <a:pt x="0" y="0"/>
                  </a:lnTo>
                </a:path>
              </a:pathLst>
            </a:custGeom>
            <a:ln w="12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2111" y="3489540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14430"/>
                  </a:moveTo>
                  <a:lnTo>
                    <a:pt x="0" y="0"/>
                  </a:lnTo>
                  <a:lnTo>
                    <a:pt x="0" y="1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7863" y="2724671"/>
              <a:ext cx="1294765" cy="772160"/>
            </a:xfrm>
            <a:custGeom>
              <a:avLst/>
              <a:gdLst/>
              <a:ahLst/>
              <a:cxnLst/>
              <a:rect l="l" t="t" r="r" b="b"/>
              <a:pathLst>
                <a:path w="1294764" h="772160">
                  <a:moveTo>
                    <a:pt x="1294247" y="772084"/>
                  </a:moveTo>
                  <a:lnTo>
                    <a:pt x="1268896" y="686107"/>
                  </a:lnTo>
                </a:path>
                <a:path w="1294764" h="772160">
                  <a:moveTo>
                    <a:pt x="1268896" y="686107"/>
                  </a:moveTo>
                  <a:lnTo>
                    <a:pt x="1268896" y="686107"/>
                  </a:lnTo>
                </a:path>
                <a:path w="1294764" h="772160">
                  <a:moveTo>
                    <a:pt x="1268896" y="686107"/>
                  </a:moveTo>
                  <a:lnTo>
                    <a:pt x="1230701" y="600510"/>
                  </a:lnTo>
                </a:path>
                <a:path w="1294764" h="772160">
                  <a:moveTo>
                    <a:pt x="1230701" y="600510"/>
                  </a:moveTo>
                  <a:lnTo>
                    <a:pt x="1230701" y="600510"/>
                  </a:lnTo>
                </a:path>
                <a:path w="1294764" h="772160">
                  <a:moveTo>
                    <a:pt x="1230701" y="600510"/>
                  </a:moveTo>
                  <a:lnTo>
                    <a:pt x="1167323" y="514343"/>
                  </a:lnTo>
                </a:path>
                <a:path w="1294764" h="772160">
                  <a:moveTo>
                    <a:pt x="1167323" y="514343"/>
                  </a:moveTo>
                  <a:lnTo>
                    <a:pt x="1167323" y="514343"/>
                  </a:lnTo>
                </a:path>
                <a:path w="1294764" h="772160">
                  <a:moveTo>
                    <a:pt x="1167323" y="514343"/>
                  </a:moveTo>
                  <a:lnTo>
                    <a:pt x="1015218" y="371618"/>
                  </a:lnTo>
                </a:path>
                <a:path w="1294764" h="772160">
                  <a:moveTo>
                    <a:pt x="1015218" y="371618"/>
                  </a:moveTo>
                  <a:lnTo>
                    <a:pt x="1015218" y="371618"/>
                  </a:lnTo>
                </a:path>
                <a:path w="1294764" h="772160">
                  <a:moveTo>
                    <a:pt x="1015218" y="371618"/>
                  </a:moveTo>
                  <a:lnTo>
                    <a:pt x="824917" y="242747"/>
                  </a:lnTo>
                </a:path>
                <a:path w="1294764" h="772160">
                  <a:moveTo>
                    <a:pt x="824917" y="242747"/>
                  </a:moveTo>
                  <a:lnTo>
                    <a:pt x="824917" y="242747"/>
                  </a:lnTo>
                </a:path>
                <a:path w="1294764" h="772160">
                  <a:moveTo>
                    <a:pt x="824917" y="242747"/>
                  </a:moveTo>
                  <a:lnTo>
                    <a:pt x="583746" y="128301"/>
                  </a:lnTo>
                </a:path>
                <a:path w="1294764" h="772160">
                  <a:moveTo>
                    <a:pt x="583746" y="128301"/>
                  </a:moveTo>
                  <a:lnTo>
                    <a:pt x="583746" y="128301"/>
                  </a:lnTo>
                </a:path>
                <a:path w="1294764" h="772160">
                  <a:moveTo>
                    <a:pt x="583746" y="128301"/>
                  </a:moveTo>
                  <a:lnTo>
                    <a:pt x="304379" y="42703"/>
                  </a:lnTo>
                </a:path>
                <a:path w="1294764" h="772160">
                  <a:moveTo>
                    <a:pt x="304379" y="42703"/>
                  </a:moveTo>
                  <a:lnTo>
                    <a:pt x="304379" y="42703"/>
                  </a:lnTo>
                </a:path>
                <a:path w="1294764" h="772160">
                  <a:moveTo>
                    <a:pt x="304379" y="42703"/>
                  </a:moveTo>
                  <a:lnTo>
                    <a:pt x="0" y="0"/>
                  </a:lnTo>
                </a:path>
                <a:path w="1294764" h="7721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7964" y="2695822"/>
              <a:ext cx="330200" cy="29209"/>
            </a:xfrm>
            <a:custGeom>
              <a:avLst/>
              <a:gdLst/>
              <a:ahLst/>
              <a:cxnLst/>
              <a:rect l="l" t="t" r="r" b="b"/>
              <a:pathLst>
                <a:path w="330200" h="29210">
                  <a:moveTo>
                    <a:pt x="-7210" y="14424"/>
                  </a:moveTo>
                  <a:lnTo>
                    <a:pt x="337110" y="14424"/>
                  </a:lnTo>
                </a:path>
              </a:pathLst>
            </a:custGeom>
            <a:ln w="43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8064" y="2695822"/>
              <a:ext cx="330200" cy="29209"/>
            </a:xfrm>
            <a:custGeom>
              <a:avLst/>
              <a:gdLst/>
              <a:ahLst/>
              <a:cxnLst/>
              <a:rect l="l" t="t" r="r" b="b"/>
              <a:pathLst>
                <a:path w="330200" h="29210">
                  <a:moveTo>
                    <a:pt x="-7210" y="14424"/>
                  </a:moveTo>
                  <a:lnTo>
                    <a:pt x="337110" y="14424"/>
                  </a:lnTo>
                </a:path>
              </a:pathLst>
            </a:custGeom>
            <a:ln w="43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0685" y="2724671"/>
              <a:ext cx="1307465" cy="872490"/>
            </a:xfrm>
            <a:custGeom>
              <a:avLst/>
              <a:gdLst/>
              <a:ahLst/>
              <a:cxnLst/>
              <a:rect l="l" t="t" r="r" b="b"/>
              <a:pathLst>
                <a:path w="1307464" h="872489">
                  <a:moveTo>
                    <a:pt x="1307379" y="0"/>
                  </a:moveTo>
                  <a:lnTo>
                    <a:pt x="1307379" y="0"/>
                  </a:lnTo>
                </a:path>
                <a:path w="1307464" h="872489">
                  <a:moveTo>
                    <a:pt x="1307379" y="0"/>
                  </a:moveTo>
                  <a:lnTo>
                    <a:pt x="989817" y="42703"/>
                  </a:lnTo>
                </a:path>
                <a:path w="1307464" h="872489">
                  <a:moveTo>
                    <a:pt x="989817" y="42703"/>
                  </a:moveTo>
                  <a:lnTo>
                    <a:pt x="989817" y="42703"/>
                  </a:lnTo>
                </a:path>
                <a:path w="1307464" h="872489">
                  <a:moveTo>
                    <a:pt x="989817" y="42703"/>
                  </a:moveTo>
                  <a:lnTo>
                    <a:pt x="710957" y="128301"/>
                  </a:lnTo>
                </a:path>
                <a:path w="1307464" h="872489">
                  <a:moveTo>
                    <a:pt x="710957" y="128301"/>
                  </a:moveTo>
                  <a:lnTo>
                    <a:pt x="710957" y="128301"/>
                  </a:lnTo>
                </a:path>
                <a:path w="1307464" h="872489">
                  <a:moveTo>
                    <a:pt x="710957" y="128301"/>
                  </a:moveTo>
                  <a:lnTo>
                    <a:pt x="469633" y="242747"/>
                  </a:lnTo>
                </a:path>
                <a:path w="1307464" h="872489">
                  <a:moveTo>
                    <a:pt x="469633" y="242747"/>
                  </a:moveTo>
                  <a:lnTo>
                    <a:pt x="469633" y="242747"/>
                  </a:lnTo>
                </a:path>
                <a:path w="1307464" h="872489">
                  <a:moveTo>
                    <a:pt x="469633" y="242747"/>
                  </a:moveTo>
                  <a:lnTo>
                    <a:pt x="279383" y="371618"/>
                  </a:lnTo>
                </a:path>
                <a:path w="1307464" h="872489">
                  <a:moveTo>
                    <a:pt x="279383" y="371618"/>
                  </a:moveTo>
                  <a:lnTo>
                    <a:pt x="279383" y="371618"/>
                  </a:lnTo>
                </a:path>
                <a:path w="1307464" h="872489">
                  <a:moveTo>
                    <a:pt x="279383" y="371618"/>
                  </a:moveTo>
                  <a:lnTo>
                    <a:pt x="126838" y="514343"/>
                  </a:lnTo>
                </a:path>
                <a:path w="1307464" h="872489">
                  <a:moveTo>
                    <a:pt x="126838" y="514343"/>
                  </a:moveTo>
                  <a:lnTo>
                    <a:pt x="126838" y="514343"/>
                  </a:lnTo>
                </a:path>
                <a:path w="1307464" h="872489">
                  <a:moveTo>
                    <a:pt x="126838" y="514343"/>
                  </a:moveTo>
                  <a:lnTo>
                    <a:pt x="63411" y="600510"/>
                  </a:lnTo>
                </a:path>
                <a:path w="1307464" h="872489">
                  <a:moveTo>
                    <a:pt x="63411" y="600510"/>
                  </a:moveTo>
                  <a:lnTo>
                    <a:pt x="63411" y="600510"/>
                  </a:lnTo>
                </a:path>
                <a:path w="1307464" h="872489">
                  <a:moveTo>
                    <a:pt x="63411" y="600510"/>
                  </a:moveTo>
                  <a:lnTo>
                    <a:pt x="25283" y="686107"/>
                  </a:lnTo>
                </a:path>
                <a:path w="1307464" h="872489">
                  <a:moveTo>
                    <a:pt x="25283" y="686107"/>
                  </a:moveTo>
                  <a:lnTo>
                    <a:pt x="25283" y="686107"/>
                  </a:lnTo>
                </a:path>
                <a:path w="1307464" h="872489">
                  <a:moveTo>
                    <a:pt x="25283" y="686107"/>
                  </a:moveTo>
                  <a:lnTo>
                    <a:pt x="0" y="772084"/>
                  </a:lnTo>
                </a:path>
                <a:path w="1307464" h="872489">
                  <a:moveTo>
                    <a:pt x="0" y="772084"/>
                  </a:moveTo>
                  <a:lnTo>
                    <a:pt x="0" y="772084"/>
                  </a:lnTo>
                </a:path>
                <a:path w="1307464" h="872489">
                  <a:moveTo>
                    <a:pt x="0" y="772084"/>
                  </a:moveTo>
                  <a:lnTo>
                    <a:pt x="0" y="872106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0685" y="3596778"/>
              <a:ext cx="114935" cy="314960"/>
            </a:xfrm>
            <a:custGeom>
              <a:avLst/>
              <a:gdLst/>
              <a:ahLst/>
              <a:cxnLst/>
              <a:rect l="l" t="t" r="r" b="b"/>
              <a:pathLst>
                <a:path w="114935" h="314960">
                  <a:moveTo>
                    <a:pt x="0" y="0"/>
                  </a:moveTo>
                  <a:lnTo>
                    <a:pt x="0" y="71552"/>
                  </a:lnTo>
                </a:path>
                <a:path w="114935" h="314960">
                  <a:moveTo>
                    <a:pt x="0" y="71552"/>
                  </a:moveTo>
                  <a:lnTo>
                    <a:pt x="0" y="71552"/>
                  </a:lnTo>
                </a:path>
                <a:path w="114935" h="314960">
                  <a:moveTo>
                    <a:pt x="0" y="71552"/>
                  </a:moveTo>
                  <a:lnTo>
                    <a:pt x="25283" y="157225"/>
                  </a:lnTo>
                </a:path>
                <a:path w="114935" h="314960">
                  <a:moveTo>
                    <a:pt x="25283" y="157225"/>
                  </a:moveTo>
                  <a:lnTo>
                    <a:pt x="25283" y="157225"/>
                  </a:lnTo>
                </a:path>
                <a:path w="114935" h="314960">
                  <a:moveTo>
                    <a:pt x="25283" y="157225"/>
                  </a:moveTo>
                  <a:lnTo>
                    <a:pt x="63411" y="242804"/>
                  </a:lnTo>
                </a:path>
                <a:path w="114935" h="314960">
                  <a:moveTo>
                    <a:pt x="63411" y="242804"/>
                  </a:moveTo>
                  <a:lnTo>
                    <a:pt x="63411" y="242804"/>
                  </a:lnTo>
                </a:path>
                <a:path w="114935" h="314960">
                  <a:moveTo>
                    <a:pt x="63411" y="242804"/>
                  </a:moveTo>
                  <a:lnTo>
                    <a:pt x="114400" y="31445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5085" y="3911230"/>
              <a:ext cx="228600" cy="186055"/>
            </a:xfrm>
            <a:custGeom>
              <a:avLst/>
              <a:gdLst/>
              <a:ahLst/>
              <a:cxnLst/>
              <a:rect l="l" t="t" r="r" b="b"/>
              <a:pathLst>
                <a:path w="228600" h="186054">
                  <a:moveTo>
                    <a:pt x="0" y="0"/>
                  </a:moveTo>
                  <a:lnTo>
                    <a:pt x="101555" y="100002"/>
                  </a:lnTo>
                </a:path>
                <a:path w="228600" h="186054">
                  <a:moveTo>
                    <a:pt x="101555" y="100002"/>
                  </a:moveTo>
                  <a:lnTo>
                    <a:pt x="101555" y="100002"/>
                  </a:lnTo>
                </a:path>
                <a:path w="228600" h="186054">
                  <a:moveTo>
                    <a:pt x="101555" y="100002"/>
                  </a:moveTo>
                  <a:lnTo>
                    <a:pt x="228394" y="186055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3480" y="4097285"/>
              <a:ext cx="1104265" cy="286385"/>
            </a:xfrm>
            <a:custGeom>
              <a:avLst/>
              <a:gdLst/>
              <a:ahLst/>
              <a:cxnLst/>
              <a:rect l="l" t="t" r="r" b="b"/>
              <a:pathLst>
                <a:path w="1104264" h="286385">
                  <a:moveTo>
                    <a:pt x="0" y="0"/>
                  </a:moveTo>
                  <a:lnTo>
                    <a:pt x="215550" y="128377"/>
                  </a:lnTo>
                </a:path>
                <a:path w="1104264" h="286385">
                  <a:moveTo>
                    <a:pt x="215550" y="128377"/>
                  </a:moveTo>
                  <a:lnTo>
                    <a:pt x="215550" y="128377"/>
                  </a:lnTo>
                </a:path>
                <a:path w="1104264" h="286385">
                  <a:moveTo>
                    <a:pt x="215550" y="128377"/>
                  </a:moveTo>
                  <a:lnTo>
                    <a:pt x="482072" y="214430"/>
                  </a:lnTo>
                </a:path>
                <a:path w="1104264" h="286385">
                  <a:moveTo>
                    <a:pt x="482072" y="214430"/>
                  </a:moveTo>
                  <a:lnTo>
                    <a:pt x="482072" y="214430"/>
                  </a:lnTo>
                </a:path>
                <a:path w="1104264" h="286385">
                  <a:moveTo>
                    <a:pt x="482072" y="214430"/>
                  </a:moveTo>
                  <a:lnTo>
                    <a:pt x="786790" y="271634"/>
                  </a:lnTo>
                </a:path>
                <a:path w="1104264" h="286385">
                  <a:moveTo>
                    <a:pt x="786790" y="271634"/>
                  </a:moveTo>
                  <a:lnTo>
                    <a:pt x="786790" y="271634"/>
                  </a:lnTo>
                </a:path>
                <a:path w="1104264" h="286385">
                  <a:moveTo>
                    <a:pt x="786790" y="271634"/>
                  </a:moveTo>
                  <a:lnTo>
                    <a:pt x="1103845" y="28605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07325" y="3596778"/>
              <a:ext cx="1459865" cy="786765"/>
            </a:xfrm>
            <a:custGeom>
              <a:avLst/>
              <a:gdLst/>
              <a:ahLst/>
              <a:cxnLst/>
              <a:rect l="l" t="t" r="r" b="b"/>
              <a:pathLst>
                <a:path w="1459864" h="786764">
                  <a:moveTo>
                    <a:pt x="0" y="786566"/>
                  </a:moveTo>
                  <a:lnTo>
                    <a:pt x="304717" y="772141"/>
                  </a:lnTo>
                </a:path>
                <a:path w="1459864" h="786764">
                  <a:moveTo>
                    <a:pt x="304717" y="772141"/>
                  </a:moveTo>
                  <a:lnTo>
                    <a:pt x="304717" y="772141"/>
                  </a:lnTo>
                </a:path>
                <a:path w="1459864" h="786764">
                  <a:moveTo>
                    <a:pt x="304717" y="772141"/>
                  </a:moveTo>
                  <a:lnTo>
                    <a:pt x="571240" y="729362"/>
                  </a:lnTo>
                </a:path>
                <a:path w="1459864" h="786764">
                  <a:moveTo>
                    <a:pt x="571240" y="729362"/>
                  </a:moveTo>
                  <a:lnTo>
                    <a:pt x="571240" y="729362"/>
                  </a:lnTo>
                </a:path>
                <a:path w="1459864" h="786764">
                  <a:moveTo>
                    <a:pt x="571240" y="729362"/>
                  </a:moveTo>
                  <a:lnTo>
                    <a:pt x="824917" y="657733"/>
                  </a:lnTo>
                </a:path>
                <a:path w="1459864" h="786764">
                  <a:moveTo>
                    <a:pt x="824917" y="657733"/>
                  </a:moveTo>
                  <a:lnTo>
                    <a:pt x="824917" y="657733"/>
                  </a:lnTo>
                </a:path>
                <a:path w="1459864" h="786764">
                  <a:moveTo>
                    <a:pt x="824917" y="657733"/>
                  </a:moveTo>
                  <a:lnTo>
                    <a:pt x="1040907" y="557711"/>
                  </a:lnTo>
                </a:path>
                <a:path w="1459864" h="786764">
                  <a:moveTo>
                    <a:pt x="1040907" y="557711"/>
                  </a:moveTo>
                  <a:lnTo>
                    <a:pt x="1040907" y="557711"/>
                  </a:lnTo>
                </a:path>
                <a:path w="1459864" h="786764">
                  <a:moveTo>
                    <a:pt x="1040907" y="557711"/>
                  </a:moveTo>
                  <a:lnTo>
                    <a:pt x="1218194" y="443284"/>
                  </a:lnTo>
                </a:path>
                <a:path w="1459864" h="786764">
                  <a:moveTo>
                    <a:pt x="1218194" y="443284"/>
                  </a:moveTo>
                  <a:lnTo>
                    <a:pt x="1218194" y="443284"/>
                  </a:lnTo>
                </a:path>
                <a:path w="1459864" h="786764">
                  <a:moveTo>
                    <a:pt x="1218194" y="443284"/>
                  </a:moveTo>
                  <a:lnTo>
                    <a:pt x="1345456" y="300027"/>
                  </a:lnTo>
                </a:path>
                <a:path w="1459864" h="786764">
                  <a:moveTo>
                    <a:pt x="1345456" y="300027"/>
                  </a:moveTo>
                  <a:lnTo>
                    <a:pt x="1345456" y="300027"/>
                  </a:lnTo>
                </a:path>
                <a:path w="1459864" h="786764">
                  <a:moveTo>
                    <a:pt x="1345456" y="300027"/>
                  </a:moveTo>
                  <a:lnTo>
                    <a:pt x="1395988" y="228854"/>
                  </a:lnTo>
                </a:path>
                <a:path w="1459864" h="786764">
                  <a:moveTo>
                    <a:pt x="1395988" y="228854"/>
                  </a:moveTo>
                  <a:lnTo>
                    <a:pt x="1395988" y="228854"/>
                  </a:lnTo>
                </a:path>
                <a:path w="1459864" h="786764">
                  <a:moveTo>
                    <a:pt x="1395988" y="228854"/>
                  </a:moveTo>
                  <a:lnTo>
                    <a:pt x="1434184" y="157225"/>
                  </a:lnTo>
                </a:path>
                <a:path w="1459864" h="786764">
                  <a:moveTo>
                    <a:pt x="1434184" y="157225"/>
                  </a:moveTo>
                  <a:lnTo>
                    <a:pt x="1434184" y="157225"/>
                  </a:lnTo>
                </a:path>
                <a:path w="1459864" h="786764">
                  <a:moveTo>
                    <a:pt x="1434184" y="157225"/>
                  </a:moveTo>
                  <a:lnTo>
                    <a:pt x="1459535" y="71552"/>
                  </a:lnTo>
                </a:path>
                <a:path w="1459864" h="786764">
                  <a:moveTo>
                    <a:pt x="1459535" y="71552"/>
                  </a:moveTo>
                  <a:lnTo>
                    <a:pt x="1459535" y="71552"/>
                  </a:lnTo>
                </a:path>
                <a:path w="1459864" h="786764">
                  <a:moveTo>
                    <a:pt x="1459535" y="71552"/>
                  </a:moveTo>
                  <a:lnTo>
                    <a:pt x="1459535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354" y="3453483"/>
              <a:ext cx="12700" cy="143510"/>
            </a:xfrm>
            <a:custGeom>
              <a:avLst/>
              <a:gdLst/>
              <a:ahLst/>
              <a:cxnLst/>
              <a:rect l="l" t="t" r="r" b="b"/>
              <a:pathLst>
                <a:path w="12700" h="143510">
                  <a:moveTo>
                    <a:pt x="6253" y="-6432"/>
                  </a:moveTo>
                  <a:lnTo>
                    <a:pt x="6253" y="149727"/>
                  </a:lnTo>
                </a:path>
              </a:pathLst>
            </a:custGeom>
            <a:ln w="2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89837" y="2939139"/>
              <a:ext cx="964565" cy="514350"/>
            </a:xfrm>
            <a:custGeom>
              <a:avLst/>
              <a:gdLst/>
              <a:ahLst/>
              <a:cxnLst/>
              <a:rect l="l" t="t" r="r" b="b"/>
              <a:pathLst>
                <a:path w="964564" h="514350">
                  <a:moveTo>
                    <a:pt x="964516" y="514343"/>
                  </a:moveTo>
                  <a:lnTo>
                    <a:pt x="964516" y="514343"/>
                  </a:lnTo>
                </a:path>
                <a:path w="964564" h="514350">
                  <a:moveTo>
                    <a:pt x="964516" y="514343"/>
                  </a:moveTo>
                  <a:lnTo>
                    <a:pt x="888295" y="386042"/>
                  </a:lnTo>
                </a:path>
                <a:path w="964564" h="514350">
                  <a:moveTo>
                    <a:pt x="888295" y="386042"/>
                  </a:moveTo>
                  <a:lnTo>
                    <a:pt x="888295" y="386042"/>
                  </a:lnTo>
                </a:path>
                <a:path w="964564" h="514350">
                  <a:moveTo>
                    <a:pt x="888295" y="386042"/>
                  </a:moveTo>
                  <a:lnTo>
                    <a:pt x="773878" y="271596"/>
                  </a:lnTo>
                </a:path>
                <a:path w="964564" h="514350">
                  <a:moveTo>
                    <a:pt x="773878" y="271596"/>
                  </a:moveTo>
                  <a:lnTo>
                    <a:pt x="773878" y="271596"/>
                  </a:lnTo>
                </a:path>
                <a:path w="964564" h="514350">
                  <a:moveTo>
                    <a:pt x="773878" y="271596"/>
                  </a:moveTo>
                  <a:lnTo>
                    <a:pt x="621772" y="171574"/>
                  </a:lnTo>
                </a:path>
                <a:path w="964564" h="514350">
                  <a:moveTo>
                    <a:pt x="621772" y="171574"/>
                  </a:moveTo>
                  <a:lnTo>
                    <a:pt x="621772" y="171574"/>
                  </a:lnTo>
                </a:path>
                <a:path w="964564" h="514350">
                  <a:moveTo>
                    <a:pt x="621772" y="171574"/>
                  </a:moveTo>
                  <a:lnTo>
                    <a:pt x="443978" y="100021"/>
                  </a:lnTo>
                </a:path>
                <a:path w="964564" h="514350">
                  <a:moveTo>
                    <a:pt x="443978" y="100021"/>
                  </a:moveTo>
                  <a:lnTo>
                    <a:pt x="443978" y="100021"/>
                  </a:lnTo>
                </a:path>
                <a:path w="964564" h="514350">
                  <a:moveTo>
                    <a:pt x="443978" y="100021"/>
                  </a:moveTo>
                  <a:lnTo>
                    <a:pt x="228327" y="28279"/>
                  </a:lnTo>
                </a:path>
                <a:path w="964564" h="514350">
                  <a:moveTo>
                    <a:pt x="228327" y="28279"/>
                  </a:moveTo>
                  <a:lnTo>
                    <a:pt x="228327" y="28279"/>
                  </a:lnTo>
                </a:path>
                <a:path w="964564" h="514350">
                  <a:moveTo>
                    <a:pt x="228327" y="28279"/>
                  </a:moveTo>
                  <a:lnTo>
                    <a:pt x="0" y="0"/>
                  </a:lnTo>
                </a:path>
                <a:path w="964564" h="5143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5652" y="2924715"/>
              <a:ext cx="254635" cy="14604"/>
            </a:xfrm>
            <a:custGeom>
              <a:avLst/>
              <a:gdLst/>
              <a:ahLst/>
              <a:cxnLst/>
              <a:rect l="l" t="t" r="r" b="b"/>
              <a:pathLst>
                <a:path w="254635" h="14605">
                  <a:moveTo>
                    <a:pt x="-7213" y="7212"/>
                  </a:moveTo>
                  <a:lnTo>
                    <a:pt x="261398" y="7212"/>
                  </a:lnTo>
                </a:path>
              </a:pathLst>
            </a:custGeom>
            <a:ln w="28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4818" y="2924715"/>
              <a:ext cx="241300" cy="14604"/>
            </a:xfrm>
            <a:custGeom>
              <a:avLst/>
              <a:gdLst/>
              <a:ahLst/>
              <a:cxnLst/>
              <a:rect l="l" t="t" r="r" b="b"/>
              <a:pathLst>
                <a:path w="241300" h="14605">
                  <a:moveTo>
                    <a:pt x="-7212" y="7212"/>
                  </a:moveTo>
                  <a:lnTo>
                    <a:pt x="248046" y="7212"/>
                  </a:lnTo>
                </a:path>
              </a:pathLst>
            </a:custGeom>
            <a:ln w="28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5035" y="2939139"/>
              <a:ext cx="989965" cy="657860"/>
            </a:xfrm>
            <a:custGeom>
              <a:avLst/>
              <a:gdLst/>
              <a:ahLst/>
              <a:cxnLst/>
              <a:rect l="l" t="t" r="r" b="b"/>
              <a:pathLst>
                <a:path w="989964" h="657860">
                  <a:moveTo>
                    <a:pt x="989783" y="0"/>
                  </a:moveTo>
                  <a:lnTo>
                    <a:pt x="989783" y="0"/>
                  </a:lnTo>
                </a:path>
                <a:path w="989964" h="657860">
                  <a:moveTo>
                    <a:pt x="989783" y="0"/>
                  </a:moveTo>
                  <a:lnTo>
                    <a:pt x="761456" y="28279"/>
                  </a:lnTo>
                </a:path>
                <a:path w="989964" h="657860">
                  <a:moveTo>
                    <a:pt x="761456" y="28279"/>
                  </a:moveTo>
                  <a:lnTo>
                    <a:pt x="761456" y="28279"/>
                  </a:lnTo>
                </a:path>
                <a:path w="989964" h="657860">
                  <a:moveTo>
                    <a:pt x="761456" y="28279"/>
                  </a:moveTo>
                  <a:lnTo>
                    <a:pt x="545466" y="100021"/>
                  </a:lnTo>
                </a:path>
                <a:path w="989964" h="657860">
                  <a:moveTo>
                    <a:pt x="545466" y="100021"/>
                  </a:moveTo>
                  <a:lnTo>
                    <a:pt x="545466" y="100021"/>
                  </a:lnTo>
                </a:path>
                <a:path w="989964" h="657860">
                  <a:moveTo>
                    <a:pt x="545466" y="100021"/>
                  </a:moveTo>
                  <a:lnTo>
                    <a:pt x="368010" y="171574"/>
                  </a:lnTo>
                </a:path>
                <a:path w="989964" h="657860">
                  <a:moveTo>
                    <a:pt x="368010" y="171574"/>
                  </a:moveTo>
                  <a:lnTo>
                    <a:pt x="368010" y="171574"/>
                  </a:lnTo>
                </a:path>
                <a:path w="989964" h="657860">
                  <a:moveTo>
                    <a:pt x="368010" y="171574"/>
                  </a:moveTo>
                  <a:lnTo>
                    <a:pt x="215567" y="271596"/>
                  </a:lnTo>
                </a:path>
                <a:path w="989964" h="657860">
                  <a:moveTo>
                    <a:pt x="215567" y="271596"/>
                  </a:moveTo>
                  <a:lnTo>
                    <a:pt x="215567" y="271596"/>
                  </a:lnTo>
                </a:path>
                <a:path w="989964" h="657860">
                  <a:moveTo>
                    <a:pt x="215567" y="271596"/>
                  </a:moveTo>
                  <a:lnTo>
                    <a:pt x="101488" y="386042"/>
                  </a:lnTo>
                </a:path>
                <a:path w="989964" h="657860">
                  <a:moveTo>
                    <a:pt x="101488" y="386042"/>
                  </a:moveTo>
                  <a:lnTo>
                    <a:pt x="101488" y="386042"/>
                  </a:lnTo>
                </a:path>
                <a:path w="989964" h="657860">
                  <a:moveTo>
                    <a:pt x="101488" y="386042"/>
                  </a:moveTo>
                  <a:lnTo>
                    <a:pt x="25283" y="514343"/>
                  </a:lnTo>
                </a:path>
                <a:path w="989964" h="657860">
                  <a:moveTo>
                    <a:pt x="25283" y="514343"/>
                  </a:moveTo>
                  <a:lnTo>
                    <a:pt x="25283" y="514343"/>
                  </a:lnTo>
                </a:path>
                <a:path w="989964" h="657860">
                  <a:moveTo>
                    <a:pt x="25283" y="514343"/>
                  </a:moveTo>
                  <a:lnTo>
                    <a:pt x="0" y="65763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5035" y="3596778"/>
              <a:ext cx="88900" cy="229235"/>
            </a:xfrm>
            <a:custGeom>
              <a:avLst/>
              <a:gdLst/>
              <a:ahLst/>
              <a:cxnLst/>
              <a:rect l="l" t="t" r="r" b="b"/>
              <a:pathLst>
                <a:path w="88900" h="229235">
                  <a:moveTo>
                    <a:pt x="0" y="0"/>
                  </a:moveTo>
                  <a:lnTo>
                    <a:pt x="25283" y="114427"/>
                  </a:lnTo>
                </a:path>
                <a:path w="88900" h="229235">
                  <a:moveTo>
                    <a:pt x="25283" y="114427"/>
                  </a:moveTo>
                  <a:lnTo>
                    <a:pt x="25283" y="114427"/>
                  </a:lnTo>
                </a:path>
                <a:path w="88900" h="229235">
                  <a:moveTo>
                    <a:pt x="25283" y="114427"/>
                  </a:moveTo>
                  <a:lnTo>
                    <a:pt x="88643" y="228854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3679" y="3825632"/>
              <a:ext cx="165735" cy="142875"/>
            </a:xfrm>
            <a:custGeom>
              <a:avLst/>
              <a:gdLst/>
              <a:ahLst/>
              <a:cxnLst/>
              <a:rect l="l" t="t" r="r" b="b"/>
              <a:pathLst>
                <a:path w="165735" h="142875">
                  <a:moveTo>
                    <a:pt x="0" y="0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165118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58798" y="3968434"/>
              <a:ext cx="558800" cy="172085"/>
            </a:xfrm>
            <a:custGeom>
              <a:avLst/>
              <a:gdLst/>
              <a:ahLst/>
              <a:cxnLst/>
              <a:rect l="l" t="t" r="r" b="b"/>
              <a:pathLst>
                <a:path w="558800" h="172085">
                  <a:moveTo>
                    <a:pt x="0" y="0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558226" y="171650"/>
                  </a:lnTo>
                </a:path>
                <a:path w="558800" h="172085">
                  <a:moveTo>
                    <a:pt x="558226" y="171650"/>
                  </a:moveTo>
                  <a:lnTo>
                    <a:pt x="558226" y="17165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7024" y="4140084"/>
              <a:ext cx="216535" cy="14604"/>
            </a:xfrm>
            <a:custGeom>
              <a:avLst/>
              <a:gdLst/>
              <a:ahLst/>
              <a:cxnLst/>
              <a:rect l="l" t="t" r="r" b="b"/>
              <a:pathLst>
                <a:path w="216535" h="14604">
                  <a:moveTo>
                    <a:pt x="-7212" y="7202"/>
                  </a:moveTo>
                  <a:lnTo>
                    <a:pt x="223202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33014" y="4140084"/>
              <a:ext cx="215900" cy="14604"/>
            </a:xfrm>
            <a:custGeom>
              <a:avLst/>
              <a:gdLst/>
              <a:ahLst/>
              <a:cxnLst/>
              <a:rect l="l" t="t" r="r" b="b"/>
              <a:pathLst>
                <a:path w="215900" h="14604">
                  <a:moveTo>
                    <a:pt x="-7212" y="7202"/>
                  </a:moveTo>
                  <a:lnTo>
                    <a:pt x="222695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48496" y="3596778"/>
              <a:ext cx="825500" cy="543560"/>
            </a:xfrm>
            <a:custGeom>
              <a:avLst/>
              <a:gdLst/>
              <a:ahLst/>
              <a:cxnLst/>
              <a:rect l="l" t="t" r="r" b="b"/>
              <a:pathLst>
                <a:path w="825500" h="543560">
                  <a:moveTo>
                    <a:pt x="0" y="543306"/>
                  </a:moveTo>
                  <a:lnTo>
                    <a:pt x="0" y="543306"/>
                  </a:lnTo>
                </a:path>
                <a:path w="825500" h="543560">
                  <a:moveTo>
                    <a:pt x="0" y="543306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824917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3615" y="3153417"/>
              <a:ext cx="660400" cy="443865"/>
            </a:xfrm>
            <a:custGeom>
              <a:avLst/>
              <a:gdLst/>
              <a:ahLst/>
              <a:cxnLst/>
              <a:rect l="l" t="t" r="r" b="b"/>
              <a:pathLst>
                <a:path w="660400" h="443864">
                  <a:moveTo>
                    <a:pt x="659799" y="443360"/>
                  </a:moveTo>
                  <a:lnTo>
                    <a:pt x="634617" y="343338"/>
                  </a:lnTo>
                </a:path>
                <a:path w="660400" h="443864">
                  <a:moveTo>
                    <a:pt x="634617" y="343338"/>
                  </a:moveTo>
                  <a:lnTo>
                    <a:pt x="634617" y="343338"/>
                  </a:lnTo>
                </a:path>
                <a:path w="660400" h="443864">
                  <a:moveTo>
                    <a:pt x="634617" y="343338"/>
                  </a:moveTo>
                  <a:lnTo>
                    <a:pt x="596421" y="271786"/>
                  </a:lnTo>
                </a:path>
                <a:path w="660400" h="443864">
                  <a:moveTo>
                    <a:pt x="596421" y="271786"/>
                  </a:moveTo>
                  <a:lnTo>
                    <a:pt x="596421" y="271786"/>
                  </a:lnTo>
                </a:path>
                <a:path w="660400" h="443864">
                  <a:moveTo>
                    <a:pt x="596421" y="271786"/>
                  </a:moveTo>
                  <a:lnTo>
                    <a:pt x="520200" y="186188"/>
                  </a:lnTo>
                </a:path>
                <a:path w="660400" h="443864">
                  <a:moveTo>
                    <a:pt x="520200" y="186188"/>
                  </a:moveTo>
                  <a:lnTo>
                    <a:pt x="520200" y="186188"/>
                  </a:lnTo>
                </a:path>
                <a:path w="660400" h="443864">
                  <a:moveTo>
                    <a:pt x="520200" y="186188"/>
                  </a:moveTo>
                  <a:lnTo>
                    <a:pt x="418627" y="128870"/>
                  </a:lnTo>
                </a:path>
                <a:path w="660400" h="443864">
                  <a:moveTo>
                    <a:pt x="418627" y="128870"/>
                  </a:moveTo>
                  <a:lnTo>
                    <a:pt x="418627" y="128870"/>
                  </a:lnTo>
                </a:path>
                <a:path w="660400" h="443864">
                  <a:moveTo>
                    <a:pt x="418627" y="128870"/>
                  </a:moveTo>
                  <a:lnTo>
                    <a:pt x="291704" y="71742"/>
                  </a:lnTo>
                </a:path>
                <a:path w="660400" h="443864">
                  <a:moveTo>
                    <a:pt x="291704" y="71742"/>
                  </a:moveTo>
                  <a:lnTo>
                    <a:pt x="291704" y="71742"/>
                  </a:lnTo>
                </a:path>
                <a:path w="660400" h="443864">
                  <a:moveTo>
                    <a:pt x="291704" y="71742"/>
                  </a:moveTo>
                  <a:lnTo>
                    <a:pt x="152105" y="28469"/>
                  </a:lnTo>
                </a:path>
                <a:path w="660400" h="443864">
                  <a:moveTo>
                    <a:pt x="152105" y="28469"/>
                  </a:moveTo>
                  <a:lnTo>
                    <a:pt x="152105" y="28469"/>
                  </a:lnTo>
                </a:path>
                <a:path w="660400" h="443864">
                  <a:moveTo>
                    <a:pt x="152105" y="28469"/>
                  </a:moveTo>
                  <a:lnTo>
                    <a:pt x="0" y="0"/>
                  </a:lnTo>
                </a:path>
                <a:path w="660400" h="44386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8496" y="3138993"/>
              <a:ext cx="165735" cy="14604"/>
            </a:xfrm>
            <a:custGeom>
              <a:avLst/>
              <a:gdLst/>
              <a:ahLst/>
              <a:cxnLst/>
              <a:rect l="l" t="t" r="r" b="b"/>
              <a:pathLst>
                <a:path w="165735" h="14605">
                  <a:moveTo>
                    <a:pt x="-7210" y="7212"/>
                  </a:moveTo>
                  <a:lnTo>
                    <a:pt x="172329" y="7212"/>
                  </a:lnTo>
                </a:path>
              </a:pathLst>
            </a:custGeom>
            <a:ln w="28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547" y="3138993"/>
              <a:ext cx="165100" cy="14604"/>
            </a:xfrm>
            <a:custGeom>
              <a:avLst/>
              <a:gdLst/>
              <a:ahLst/>
              <a:cxnLst/>
              <a:rect l="l" t="t" r="r" b="b"/>
              <a:pathLst>
                <a:path w="165100" h="14605">
                  <a:moveTo>
                    <a:pt x="-7210" y="7212"/>
                  </a:moveTo>
                  <a:lnTo>
                    <a:pt x="172160" y="7212"/>
                  </a:lnTo>
                </a:path>
              </a:pathLst>
            </a:custGeom>
            <a:ln w="28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36592" y="3153417"/>
              <a:ext cx="647065" cy="443865"/>
            </a:xfrm>
            <a:custGeom>
              <a:avLst/>
              <a:gdLst/>
              <a:ahLst/>
              <a:cxnLst/>
              <a:rect l="l" t="t" r="r" b="b"/>
              <a:pathLst>
                <a:path w="647064" h="443864">
                  <a:moveTo>
                    <a:pt x="646954" y="0"/>
                  </a:moveTo>
                  <a:lnTo>
                    <a:pt x="646954" y="0"/>
                  </a:lnTo>
                </a:path>
                <a:path w="647064" h="443864">
                  <a:moveTo>
                    <a:pt x="646954" y="0"/>
                  </a:moveTo>
                  <a:lnTo>
                    <a:pt x="494849" y="28469"/>
                  </a:lnTo>
                </a:path>
                <a:path w="647064" h="443864">
                  <a:moveTo>
                    <a:pt x="494849" y="28469"/>
                  </a:moveTo>
                  <a:lnTo>
                    <a:pt x="494849" y="28469"/>
                  </a:lnTo>
                </a:path>
                <a:path w="647064" h="443864">
                  <a:moveTo>
                    <a:pt x="494849" y="28469"/>
                  </a:moveTo>
                  <a:lnTo>
                    <a:pt x="355250" y="71742"/>
                  </a:lnTo>
                </a:path>
                <a:path w="647064" h="443864">
                  <a:moveTo>
                    <a:pt x="355250" y="71742"/>
                  </a:moveTo>
                  <a:lnTo>
                    <a:pt x="355250" y="71742"/>
                  </a:lnTo>
                </a:path>
                <a:path w="647064" h="443864">
                  <a:moveTo>
                    <a:pt x="355250" y="71742"/>
                  </a:moveTo>
                  <a:lnTo>
                    <a:pt x="228327" y="128870"/>
                  </a:lnTo>
                </a:path>
                <a:path w="647064" h="443864">
                  <a:moveTo>
                    <a:pt x="228327" y="128870"/>
                  </a:moveTo>
                  <a:lnTo>
                    <a:pt x="228327" y="128870"/>
                  </a:lnTo>
                </a:path>
                <a:path w="647064" h="443864">
                  <a:moveTo>
                    <a:pt x="228327" y="128870"/>
                  </a:moveTo>
                  <a:lnTo>
                    <a:pt x="139260" y="186188"/>
                  </a:lnTo>
                </a:path>
                <a:path w="647064" h="443864">
                  <a:moveTo>
                    <a:pt x="139260" y="186188"/>
                  </a:moveTo>
                  <a:lnTo>
                    <a:pt x="139260" y="186188"/>
                  </a:lnTo>
                </a:path>
                <a:path w="647064" h="443864">
                  <a:moveTo>
                    <a:pt x="139260" y="186188"/>
                  </a:moveTo>
                  <a:lnTo>
                    <a:pt x="63377" y="271786"/>
                  </a:lnTo>
                </a:path>
                <a:path w="647064" h="443864">
                  <a:moveTo>
                    <a:pt x="63377" y="271786"/>
                  </a:moveTo>
                  <a:lnTo>
                    <a:pt x="63377" y="271786"/>
                  </a:lnTo>
                </a:path>
                <a:path w="647064" h="443864">
                  <a:moveTo>
                    <a:pt x="63377" y="271786"/>
                  </a:moveTo>
                  <a:lnTo>
                    <a:pt x="12337" y="343338"/>
                  </a:lnTo>
                </a:path>
                <a:path w="647064" h="443864">
                  <a:moveTo>
                    <a:pt x="12337" y="343338"/>
                  </a:moveTo>
                  <a:lnTo>
                    <a:pt x="12337" y="343338"/>
                  </a:lnTo>
                </a:path>
                <a:path w="647064" h="443864">
                  <a:moveTo>
                    <a:pt x="12337" y="343338"/>
                  </a:moveTo>
                  <a:lnTo>
                    <a:pt x="0" y="44336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36592" y="3596778"/>
              <a:ext cx="63500" cy="142875"/>
            </a:xfrm>
            <a:custGeom>
              <a:avLst/>
              <a:gdLst/>
              <a:ahLst/>
              <a:cxnLst/>
              <a:rect l="l" t="t" r="r" b="b"/>
              <a:pathLst>
                <a:path w="63500" h="142875">
                  <a:moveTo>
                    <a:pt x="0" y="0"/>
                  </a:moveTo>
                  <a:lnTo>
                    <a:pt x="12337" y="71552"/>
                  </a:lnTo>
                </a:path>
                <a:path w="63500" h="142875">
                  <a:moveTo>
                    <a:pt x="12337" y="71552"/>
                  </a:moveTo>
                  <a:lnTo>
                    <a:pt x="12337" y="71552"/>
                  </a:lnTo>
                </a:path>
                <a:path w="63500" h="142875">
                  <a:moveTo>
                    <a:pt x="12337" y="71552"/>
                  </a:moveTo>
                  <a:lnTo>
                    <a:pt x="63377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68862" y="2695822"/>
              <a:ext cx="3553460" cy="1902460"/>
            </a:xfrm>
            <a:custGeom>
              <a:avLst/>
              <a:gdLst/>
              <a:ahLst/>
              <a:cxnLst/>
              <a:rect l="l" t="t" r="r" b="b"/>
              <a:pathLst>
                <a:path w="3553460" h="1902460">
                  <a:moveTo>
                    <a:pt x="407076" y="1216248"/>
                  </a:moveTo>
                  <a:lnTo>
                    <a:pt x="0" y="1301460"/>
                  </a:lnTo>
                  <a:lnTo>
                    <a:pt x="126838" y="1429837"/>
                  </a:lnTo>
                  <a:lnTo>
                    <a:pt x="291822" y="1558689"/>
                  </a:lnTo>
                  <a:lnTo>
                    <a:pt x="571206" y="1701471"/>
                  </a:lnTo>
                  <a:lnTo>
                    <a:pt x="736172" y="1758694"/>
                  </a:lnTo>
                  <a:lnTo>
                    <a:pt x="913544" y="1815898"/>
                  </a:lnTo>
                  <a:lnTo>
                    <a:pt x="1294484" y="1887546"/>
                  </a:lnTo>
                  <a:lnTo>
                    <a:pt x="1700774" y="1901951"/>
                  </a:lnTo>
                  <a:lnTo>
                    <a:pt x="2081206" y="1887546"/>
                  </a:lnTo>
                  <a:lnTo>
                    <a:pt x="2424119" y="1830323"/>
                  </a:lnTo>
                  <a:lnTo>
                    <a:pt x="2741174" y="1730320"/>
                  </a:lnTo>
                  <a:lnTo>
                    <a:pt x="2845665" y="1687521"/>
                  </a:lnTo>
                  <a:lnTo>
                    <a:pt x="1738462" y="1687521"/>
                  </a:lnTo>
                  <a:lnTo>
                    <a:pt x="1421407" y="1673097"/>
                  </a:lnTo>
                  <a:lnTo>
                    <a:pt x="1116689" y="1615893"/>
                  </a:lnTo>
                  <a:lnTo>
                    <a:pt x="850167" y="1529840"/>
                  </a:lnTo>
                  <a:lnTo>
                    <a:pt x="634617" y="1401463"/>
                  </a:lnTo>
                  <a:lnTo>
                    <a:pt x="507778" y="1315410"/>
                  </a:lnTo>
                  <a:lnTo>
                    <a:pt x="407076" y="1216248"/>
                  </a:lnTo>
                  <a:close/>
                </a:path>
                <a:path w="3553460" h="1902460">
                  <a:moveTo>
                    <a:pt x="2993929" y="228892"/>
                  </a:moveTo>
                  <a:lnTo>
                    <a:pt x="1966789" y="228892"/>
                  </a:lnTo>
                  <a:lnTo>
                    <a:pt x="2220974" y="243316"/>
                  </a:lnTo>
                  <a:lnTo>
                    <a:pt x="2449301" y="271596"/>
                  </a:lnTo>
                  <a:lnTo>
                    <a:pt x="2664953" y="343338"/>
                  </a:lnTo>
                  <a:lnTo>
                    <a:pt x="2842747" y="414891"/>
                  </a:lnTo>
                  <a:lnTo>
                    <a:pt x="2994852" y="514913"/>
                  </a:lnTo>
                  <a:lnTo>
                    <a:pt x="3109269" y="629359"/>
                  </a:lnTo>
                  <a:lnTo>
                    <a:pt x="3185491" y="757660"/>
                  </a:lnTo>
                  <a:lnTo>
                    <a:pt x="3197997" y="900955"/>
                  </a:lnTo>
                  <a:lnTo>
                    <a:pt x="3197997" y="972508"/>
                  </a:lnTo>
                  <a:lnTo>
                    <a:pt x="3172646" y="1058181"/>
                  </a:lnTo>
                  <a:lnTo>
                    <a:pt x="3134451" y="1129809"/>
                  </a:lnTo>
                  <a:lnTo>
                    <a:pt x="3083918" y="1200983"/>
                  </a:lnTo>
                  <a:lnTo>
                    <a:pt x="2956657" y="1344240"/>
                  </a:lnTo>
                  <a:lnTo>
                    <a:pt x="2779370" y="1458667"/>
                  </a:lnTo>
                  <a:lnTo>
                    <a:pt x="2563380" y="1558689"/>
                  </a:lnTo>
                  <a:lnTo>
                    <a:pt x="2309702" y="1630317"/>
                  </a:lnTo>
                  <a:lnTo>
                    <a:pt x="2043180" y="1673097"/>
                  </a:lnTo>
                  <a:lnTo>
                    <a:pt x="1738462" y="1687521"/>
                  </a:lnTo>
                  <a:lnTo>
                    <a:pt x="2845665" y="1687521"/>
                  </a:lnTo>
                  <a:lnTo>
                    <a:pt x="3020541" y="1615893"/>
                  </a:lnTo>
                  <a:lnTo>
                    <a:pt x="3134451" y="1544264"/>
                  </a:lnTo>
                  <a:lnTo>
                    <a:pt x="3337596" y="1372614"/>
                  </a:lnTo>
                  <a:lnTo>
                    <a:pt x="3413987" y="1287035"/>
                  </a:lnTo>
                  <a:lnTo>
                    <a:pt x="3477364" y="1200983"/>
                  </a:lnTo>
                  <a:lnTo>
                    <a:pt x="3515390" y="1100980"/>
                  </a:lnTo>
                  <a:lnTo>
                    <a:pt x="3553248" y="1000977"/>
                  </a:lnTo>
                  <a:lnTo>
                    <a:pt x="3553248" y="800933"/>
                  </a:lnTo>
                  <a:lnTo>
                    <a:pt x="3527897" y="714956"/>
                  </a:lnTo>
                  <a:lnTo>
                    <a:pt x="3489702" y="629359"/>
                  </a:lnTo>
                  <a:lnTo>
                    <a:pt x="3426324" y="543192"/>
                  </a:lnTo>
                  <a:lnTo>
                    <a:pt x="3274219" y="400466"/>
                  </a:lnTo>
                  <a:lnTo>
                    <a:pt x="3083918" y="271596"/>
                  </a:lnTo>
                  <a:lnTo>
                    <a:pt x="2993929" y="228892"/>
                  </a:lnTo>
                  <a:close/>
                </a:path>
                <a:path w="3553460" h="1902460">
                  <a:moveTo>
                    <a:pt x="1979634" y="443170"/>
                  </a:moveTo>
                  <a:lnTo>
                    <a:pt x="1814684" y="457595"/>
                  </a:lnTo>
                  <a:lnTo>
                    <a:pt x="1662578" y="486064"/>
                  </a:lnTo>
                  <a:lnTo>
                    <a:pt x="1522980" y="529337"/>
                  </a:lnTo>
                  <a:lnTo>
                    <a:pt x="1396056" y="586465"/>
                  </a:lnTo>
                  <a:lnTo>
                    <a:pt x="1306990" y="643783"/>
                  </a:lnTo>
                  <a:lnTo>
                    <a:pt x="1231106" y="729381"/>
                  </a:lnTo>
                  <a:lnTo>
                    <a:pt x="1180067" y="800933"/>
                  </a:lnTo>
                  <a:lnTo>
                    <a:pt x="1167729" y="900955"/>
                  </a:lnTo>
                  <a:lnTo>
                    <a:pt x="1180067" y="972508"/>
                  </a:lnTo>
                  <a:lnTo>
                    <a:pt x="1231106" y="1043757"/>
                  </a:lnTo>
                  <a:lnTo>
                    <a:pt x="824317" y="1128908"/>
                  </a:lnTo>
                  <a:lnTo>
                    <a:pt x="901207" y="1200983"/>
                  </a:lnTo>
                  <a:lnTo>
                    <a:pt x="989935" y="1272611"/>
                  </a:lnTo>
                  <a:lnTo>
                    <a:pt x="1154885" y="1344240"/>
                  </a:lnTo>
                  <a:lnTo>
                    <a:pt x="1332679" y="1401463"/>
                  </a:lnTo>
                  <a:lnTo>
                    <a:pt x="1548161" y="1444261"/>
                  </a:lnTo>
                  <a:lnTo>
                    <a:pt x="1764151" y="1458667"/>
                  </a:lnTo>
                  <a:lnTo>
                    <a:pt x="1979634" y="1444261"/>
                  </a:lnTo>
                  <a:lnTo>
                    <a:pt x="2169934" y="1415413"/>
                  </a:lnTo>
                  <a:lnTo>
                    <a:pt x="2347728" y="1358208"/>
                  </a:lnTo>
                  <a:lnTo>
                    <a:pt x="2499834" y="1287035"/>
                  </a:lnTo>
                  <a:lnTo>
                    <a:pt x="2626757" y="1215407"/>
                  </a:lnTo>
                  <a:lnTo>
                    <a:pt x="2715823" y="1115404"/>
                  </a:lnTo>
                  <a:lnTo>
                    <a:pt x="2779370" y="1015382"/>
                  </a:lnTo>
                  <a:lnTo>
                    <a:pt x="2804552" y="900955"/>
                  </a:lnTo>
                  <a:lnTo>
                    <a:pt x="2779370" y="800933"/>
                  </a:lnTo>
                  <a:lnTo>
                    <a:pt x="2741174" y="729381"/>
                  </a:lnTo>
                  <a:lnTo>
                    <a:pt x="2664953" y="643783"/>
                  </a:lnTo>
                  <a:lnTo>
                    <a:pt x="2563380" y="586465"/>
                  </a:lnTo>
                  <a:lnTo>
                    <a:pt x="2436457" y="529337"/>
                  </a:lnTo>
                  <a:lnTo>
                    <a:pt x="2296858" y="486064"/>
                  </a:lnTo>
                  <a:lnTo>
                    <a:pt x="2144752" y="457595"/>
                  </a:lnTo>
                  <a:lnTo>
                    <a:pt x="1979634" y="443170"/>
                  </a:lnTo>
                  <a:close/>
                </a:path>
                <a:path w="3553460" h="1902460">
                  <a:moveTo>
                    <a:pt x="1929101" y="0"/>
                  </a:moveTo>
                  <a:lnTo>
                    <a:pt x="1599201" y="28848"/>
                  </a:lnTo>
                  <a:lnTo>
                    <a:pt x="1281639" y="71552"/>
                  </a:lnTo>
                  <a:lnTo>
                    <a:pt x="1002779" y="157150"/>
                  </a:lnTo>
                  <a:lnTo>
                    <a:pt x="761456" y="271596"/>
                  </a:lnTo>
                  <a:lnTo>
                    <a:pt x="571206" y="400466"/>
                  </a:lnTo>
                  <a:lnTo>
                    <a:pt x="418661" y="543192"/>
                  </a:lnTo>
                  <a:lnTo>
                    <a:pt x="355233" y="629359"/>
                  </a:lnTo>
                  <a:lnTo>
                    <a:pt x="317105" y="714956"/>
                  </a:lnTo>
                  <a:lnTo>
                    <a:pt x="291822" y="800933"/>
                  </a:lnTo>
                  <a:lnTo>
                    <a:pt x="291822" y="972508"/>
                  </a:lnTo>
                  <a:lnTo>
                    <a:pt x="317105" y="1058181"/>
                  </a:lnTo>
                  <a:lnTo>
                    <a:pt x="355233" y="1143759"/>
                  </a:lnTo>
                  <a:lnTo>
                    <a:pt x="406222" y="1215407"/>
                  </a:lnTo>
                  <a:lnTo>
                    <a:pt x="407076" y="1216248"/>
                  </a:lnTo>
                  <a:lnTo>
                    <a:pt x="824317" y="1128908"/>
                  </a:lnTo>
                  <a:lnTo>
                    <a:pt x="761456" y="1015382"/>
                  </a:lnTo>
                  <a:lnTo>
                    <a:pt x="736172" y="900955"/>
                  </a:lnTo>
                  <a:lnTo>
                    <a:pt x="761456" y="757660"/>
                  </a:lnTo>
                  <a:lnTo>
                    <a:pt x="837660" y="629359"/>
                  </a:lnTo>
                  <a:lnTo>
                    <a:pt x="951739" y="514913"/>
                  </a:lnTo>
                  <a:lnTo>
                    <a:pt x="1104183" y="414891"/>
                  </a:lnTo>
                  <a:lnTo>
                    <a:pt x="1281639" y="343338"/>
                  </a:lnTo>
                  <a:lnTo>
                    <a:pt x="1497629" y="271596"/>
                  </a:lnTo>
                  <a:lnTo>
                    <a:pt x="1725956" y="243316"/>
                  </a:lnTo>
                  <a:lnTo>
                    <a:pt x="1966789" y="228892"/>
                  </a:lnTo>
                  <a:lnTo>
                    <a:pt x="2993929" y="228892"/>
                  </a:lnTo>
                  <a:lnTo>
                    <a:pt x="2842747" y="157150"/>
                  </a:lnTo>
                  <a:lnTo>
                    <a:pt x="2563380" y="71552"/>
                  </a:lnTo>
                  <a:lnTo>
                    <a:pt x="2259000" y="28848"/>
                  </a:lnTo>
                  <a:lnTo>
                    <a:pt x="192910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8862" y="3997282"/>
              <a:ext cx="292100" cy="257810"/>
            </a:xfrm>
            <a:custGeom>
              <a:avLst/>
              <a:gdLst/>
              <a:ahLst/>
              <a:cxnLst/>
              <a:rect l="l" t="t" r="r" b="b"/>
              <a:pathLst>
                <a:path w="292100" h="257810">
                  <a:moveTo>
                    <a:pt x="0" y="0"/>
                  </a:moveTo>
                  <a:lnTo>
                    <a:pt x="126838" y="128377"/>
                  </a:lnTo>
                </a:path>
                <a:path w="292100" h="257810">
                  <a:moveTo>
                    <a:pt x="126838" y="128377"/>
                  </a:moveTo>
                  <a:lnTo>
                    <a:pt x="126838" y="128377"/>
                  </a:lnTo>
                </a:path>
                <a:path w="292100" h="257810">
                  <a:moveTo>
                    <a:pt x="126838" y="128377"/>
                  </a:moveTo>
                  <a:lnTo>
                    <a:pt x="291822" y="25722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60685" y="4254511"/>
              <a:ext cx="1409065" cy="343535"/>
            </a:xfrm>
            <a:custGeom>
              <a:avLst/>
              <a:gdLst/>
              <a:ahLst/>
              <a:cxnLst/>
              <a:rect l="l" t="t" r="r" b="b"/>
              <a:pathLst>
                <a:path w="1409064" h="343535">
                  <a:moveTo>
                    <a:pt x="0" y="0"/>
                  </a:moveTo>
                  <a:lnTo>
                    <a:pt x="139683" y="71628"/>
                  </a:lnTo>
                </a:path>
                <a:path w="1409064" h="343535">
                  <a:moveTo>
                    <a:pt x="139683" y="71628"/>
                  </a:moveTo>
                  <a:lnTo>
                    <a:pt x="139683" y="71628"/>
                  </a:lnTo>
                </a:path>
                <a:path w="1409064" h="343535">
                  <a:moveTo>
                    <a:pt x="139683" y="71628"/>
                  </a:moveTo>
                  <a:lnTo>
                    <a:pt x="279383" y="142782"/>
                  </a:lnTo>
                </a:path>
                <a:path w="1409064" h="343535">
                  <a:moveTo>
                    <a:pt x="279383" y="142782"/>
                  </a:moveTo>
                  <a:lnTo>
                    <a:pt x="279383" y="142782"/>
                  </a:lnTo>
                </a:path>
                <a:path w="1409064" h="343535">
                  <a:moveTo>
                    <a:pt x="279383" y="142782"/>
                  </a:moveTo>
                  <a:lnTo>
                    <a:pt x="444350" y="200005"/>
                  </a:lnTo>
                </a:path>
                <a:path w="1409064" h="343535">
                  <a:moveTo>
                    <a:pt x="444350" y="200005"/>
                  </a:moveTo>
                  <a:lnTo>
                    <a:pt x="444350" y="200005"/>
                  </a:lnTo>
                </a:path>
                <a:path w="1409064" h="343535">
                  <a:moveTo>
                    <a:pt x="444350" y="200005"/>
                  </a:moveTo>
                  <a:lnTo>
                    <a:pt x="621722" y="257209"/>
                  </a:lnTo>
                </a:path>
                <a:path w="1409064" h="343535">
                  <a:moveTo>
                    <a:pt x="621722" y="257209"/>
                  </a:moveTo>
                  <a:lnTo>
                    <a:pt x="621722" y="257209"/>
                  </a:lnTo>
                </a:path>
                <a:path w="1409064" h="343535">
                  <a:moveTo>
                    <a:pt x="621722" y="257209"/>
                  </a:moveTo>
                  <a:lnTo>
                    <a:pt x="1002661" y="328857"/>
                  </a:lnTo>
                </a:path>
                <a:path w="1409064" h="343535">
                  <a:moveTo>
                    <a:pt x="1002661" y="328857"/>
                  </a:moveTo>
                  <a:lnTo>
                    <a:pt x="1002661" y="328857"/>
                  </a:lnTo>
                </a:path>
                <a:path w="1409064" h="343535">
                  <a:moveTo>
                    <a:pt x="1002661" y="328857"/>
                  </a:moveTo>
                  <a:lnTo>
                    <a:pt x="1408951" y="343262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69637" y="3696799"/>
              <a:ext cx="1852930" cy="901065"/>
            </a:xfrm>
            <a:custGeom>
              <a:avLst/>
              <a:gdLst/>
              <a:ahLst/>
              <a:cxnLst/>
              <a:rect l="l" t="t" r="r" b="b"/>
              <a:pathLst>
                <a:path w="1852929" h="901064">
                  <a:moveTo>
                    <a:pt x="0" y="900974"/>
                  </a:moveTo>
                  <a:lnTo>
                    <a:pt x="380432" y="886569"/>
                  </a:lnTo>
                </a:path>
                <a:path w="1852929" h="901064">
                  <a:moveTo>
                    <a:pt x="380432" y="886569"/>
                  </a:moveTo>
                  <a:lnTo>
                    <a:pt x="380432" y="886569"/>
                  </a:lnTo>
                </a:path>
                <a:path w="1852929" h="901064">
                  <a:moveTo>
                    <a:pt x="380432" y="886569"/>
                  </a:moveTo>
                  <a:lnTo>
                    <a:pt x="723345" y="829345"/>
                  </a:lnTo>
                </a:path>
                <a:path w="1852929" h="901064">
                  <a:moveTo>
                    <a:pt x="723345" y="829345"/>
                  </a:moveTo>
                  <a:lnTo>
                    <a:pt x="723345" y="829345"/>
                  </a:lnTo>
                </a:path>
                <a:path w="1852929" h="901064">
                  <a:moveTo>
                    <a:pt x="723345" y="829345"/>
                  </a:moveTo>
                  <a:lnTo>
                    <a:pt x="1040400" y="729343"/>
                  </a:lnTo>
                </a:path>
                <a:path w="1852929" h="901064">
                  <a:moveTo>
                    <a:pt x="1040400" y="729343"/>
                  </a:moveTo>
                  <a:lnTo>
                    <a:pt x="1040400" y="729343"/>
                  </a:lnTo>
                </a:path>
                <a:path w="1852929" h="901064">
                  <a:moveTo>
                    <a:pt x="1040400" y="729343"/>
                  </a:moveTo>
                  <a:lnTo>
                    <a:pt x="1319767" y="614915"/>
                  </a:lnTo>
                </a:path>
                <a:path w="1852929" h="901064">
                  <a:moveTo>
                    <a:pt x="1319767" y="614915"/>
                  </a:moveTo>
                  <a:lnTo>
                    <a:pt x="1319767" y="614915"/>
                  </a:lnTo>
                </a:path>
                <a:path w="1852929" h="901064">
                  <a:moveTo>
                    <a:pt x="1319767" y="614915"/>
                  </a:moveTo>
                  <a:lnTo>
                    <a:pt x="1433677" y="543287"/>
                  </a:lnTo>
                </a:path>
                <a:path w="1852929" h="901064">
                  <a:moveTo>
                    <a:pt x="1433677" y="543287"/>
                  </a:moveTo>
                  <a:lnTo>
                    <a:pt x="1433677" y="543287"/>
                  </a:lnTo>
                </a:path>
                <a:path w="1852929" h="901064">
                  <a:moveTo>
                    <a:pt x="1433677" y="543287"/>
                  </a:moveTo>
                  <a:lnTo>
                    <a:pt x="1535249" y="457689"/>
                  </a:lnTo>
                </a:path>
                <a:path w="1852929" h="901064">
                  <a:moveTo>
                    <a:pt x="1535249" y="457689"/>
                  </a:moveTo>
                  <a:lnTo>
                    <a:pt x="1535249" y="457689"/>
                  </a:lnTo>
                </a:path>
                <a:path w="1852929" h="901064">
                  <a:moveTo>
                    <a:pt x="1535249" y="457689"/>
                  </a:moveTo>
                  <a:lnTo>
                    <a:pt x="1636822" y="371637"/>
                  </a:lnTo>
                </a:path>
                <a:path w="1852929" h="901064">
                  <a:moveTo>
                    <a:pt x="1636822" y="371637"/>
                  </a:moveTo>
                  <a:lnTo>
                    <a:pt x="1636822" y="371637"/>
                  </a:lnTo>
                </a:path>
                <a:path w="1852929" h="901064">
                  <a:moveTo>
                    <a:pt x="1636822" y="371637"/>
                  </a:moveTo>
                  <a:lnTo>
                    <a:pt x="1713213" y="286058"/>
                  </a:lnTo>
                </a:path>
                <a:path w="1852929" h="901064">
                  <a:moveTo>
                    <a:pt x="1713213" y="286058"/>
                  </a:moveTo>
                  <a:lnTo>
                    <a:pt x="1713213" y="286058"/>
                  </a:lnTo>
                </a:path>
                <a:path w="1852929" h="901064">
                  <a:moveTo>
                    <a:pt x="1713213" y="286058"/>
                  </a:moveTo>
                  <a:lnTo>
                    <a:pt x="1776590" y="200005"/>
                  </a:lnTo>
                </a:path>
                <a:path w="1852929" h="901064">
                  <a:moveTo>
                    <a:pt x="1776590" y="200005"/>
                  </a:moveTo>
                  <a:lnTo>
                    <a:pt x="1776590" y="200005"/>
                  </a:lnTo>
                </a:path>
                <a:path w="1852929" h="901064">
                  <a:moveTo>
                    <a:pt x="1776590" y="200005"/>
                  </a:moveTo>
                  <a:lnTo>
                    <a:pt x="1814616" y="100002"/>
                  </a:lnTo>
                </a:path>
                <a:path w="1852929" h="901064">
                  <a:moveTo>
                    <a:pt x="1814616" y="100002"/>
                  </a:moveTo>
                  <a:lnTo>
                    <a:pt x="1814616" y="100002"/>
                  </a:lnTo>
                </a:path>
                <a:path w="1852929" h="901064">
                  <a:moveTo>
                    <a:pt x="1814616" y="100002"/>
                  </a:moveTo>
                  <a:lnTo>
                    <a:pt x="1852473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22111" y="3689584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14430"/>
                  </a:moveTo>
                  <a:lnTo>
                    <a:pt x="0" y="0"/>
                  </a:lnTo>
                  <a:lnTo>
                    <a:pt x="0" y="1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2111" y="359677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021"/>
                  </a:moveTo>
                  <a:lnTo>
                    <a:pt x="0" y="0"/>
                  </a:lnTo>
                </a:path>
              </a:pathLst>
            </a:custGeom>
            <a:ln w="12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2111" y="349675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021"/>
                  </a:moveTo>
                  <a:lnTo>
                    <a:pt x="0" y="0"/>
                  </a:lnTo>
                </a:path>
              </a:pathLst>
            </a:custGeom>
            <a:ln w="12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22111" y="3489540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14430"/>
                  </a:moveTo>
                  <a:lnTo>
                    <a:pt x="0" y="0"/>
                  </a:lnTo>
                  <a:lnTo>
                    <a:pt x="0" y="1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27863" y="2724671"/>
              <a:ext cx="1294765" cy="772160"/>
            </a:xfrm>
            <a:custGeom>
              <a:avLst/>
              <a:gdLst/>
              <a:ahLst/>
              <a:cxnLst/>
              <a:rect l="l" t="t" r="r" b="b"/>
              <a:pathLst>
                <a:path w="1294764" h="772160">
                  <a:moveTo>
                    <a:pt x="1294247" y="772084"/>
                  </a:moveTo>
                  <a:lnTo>
                    <a:pt x="1268896" y="686107"/>
                  </a:lnTo>
                </a:path>
                <a:path w="1294764" h="772160">
                  <a:moveTo>
                    <a:pt x="1268896" y="686107"/>
                  </a:moveTo>
                  <a:lnTo>
                    <a:pt x="1268896" y="686107"/>
                  </a:lnTo>
                </a:path>
                <a:path w="1294764" h="772160">
                  <a:moveTo>
                    <a:pt x="1268896" y="686107"/>
                  </a:moveTo>
                  <a:lnTo>
                    <a:pt x="1230701" y="600510"/>
                  </a:lnTo>
                </a:path>
                <a:path w="1294764" h="772160">
                  <a:moveTo>
                    <a:pt x="1230701" y="600510"/>
                  </a:moveTo>
                  <a:lnTo>
                    <a:pt x="1230701" y="600510"/>
                  </a:lnTo>
                </a:path>
                <a:path w="1294764" h="772160">
                  <a:moveTo>
                    <a:pt x="1230701" y="600510"/>
                  </a:moveTo>
                  <a:lnTo>
                    <a:pt x="1167323" y="514343"/>
                  </a:lnTo>
                </a:path>
                <a:path w="1294764" h="772160">
                  <a:moveTo>
                    <a:pt x="1167323" y="514343"/>
                  </a:moveTo>
                  <a:lnTo>
                    <a:pt x="1167323" y="514343"/>
                  </a:lnTo>
                </a:path>
                <a:path w="1294764" h="772160">
                  <a:moveTo>
                    <a:pt x="1167323" y="514343"/>
                  </a:moveTo>
                  <a:lnTo>
                    <a:pt x="1015218" y="371618"/>
                  </a:lnTo>
                </a:path>
                <a:path w="1294764" h="772160">
                  <a:moveTo>
                    <a:pt x="1015218" y="371618"/>
                  </a:moveTo>
                  <a:lnTo>
                    <a:pt x="1015218" y="371618"/>
                  </a:lnTo>
                </a:path>
                <a:path w="1294764" h="772160">
                  <a:moveTo>
                    <a:pt x="1015218" y="371618"/>
                  </a:moveTo>
                  <a:lnTo>
                    <a:pt x="824917" y="242747"/>
                  </a:lnTo>
                </a:path>
                <a:path w="1294764" h="772160">
                  <a:moveTo>
                    <a:pt x="824917" y="242747"/>
                  </a:moveTo>
                  <a:lnTo>
                    <a:pt x="824917" y="242747"/>
                  </a:lnTo>
                </a:path>
                <a:path w="1294764" h="772160">
                  <a:moveTo>
                    <a:pt x="824917" y="242747"/>
                  </a:moveTo>
                  <a:lnTo>
                    <a:pt x="583746" y="128301"/>
                  </a:lnTo>
                </a:path>
                <a:path w="1294764" h="772160">
                  <a:moveTo>
                    <a:pt x="583746" y="128301"/>
                  </a:moveTo>
                  <a:lnTo>
                    <a:pt x="583746" y="128301"/>
                  </a:lnTo>
                </a:path>
                <a:path w="1294764" h="772160">
                  <a:moveTo>
                    <a:pt x="583746" y="128301"/>
                  </a:moveTo>
                  <a:lnTo>
                    <a:pt x="304379" y="42703"/>
                  </a:lnTo>
                </a:path>
                <a:path w="1294764" h="772160">
                  <a:moveTo>
                    <a:pt x="304379" y="42703"/>
                  </a:moveTo>
                  <a:lnTo>
                    <a:pt x="304379" y="42703"/>
                  </a:lnTo>
                </a:path>
                <a:path w="1294764" h="772160">
                  <a:moveTo>
                    <a:pt x="304379" y="42703"/>
                  </a:moveTo>
                  <a:lnTo>
                    <a:pt x="0" y="0"/>
                  </a:lnTo>
                </a:path>
                <a:path w="1294764" h="7721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7964" y="2695822"/>
              <a:ext cx="330200" cy="29209"/>
            </a:xfrm>
            <a:custGeom>
              <a:avLst/>
              <a:gdLst/>
              <a:ahLst/>
              <a:cxnLst/>
              <a:rect l="l" t="t" r="r" b="b"/>
              <a:pathLst>
                <a:path w="330200" h="29210">
                  <a:moveTo>
                    <a:pt x="-7210" y="14424"/>
                  </a:moveTo>
                  <a:lnTo>
                    <a:pt x="337110" y="14424"/>
                  </a:lnTo>
                </a:path>
              </a:pathLst>
            </a:custGeom>
            <a:ln w="43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8064" y="2695822"/>
              <a:ext cx="330200" cy="29209"/>
            </a:xfrm>
            <a:custGeom>
              <a:avLst/>
              <a:gdLst/>
              <a:ahLst/>
              <a:cxnLst/>
              <a:rect l="l" t="t" r="r" b="b"/>
              <a:pathLst>
                <a:path w="330200" h="29210">
                  <a:moveTo>
                    <a:pt x="-7210" y="14424"/>
                  </a:moveTo>
                  <a:lnTo>
                    <a:pt x="337110" y="14424"/>
                  </a:lnTo>
                </a:path>
              </a:pathLst>
            </a:custGeom>
            <a:ln w="43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0685" y="2724671"/>
              <a:ext cx="1307465" cy="872490"/>
            </a:xfrm>
            <a:custGeom>
              <a:avLst/>
              <a:gdLst/>
              <a:ahLst/>
              <a:cxnLst/>
              <a:rect l="l" t="t" r="r" b="b"/>
              <a:pathLst>
                <a:path w="1307464" h="872489">
                  <a:moveTo>
                    <a:pt x="1307379" y="0"/>
                  </a:moveTo>
                  <a:lnTo>
                    <a:pt x="1307379" y="0"/>
                  </a:lnTo>
                </a:path>
                <a:path w="1307464" h="872489">
                  <a:moveTo>
                    <a:pt x="1307379" y="0"/>
                  </a:moveTo>
                  <a:lnTo>
                    <a:pt x="989817" y="42703"/>
                  </a:lnTo>
                </a:path>
                <a:path w="1307464" h="872489">
                  <a:moveTo>
                    <a:pt x="989817" y="42703"/>
                  </a:moveTo>
                  <a:lnTo>
                    <a:pt x="989817" y="42703"/>
                  </a:lnTo>
                </a:path>
                <a:path w="1307464" h="872489">
                  <a:moveTo>
                    <a:pt x="989817" y="42703"/>
                  </a:moveTo>
                  <a:lnTo>
                    <a:pt x="710957" y="128301"/>
                  </a:lnTo>
                </a:path>
                <a:path w="1307464" h="872489">
                  <a:moveTo>
                    <a:pt x="710957" y="128301"/>
                  </a:moveTo>
                  <a:lnTo>
                    <a:pt x="710957" y="128301"/>
                  </a:lnTo>
                </a:path>
                <a:path w="1307464" h="872489">
                  <a:moveTo>
                    <a:pt x="710957" y="128301"/>
                  </a:moveTo>
                  <a:lnTo>
                    <a:pt x="469633" y="242747"/>
                  </a:lnTo>
                </a:path>
                <a:path w="1307464" h="872489">
                  <a:moveTo>
                    <a:pt x="469633" y="242747"/>
                  </a:moveTo>
                  <a:lnTo>
                    <a:pt x="469633" y="242747"/>
                  </a:lnTo>
                </a:path>
                <a:path w="1307464" h="872489">
                  <a:moveTo>
                    <a:pt x="469633" y="242747"/>
                  </a:moveTo>
                  <a:lnTo>
                    <a:pt x="279383" y="371618"/>
                  </a:lnTo>
                </a:path>
                <a:path w="1307464" h="872489">
                  <a:moveTo>
                    <a:pt x="279383" y="371618"/>
                  </a:moveTo>
                  <a:lnTo>
                    <a:pt x="279383" y="371618"/>
                  </a:lnTo>
                </a:path>
                <a:path w="1307464" h="872489">
                  <a:moveTo>
                    <a:pt x="279383" y="371618"/>
                  </a:moveTo>
                  <a:lnTo>
                    <a:pt x="126838" y="514343"/>
                  </a:lnTo>
                </a:path>
                <a:path w="1307464" h="872489">
                  <a:moveTo>
                    <a:pt x="126838" y="514343"/>
                  </a:moveTo>
                  <a:lnTo>
                    <a:pt x="126838" y="514343"/>
                  </a:lnTo>
                </a:path>
                <a:path w="1307464" h="872489">
                  <a:moveTo>
                    <a:pt x="126838" y="514343"/>
                  </a:moveTo>
                  <a:lnTo>
                    <a:pt x="63411" y="600510"/>
                  </a:lnTo>
                </a:path>
                <a:path w="1307464" h="872489">
                  <a:moveTo>
                    <a:pt x="63411" y="600510"/>
                  </a:moveTo>
                  <a:lnTo>
                    <a:pt x="63411" y="600510"/>
                  </a:lnTo>
                </a:path>
                <a:path w="1307464" h="872489">
                  <a:moveTo>
                    <a:pt x="63411" y="600510"/>
                  </a:moveTo>
                  <a:lnTo>
                    <a:pt x="25283" y="686107"/>
                  </a:lnTo>
                </a:path>
                <a:path w="1307464" h="872489">
                  <a:moveTo>
                    <a:pt x="25283" y="686107"/>
                  </a:moveTo>
                  <a:lnTo>
                    <a:pt x="25283" y="686107"/>
                  </a:lnTo>
                </a:path>
                <a:path w="1307464" h="872489">
                  <a:moveTo>
                    <a:pt x="25283" y="686107"/>
                  </a:moveTo>
                  <a:lnTo>
                    <a:pt x="0" y="772084"/>
                  </a:lnTo>
                </a:path>
                <a:path w="1307464" h="872489">
                  <a:moveTo>
                    <a:pt x="0" y="772084"/>
                  </a:moveTo>
                  <a:lnTo>
                    <a:pt x="0" y="772084"/>
                  </a:lnTo>
                </a:path>
                <a:path w="1307464" h="872489">
                  <a:moveTo>
                    <a:pt x="0" y="772084"/>
                  </a:moveTo>
                  <a:lnTo>
                    <a:pt x="0" y="872106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60685" y="3596778"/>
              <a:ext cx="114935" cy="314960"/>
            </a:xfrm>
            <a:custGeom>
              <a:avLst/>
              <a:gdLst/>
              <a:ahLst/>
              <a:cxnLst/>
              <a:rect l="l" t="t" r="r" b="b"/>
              <a:pathLst>
                <a:path w="114935" h="314960">
                  <a:moveTo>
                    <a:pt x="0" y="0"/>
                  </a:moveTo>
                  <a:lnTo>
                    <a:pt x="0" y="71552"/>
                  </a:lnTo>
                </a:path>
                <a:path w="114935" h="314960">
                  <a:moveTo>
                    <a:pt x="0" y="71552"/>
                  </a:moveTo>
                  <a:lnTo>
                    <a:pt x="0" y="71552"/>
                  </a:lnTo>
                </a:path>
                <a:path w="114935" h="314960">
                  <a:moveTo>
                    <a:pt x="0" y="71552"/>
                  </a:moveTo>
                  <a:lnTo>
                    <a:pt x="25283" y="157225"/>
                  </a:lnTo>
                </a:path>
                <a:path w="114935" h="314960">
                  <a:moveTo>
                    <a:pt x="25283" y="157225"/>
                  </a:moveTo>
                  <a:lnTo>
                    <a:pt x="25283" y="157225"/>
                  </a:lnTo>
                </a:path>
                <a:path w="114935" h="314960">
                  <a:moveTo>
                    <a:pt x="25283" y="157225"/>
                  </a:moveTo>
                  <a:lnTo>
                    <a:pt x="63411" y="242804"/>
                  </a:lnTo>
                </a:path>
                <a:path w="114935" h="314960">
                  <a:moveTo>
                    <a:pt x="63411" y="242804"/>
                  </a:moveTo>
                  <a:lnTo>
                    <a:pt x="63411" y="242804"/>
                  </a:lnTo>
                </a:path>
                <a:path w="114935" h="314960">
                  <a:moveTo>
                    <a:pt x="63411" y="242804"/>
                  </a:moveTo>
                  <a:lnTo>
                    <a:pt x="114400" y="31445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75085" y="3911230"/>
              <a:ext cx="228600" cy="186055"/>
            </a:xfrm>
            <a:custGeom>
              <a:avLst/>
              <a:gdLst/>
              <a:ahLst/>
              <a:cxnLst/>
              <a:rect l="l" t="t" r="r" b="b"/>
              <a:pathLst>
                <a:path w="228600" h="186054">
                  <a:moveTo>
                    <a:pt x="0" y="0"/>
                  </a:moveTo>
                  <a:lnTo>
                    <a:pt x="101555" y="100002"/>
                  </a:lnTo>
                </a:path>
                <a:path w="228600" h="186054">
                  <a:moveTo>
                    <a:pt x="101555" y="100002"/>
                  </a:moveTo>
                  <a:lnTo>
                    <a:pt x="101555" y="100002"/>
                  </a:lnTo>
                </a:path>
                <a:path w="228600" h="186054">
                  <a:moveTo>
                    <a:pt x="101555" y="100002"/>
                  </a:moveTo>
                  <a:lnTo>
                    <a:pt x="228394" y="186055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03480" y="4097285"/>
              <a:ext cx="1104265" cy="286385"/>
            </a:xfrm>
            <a:custGeom>
              <a:avLst/>
              <a:gdLst/>
              <a:ahLst/>
              <a:cxnLst/>
              <a:rect l="l" t="t" r="r" b="b"/>
              <a:pathLst>
                <a:path w="1104264" h="286385">
                  <a:moveTo>
                    <a:pt x="0" y="0"/>
                  </a:moveTo>
                  <a:lnTo>
                    <a:pt x="215550" y="128377"/>
                  </a:lnTo>
                </a:path>
                <a:path w="1104264" h="286385">
                  <a:moveTo>
                    <a:pt x="215550" y="128377"/>
                  </a:moveTo>
                  <a:lnTo>
                    <a:pt x="215550" y="128377"/>
                  </a:lnTo>
                </a:path>
                <a:path w="1104264" h="286385">
                  <a:moveTo>
                    <a:pt x="215550" y="128377"/>
                  </a:moveTo>
                  <a:lnTo>
                    <a:pt x="482072" y="214430"/>
                  </a:lnTo>
                </a:path>
                <a:path w="1104264" h="286385">
                  <a:moveTo>
                    <a:pt x="482072" y="214430"/>
                  </a:moveTo>
                  <a:lnTo>
                    <a:pt x="482072" y="214430"/>
                  </a:lnTo>
                </a:path>
                <a:path w="1104264" h="286385">
                  <a:moveTo>
                    <a:pt x="482072" y="214430"/>
                  </a:moveTo>
                  <a:lnTo>
                    <a:pt x="786790" y="271634"/>
                  </a:lnTo>
                </a:path>
                <a:path w="1104264" h="286385">
                  <a:moveTo>
                    <a:pt x="786790" y="271634"/>
                  </a:moveTo>
                  <a:lnTo>
                    <a:pt x="786790" y="271634"/>
                  </a:lnTo>
                </a:path>
                <a:path w="1104264" h="286385">
                  <a:moveTo>
                    <a:pt x="786790" y="271634"/>
                  </a:moveTo>
                  <a:lnTo>
                    <a:pt x="1103845" y="28605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07325" y="3668330"/>
              <a:ext cx="1459865" cy="715010"/>
            </a:xfrm>
            <a:custGeom>
              <a:avLst/>
              <a:gdLst/>
              <a:ahLst/>
              <a:cxnLst/>
              <a:rect l="l" t="t" r="r" b="b"/>
              <a:pathLst>
                <a:path w="1459864" h="715010">
                  <a:moveTo>
                    <a:pt x="0" y="715013"/>
                  </a:moveTo>
                  <a:lnTo>
                    <a:pt x="304717" y="700589"/>
                  </a:lnTo>
                </a:path>
                <a:path w="1459864" h="715010">
                  <a:moveTo>
                    <a:pt x="304717" y="700589"/>
                  </a:moveTo>
                  <a:lnTo>
                    <a:pt x="304717" y="700589"/>
                  </a:lnTo>
                </a:path>
                <a:path w="1459864" h="715010">
                  <a:moveTo>
                    <a:pt x="304717" y="700589"/>
                  </a:moveTo>
                  <a:lnTo>
                    <a:pt x="571240" y="657809"/>
                  </a:lnTo>
                </a:path>
                <a:path w="1459864" h="715010">
                  <a:moveTo>
                    <a:pt x="571240" y="657809"/>
                  </a:moveTo>
                  <a:lnTo>
                    <a:pt x="571240" y="657809"/>
                  </a:lnTo>
                </a:path>
                <a:path w="1459864" h="715010">
                  <a:moveTo>
                    <a:pt x="571240" y="657809"/>
                  </a:moveTo>
                  <a:lnTo>
                    <a:pt x="824917" y="586181"/>
                  </a:lnTo>
                </a:path>
                <a:path w="1459864" h="715010">
                  <a:moveTo>
                    <a:pt x="824917" y="586181"/>
                  </a:moveTo>
                  <a:lnTo>
                    <a:pt x="824917" y="586181"/>
                  </a:lnTo>
                </a:path>
                <a:path w="1459864" h="715010">
                  <a:moveTo>
                    <a:pt x="824917" y="586181"/>
                  </a:moveTo>
                  <a:lnTo>
                    <a:pt x="1040907" y="486159"/>
                  </a:lnTo>
                </a:path>
                <a:path w="1459864" h="715010">
                  <a:moveTo>
                    <a:pt x="1040907" y="486159"/>
                  </a:moveTo>
                  <a:lnTo>
                    <a:pt x="1040907" y="486159"/>
                  </a:lnTo>
                </a:path>
                <a:path w="1459864" h="715010">
                  <a:moveTo>
                    <a:pt x="1040907" y="486159"/>
                  </a:moveTo>
                  <a:lnTo>
                    <a:pt x="1218194" y="371731"/>
                  </a:lnTo>
                </a:path>
                <a:path w="1459864" h="715010">
                  <a:moveTo>
                    <a:pt x="1218194" y="371731"/>
                  </a:moveTo>
                  <a:lnTo>
                    <a:pt x="1218194" y="371731"/>
                  </a:lnTo>
                </a:path>
                <a:path w="1459864" h="715010">
                  <a:moveTo>
                    <a:pt x="1218194" y="371731"/>
                  </a:moveTo>
                  <a:lnTo>
                    <a:pt x="1345456" y="228474"/>
                  </a:lnTo>
                </a:path>
                <a:path w="1459864" h="715010">
                  <a:moveTo>
                    <a:pt x="1345456" y="228474"/>
                  </a:moveTo>
                  <a:lnTo>
                    <a:pt x="1345456" y="228474"/>
                  </a:lnTo>
                </a:path>
                <a:path w="1459864" h="715010">
                  <a:moveTo>
                    <a:pt x="1345456" y="228474"/>
                  </a:moveTo>
                  <a:lnTo>
                    <a:pt x="1395988" y="157301"/>
                  </a:lnTo>
                </a:path>
                <a:path w="1459864" h="715010">
                  <a:moveTo>
                    <a:pt x="1395988" y="157301"/>
                  </a:moveTo>
                  <a:lnTo>
                    <a:pt x="1395988" y="157301"/>
                  </a:lnTo>
                </a:path>
                <a:path w="1459864" h="715010">
                  <a:moveTo>
                    <a:pt x="1395988" y="157301"/>
                  </a:moveTo>
                  <a:lnTo>
                    <a:pt x="1434184" y="85673"/>
                  </a:lnTo>
                </a:path>
                <a:path w="1459864" h="715010">
                  <a:moveTo>
                    <a:pt x="1434184" y="85673"/>
                  </a:moveTo>
                  <a:lnTo>
                    <a:pt x="1434184" y="85673"/>
                  </a:lnTo>
                </a:path>
                <a:path w="1459864" h="715010">
                  <a:moveTo>
                    <a:pt x="1434184" y="85673"/>
                  </a:moveTo>
                  <a:lnTo>
                    <a:pt x="1459535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66860" y="3661115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14430"/>
                  </a:moveTo>
                  <a:lnTo>
                    <a:pt x="0" y="0"/>
                  </a:lnTo>
                  <a:lnTo>
                    <a:pt x="0" y="1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66860" y="3596778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4">
                  <a:moveTo>
                    <a:pt x="0" y="71552"/>
                  </a:moveTo>
                  <a:lnTo>
                    <a:pt x="0" y="0"/>
                  </a:lnTo>
                </a:path>
              </a:pathLst>
            </a:custGeom>
            <a:ln w="12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4354" y="3453483"/>
              <a:ext cx="12700" cy="143510"/>
            </a:xfrm>
            <a:custGeom>
              <a:avLst/>
              <a:gdLst/>
              <a:ahLst/>
              <a:cxnLst/>
              <a:rect l="l" t="t" r="r" b="b"/>
              <a:pathLst>
                <a:path w="12700" h="143510">
                  <a:moveTo>
                    <a:pt x="6253" y="-6432"/>
                  </a:moveTo>
                  <a:lnTo>
                    <a:pt x="6253" y="149727"/>
                  </a:lnTo>
                </a:path>
              </a:pathLst>
            </a:custGeom>
            <a:ln w="2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89837" y="2939139"/>
              <a:ext cx="964565" cy="514350"/>
            </a:xfrm>
            <a:custGeom>
              <a:avLst/>
              <a:gdLst/>
              <a:ahLst/>
              <a:cxnLst/>
              <a:rect l="l" t="t" r="r" b="b"/>
              <a:pathLst>
                <a:path w="964564" h="514350">
                  <a:moveTo>
                    <a:pt x="964516" y="514343"/>
                  </a:moveTo>
                  <a:lnTo>
                    <a:pt x="964516" y="514343"/>
                  </a:lnTo>
                </a:path>
                <a:path w="964564" h="514350">
                  <a:moveTo>
                    <a:pt x="964516" y="514343"/>
                  </a:moveTo>
                  <a:lnTo>
                    <a:pt x="888295" y="386042"/>
                  </a:lnTo>
                </a:path>
                <a:path w="964564" h="514350">
                  <a:moveTo>
                    <a:pt x="888295" y="386042"/>
                  </a:moveTo>
                  <a:lnTo>
                    <a:pt x="888295" y="386042"/>
                  </a:lnTo>
                </a:path>
                <a:path w="964564" h="514350">
                  <a:moveTo>
                    <a:pt x="888295" y="386042"/>
                  </a:moveTo>
                  <a:lnTo>
                    <a:pt x="773878" y="271596"/>
                  </a:lnTo>
                </a:path>
                <a:path w="964564" h="514350">
                  <a:moveTo>
                    <a:pt x="773878" y="271596"/>
                  </a:moveTo>
                  <a:lnTo>
                    <a:pt x="773878" y="271596"/>
                  </a:lnTo>
                </a:path>
                <a:path w="964564" h="514350">
                  <a:moveTo>
                    <a:pt x="773878" y="271596"/>
                  </a:moveTo>
                  <a:lnTo>
                    <a:pt x="621772" y="171574"/>
                  </a:lnTo>
                </a:path>
                <a:path w="964564" h="514350">
                  <a:moveTo>
                    <a:pt x="621772" y="171574"/>
                  </a:moveTo>
                  <a:lnTo>
                    <a:pt x="621772" y="171574"/>
                  </a:lnTo>
                </a:path>
                <a:path w="964564" h="514350">
                  <a:moveTo>
                    <a:pt x="621772" y="171574"/>
                  </a:moveTo>
                  <a:lnTo>
                    <a:pt x="443978" y="100021"/>
                  </a:lnTo>
                </a:path>
                <a:path w="964564" h="514350">
                  <a:moveTo>
                    <a:pt x="443978" y="100021"/>
                  </a:moveTo>
                  <a:lnTo>
                    <a:pt x="443978" y="100021"/>
                  </a:lnTo>
                </a:path>
                <a:path w="964564" h="514350">
                  <a:moveTo>
                    <a:pt x="443978" y="100021"/>
                  </a:moveTo>
                  <a:lnTo>
                    <a:pt x="228327" y="28279"/>
                  </a:lnTo>
                </a:path>
                <a:path w="964564" h="514350">
                  <a:moveTo>
                    <a:pt x="228327" y="28279"/>
                  </a:moveTo>
                  <a:lnTo>
                    <a:pt x="228327" y="28279"/>
                  </a:lnTo>
                </a:path>
                <a:path w="964564" h="514350">
                  <a:moveTo>
                    <a:pt x="228327" y="28279"/>
                  </a:moveTo>
                  <a:lnTo>
                    <a:pt x="0" y="0"/>
                  </a:lnTo>
                </a:path>
                <a:path w="964564" h="5143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35652" y="2924715"/>
              <a:ext cx="254635" cy="14604"/>
            </a:xfrm>
            <a:custGeom>
              <a:avLst/>
              <a:gdLst/>
              <a:ahLst/>
              <a:cxnLst/>
              <a:rect l="l" t="t" r="r" b="b"/>
              <a:pathLst>
                <a:path w="254635" h="14605">
                  <a:moveTo>
                    <a:pt x="-7213" y="7212"/>
                  </a:moveTo>
                  <a:lnTo>
                    <a:pt x="261398" y="7212"/>
                  </a:lnTo>
                </a:path>
              </a:pathLst>
            </a:custGeom>
            <a:ln w="28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94818" y="2924715"/>
              <a:ext cx="241300" cy="14604"/>
            </a:xfrm>
            <a:custGeom>
              <a:avLst/>
              <a:gdLst/>
              <a:ahLst/>
              <a:cxnLst/>
              <a:rect l="l" t="t" r="r" b="b"/>
              <a:pathLst>
                <a:path w="241300" h="14605">
                  <a:moveTo>
                    <a:pt x="-7212" y="7212"/>
                  </a:moveTo>
                  <a:lnTo>
                    <a:pt x="248046" y="7212"/>
                  </a:lnTo>
                </a:path>
              </a:pathLst>
            </a:custGeom>
            <a:ln w="28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05035" y="2939139"/>
              <a:ext cx="989965" cy="657860"/>
            </a:xfrm>
            <a:custGeom>
              <a:avLst/>
              <a:gdLst/>
              <a:ahLst/>
              <a:cxnLst/>
              <a:rect l="l" t="t" r="r" b="b"/>
              <a:pathLst>
                <a:path w="989964" h="657860">
                  <a:moveTo>
                    <a:pt x="989783" y="0"/>
                  </a:moveTo>
                  <a:lnTo>
                    <a:pt x="989783" y="0"/>
                  </a:lnTo>
                </a:path>
                <a:path w="989964" h="657860">
                  <a:moveTo>
                    <a:pt x="989783" y="0"/>
                  </a:moveTo>
                  <a:lnTo>
                    <a:pt x="761456" y="28279"/>
                  </a:lnTo>
                </a:path>
                <a:path w="989964" h="657860">
                  <a:moveTo>
                    <a:pt x="761456" y="28279"/>
                  </a:moveTo>
                  <a:lnTo>
                    <a:pt x="761456" y="28279"/>
                  </a:lnTo>
                </a:path>
                <a:path w="989964" h="657860">
                  <a:moveTo>
                    <a:pt x="761456" y="28279"/>
                  </a:moveTo>
                  <a:lnTo>
                    <a:pt x="545466" y="100021"/>
                  </a:lnTo>
                </a:path>
                <a:path w="989964" h="657860">
                  <a:moveTo>
                    <a:pt x="545466" y="100021"/>
                  </a:moveTo>
                  <a:lnTo>
                    <a:pt x="545466" y="100021"/>
                  </a:lnTo>
                </a:path>
                <a:path w="989964" h="657860">
                  <a:moveTo>
                    <a:pt x="545466" y="100021"/>
                  </a:moveTo>
                  <a:lnTo>
                    <a:pt x="368010" y="171574"/>
                  </a:lnTo>
                </a:path>
                <a:path w="989964" h="657860">
                  <a:moveTo>
                    <a:pt x="368010" y="171574"/>
                  </a:moveTo>
                  <a:lnTo>
                    <a:pt x="368010" y="171574"/>
                  </a:lnTo>
                </a:path>
                <a:path w="989964" h="657860">
                  <a:moveTo>
                    <a:pt x="368010" y="171574"/>
                  </a:moveTo>
                  <a:lnTo>
                    <a:pt x="215567" y="271596"/>
                  </a:lnTo>
                </a:path>
                <a:path w="989964" h="657860">
                  <a:moveTo>
                    <a:pt x="215567" y="271596"/>
                  </a:moveTo>
                  <a:lnTo>
                    <a:pt x="215567" y="271596"/>
                  </a:lnTo>
                </a:path>
                <a:path w="989964" h="657860">
                  <a:moveTo>
                    <a:pt x="215567" y="271596"/>
                  </a:moveTo>
                  <a:lnTo>
                    <a:pt x="101488" y="386042"/>
                  </a:lnTo>
                </a:path>
                <a:path w="989964" h="657860">
                  <a:moveTo>
                    <a:pt x="101488" y="386042"/>
                  </a:moveTo>
                  <a:lnTo>
                    <a:pt x="101488" y="386042"/>
                  </a:lnTo>
                </a:path>
                <a:path w="989964" h="657860">
                  <a:moveTo>
                    <a:pt x="101488" y="386042"/>
                  </a:moveTo>
                  <a:lnTo>
                    <a:pt x="25283" y="514343"/>
                  </a:lnTo>
                </a:path>
                <a:path w="989964" h="657860">
                  <a:moveTo>
                    <a:pt x="25283" y="514343"/>
                  </a:moveTo>
                  <a:lnTo>
                    <a:pt x="25283" y="514343"/>
                  </a:lnTo>
                </a:path>
                <a:path w="989964" h="657860">
                  <a:moveTo>
                    <a:pt x="25283" y="514343"/>
                  </a:moveTo>
                  <a:lnTo>
                    <a:pt x="0" y="65763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05035" y="3596778"/>
              <a:ext cx="88900" cy="229235"/>
            </a:xfrm>
            <a:custGeom>
              <a:avLst/>
              <a:gdLst/>
              <a:ahLst/>
              <a:cxnLst/>
              <a:rect l="l" t="t" r="r" b="b"/>
              <a:pathLst>
                <a:path w="88900" h="229235">
                  <a:moveTo>
                    <a:pt x="0" y="0"/>
                  </a:moveTo>
                  <a:lnTo>
                    <a:pt x="25283" y="114427"/>
                  </a:lnTo>
                </a:path>
                <a:path w="88900" h="229235">
                  <a:moveTo>
                    <a:pt x="25283" y="114427"/>
                  </a:moveTo>
                  <a:lnTo>
                    <a:pt x="25283" y="114427"/>
                  </a:lnTo>
                </a:path>
                <a:path w="88900" h="229235">
                  <a:moveTo>
                    <a:pt x="25283" y="114427"/>
                  </a:moveTo>
                  <a:lnTo>
                    <a:pt x="88643" y="228854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93679" y="3825632"/>
              <a:ext cx="165735" cy="142875"/>
            </a:xfrm>
            <a:custGeom>
              <a:avLst/>
              <a:gdLst/>
              <a:ahLst/>
              <a:cxnLst/>
              <a:rect l="l" t="t" r="r" b="b"/>
              <a:pathLst>
                <a:path w="165735" h="142875">
                  <a:moveTo>
                    <a:pt x="0" y="0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165118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658798" y="3968434"/>
              <a:ext cx="558800" cy="172085"/>
            </a:xfrm>
            <a:custGeom>
              <a:avLst/>
              <a:gdLst/>
              <a:ahLst/>
              <a:cxnLst/>
              <a:rect l="l" t="t" r="r" b="b"/>
              <a:pathLst>
                <a:path w="558800" h="172085">
                  <a:moveTo>
                    <a:pt x="0" y="0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558226" y="171650"/>
                  </a:lnTo>
                </a:path>
                <a:path w="558800" h="172085">
                  <a:moveTo>
                    <a:pt x="558226" y="171650"/>
                  </a:moveTo>
                  <a:lnTo>
                    <a:pt x="558226" y="17165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17024" y="4140084"/>
              <a:ext cx="216535" cy="14604"/>
            </a:xfrm>
            <a:custGeom>
              <a:avLst/>
              <a:gdLst/>
              <a:ahLst/>
              <a:cxnLst/>
              <a:rect l="l" t="t" r="r" b="b"/>
              <a:pathLst>
                <a:path w="216535" h="14604">
                  <a:moveTo>
                    <a:pt x="-7212" y="7202"/>
                  </a:moveTo>
                  <a:lnTo>
                    <a:pt x="223202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33014" y="4140084"/>
              <a:ext cx="215900" cy="14604"/>
            </a:xfrm>
            <a:custGeom>
              <a:avLst/>
              <a:gdLst/>
              <a:ahLst/>
              <a:cxnLst/>
              <a:rect l="l" t="t" r="r" b="b"/>
              <a:pathLst>
                <a:path w="215900" h="14604">
                  <a:moveTo>
                    <a:pt x="-7212" y="7202"/>
                  </a:moveTo>
                  <a:lnTo>
                    <a:pt x="222695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48496" y="3596778"/>
              <a:ext cx="825500" cy="543560"/>
            </a:xfrm>
            <a:custGeom>
              <a:avLst/>
              <a:gdLst/>
              <a:ahLst/>
              <a:cxnLst/>
              <a:rect l="l" t="t" r="r" b="b"/>
              <a:pathLst>
                <a:path w="825500" h="543560">
                  <a:moveTo>
                    <a:pt x="0" y="543306"/>
                  </a:moveTo>
                  <a:lnTo>
                    <a:pt x="0" y="543306"/>
                  </a:lnTo>
                </a:path>
                <a:path w="825500" h="543560">
                  <a:moveTo>
                    <a:pt x="0" y="543306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824917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13615" y="3153417"/>
              <a:ext cx="660400" cy="443865"/>
            </a:xfrm>
            <a:custGeom>
              <a:avLst/>
              <a:gdLst/>
              <a:ahLst/>
              <a:cxnLst/>
              <a:rect l="l" t="t" r="r" b="b"/>
              <a:pathLst>
                <a:path w="660400" h="443864">
                  <a:moveTo>
                    <a:pt x="659799" y="443360"/>
                  </a:moveTo>
                  <a:lnTo>
                    <a:pt x="634617" y="343338"/>
                  </a:lnTo>
                </a:path>
                <a:path w="660400" h="443864">
                  <a:moveTo>
                    <a:pt x="634617" y="343338"/>
                  </a:moveTo>
                  <a:lnTo>
                    <a:pt x="634617" y="343338"/>
                  </a:lnTo>
                </a:path>
                <a:path w="660400" h="443864">
                  <a:moveTo>
                    <a:pt x="634617" y="343338"/>
                  </a:moveTo>
                  <a:lnTo>
                    <a:pt x="596421" y="271786"/>
                  </a:lnTo>
                </a:path>
                <a:path w="660400" h="443864">
                  <a:moveTo>
                    <a:pt x="596421" y="271786"/>
                  </a:moveTo>
                  <a:lnTo>
                    <a:pt x="596421" y="271786"/>
                  </a:lnTo>
                </a:path>
                <a:path w="660400" h="443864">
                  <a:moveTo>
                    <a:pt x="596421" y="271786"/>
                  </a:moveTo>
                  <a:lnTo>
                    <a:pt x="520200" y="186188"/>
                  </a:lnTo>
                </a:path>
                <a:path w="660400" h="443864">
                  <a:moveTo>
                    <a:pt x="520200" y="186188"/>
                  </a:moveTo>
                  <a:lnTo>
                    <a:pt x="520200" y="186188"/>
                  </a:lnTo>
                </a:path>
                <a:path w="660400" h="443864">
                  <a:moveTo>
                    <a:pt x="520200" y="186188"/>
                  </a:moveTo>
                  <a:lnTo>
                    <a:pt x="418627" y="128870"/>
                  </a:lnTo>
                </a:path>
                <a:path w="660400" h="443864">
                  <a:moveTo>
                    <a:pt x="418627" y="128870"/>
                  </a:moveTo>
                  <a:lnTo>
                    <a:pt x="418627" y="128870"/>
                  </a:lnTo>
                </a:path>
                <a:path w="660400" h="443864">
                  <a:moveTo>
                    <a:pt x="418627" y="128870"/>
                  </a:moveTo>
                  <a:lnTo>
                    <a:pt x="291704" y="71742"/>
                  </a:lnTo>
                </a:path>
                <a:path w="660400" h="443864">
                  <a:moveTo>
                    <a:pt x="291704" y="71742"/>
                  </a:moveTo>
                  <a:lnTo>
                    <a:pt x="291704" y="71742"/>
                  </a:lnTo>
                </a:path>
                <a:path w="660400" h="443864">
                  <a:moveTo>
                    <a:pt x="291704" y="71742"/>
                  </a:moveTo>
                  <a:lnTo>
                    <a:pt x="152105" y="28469"/>
                  </a:lnTo>
                </a:path>
                <a:path w="660400" h="443864">
                  <a:moveTo>
                    <a:pt x="152105" y="28469"/>
                  </a:moveTo>
                  <a:lnTo>
                    <a:pt x="152105" y="28469"/>
                  </a:lnTo>
                </a:path>
                <a:path w="660400" h="443864">
                  <a:moveTo>
                    <a:pt x="152105" y="28469"/>
                  </a:moveTo>
                  <a:lnTo>
                    <a:pt x="0" y="0"/>
                  </a:lnTo>
                </a:path>
                <a:path w="660400" h="44386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48496" y="3138993"/>
              <a:ext cx="165735" cy="14604"/>
            </a:xfrm>
            <a:custGeom>
              <a:avLst/>
              <a:gdLst/>
              <a:ahLst/>
              <a:cxnLst/>
              <a:rect l="l" t="t" r="r" b="b"/>
              <a:pathLst>
                <a:path w="165735" h="14605">
                  <a:moveTo>
                    <a:pt x="-7210" y="7212"/>
                  </a:moveTo>
                  <a:lnTo>
                    <a:pt x="172329" y="7212"/>
                  </a:lnTo>
                </a:path>
              </a:pathLst>
            </a:custGeom>
            <a:ln w="28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83547" y="3138993"/>
              <a:ext cx="165100" cy="14604"/>
            </a:xfrm>
            <a:custGeom>
              <a:avLst/>
              <a:gdLst/>
              <a:ahLst/>
              <a:cxnLst/>
              <a:rect l="l" t="t" r="r" b="b"/>
              <a:pathLst>
                <a:path w="165100" h="14605">
                  <a:moveTo>
                    <a:pt x="-7210" y="7212"/>
                  </a:moveTo>
                  <a:lnTo>
                    <a:pt x="172160" y="7212"/>
                  </a:lnTo>
                </a:path>
              </a:pathLst>
            </a:custGeom>
            <a:ln w="28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36592" y="3153417"/>
              <a:ext cx="647065" cy="443865"/>
            </a:xfrm>
            <a:custGeom>
              <a:avLst/>
              <a:gdLst/>
              <a:ahLst/>
              <a:cxnLst/>
              <a:rect l="l" t="t" r="r" b="b"/>
              <a:pathLst>
                <a:path w="647064" h="443864">
                  <a:moveTo>
                    <a:pt x="646954" y="0"/>
                  </a:moveTo>
                  <a:lnTo>
                    <a:pt x="646954" y="0"/>
                  </a:lnTo>
                </a:path>
                <a:path w="647064" h="443864">
                  <a:moveTo>
                    <a:pt x="646954" y="0"/>
                  </a:moveTo>
                  <a:lnTo>
                    <a:pt x="494849" y="28469"/>
                  </a:lnTo>
                </a:path>
                <a:path w="647064" h="443864">
                  <a:moveTo>
                    <a:pt x="494849" y="28469"/>
                  </a:moveTo>
                  <a:lnTo>
                    <a:pt x="494849" y="28469"/>
                  </a:lnTo>
                </a:path>
                <a:path w="647064" h="443864">
                  <a:moveTo>
                    <a:pt x="494849" y="28469"/>
                  </a:moveTo>
                  <a:lnTo>
                    <a:pt x="355250" y="71742"/>
                  </a:lnTo>
                </a:path>
                <a:path w="647064" h="443864">
                  <a:moveTo>
                    <a:pt x="355250" y="71742"/>
                  </a:moveTo>
                  <a:lnTo>
                    <a:pt x="355250" y="71742"/>
                  </a:lnTo>
                </a:path>
                <a:path w="647064" h="443864">
                  <a:moveTo>
                    <a:pt x="355250" y="71742"/>
                  </a:moveTo>
                  <a:lnTo>
                    <a:pt x="228327" y="128870"/>
                  </a:lnTo>
                </a:path>
                <a:path w="647064" h="443864">
                  <a:moveTo>
                    <a:pt x="228327" y="128870"/>
                  </a:moveTo>
                  <a:lnTo>
                    <a:pt x="228327" y="128870"/>
                  </a:lnTo>
                </a:path>
                <a:path w="647064" h="443864">
                  <a:moveTo>
                    <a:pt x="228327" y="128870"/>
                  </a:moveTo>
                  <a:lnTo>
                    <a:pt x="139260" y="186188"/>
                  </a:lnTo>
                </a:path>
                <a:path w="647064" h="443864">
                  <a:moveTo>
                    <a:pt x="139260" y="186188"/>
                  </a:moveTo>
                  <a:lnTo>
                    <a:pt x="139260" y="186188"/>
                  </a:lnTo>
                </a:path>
                <a:path w="647064" h="443864">
                  <a:moveTo>
                    <a:pt x="139260" y="186188"/>
                  </a:moveTo>
                  <a:lnTo>
                    <a:pt x="63377" y="271786"/>
                  </a:lnTo>
                </a:path>
                <a:path w="647064" h="443864">
                  <a:moveTo>
                    <a:pt x="63377" y="271786"/>
                  </a:moveTo>
                  <a:lnTo>
                    <a:pt x="63377" y="271786"/>
                  </a:lnTo>
                </a:path>
                <a:path w="647064" h="443864">
                  <a:moveTo>
                    <a:pt x="63377" y="271786"/>
                  </a:moveTo>
                  <a:lnTo>
                    <a:pt x="12337" y="343338"/>
                  </a:lnTo>
                </a:path>
                <a:path w="647064" h="443864">
                  <a:moveTo>
                    <a:pt x="12337" y="343338"/>
                  </a:moveTo>
                  <a:lnTo>
                    <a:pt x="12337" y="343338"/>
                  </a:lnTo>
                </a:path>
                <a:path w="647064" h="443864">
                  <a:moveTo>
                    <a:pt x="12337" y="343338"/>
                  </a:moveTo>
                  <a:lnTo>
                    <a:pt x="0" y="44336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36592" y="3596778"/>
              <a:ext cx="63500" cy="142875"/>
            </a:xfrm>
            <a:custGeom>
              <a:avLst/>
              <a:gdLst/>
              <a:ahLst/>
              <a:cxnLst/>
              <a:rect l="l" t="t" r="r" b="b"/>
              <a:pathLst>
                <a:path w="63500" h="142875">
                  <a:moveTo>
                    <a:pt x="0" y="0"/>
                  </a:moveTo>
                  <a:lnTo>
                    <a:pt x="12337" y="71552"/>
                  </a:lnTo>
                </a:path>
                <a:path w="63500" h="142875">
                  <a:moveTo>
                    <a:pt x="12337" y="71552"/>
                  </a:moveTo>
                  <a:lnTo>
                    <a:pt x="12337" y="71552"/>
                  </a:lnTo>
                </a:path>
                <a:path w="63500" h="142875">
                  <a:moveTo>
                    <a:pt x="12337" y="71552"/>
                  </a:moveTo>
                  <a:lnTo>
                    <a:pt x="63377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75085" y="2924715"/>
              <a:ext cx="2792095" cy="1459230"/>
            </a:xfrm>
            <a:custGeom>
              <a:avLst/>
              <a:gdLst/>
              <a:ahLst/>
              <a:cxnLst/>
              <a:rect l="l" t="t" r="r" b="b"/>
              <a:pathLst>
                <a:path w="2792095" h="1459229">
                  <a:moveTo>
                    <a:pt x="417163" y="898334"/>
                  </a:moveTo>
                  <a:lnTo>
                    <a:pt x="0" y="986514"/>
                  </a:lnTo>
                  <a:lnTo>
                    <a:pt x="101555" y="1086517"/>
                  </a:lnTo>
                  <a:lnTo>
                    <a:pt x="228394" y="1172570"/>
                  </a:lnTo>
                  <a:lnTo>
                    <a:pt x="443944" y="1300947"/>
                  </a:lnTo>
                  <a:lnTo>
                    <a:pt x="710467" y="1387000"/>
                  </a:lnTo>
                  <a:lnTo>
                    <a:pt x="1015184" y="1444204"/>
                  </a:lnTo>
                  <a:lnTo>
                    <a:pt x="1332239" y="1458629"/>
                  </a:lnTo>
                  <a:lnTo>
                    <a:pt x="1636957" y="1444204"/>
                  </a:lnTo>
                  <a:lnTo>
                    <a:pt x="1903479" y="1401425"/>
                  </a:lnTo>
                  <a:lnTo>
                    <a:pt x="2157157" y="1329796"/>
                  </a:lnTo>
                  <a:lnTo>
                    <a:pt x="2373147" y="1229774"/>
                  </a:lnTo>
                  <a:lnTo>
                    <a:pt x="1357928" y="1229774"/>
                  </a:lnTo>
                  <a:lnTo>
                    <a:pt x="1141939" y="1215369"/>
                  </a:lnTo>
                  <a:lnTo>
                    <a:pt x="926456" y="1172570"/>
                  </a:lnTo>
                  <a:lnTo>
                    <a:pt x="748662" y="1115347"/>
                  </a:lnTo>
                  <a:lnTo>
                    <a:pt x="583712" y="1043719"/>
                  </a:lnTo>
                  <a:lnTo>
                    <a:pt x="494984" y="972090"/>
                  </a:lnTo>
                  <a:lnTo>
                    <a:pt x="418593" y="900917"/>
                  </a:lnTo>
                  <a:lnTo>
                    <a:pt x="417163" y="898334"/>
                  </a:lnTo>
                  <a:close/>
                </a:path>
                <a:path w="2792095" h="1459229">
                  <a:moveTo>
                    <a:pt x="2487449" y="228702"/>
                  </a:moveTo>
                  <a:lnTo>
                    <a:pt x="1738530" y="228702"/>
                  </a:lnTo>
                  <a:lnTo>
                    <a:pt x="1890635" y="257171"/>
                  </a:lnTo>
                  <a:lnTo>
                    <a:pt x="2030234" y="300445"/>
                  </a:lnTo>
                  <a:lnTo>
                    <a:pt x="2157157" y="357573"/>
                  </a:lnTo>
                  <a:lnTo>
                    <a:pt x="2258730" y="414891"/>
                  </a:lnTo>
                  <a:lnTo>
                    <a:pt x="2334952" y="500488"/>
                  </a:lnTo>
                  <a:lnTo>
                    <a:pt x="2373147" y="572041"/>
                  </a:lnTo>
                  <a:lnTo>
                    <a:pt x="2398329" y="672063"/>
                  </a:lnTo>
                  <a:lnTo>
                    <a:pt x="2373147" y="786490"/>
                  </a:lnTo>
                  <a:lnTo>
                    <a:pt x="2309601" y="886512"/>
                  </a:lnTo>
                  <a:lnTo>
                    <a:pt x="2220535" y="986514"/>
                  </a:lnTo>
                  <a:lnTo>
                    <a:pt x="2093611" y="1058143"/>
                  </a:lnTo>
                  <a:lnTo>
                    <a:pt x="1941506" y="1129316"/>
                  </a:lnTo>
                  <a:lnTo>
                    <a:pt x="1763712" y="1186520"/>
                  </a:lnTo>
                  <a:lnTo>
                    <a:pt x="1573411" y="1215369"/>
                  </a:lnTo>
                  <a:lnTo>
                    <a:pt x="1357928" y="1229774"/>
                  </a:lnTo>
                  <a:lnTo>
                    <a:pt x="2373147" y="1229774"/>
                  </a:lnTo>
                  <a:lnTo>
                    <a:pt x="2550434" y="1115347"/>
                  </a:lnTo>
                  <a:lnTo>
                    <a:pt x="2677696" y="972090"/>
                  </a:lnTo>
                  <a:lnTo>
                    <a:pt x="2728228" y="900917"/>
                  </a:lnTo>
                  <a:lnTo>
                    <a:pt x="2766424" y="829289"/>
                  </a:lnTo>
                  <a:lnTo>
                    <a:pt x="2791775" y="743615"/>
                  </a:lnTo>
                  <a:lnTo>
                    <a:pt x="2791775" y="672063"/>
                  </a:lnTo>
                  <a:lnTo>
                    <a:pt x="2766424" y="528768"/>
                  </a:lnTo>
                  <a:lnTo>
                    <a:pt x="2703047" y="400466"/>
                  </a:lnTo>
                  <a:lnTo>
                    <a:pt x="2588630" y="286020"/>
                  </a:lnTo>
                  <a:lnTo>
                    <a:pt x="2487449" y="228702"/>
                  </a:lnTo>
                  <a:close/>
                </a:path>
                <a:path w="2792095" h="1459229">
                  <a:moveTo>
                    <a:pt x="1560566" y="0"/>
                  </a:moveTo>
                  <a:lnTo>
                    <a:pt x="1319733" y="14424"/>
                  </a:lnTo>
                  <a:lnTo>
                    <a:pt x="1091406" y="42703"/>
                  </a:lnTo>
                  <a:lnTo>
                    <a:pt x="875416" y="114446"/>
                  </a:lnTo>
                  <a:lnTo>
                    <a:pt x="697960" y="199853"/>
                  </a:lnTo>
                  <a:lnTo>
                    <a:pt x="545517" y="286020"/>
                  </a:lnTo>
                  <a:lnTo>
                    <a:pt x="431438" y="400466"/>
                  </a:lnTo>
                  <a:lnTo>
                    <a:pt x="355233" y="528768"/>
                  </a:lnTo>
                  <a:lnTo>
                    <a:pt x="329950" y="672063"/>
                  </a:lnTo>
                  <a:lnTo>
                    <a:pt x="355233" y="786490"/>
                  </a:lnTo>
                  <a:lnTo>
                    <a:pt x="417163" y="898334"/>
                  </a:lnTo>
                  <a:lnTo>
                    <a:pt x="812039" y="814864"/>
                  </a:lnTo>
                  <a:lnTo>
                    <a:pt x="773844" y="743615"/>
                  </a:lnTo>
                  <a:lnTo>
                    <a:pt x="761506" y="672063"/>
                  </a:lnTo>
                  <a:lnTo>
                    <a:pt x="773844" y="572041"/>
                  </a:lnTo>
                  <a:lnTo>
                    <a:pt x="824884" y="500488"/>
                  </a:lnTo>
                  <a:lnTo>
                    <a:pt x="900767" y="414891"/>
                  </a:lnTo>
                  <a:lnTo>
                    <a:pt x="989833" y="357573"/>
                  </a:lnTo>
                  <a:lnTo>
                    <a:pt x="1116757" y="300445"/>
                  </a:lnTo>
                  <a:lnTo>
                    <a:pt x="1256356" y="257171"/>
                  </a:lnTo>
                  <a:lnTo>
                    <a:pt x="1408461" y="228702"/>
                  </a:lnTo>
                  <a:lnTo>
                    <a:pt x="2487449" y="228702"/>
                  </a:lnTo>
                  <a:lnTo>
                    <a:pt x="2436524" y="199853"/>
                  </a:lnTo>
                  <a:lnTo>
                    <a:pt x="2258730" y="114446"/>
                  </a:lnTo>
                  <a:lnTo>
                    <a:pt x="2043078" y="42703"/>
                  </a:lnTo>
                  <a:lnTo>
                    <a:pt x="1814751" y="14424"/>
                  </a:lnTo>
                  <a:lnTo>
                    <a:pt x="156056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68213" y="3904358"/>
              <a:ext cx="457858" cy="328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19030" y="4225663"/>
              <a:ext cx="888365" cy="158115"/>
            </a:xfrm>
            <a:custGeom>
              <a:avLst/>
              <a:gdLst/>
              <a:ahLst/>
              <a:cxnLst/>
              <a:rect l="l" t="t" r="r" b="b"/>
              <a:pathLst>
                <a:path w="888364" h="158114">
                  <a:moveTo>
                    <a:pt x="0" y="0"/>
                  </a:moveTo>
                  <a:lnTo>
                    <a:pt x="266522" y="86052"/>
                  </a:lnTo>
                </a:path>
                <a:path w="888364" h="158114">
                  <a:moveTo>
                    <a:pt x="266522" y="86052"/>
                  </a:moveTo>
                  <a:lnTo>
                    <a:pt x="266522" y="86052"/>
                  </a:lnTo>
                </a:path>
                <a:path w="888364" h="158114">
                  <a:moveTo>
                    <a:pt x="266522" y="86052"/>
                  </a:moveTo>
                  <a:lnTo>
                    <a:pt x="571240" y="143257"/>
                  </a:lnTo>
                </a:path>
                <a:path w="888364" h="158114">
                  <a:moveTo>
                    <a:pt x="571240" y="143257"/>
                  </a:moveTo>
                  <a:lnTo>
                    <a:pt x="571240" y="143257"/>
                  </a:lnTo>
                </a:path>
                <a:path w="888364" h="158114">
                  <a:moveTo>
                    <a:pt x="571240" y="143257"/>
                  </a:moveTo>
                  <a:lnTo>
                    <a:pt x="888295" y="15768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07325" y="3668330"/>
              <a:ext cx="1459865" cy="715010"/>
            </a:xfrm>
            <a:custGeom>
              <a:avLst/>
              <a:gdLst/>
              <a:ahLst/>
              <a:cxnLst/>
              <a:rect l="l" t="t" r="r" b="b"/>
              <a:pathLst>
                <a:path w="1459864" h="715010">
                  <a:moveTo>
                    <a:pt x="0" y="715013"/>
                  </a:moveTo>
                  <a:lnTo>
                    <a:pt x="304717" y="700589"/>
                  </a:lnTo>
                </a:path>
                <a:path w="1459864" h="715010">
                  <a:moveTo>
                    <a:pt x="304717" y="700589"/>
                  </a:moveTo>
                  <a:lnTo>
                    <a:pt x="304717" y="700589"/>
                  </a:lnTo>
                </a:path>
                <a:path w="1459864" h="715010">
                  <a:moveTo>
                    <a:pt x="304717" y="700589"/>
                  </a:moveTo>
                  <a:lnTo>
                    <a:pt x="571240" y="657809"/>
                  </a:lnTo>
                </a:path>
                <a:path w="1459864" h="715010">
                  <a:moveTo>
                    <a:pt x="571240" y="657809"/>
                  </a:moveTo>
                  <a:lnTo>
                    <a:pt x="571240" y="657809"/>
                  </a:lnTo>
                </a:path>
                <a:path w="1459864" h="715010">
                  <a:moveTo>
                    <a:pt x="571240" y="657809"/>
                  </a:moveTo>
                  <a:lnTo>
                    <a:pt x="824917" y="586181"/>
                  </a:lnTo>
                </a:path>
                <a:path w="1459864" h="715010">
                  <a:moveTo>
                    <a:pt x="824917" y="586181"/>
                  </a:moveTo>
                  <a:lnTo>
                    <a:pt x="824917" y="586181"/>
                  </a:lnTo>
                </a:path>
                <a:path w="1459864" h="715010">
                  <a:moveTo>
                    <a:pt x="824917" y="586181"/>
                  </a:moveTo>
                  <a:lnTo>
                    <a:pt x="1040907" y="486159"/>
                  </a:lnTo>
                </a:path>
                <a:path w="1459864" h="715010">
                  <a:moveTo>
                    <a:pt x="1040907" y="486159"/>
                  </a:moveTo>
                  <a:lnTo>
                    <a:pt x="1040907" y="486159"/>
                  </a:lnTo>
                </a:path>
                <a:path w="1459864" h="715010">
                  <a:moveTo>
                    <a:pt x="1040907" y="486159"/>
                  </a:moveTo>
                  <a:lnTo>
                    <a:pt x="1218194" y="371731"/>
                  </a:lnTo>
                </a:path>
                <a:path w="1459864" h="715010">
                  <a:moveTo>
                    <a:pt x="1218194" y="371731"/>
                  </a:moveTo>
                  <a:lnTo>
                    <a:pt x="1218194" y="371731"/>
                  </a:lnTo>
                </a:path>
                <a:path w="1459864" h="715010">
                  <a:moveTo>
                    <a:pt x="1218194" y="371731"/>
                  </a:moveTo>
                  <a:lnTo>
                    <a:pt x="1345456" y="228474"/>
                  </a:lnTo>
                </a:path>
                <a:path w="1459864" h="715010">
                  <a:moveTo>
                    <a:pt x="1345456" y="228474"/>
                  </a:moveTo>
                  <a:lnTo>
                    <a:pt x="1345456" y="228474"/>
                  </a:lnTo>
                </a:path>
                <a:path w="1459864" h="715010">
                  <a:moveTo>
                    <a:pt x="1345456" y="228474"/>
                  </a:moveTo>
                  <a:lnTo>
                    <a:pt x="1395988" y="157301"/>
                  </a:lnTo>
                </a:path>
                <a:path w="1459864" h="715010">
                  <a:moveTo>
                    <a:pt x="1395988" y="157301"/>
                  </a:moveTo>
                  <a:lnTo>
                    <a:pt x="1395988" y="157301"/>
                  </a:lnTo>
                </a:path>
                <a:path w="1459864" h="715010">
                  <a:moveTo>
                    <a:pt x="1395988" y="157301"/>
                  </a:moveTo>
                  <a:lnTo>
                    <a:pt x="1434184" y="85673"/>
                  </a:lnTo>
                </a:path>
                <a:path w="1459864" h="715010">
                  <a:moveTo>
                    <a:pt x="1434184" y="85673"/>
                  </a:moveTo>
                  <a:lnTo>
                    <a:pt x="1434184" y="85673"/>
                  </a:lnTo>
                </a:path>
                <a:path w="1459864" h="715010">
                  <a:moveTo>
                    <a:pt x="1434184" y="85673"/>
                  </a:moveTo>
                  <a:lnTo>
                    <a:pt x="1459535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66860" y="3661115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14430"/>
                  </a:moveTo>
                  <a:lnTo>
                    <a:pt x="0" y="0"/>
                  </a:lnTo>
                  <a:lnTo>
                    <a:pt x="0" y="1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66860" y="3596778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4">
                  <a:moveTo>
                    <a:pt x="0" y="71552"/>
                  </a:moveTo>
                  <a:lnTo>
                    <a:pt x="0" y="0"/>
                  </a:lnTo>
                </a:path>
              </a:pathLst>
            </a:custGeom>
            <a:ln w="12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89837" y="2939139"/>
              <a:ext cx="977265" cy="657860"/>
            </a:xfrm>
            <a:custGeom>
              <a:avLst/>
              <a:gdLst/>
              <a:ahLst/>
              <a:cxnLst/>
              <a:rect l="l" t="t" r="r" b="b"/>
              <a:pathLst>
                <a:path w="977264" h="657860">
                  <a:moveTo>
                    <a:pt x="977023" y="657638"/>
                  </a:moveTo>
                  <a:lnTo>
                    <a:pt x="951672" y="514343"/>
                  </a:lnTo>
                </a:path>
                <a:path w="977264" h="657860">
                  <a:moveTo>
                    <a:pt x="951672" y="514343"/>
                  </a:moveTo>
                  <a:lnTo>
                    <a:pt x="951672" y="514343"/>
                  </a:lnTo>
                </a:path>
                <a:path w="977264" h="657860">
                  <a:moveTo>
                    <a:pt x="951672" y="514343"/>
                  </a:moveTo>
                  <a:lnTo>
                    <a:pt x="888295" y="386042"/>
                  </a:lnTo>
                </a:path>
                <a:path w="977264" h="657860">
                  <a:moveTo>
                    <a:pt x="888295" y="386042"/>
                  </a:moveTo>
                  <a:lnTo>
                    <a:pt x="888295" y="386042"/>
                  </a:lnTo>
                </a:path>
                <a:path w="977264" h="657860">
                  <a:moveTo>
                    <a:pt x="888295" y="386042"/>
                  </a:moveTo>
                  <a:lnTo>
                    <a:pt x="773878" y="271596"/>
                  </a:lnTo>
                </a:path>
                <a:path w="977264" h="657860">
                  <a:moveTo>
                    <a:pt x="773878" y="271596"/>
                  </a:moveTo>
                  <a:lnTo>
                    <a:pt x="773878" y="271596"/>
                  </a:lnTo>
                </a:path>
                <a:path w="977264" h="657860">
                  <a:moveTo>
                    <a:pt x="773878" y="271596"/>
                  </a:moveTo>
                  <a:lnTo>
                    <a:pt x="621772" y="185429"/>
                  </a:lnTo>
                </a:path>
                <a:path w="977264" h="657860">
                  <a:moveTo>
                    <a:pt x="621772" y="185429"/>
                  </a:moveTo>
                  <a:lnTo>
                    <a:pt x="621772" y="185429"/>
                  </a:lnTo>
                </a:path>
                <a:path w="977264" h="657860">
                  <a:moveTo>
                    <a:pt x="621772" y="185429"/>
                  </a:moveTo>
                  <a:lnTo>
                    <a:pt x="443978" y="100021"/>
                  </a:lnTo>
                </a:path>
                <a:path w="977264" h="657860">
                  <a:moveTo>
                    <a:pt x="443978" y="100021"/>
                  </a:moveTo>
                  <a:lnTo>
                    <a:pt x="443978" y="100021"/>
                  </a:lnTo>
                </a:path>
                <a:path w="977264" h="657860">
                  <a:moveTo>
                    <a:pt x="443978" y="100021"/>
                  </a:moveTo>
                  <a:lnTo>
                    <a:pt x="228327" y="28279"/>
                  </a:lnTo>
                </a:path>
                <a:path w="977264" h="657860">
                  <a:moveTo>
                    <a:pt x="228327" y="28279"/>
                  </a:moveTo>
                  <a:lnTo>
                    <a:pt x="228327" y="28279"/>
                  </a:lnTo>
                </a:path>
                <a:path w="977264" h="657860">
                  <a:moveTo>
                    <a:pt x="228327" y="28279"/>
                  </a:moveTo>
                  <a:lnTo>
                    <a:pt x="0" y="0"/>
                  </a:lnTo>
                </a:path>
                <a:path w="977264" h="6578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35652" y="2924715"/>
              <a:ext cx="254635" cy="14604"/>
            </a:xfrm>
            <a:custGeom>
              <a:avLst/>
              <a:gdLst/>
              <a:ahLst/>
              <a:cxnLst/>
              <a:rect l="l" t="t" r="r" b="b"/>
              <a:pathLst>
                <a:path w="254635" h="14605">
                  <a:moveTo>
                    <a:pt x="-7213" y="7212"/>
                  </a:moveTo>
                  <a:lnTo>
                    <a:pt x="261398" y="7212"/>
                  </a:lnTo>
                </a:path>
              </a:pathLst>
            </a:custGeom>
            <a:ln w="28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4818" y="2924715"/>
              <a:ext cx="241300" cy="14604"/>
            </a:xfrm>
            <a:custGeom>
              <a:avLst/>
              <a:gdLst/>
              <a:ahLst/>
              <a:cxnLst/>
              <a:rect l="l" t="t" r="r" b="b"/>
              <a:pathLst>
                <a:path w="241300" h="14605">
                  <a:moveTo>
                    <a:pt x="-7212" y="7212"/>
                  </a:moveTo>
                  <a:lnTo>
                    <a:pt x="248046" y="7212"/>
                  </a:lnTo>
                </a:path>
              </a:pathLst>
            </a:custGeom>
            <a:ln w="28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05035" y="2939139"/>
              <a:ext cx="989965" cy="657860"/>
            </a:xfrm>
            <a:custGeom>
              <a:avLst/>
              <a:gdLst/>
              <a:ahLst/>
              <a:cxnLst/>
              <a:rect l="l" t="t" r="r" b="b"/>
              <a:pathLst>
                <a:path w="989964" h="657860">
                  <a:moveTo>
                    <a:pt x="989783" y="0"/>
                  </a:moveTo>
                  <a:lnTo>
                    <a:pt x="989783" y="0"/>
                  </a:lnTo>
                </a:path>
                <a:path w="989964" h="657860">
                  <a:moveTo>
                    <a:pt x="989783" y="0"/>
                  </a:moveTo>
                  <a:lnTo>
                    <a:pt x="761456" y="28279"/>
                  </a:lnTo>
                </a:path>
                <a:path w="989964" h="657860">
                  <a:moveTo>
                    <a:pt x="761456" y="28279"/>
                  </a:moveTo>
                  <a:lnTo>
                    <a:pt x="761456" y="28279"/>
                  </a:lnTo>
                </a:path>
                <a:path w="989964" h="657860">
                  <a:moveTo>
                    <a:pt x="761456" y="28279"/>
                  </a:moveTo>
                  <a:lnTo>
                    <a:pt x="545466" y="100021"/>
                  </a:lnTo>
                </a:path>
                <a:path w="989964" h="657860">
                  <a:moveTo>
                    <a:pt x="545466" y="100021"/>
                  </a:moveTo>
                  <a:lnTo>
                    <a:pt x="545466" y="100021"/>
                  </a:lnTo>
                </a:path>
                <a:path w="989964" h="657860">
                  <a:moveTo>
                    <a:pt x="545466" y="100021"/>
                  </a:moveTo>
                  <a:lnTo>
                    <a:pt x="368010" y="185429"/>
                  </a:lnTo>
                </a:path>
                <a:path w="989964" h="657860">
                  <a:moveTo>
                    <a:pt x="368010" y="185429"/>
                  </a:moveTo>
                  <a:lnTo>
                    <a:pt x="368010" y="185429"/>
                  </a:lnTo>
                </a:path>
                <a:path w="989964" h="657860">
                  <a:moveTo>
                    <a:pt x="368010" y="185429"/>
                  </a:moveTo>
                  <a:lnTo>
                    <a:pt x="215567" y="271596"/>
                  </a:lnTo>
                </a:path>
                <a:path w="989964" h="657860">
                  <a:moveTo>
                    <a:pt x="215567" y="271596"/>
                  </a:moveTo>
                  <a:lnTo>
                    <a:pt x="215567" y="271596"/>
                  </a:lnTo>
                </a:path>
                <a:path w="989964" h="657860">
                  <a:moveTo>
                    <a:pt x="215567" y="271596"/>
                  </a:moveTo>
                  <a:lnTo>
                    <a:pt x="101488" y="386042"/>
                  </a:lnTo>
                </a:path>
                <a:path w="989964" h="657860">
                  <a:moveTo>
                    <a:pt x="101488" y="386042"/>
                  </a:moveTo>
                  <a:lnTo>
                    <a:pt x="101488" y="386042"/>
                  </a:lnTo>
                </a:path>
                <a:path w="989964" h="657860">
                  <a:moveTo>
                    <a:pt x="101488" y="386042"/>
                  </a:moveTo>
                  <a:lnTo>
                    <a:pt x="25283" y="514343"/>
                  </a:lnTo>
                </a:path>
                <a:path w="989964" h="657860">
                  <a:moveTo>
                    <a:pt x="25283" y="514343"/>
                  </a:moveTo>
                  <a:lnTo>
                    <a:pt x="25283" y="514343"/>
                  </a:lnTo>
                </a:path>
                <a:path w="989964" h="657860">
                  <a:moveTo>
                    <a:pt x="25283" y="514343"/>
                  </a:moveTo>
                  <a:lnTo>
                    <a:pt x="0" y="657638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05035" y="3596778"/>
              <a:ext cx="88900" cy="229235"/>
            </a:xfrm>
            <a:custGeom>
              <a:avLst/>
              <a:gdLst/>
              <a:ahLst/>
              <a:cxnLst/>
              <a:rect l="l" t="t" r="r" b="b"/>
              <a:pathLst>
                <a:path w="88900" h="229235">
                  <a:moveTo>
                    <a:pt x="0" y="0"/>
                  </a:moveTo>
                  <a:lnTo>
                    <a:pt x="25283" y="114427"/>
                  </a:lnTo>
                </a:path>
                <a:path w="88900" h="229235">
                  <a:moveTo>
                    <a:pt x="25283" y="114427"/>
                  </a:moveTo>
                  <a:lnTo>
                    <a:pt x="25283" y="114427"/>
                  </a:lnTo>
                </a:path>
                <a:path w="88900" h="229235">
                  <a:moveTo>
                    <a:pt x="25283" y="114427"/>
                  </a:moveTo>
                  <a:lnTo>
                    <a:pt x="88643" y="228854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93679" y="3825632"/>
              <a:ext cx="165735" cy="142875"/>
            </a:xfrm>
            <a:custGeom>
              <a:avLst/>
              <a:gdLst/>
              <a:ahLst/>
              <a:cxnLst/>
              <a:rect l="l" t="t" r="r" b="b"/>
              <a:pathLst>
                <a:path w="165735" h="142875">
                  <a:moveTo>
                    <a:pt x="0" y="0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165118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58798" y="3968434"/>
              <a:ext cx="558800" cy="172085"/>
            </a:xfrm>
            <a:custGeom>
              <a:avLst/>
              <a:gdLst/>
              <a:ahLst/>
              <a:cxnLst/>
              <a:rect l="l" t="t" r="r" b="b"/>
              <a:pathLst>
                <a:path w="558800" h="172085">
                  <a:moveTo>
                    <a:pt x="0" y="0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558226" y="171650"/>
                  </a:lnTo>
                </a:path>
                <a:path w="558800" h="172085">
                  <a:moveTo>
                    <a:pt x="558226" y="171650"/>
                  </a:moveTo>
                  <a:lnTo>
                    <a:pt x="558226" y="17165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17024" y="4140084"/>
              <a:ext cx="216535" cy="14604"/>
            </a:xfrm>
            <a:custGeom>
              <a:avLst/>
              <a:gdLst/>
              <a:ahLst/>
              <a:cxnLst/>
              <a:rect l="l" t="t" r="r" b="b"/>
              <a:pathLst>
                <a:path w="216535" h="14604">
                  <a:moveTo>
                    <a:pt x="-7212" y="7202"/>
                  </a:moveTo>
                  <a:lnTo>
                    <a:pt x="223202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33014" y="4140084"/>
              <a:ext cx="215900" cy="14604"/>
            </a:xfrm>
            <a:custGeom>
              <a:avLst/>
              <a:gdLst/>
              <a:ahLst/>
              <a:cxnLst/>
              <a:rect l="l" t="t" r="r" b="b"/>
              <a:pathLst>
                <a:path w="215900" h="14604">
                  <a:moveTo>
                    <a:pt x="-7212" y="7202"/>
                  </a:moveTo>
                  <a:lnTo>
                    <a:pt x="222695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48496" y="3596778"/>
              <a:ext cx="825500" cy="543560"/>
            </a:xfrm>
            <a:custGeom>
              <a:avLst/>
              <a:gdLst/>
              <a:ahLst/>
              <a:cxnLst/>
              <a:rect l="l" t="t" r="r" b="b"/>
              <a:pathLst>
                <a:path w="825500" h="543560">
                  <a:moveTo>
                    <a:pt x="0" y="543306"/>
                  </a:moveTo>
                  <a:lnTo>
                    <a:pt x="0" y="543306"/>
                  </a:lnTo>
                </a:path>
                <a:path w="825500" h="543560">
                  <a:moveTo>
                    <a:pt x="0" y="543306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824917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48496" y="3153417"/>
              <a:ext cx="825500" cy="443865"/>
            </a:xfrm>
            <a:custGeom>
              <a:avLst/>
              <a:gdLst/>
              <a:ahLst/>
              <a:cxnLst/>
              <a:rect l="l" t="t" r="r" b="b"/>
              <a:pathLst>
                <a:path w="825500" h="443864">
                  <a:moveTo>
                    <a:pt x="824917" y="443360"/>
                  </a:moveTo>
                  <a:lnTo>
                    <a:pt x="799736" y="343338"/>
                  </a:lnTo>
                </a:path>
                <a:path w="825500" h="443864">
                  <a:moveTo>
                    <a:pt x="799736" y="343338"/>
                  </a:moveTo>
                  <a:lnTo>
                    <a:pt x="799736" y="343338"/>
                  </a:lnTo>
                </a:path>
                <a:path w="825500" h="443864">
                  <a:moveTo>
                    <a:pt x="799736" y="343338"/>
                  </a:moveTo>
                  <a:lnTo>
                    <a:pt x="761540" y="271786"/>
                  </a:lnTo>
                </a:path>
                <a:path w="825500" h="443864">
                  <a:moveTo>
                    <a:pt x="761540" y="271786"/>
                  </a:moveTo>
                  <a:lnTo>
                    <a:pt x="761540" y="271786"/>
                  </a:lnTo>
                </a:path>
                <a:path w="825500" h="443864">
                  <a:moveTo>
                    <a:pt x="761540" y="271786"/>
                  </a:moveTo>
                  <a:lnTo>
                    <a:pt x="685319" y="186188"/>
                  </a:lnTo>
                </a:path>
                <a:path w="825500" h="443864">
                  <a:moveTo>
                    <a:pt x="685319" y="186188"/>
                  </a:moveTo>
                  <a:lnTo>
                    <a:pt x="685319" y="186188"/>
                  </a:lnTo>
                </a:path>
                <a:path w="825500" h="443864">
                  <a:moveTo>
                    <a:pt x="685319" y="186188"/>
                  </a:moveTo>
                  <a:lnTo>
                    <a:pt x="583746" y="128870"/>
                  </a:lnTo>
                </a:path>
                <a:path w="825500" h="443864">
                  <a:moveTo>
                    <a:pt x="583746" y="128870"/>
                  </a:moveTo>
                  <a:lnTo>
                    <a:pt x="583746" y="128870"/>
                  </a:lnTo>
                </a:path>
                <a:path w="825500" h="443864">
                  <a:moveTo>
                    <a:pt x="583746" y="128870"/>
                  </a:moveTo>
                  <a:lnTo>
                    <a:pt x="456823" y="71742"/>
                  </a:lnTo>
                </a:path>
                <a:path w="825500" h="443864">
                  <a:moveTo>
                    <a:pt x="456823" y="71742"/>
                  </a:moveTo>
                  <a:lnTo>
                    <a:pt x="456823" y="71742"/>
                  </a:lnTo>
                </a:path>
                <a:path w="825500" h="443864">
                  <a:moveTo>
                    <a:pt x="456823" y="71742"/>
                  </a:moveTo>
                  <a:lnTo>
                    <a:pt x="317224" y="28469"/>
                  </a:lnTo>
                </a:path>
                <a:path w="825500" h="443864">
                  <a:moveTo>
                    <a:pt x="317224" y="28469"/>
                  </a:moveTo>
                  <a:lnTo>
                    <a:pt x="317224" y="28469"/>
                  </a:lnTo>
                </a:path>
                <a:path w="825500" h="443864">
                  <a:moveTo>
                    <a:pt x="317224" y="28469"/>
                  </a:moveTo>
                  <a:lnTo>
                    <a:pt x="165118" y="0"/>
                  </a:lnTo>
                </a:path>
                <a:path w="825500" h="443864">
                  <a:moveTo>
                    <a:pt x="165118" y="0"/>
                  </a:moveTo>
                  <a:lnTo>
                    <a:pt x="165118" y="0"/>
                  </a:lnTo>
                </a:path>
                <a:path w="825500" h="443864">
                  <a:moveTo>
                    <a:pt x="165118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36592" y="3153417"/>
              <a:ext cx="812165" cy="443865"/>
            </a:xfrm>
            <a:custGeom>
              <a:avLst/>
              <a:gdLst/>
              <a:ahLst/>
              <a:cxnLst/>
              <a:rect l="l" t="t" r="r" b="b"/>
              <a:pathLst>
                <a:path w="812164" h="443864">
                  <a:moveTo>
                    <a:pt x="811904" y="0"/>
                  </a:moveTo>
                  <a:lnTo>
                    <a:pt x="646954" y="0"/>
                  </a:lnTo>
                </a:path>
                <a:path w="812164" h="443864">
                  <a:moveTo>
                    <a:pt x="646954" y="0"/>
                  </a:moveTo>
                  <a:lnTo>
                    <a:pt x="646954" y="0"/>
                  </a:lnTo>
                </a:path>
                <a:path w="812164" h="443864">
                  <a:moveTo>
                    <a:pt x="646954" y="0"/>
                  </a:moveTo>
                  <a:lnTo>
                    <a:pt x="494849" y="28469"/>
                  </a:lnTo>
                </a:path>
                <a:path w="812164" h="443864">
                  <a:moveTo>
                    <a:pt x="494849" y="28469"/>
                  </a:moveTo>
                  <a:lnTo>
                    <a:pt x="494849" y="28469"/>
                  </a:lnTo>
                </a:path>
                <a:path w="812164" h="443864">
                  <a:moveTo>
                    <a:pt x="494849" y="28469"/>
                  </a:moveTo>
                  <a:lnTo>
                    <a:pt x="355250" y="71742"/>
                  </a:lnTo>
                </a:path>
                <a:path w="812164" h="443864">
                  <a:moveTo>
                    <a:pt x="355250" y="71742"/>
                  </a:moveTo>
                  <a:lnTo>
                    <a:pt x="355250" y="71742"/>
                  </a:lnTo>
                </a:path>
                <a:path w="812164" h="443864">
                  <a:moveTo>
                    <a:pt x="355250" y="71742"/>
                  </a:moveTo>
                  <a:lnTo>
                    <a:pt x="228327" y="128870"/>
                  </a:lnTo>
                </a:path>
                <a:path w="812164" h="443864">
                  <a:moveTo>
                    <a:pt x="228327" y="128870"/>
                  </a:moveTo>
                  <a:lnTo>
                    <a:pt x="228327" y="128870"/>
                  </a:lnTo>
                </a:path>
                <a:path w="812164" h="443864">
                  <a:moveTo>
                    <a:pt x="228327" y="128870"/>
                  </a:moveTo>
                  <a:lnTo>
                    <a:pt x="139260" y="186188"/>
                  </a:lnTo>
                </a:path>
                <a:path w="812164" h="443864">
                  <a:moveTo>
                    <a:pt x="139260" y="186188"/>
                  </a:moveTo>
                  <a:lnTo>
                    <a:pt x="139260" y="186188"/>
                  </a:lnTo>
                </a:path>
                <a:path w="812164" h="443864">
                  <a:moveTo>
                    <a:pt x="139260" y="186188"/>
                  </a:moveTo>
                  <a:lnTo>
                    <a:pt x="63377" y="271786"/>
                  </a:lnTo>
                </a:path>
                <a:path w="812164" h="443864">
                  <a:moveTo>
                    <a:pt x="63377" y="271786"/>
                  </a:moveTo>
                  <a:lnTo>
                    <a:pt x="63377" y="271786"/>
                  </a:lnTo>
                </a:path>
                <a:path w="812164" h="443864">
                  <a:moveTo>
                    <a:pt x="63377" y="271786"/>
                  </a:moveTo>
                  <a:lnTo>
                    <a:pt x="12337" y="343338"/>
                  </a:lnTo>
                </a:path>
                <a:path w="812164" h="443864">
                  <a:moveTo>
                    <a:pt x="12337" y="343338"/>
                  </a:moveTo>
                  <a:lnTo>
                    <a:pt x="12337" y="343338"/>
                  </a:lnTo>
                </a:path>
                <a:path w="812164" h="443864">
                  <a:moveTo>
                    <a:pt x="12337" y="343338"/>
                  </a:moveTo>
                  <a:lnTo>
                    <a:pt x="0" y="44336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6592" y="3596778"/>
              <a:ext cx="50800" cy="142875"/>
            </a:xfrm>
            <a:custGeom>
              <a:avLst/>
              <a:gdLst/>
              <a:ahLst/>
              <a:cxnLst/>
              <a:rect l="l" t="t" r="r" b="b"/>
              <a:pathLst>
                <a:path w="50800" h="142875">
                  <a:moveTo>
                    <a:pt x="0" y="0"/>
                  </a:moveTo>
                  <a:lnTo>
                    <a:pt x="12337" y="71552"/>
                  </a:lnTo>
                </a:path>
                <a:path w="50800" h="142875">
                  <a:moveTo>
                    <a:pt x="12337" y="71552"/>
                  </a:moveTo>
                  <a:lnTo>
                    <a:pt x="12337" y="71552"/>
                  </a:lnTo>
                </a:path>
                <a:path w="50800" h="142875">
                  <a:moveTo>
                    <a:pt x="12337" y="71552"/>
                  </a:moveTo>
                  <a:lnTo>
                    <a:pt x="50532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93679" y="3153417"/>
              <a:ext cx="1979930" cy="1001394"/>
            </a:xfrm>
            <a:custGeom>
              <a:avLst/>
              <a:gdLst/>
              <a:ahLst/>
              <a:cxnLst/>
              <a:rect l="l" t="t" r="r" b="b"/>
              <a:pathLst>
                <a:path w="1979929" h="1001395">
                  <a:moveTo>
                    <a:pt x="1319936" y="0"/>
                  </a:moveTo>
                  <a:lnTo>
                    <a:pt x="989867" y="0"/>
                  </a:lnTo>
                  <a:lnTo>
                    <a:pt x="837762" y="28469"/>
                  </a:lnTo>
                  <a:lnTo>
                    <a:pt x="698163" y="71742"/>
                  </a:lnTo>
                  <a:lnTo>
                    <a:pt x="571240" y="128870"/>
                  </a:lnTo>
                  <a:lnTo>
                    <a:pt x="482173" y="186188"/>
                  </a:lnTo>
                  <a:lnTo>
                    <a:pt x="406290" y="271786"/>
                  </a:lnTo>
                  <a:lnTo>
                    <a:pt x="355250" y="343338"/>
                  </a:lnTo>
                  <a:lnTo>
                    <a:pt x="342913" y="443360"/>
                  </a:lnTo>
                  <a:lnTo>
                    <a:pt x="355250" y="514913"/>
                  </a:lnTo>
                  <a:lnTo>
                    <a:pt x="393445" y="586161"/>
                  </a:lnTo>
                  <a:lnTo>
                    <a:pt x="0" y="672214"/>
                  </a:lnTo>
                  <a:lnTo>
                    <a:pt x="76390" y="743387"/>
                  </a:lnTo>
                  <a:lnTo>
                    <a:pt x="165118" y="815016"/>
                  </a:lnTo>
                  <a:lnTo>
                    <a:pt x="330068" y="886644"/>
                  </a:lnTo>
                  <a:lnTo>
                    <a:pt x="507862" y="943868"/>
                  </a:lnTo>
                  <a:lnTo>
                    <a:pt x="723345" y="986666"/>
                  </a:lnTo>
                  <a:lnTo>
                    <a:pt x="939334" y="1001072"/>
                  </a:lnTo>
                  <a:lnTo>
                    <a:pt x="1154817" y="986666"/>
                  </a:lnTo>
                  <a:lnTo>
                    <a:pt x="1345118" y="957818"/>
                  </a:lnTo>
                  <a:lnTo>
                    <a:pt x="1522912" y="900613"/>
                  </a:lnTo>
                  <a:lnTo>
                    <a:pt x="1675017" y="829440"/>
                  </a:lnTo>
                  <a:lnTo>
                    <a:pt x="1801941" y="757812"/>
                  </a:lnTo>
                  <a:lnTo>
                    <a:pt x="1891007" y="657809"/>
                  </a:lnTo>
                  <a:lnTo>
                    <a:pt x="1954553" y="557787"/>
                  </a:lnTo>
                  <a:lnTo>
                    <a:pt x="1979735" y="443360"/>
                  </a:lnTo>
                  <a:lnTo>
                    <a:pt x="1954553" y="343338"/>
                  </a:lnTo>
                  <a:lnTo>
                    <a:pt x="1916358" y="271786"/>
                  </a:lnTo>
                  <a:lnTo>
                    <a:pt x="1840136" y="186188"/>
                  </a:lnTo>
                  <a:lnTo>
                    <a:pt x="1738563" y="128870"/>
                  </a:lnTo>
                  <a:lnTo>
                    <a:pt x="1611640" y="71742"/>
                  </a:lnTo>
                  <a:lnTo>
                    <a:pt x="1472041" y="28469"/>
                  </a:lnTo>
                  <a:lnTo>
                    <a:pt x="131993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93679" y="3825632"/>
              <a:ext cx="165735" cy="142875"/>
            </a:xfrm>
            <a:custGeom>
              <a:avLst/>
              <a:gdLst/>
              <a:ahLst/>
              <a:cxnLst/>
              <a:rect l="l" t="t" r="r" b="b"/>
              <a:pathLst>
                <a:path w="165735" h="142875">
                  <a:moveTo>
                    <a:pt x="0" y="0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76390" y="71173"/>
                  </a:lnTo>
                </a:path>
                <a:path w="165735" h="142875">
                  <a:moveTo>
                    <a:pt x="76390" y="71173"/>
                  </a:moveTo>
                  <a:lnTo>
                    <a:pt x="165118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58798" y="3968434"/>
              <a:ext cx="558800" cy="172085"/>
            </a:xfrm>
            <a:custGeom>
              <a:avLst/>
              <a:gdLst/>
              <a:ahLst/>
              <a:cxnLst/>
              <a:rect l="l" t="t" r="r" b="b"/>
              <a:pathLst>
                <a:path w="558800" h="172085">
                  <a:moveTo>
                    <a:pt x="0" y="0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164949" y="71628"/>
                  </a:lnTo>
                </a:path>
                <a:path w="558800" h="172085">
                  <a:moveTo>
                    <a:pt x="164949" y="71628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342744" y="128851"/>
                  </a:lnTo>
                </a:path>
                <a:path w="558800" h="172085">
                  <a:moveTo>
                    <a:pt x="342744" y="128851"/>
                  </a:moveTo>
                  <a:lnTo>
                    <a:pt x="558226" y="171650"/>
                  </a:lnTo>
                </a:path>
                <a:path w="558800" h="172085">
                  <a:moveTo>
                    <a:pt x="558226" y="171650"/>
                  </a:moveTo>
                  <a:lnTo>
                    <a:pt x="558226" y="17165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17024" y="4140084"/>
              <a:ext cx="216535" cy="14604"/>
            </a:xfrm>
            <a:custGeom>
              <a:avLst/>
              <a:gdLst/>
              <a:ahLst/>
              <a:cxnLst/>
              <a:rect l="l" t="t" r="r" b="b"/>
              <a:pathLst>
                <a:path w="216535" h="14604">
                  <a:moveTo>
                    <a:pt x="-7212" y="7202"/>
                  </a:moveTo>
                  <a:lnTo>
                    <a:pt x="223202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33014" y="4140084"/>
              <a:ext cx="215900" cy="14604"/>
            </a:xfrm>
            <a:custGeom>
              <a:avLst/>
              <a:gdLst/>
              <a:ahLst/>
              <a:cxnLst/>
              <a:rect l="l" t="t" r="r" b="b"/>
              <a:pathLst>
                <a:path w="215900" h="14604">
                  <a:moveTo>
                    <a:pt x="-7212" y="7202"/>
                  </a:moveTo>
                  <a:lnTo>
                    <a:pt x="222695" y="7202"/>
                  </a:lnTo>
                </a:path>
              </a:pathLst>
            </a:custGeom>
            <a:ln w="28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648496" y="3596778"/>
              <a:ext cx="825500" cy="543560"/>
            </a:xfrm>
            <a:custGeom>
              <a:avLst/>
              <a:gdLst/>
              <a:ahLst/>
              <a:cxnLst/>
              <a:rect l="l" t="t" r="r" b="b"/>
              <a:pathLst>
                <a:path w="825500" h="543560">
                  <a:moveTo>
                    <a:pt x="0" y="543306"/>
                  </a:moveTo>
                  <a:lnTo>
                    <a:pt x="0" y="543306"/>
                  </a:lnTo>
                </a:path>
                <a:path w="825500" h="543560">
                  <a:moveTo>
                    <a:pt x="0" y="543306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190300" y="514457"/>
                  </a:lnTo>
                </a:path>
                <a:path w="825500" h="543560">
                  <a:moveTo>
                    <a:pt x="190300" y="514457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368094" y="457253"/>
                  </a:lnTo>
                </a:path>
                <a:path w="825500" h="543560">
                  <a:moveTo>
                    <a:pt x="368094" y="457253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520200" y="386080"/>
                  </a:lnTo>
                </a:path>
                <a:path w="825500" h="543560">
                  <a:moveTo>
                    <a:pt x="520200" y="386080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647123" y="314451"/>
                  </a:lnTo>
                </a:path>
                <a:path w="825500" h="543560">
                  <a:moveTo>
                    <a:pt x="647123" y="314451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36189" y="214449"/>
                  </a:lnTo>
                </a:path>
                <a:path w="825500" h="543560">
                  <a:moveTo>
                    <a:pt x="736189" y="214449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799736" y="114427"/>
                  </a:lnTo>
                </a:path>
                <a:path w="825500" h="543560">
                  <a:moveTo>
                    <a:pt x="799736" y="114427"/>
                  </a:moveTo>
                  <a:lnTo>
                    <a:pt x="824917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48496" y="3153417"/>
              <a:ext cx="825500" cy="443865"/>
            </a:xfrm>
            <a:custGeom>
              <a:avLst/>
              <a:gdLst/>
              <a:ahLst/>
              <a:cxnLst/>
              <a:rect l="l" t="t" r="r" b="b"/>
              <a:pathLst>
                <a:path w="825500" h="443864">
                  <a:moveTo>
                    <a:pt x="824917" y="443360"/>
                  </a:moveTo>
                  <a:lnTo>
                    <a:pt x="799736" y="343338"/>
                  </a:lnTo>
                </a:path>
                <a:path w="825500" h="443864">
                  <a:moveTo>
                    <a:pt x="799736" y="343338"/>
                  </a:moveTo>
                  <a:lnTo>
                    <a:pt x="799736" y="343338"/>
                  </a:lnTo>
                </a:path>
                <a:path w="825500" h="443864">
                  <a:moveTo>
                    <a:pt x="799736" y="343338"/>
                  </a:moveTo>
                  <a:lnTo>
                    <a:pt x="761540" y="271786"/>
                  </a:lnTo>
                </a:path>
                <a:path w="825500" h="443864">
                  <a:moveTo>
                    <a:pt x="761540" y="271786"/>
                  </a:moveTo>
                  <a:lnTo>
                    <a:pt x="761540" y="271786"/>
                  </a:lnTo>
                </a:path>
                <a:path w="825500" h="443864">
                  <a:moveTo>
                    <a:pt x="761540" y="271786"/>
                  </a:moveTo>
                  <a:lnTo>
                    <a:pt x="685319" y="186188"/>
                  </a:lnTo>
                </a:path>
                <a:path w="825500" h="443864">
                  <a:moveTo>
                    <a:pt x="685319" y="186188"/>
                  </a:moveTo>
                  <a:lnTo>
                    <a:pt x="685319" y="186188"/>
                  </a:lnTo>
                </a:path>
                <a:path w="825500" h="443864">
                  <a:moveTo>
                    <a:pt x="685319" y="186188"/>
                  </a:moveTo>
                  <a:lnTo>
                    <a:pt x="583746" y="128870"/>
                  </a:lnTo>
                </a:path>
                <a:path w="825500" h="443864">
                  <a:moveTo>
                    <a:pt x="583746" y="128870"/>
                  </a:moveTo>
                  <a:lnTo>
                    <a:pt x="583746" y="128870"/>
                  </a:lnTo>
                </a:path>
                <a:path w="825500" h="443864">
                  <a:moveTo>
                    <a:pt x="583746" y="128870"/>
                  </a:moveTo>
                  <a:lnTo>
                    <a:pt x="456823" y="71742"/>
                  </a:lnTo>
                </a:path>
                <a:path w="825500" h="443864">
                  <a:moveTo>
                    <a:pt x="456823" y="71742"/>
                  </a:moveTo>
                  <a:lnTo>
                    <a:pt x="456823" y="71742"/>
                  </a:lnTo>
                </a:path>
                <a:path w="825500" h="443864">
                  <a:moveTo>
                    <a:pt x="456823" y="71742"/>
                  </a:moveTo>
                  <a:lnTo>
                    <a:pt x="317224" y="28469"/>
                  </a:lnTo>
                </a:path>
                <a:path w="825500" h="443864">
                  <a:moveTo>
                    <a:pt x="317224" y="28469"/>
                  </a:moveTo>
                  <a:lnTo>
                    <a:pt x="317224" y="28469"/>
                  </a:lnTo>
                </a:path>
                <a:path w="825500" h="443864">
                  <a:moveTo>
                    <a:pt x="317224" y="28469"/>
                  </a:moveTo>
                  <a:lnTo>
                    <a:pt x="165118" y="0"/>
                  </a:lnTo>
                </a:path>
                <a:path w="825500" h="443864">
                  <a:moveTo>
                    <a:pt x="165118" y="0"/>
                  </a:moveTo>
                  <a:lnTo>
                    <a:pt x="165118" y="0"/>
                  </a:lnTo>
                </a:path>
                <a:path w="825500" h="443864">
                  <a:moveTo>
                    <a:pt x="165118" y="0"/>
                  </a:moveTo>
                  <a:lnTo>
                    <a:pt x="0" y="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36592" y="3153417"/>
              <a:ext cx="812165" cy="443865"/>
            </a:xfrm>
            <a:custGeom>
              <a:avLst/>
              <a:gdLst/>
              <a:ahLst/>
              <a:cxnLst/>
              <a:rect l="l" t="t" r="r" b="b"/>
              <a:pathLst>
                <a:path w="812164" h="443864">
                  <a:moveTo>
                    <a:pt x="811904" y="0"/>
                  </a:moveTo>
                  <a:lnTo>
                    <a:pt x="646954" y="0"/>
                  </a:lnTo>
                </a:path>
                <a:path w="812164" h="443864">
                  <a:moveTo>
                    <a:pt x="646954" y="0"/>
                  </a:moveTo>
                  <a:lnTo>
                    <a:pt x="646954" y="0"/>
                  </a:lnTo>
                </a:path>
                <a:path w="812164" h="443864">
                  <a:moveTo>
                    <a:pt x="646954" y="0"/>
                  </a:moveTo>
                  <a:lnTo>
                    <a:pt x="494849" y="28469"/>
                  </a:lnTo>
                </a:path>
                <a:path w="812164" h="443864">
                  <a:moveTo>
                    <a:pt x="494849" y="28469"/>
                  </a:moveTo>
                  <a:lnTo>
                    <a:pt x="494849" y="28469"/>
                  </a:lnTo>
                </a:path>
                <a:path w="812164" h="443864">
                  <a:moveTo>
                    <a:pt x="494849" y="28469"/>
                  </a:moveTo>
                  <a:lnTo>
                    <a:pt x="355250" y="71742"/>
                  </a:lnTo>
                </a:path>
                <a:path w="812164" h="443864">
                  <a:moveTo>
                    <a:pt x="355250" y="71742"/>
                  </a:moveTo>
                  <a:lnTo>
                    <a:pt x="355250" y="71742"/>
                  </a:lnTo>
                </a:path>
                <a:path w="812164" h="443864">
                  <a:moveTo>
                    <a:pt x="355250" y="71742"/>
                  </a:moveTo>
                  <a:lnTo>
                    <a:pt x="228327" y="128870"/>
                  </a:lnTo>
                </a:path>
                <a:path w="812164" h="443864">
                  <a:moveTo>
                    <a:pt x="228327" y="128870"/>
                  </a:moveTo>
                  <a:lnTo>
                    <a:pt x="228327" y="128870"/>
                  </a:lnTo>
                </a:path>
                <a:path w="812164" h="443864">
                  <a:moveTo>
                    <a:pt x="228327" y="128870"/>
                  </a:moveTo>
                  <a:lnTo>
                    <a:pt x="139260" y="186188"/>
                  </a:lnTo>
                </a:path>
                <a:path w="812164" h="443864">
                  <a:moveTo>
                    <a:pt x="139260" y="186188"/>
                  </a:moveTo>
                  <a:lnTo>
                    <a:pt x="139260" y="186188"/>
                  </a:lnTo>
                </a:path>
                <a:path w="812164" h="443864">
                  <a:moveTo>
                    <a:pt x="139260" y="186188"/>
                  </a:moveTo>
                  <a:lnTo>
                    <a:pt x="63377" y="271786"/>
                  </a:lnTo>
                </a:path>
                <a:path w="812164" h="443864">
                  <a:moveTo>
                    <a:pt x="63377" y="271786"/>
                  </a:moveTo>
                  <a:lnTo>
                    <a:pt x="63377" y="271786"/>
                  </a:lnTo>
                </a:path>
                <a:path w="812164" h="443864">
                  <a:moveTo>
                    <a:pt x="63377" y="271786"/>
                  </a:moveTo>
                  <a:lnTo>
                    <a:pt x="12337" y="343338"/>
                  </a:lnTo>
                </a:path>
                <a:path w="812164" h="443864">
                  <a:moveTo>
                    <a:pt x="12337" y="343338"/>
                  </a:moveTo>
                  <a:lnTo>
                    <a:pt x="12337" y="343338"/>
                  </a:lnTo>
                </a:path>
                <a:path w="812164" h="443864">
                  <a:moveTo>
                    <a:pt x="12337" y="343338"/>
                  </a:moveTo>
                  <a:lnTo>
                    <a:pt x="0" y="443360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36592" y="3596778"/>
              <a:ext cx="50800" cy="142875"/>
            </a:xfrm>
            <a:custGeom>
              <a:avLst/>
              <a:gdLst/>
              <a:ahLst/>
              <a:cxnLst/>
              <a:rect l="l" t="t" r="r" b="b"/>
              <a:pathLst>
                <a:path w="50800" h="142875">
                  <a:moveTo>
                    <a:pt x="0" y="0"/>
                  </a:moveTo>
                  <a:lnTo>
                    <a:pt x="12337" y="71552"/>
                  </a:lnTo>
                </a:path>
                <a:path w="50800" h="142875">
                  <a:moveTo>
                    <a:pt x="12337" y="71552"/>
                  </a:moveTo>
                  <a:lnTo>
                    <a:pt x="12337" y="71552"/>
                  </a:lnTo>
                </a:path>
                <a:path w="50800" h="142875">
                  <a:moveTo>
                    <a:pt x="12337" y="71552"/>
                  </a:moveTo>
                  <a:lnTo>
                    <a:pt x="50532" y="142801"/>
                  </a:lnTo>
                </a:path>
              </a:pathLst>
            </a:custGeom>
            <a:ln w="13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51773" y="3496756"/>
              <a:ext cx="158938" cy="450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808563" y="3510801"/>
              <a:ext cx="120951" cy="350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78196" y="3482332"/>
              <a:ext cx="82432" cy="2782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18703" y="2352484"/>
              <a:ext cx="4581525" cy="2974340"/>
            </a:xfrm>
            <a:custGeom>
              <a:avLst/>
              <a:gdLst/>
              <a:ahLst/>
              <a:cxnLst/>
              <a:rect l="l" t="t" r="r" b="b"/>
              <a:pathLst>
                <a:path w="4581525" h="2974340">
                  <a:moveTo>
                    <a:pt x="2779255" y="1215453"/>
                  </a:moveTo>
                  <a:lnTo>
                    <a:pt x="1852930" y="0"/>
                  </a:lnTo>
                  <a:lnTo>
                    <a:pt x="1827072" y="14427"/>
                  </a:lnTo>
                  <a:lnTo>
                    <a:pt x="2745943" y="1219898"/>
                  </a:lnTo>
                  <a:lnTo>
                    <a:pt x="0" y="1815985"/>
                  </a:lnTo>
                  <a:lnTo>
                    <a:pt x="12433" y="1844814"/>
                  </a:lnTo>
                  <a:lnTo>
                    <a:pt x="2766415" y="1244295"/>
                  </a:lnTo>
                  <a:lnTo>
                    <a:pt x="2766415" y="1222667"/>
                  </a:lnTo>
                  <a:lnTo>
                    <a:pt x="2779255" y="1215453"/>
                  </a:lnTo>
                  <a:close/>
                </a:path>
                <a:path w="4581525" h="2974340">
                  <a:moveTo>
                    <a:pt x="4581195" y="2102040"/>
                  </a:moveTo>
                  <a:lnTo>
                    <a:pt x="2820225" y="1229563"/>
                  </a:lnTo>
                  <a:lnTo>
                    <a:pt x="3908387" y="114452"/>
                  </a:lnTo>
                  <a:lnTo>
                    <a:pt x="3896042" y="100596"/>
                  </a:lnTo>
                  <a:lnTo>
                    <a:pt x="2793860" y="1216507"/>
                  </a:lnTo>
                  <a:lnTo>
                    <a:pt x="2791764" y="1215453"/>
                  </a:lnTo>
                  <a:lnTo>
                    <a:pt x="2789301" y="1221130"/>
                  </a:lnTo>
                  <a:lnTo>
                    <a:pt x="2780144" y="1230401"/>
                  </a:lnTo>
                  <a:lnTo>
                    <a:pt x="2779255" y="1229880"/>
                  </a:lnTo>
                  <a:lnTo>
                    <a:pt x="2778595" y="1231963"/>
                  </a:lnTo>
                  <a:lnTo>
                    <a:pt x="2766415" y="1244295"/>
                  </a:lnTo>
                  <a:lnTo>
                    <a:pt x="2773438" y="1248308"/>
                  </a:lnTo>
                  <a:lnTo>
                    <a:pt x="2233371" y="2960230"/>
                  </a:lnTo>
                  <a:lnTo>
                    <a:pt x="2258720" y="2974187"/>
                  </a:lnTo>
                  <a:lnTo>
                    <a:pt x="2801213" y="1255014"/>
                  </a:lnTo>
                  <a:lnTo>
                    <a:pt x="4568355" y="2116467"/>
                  </a:lnTo>
                  <a:lnTo>
                    <a:pt x="4581195" y="2102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742589" y="2468540"/>
            <a:ext cx="12020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95" dirty="0">
                <a:latin typeface="Arial"/>
                <a:cs typeface="Arial"/>
              </a:rPr>
              <a:t>communication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115596" y="1247601"/>
            <a:ext cx="939165" cy="966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364" marR="109855" indent="-114300">
              <a:lnSpc>
                <a:spcPct val="109500"/>
              </a:lnSpc>
              <a:spcBef>
                <a:spcPts val="105"/>
              </a:spcBef>
            </a:pPr>
            <a:r>
              <a:rPr sz="1550" spc="-105" dirty="0">
                <a:latin typeface="Arial"/>
                <a:cs typeface="Arial"/>
              </a:rPr>
              <a:t>planning  </a:t>
            </a:r>
            <a:r>
              <a:rPr sz="1350" spc="-110" dirty="0">
                <a:latin typeface="Arial"/>
                <a:cs typeface="Arial"/>
              </a:rPr>
              <a:t>estimation  </a:t>
            </a:r>
            <a:r>
              <a:rPr sz="1350" spc="-75" dirty="0">
                <a:latin typeface="Arial"/>
                <a:cs typeface="Arial"/>
              </a:rPr>
              <a:t>s</a:t>
            </a:r>
            <a:r>
              <a:rPr sz="1350" spc="15" dirty="0">
                <a:latin typeface="Arial"/>
                <a:cs typeface="Arial"/>
              </a:rPr>
              <a:t>c</a:t>
            </a:r>
            <a:r>
              <a:rPr sz="1350" spc="-155" dirty="0">
                <a:latin typeface="Arial"/>
                <a:cs typeface="Arial"/>
              </a:rPr>
              <a:t>hed</a:t>
            </a:r>
            <a:r>
              <a:rPr sz="1350" spc="-60" dirty="0">
                <a:latin typeface="Arial"/>
                <a:cs typeface="Arial"/>
              </a:rPr>
              <a:t>u</a:t>
            </a:r>
            <a:r>
              <a:rPr sz="1350" spc="-105" dirty="0">
                <a:latin typeface="Arial"/>
                <a:cs typeface="Arial"/>
              </a:rPr>
              <a:t>li</a:t>
            </a:r>
            <a:r>
              <a:rPr sz="1350" spc="-155" dirty="0">
                <a:latin typeface="Arial"/>
                <a:cs typeface="Arial"/>
              </a:rPr>
              <a:t>n</a:t>
            </a:r>
            <a:r>
              <a:rPr sz="1350" spc="-85" dirty="0">
                <a:latin typeface="Arial"/>
                <a:cs typeface="Arial"/>
              </a:rPr>
              <a:t>g</a:t>
            </a:r>
            <a:endParaRPr sz="13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80"/>
              </a:spcBef>
            </a:pPr>
            <a:r>
              <a:rPr sz="1350" spc="-55" dirty="0">
                <a:latin typeface="Arial"/>
                <a:cs typeface="Arial"/>
              </a:rPr>
              <a:t>risk</a:t>
            </a:r>
            <a:r>
              <a:rPr sz="1350" spc="-215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analysis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603194" y="2926135"/>
            <a:ext cx="720725" cy="7035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64465" marR="5080" indent="-152400" algn="just">
              <a:lnSpc>
                <a:spcPct val="106400"/>
              </a:lnSpc>
              <a:spcBef>
                <a:spcPts val="5"/>
              </a:spcBef>
            </a:pPr>
            <a:r>
              <a:rPr sz="1550" spc="-100" dirty="0">
                <a:latin typeface="Arial"/>
                <a:cs typeface="Arial"/>
              </a:rPr>
              <a:t>m</a:t>
            </a:r>
            <a:r>
              <a:rPr sz="1550" spc="-170" dirty="0">
                <a:latin typeface="Arial"/>
                <a:cs typeface="Arial"/>
              </a:rPr>
              <a:t>od</a:t>
            </a:r>
            <a:r>
              <a:rPr sz="1550" spc="-70" dirty="0">
                <a:latin typeface="Arial"/>
                <a:cs typeface="Arial"/>
              </a:rPr>
              <a:t>e</a:t>
            </a:r>
            <a:r>
              <a:rPr sz="1550" spc="-50" dirty="0">
                <a:latin typeface="Arial"/>
                <a:cs typeface="Arial"/>
              </a:rPr>
              <a:t>li</a:t>
            </a:r>
            <a:r>
              <a:rPr sz="1550" spc="-170" dirty="0">
                <a:latin typeface="Arial"/>
                <a:cs typeface="Arial"/>
              </a:rPr>
              <a:t>n</a:t>
            </a:r>
            <a:r>
              <a:rPr sz="1550" spc="-55" dirty="0">
                <a:latin typeface="Arial"/>
                <a:cs typeface="Arial"/>
              </a:rPr>
              <a:t>g  </a:t>
            </a:r>
            <a:r>
              <a:rPr sz="1350" spc="-155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n</a:t>
            </a:r>
            <a:r>
              <a:rPr sz="1350" spc="-155" dirty="0">
                <a:latin typeface="Arial"/>
                <a:cs typeface="Arial"/>
              </a:rPr>
              <a:t>a</a:t>
            </a:r>
            <a:r>
              <a:rPr sz="1350" spc="-105" dirty="0">
                <a:latin typeface="Arial"/>
                <a:cs typeface="Arial"/>
              </a:rPr>
              <a:t>l</a:t>
            </a:r>
            <a:r>
              <a:rPr sz="1350" spc="-75" dirty="0">
                <a:latin typeface="Arial"/>
                <a:cs typeface="Arial"/>
              </a:rPr>
              <a:t>y</a:t>
            </a:r>
            <a:r>
              <a:rPr sz="1350" spc="15" dirty="0">
                <a:latin typeface="Arial"/>
                <a:cs typeface="Arial"/>
              </a:rPr>
              <a:t>s</a:t>
            </a:r>
            <a:r>
              <a:rPr sz="1350" spc="-105" dirty="0">
                <a:latin typeface="Arial"/>
                <a:cs typeface="Arial"/>
              </a:rPr>
              <a:t>i</a:t>
            </a:r>
            <a:r>
              <a:rPr sz="1350" spc="-55" dirty="0">
                <a:latin typeface="Arial"/>
                <a:cs typeface="Arial"/>
              </a:rPr>
              <a:t>s  </a:t>
            </a:r>
            <a:r>
              <a:rPr sz="1350" spc="-105" dirty="0">
                <a:latin typeface="Arial"/>
                <a:cs typeface="Arial"/>
              </a:rPr>
              <a:t>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313368" y="4644028"/>
            <a:ext cx="912494" cy="8445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7165" marR="5080" indent="-165100">
              <a:lnSpc>
                <a:spcPct val="121900"/>
              </a:lnSpc>
              <a:spcBef>
                <a:spcPts val="265"/>
              </a:spcBef>
            </a:pPr>
            <a:r>
              <a:rPr sz="1550" spc="-170" dirty="0">
                <a:latin typeface="Arial"/>
                <a:cs typeface="Arial"/>
              </a:rPr>
              <a:t>d</a:t>
            </a:r>
            <a:r>
              <a:rPr sz="1550" spc="-70" dirty="0">
                <a:latin typeface="Arial"/>
                <a:cs typeface="Arial"/>
              </a:rPr>
              <a:t>e</a:t>
            </a:r>
            <a:r>
              <a:rPr sz="1550" spc="-170" dirty="0">
                <a:latin typeface="Arial"/>
                <a:cs typeface="Arial"/>
              </a:rPr>
              <a:t>p</a:t>
            </a:r>
            <a:r>
              <a:rPr sz="1550" spc="-50" dirty="0">
                <a:latin typeface="Arial"/>
                <a:cs typeface="Arial"/>
              </a:rPr>
              <a:t>l</a:t>
            </a:r>
            <a:r>
              <a:rPr sz="1550" spc="-170" dirty="0">
                <a:latin typeface="Arial"/>
                <a:cs typeface="Arial"/>
              </a:rPr>
              <a:t>o</a:t>
            </a:r>
            <a:r>
              <a:rPr sz="1550" spc="20" dirty="0">
                <a:latin typeface="Arial"/>
                <a:cs typeface="Arial"/>
              </a:rPr>
              <a:t>y</a:t>
            </a:r>
            <a:r>
              <a:rPr sz="1550" spc="-195" dirty="0">
                <a:latin typeface="Arial"/>
                <a:cs typeface="Arial"/>
              </a:rPr>
              <a:t>m</a:t>
            </a:r>
            <a:r>
              <a:rPr sz="1550" spc="-70" dirty="0">
                <a:latin typeface="Arial"/>
                <a:cs typeface="Arial"/>
              </a:rPr>
              <a:t>e</a:t>
            </a:r>
            <a:r>
              <a:rPr sz="1550" spc="-170" dirty="0">
                <a:latin typeface="Arial"/>
                <a:cs typeface="Arial"/>
              </a:rPr>
              <a:t>n</a:t>
            </a:r>
            <a:r>
              <a:rPr sz="1550" spc="-45" dirty="0">
                <a:latin typeface="Arial"/>
                <a:cs typeface="Arial"/>
              </a:rPr>
              <a:t>t  </a:t>
            </a:r>
            <a:r>
              <a:rPr sz="1350" spc="-85" dirty="0">
                <a:latin typeface="Arial"/>
                <a:cs typeface="Arial"/>
              </a:rPr>
              <a:t>delivery  </a:t>
            </a:r>
            <a:r>
              <a:rPr sz="1350" spc="-100" dirty="0">
                <a:latin typeface="Arial"/>
                <a:cs typeface="Arial"/>
              </a:rPr>
              <a:t>feedback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849074" y="3712337"/>
            <a:ext cx="3219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-75" dirty="0">
                <a:latin typeface="Arial"/>
                <a:cs typeface="Arial"/>
              </a:rPr>
              <a:t>s</a:t>
            </a:r>
            <a:r>
              <a:rPr sz="1350" i="1" spc="-85" dirty="0">
                <a:latin typeface="Arial"/>
                <a:cs typeface="Arial"/>
              </a:rPr>
              <a:t>t</a:t>
            </a:r>
            <a:r>
              <a:rPr sz="1350" i="1" spc="-60" dirty="0">
                <a:latin typeface="Arial"/>
                <a:cs typeface="Arial"/>
              </a:rPr>
              <a:t>a</a:t>
            </a:r>
            <a:r>
              <a:rPr sz="1350" i="1" spc="-45" dirty="0">
                <a:latin typeface="Arial"/>
                <a:cs typeface="Arial"/>
              </a:rPr>
              <a:t>rt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382323" y="3467907"/>
            <a:ext cx="1504950" cy="629920"/>
            <a:chOff x="2382323" y="3467907"/>
            <a:chExt cx="1504950" cy="629920"/>
          </a:xfrm>
        </p:grpSpPr>
        <p:sp>
          <p:nvSpPr>
            <p:cNvPr id="118" name="object 118"/>
            <p:cNvSpPr/>
            <p:nvPr/>
          </p:nvSpPr>
          <p:spPr>
            <a:xfrm>
              <a:off x="3722175" y="3467907"/>
              <a:ext cx="82855" cy="2355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14363" y="3825632"/>
              <a:ext cx="279400" cy="57785"/>
            </a:xfrm>
            <a:custGeom>
              <a:avLst/>
              <a:gdLst/>
              <a:ahLst/>
              <a:cxnLst/>
              <a:rect l="l" t="t" r="r" b="b"/>
              <a:pathLst>
                <a:path w="279400" h="57785">
                  <a:moveTo>
                    <a:pt x="0" y="57223"/>
                  </a:moveTo>
                  <a:lnTo>
                    <a:pt x="279316" y="0"/>
                  </a:lnTo>
                </a:path>
              </a:pathLst>
            </a:custGeom>
            <a:ln w="14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366908" y="3782378"/>
              <a:ext cx="139700" cy="143510"/>
            </a:xfrm>
            <a:custGeom>
              <a:avLst/>
              <a:gdLst/>
              <a:ahLst/>
              <a:cxnLst/>
              <a:rect l="l" t="t" r="r" b="b"/>
              <a:pathLst>
                <a:path w="139700" h="143510">
                  <a:moveTo>
                    <a:pt x="0" y="0"/>
                  </a:moveTo>
                  <a:lnTo>
                    <a:pt x="63411" y="57204"/>
                  </a:lnTo>
                  <a:lnTo>
                    <a:pt x="25283" y="143257"/>
                  </a:lnTo>
                  <a:lnTo>
                    <a:pt x="139615" y="43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808563" y="3911230"/>
              <a:ext cx="266700" cy="71755"/>
            </a:xfrm>
            <a:custGeom>
              <a:avLst/>
              <a:gdLst/>
              <a:ahLst/>
              <a:cxnLst/>
              <a:rect l="l" t="t" r="r" b="b"/>
              <a:pathLst>
                <a:path w="266700" h="71754">
                  <a:moveTo>
                    <a:pt x="0" y="71628"/>
                  </a:moveTo>
                  <a:lnTo>
                    <a:pt x="266522" y="0"/>
                  </a:lnTo>
                </a:path>
              </a:pathLst>
            </a:custGeom>
            <a:ln w="14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948246" y="3868431"/>
              <a:ext cx="152400" cy="142875"/>
            </a:xfrm>
            <a:custGeom>
              <a:avLst/>
              <a:gdLst/>
              <a:ahLst/>
              <a:cxnLst/>
              <a:rect l="l" t="t" r="r" b="b"/>
              <a:pathLst>
                <a:path w="152400" h="142875">
                  <a:moveTo>
                    <a:pt x="0" y="0"/>
                  </a:moveTo>
                  <a:lnTo>
                    <a:pt x="75849" y="57204"/>
                  </a:lnTo>
                  <a:lnTo>
                    <a:pt x="25283" y="142801"/>
                  </a:lnTo>
                  <a:lnTo>
                    <a:pt x="152122" y="42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389496" y="3997283"/>
              <a:ext cx="266700" cy="71755"/>
            </a:xfrm>
            <a:custGeom>
              <a:avLst/>
              <a:gdLst/>
              <a:ahLst/>
              <a:cxnLst/>
              <a:rect l="l" t="t" r="r" b="b"/>
              <a:pathLst>
                <a:path w="266700" h="71754">
                  <a:moveTo>
                    <a:pt x="0" y="71154"/>
                  </a:moveTo>
                  <a:lnTo>
                    <a:pt x="266522" y="0"/>
                  </a:lnTo>
                </a:path>
              </a:pathLst>
            </a:custGeom>
            <a:ln w="14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29179" y="3954009"/>
              <a:ext cx="153035" cy="143510"/>
            </a:xfrm>
            <a:custGeom>
              <a:avLst/>
              <a:gdLst/>
              <a:ahLst/>
              <a:cxnLst/>
              <a:rect l="l" t="t" r="r" b="b"/>
              <a:pathLst>
                <a:path w="153035" h="143510">
                  <a:moveTo>
                    <a:pt x="0" y="0"/>
                  </a:moveTo>
                  <a:lnTo>
                    <a:pt x="76272" y="57223"/>
                  </a:lnTo>
                  <a:lnTo>
                    <a:pt x="25283" y="143276"/>
                  </a:lnTo>
                  <a:lnTo>
                    <a:pt x="152544" y="43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595252" y="3739579"/>
              <a:ext cx="266700" cy="57785"/>
            </a:xfrm>
            <a:custGeom>
              <a:avLst/>
              <a:gdLst/>
              <a:ahLst/>
              <a:cxnLst/>
              <a:rect l="l" t="t" r="r" b="b"/>
              <a:pathLst>
                <a:path w="266700" h="57785">
                  <a:moveTo>
                    <a:pt x="0" y="57223"/>
                  </a:moveTo>
                  <a:lnTo>
                    <a:pt x="266522" y="0"/>
                  </a:lnTo>
                </a:path>
              </a:pathLst>
            </a:custGeom>
            <a:ln w="14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35019" y="3696800"/>
              <a:ext cx="152400" cy="142875"/>
            </a:xfrm>
            <a:custGeom>
              <a:avLst/>
              <a:gdLst/>
              <a:ahLst/>
              <a:cxnLst/>
              <a:rect l="l" t="t" r="r" b="b"/>
              <a:pathLst>
                <a:path w="152400" h="142875">
                  <a:moveTo>
                    <a:pt x="0" y="0"/>
                  </a:moveTo>
                  <a:lnTo>
                    <a:pt x="75883" y="57204"/>
                  </a:lnTo>
                  <a:lnTo>
                    <a:pt x="25181" y="142782"/>
                  </a:lnTo>
                  <a:lnTo>
                    <a:pt x="152105" y="42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029242" y="4871000"/>
            <a:ext cx="973455" cy="688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14"/>
              </a:lnSpc>
              <a:spcBef>
                <a:spcPts val="125"/>
              </a:spcBef>
            </a:pPr>
            <a:r>
              <a:rPr sz="1550" spc="-80" dirty="0">
                <a:latin typeface="Arial"/>
                <a:cs typeface="Arial"/>
              </a:rPr>
              <a:t>construction</a:t>
            </a:r>
            <a:endParaRPr sz="1550">
              <a:latin typeface="Arial"/>
              <a:cs typeface="Arial"/>
            </a:endParaRPr>
          </a:p>
          <a:p>
            <a:pPr marL="215265">
              <a:lnSpc>
                <a:spcPts val="1575"/>
              </a:lnSpc>
            </a:pPr>
            <a:r>
              <a:rPr sz="1350" spc="-95" dirty="0">
                <a:latin typeface="Arial"/>
                <a:cs typeface="Arial"/>
              </a:rPr>
              <a:t>code</a:t>
            </a:r>
            <a:endParaRPr sz="13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180"/>
              </a:spcBef>
            </a:pPr>
            <a:r>
              <a:rPr sz="1350" spc="-65" dirty="0">
                <a:latin typeface="Arial"/>
                <a:cs typeface="Arial"/>
              </a:rPr>
              <a:t>test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" y="252730"/>
            <a:ext cx="8799830" cy="598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6985" indent="-195580">
              <a:lnSpc>
                <a:spcPct val="100000"/>
              </a:lnSpc>
              <a:spcBef>
                <a:spcPts val="100"/>
              </a:spcBef>
              <a:buSzPct val="43478"/>
              <a:buFont typeface="Wingdings"/>
              <a:buChar char=""/>
              <a:tabLst>
                <a:tab pos="208279" algn="l"/>
                <a:tab pos="1697989" algn="l"/>
                <a:tab pos="3146425" algn="l"/>
                <a:tab pos="3714750" algn="l"/>
                <a:tab pos="4923790" algn="l"/>
                <a:tab pos="6145530" algn="l"/>
                <a:tab pos="7449184" algn="l"/>
                <a:tab pos="8540750" algn="l"/>
              </a:tabLst>
            </a:pPr>
            <a:r>
              <a:rPr sz="2300" spc="-5" dirty="0">
                <a:latin typeface="Caladea"/>
                <a:cs typeface="Caladea"/>
              </a:rPr>
              <a:t>O</a:t>
            </a:r>
            <a:r>
              <a:rPr sz="2300" spc="-15" dirty="0">
                <a:latin typeface="Caladea"/>
                <a:cs typeface="Caladea"/>
              </a:rPr>
              <a:t>r</a:t>
            </a:r>
            <a:r>
              <a:rPr sz="2300" dirty="0">
                <a:latin typeface="Caladea"/>
                <a:cs typeface="Caladea"/>
              </a:rPr>
              <a:t>ig</a:t>
            </a:r>
            <a:r>
              <a:rPr sz="2300" spc="-10" dirty="0">
                <a:latin typeface="Caladea"/>
                <a:cs typeface="Caladea"/>
              </a:rPr>
              <a:t>i</a:t>
            </a:r>
            <a:r>
              <a:rPr sz="2300" spc="-5" dirty="0">
                <a:latin typeface="Caladea"/>
                <a:cs typeface="Caladea"/>
              </a:rPr>
              <a:t>nal</a:t>
            </a:r>
            <a:r>
              <a:rPr sz="2300" spc="-50" dirty="0">
                <a:latin typeface="Caladea"/>
                <a:cs typeface="Caladea"/>
              </a:rPr>
              <a:t>l</a:t>
            </a:r>
            <a:r>
              <a:rPr sz="2300" dirty="0">
                <a:latin typeface="Caladea"/>
                <a:cs typeface="Caladea"/>
              </a:rPr>
              <a:t>y	</a:t>
            </a:r>
            <a:r>
              <a:rPr sz="2300" spc="-5" dirty="0">
                <a:latin typeface="Caladea"/>
                <a:cs typeface="Caladea"/>
              </a:rPr>
              <a:t>p</a:t>
            </a:r>
            <a:r>
              <a:rPr sz="2300" spc="-40" dirty="0">
                <a:latin typeface="Caladea"/>
                <a:cs typeface="Caladea"/>
              </a:rPr>
              <a:t>r</a:t>
            </a:r>
            <a:r>
              <a:rPr sz="2300" dirty="0">
                <a:latin typeface="Caladea"/>
                <a:cs typeface="Caladea"/>
              </a:rPr>
              <a:t>op</a:t>
            </a:r>
            <a:r>
              <a:rPr sz="2300" spc="-10" dirty="0">
                <a:latin typeface="Caladea"/>
                <a:cs typeface="Caladea"/>
              </a:rPr>
              <a:t>o</a:t>
            </a:r>
            <a:r>
              <a:rPr sz="2300" dirty="0">
                <a:latin typeface="Caladea"/>
                <a:cs typeface="Caladea"/>
              </a:rPr>
              <a:t>sed	</a:t>
            </a:r>
            <a:r>
              <a:rPr sz="2300" spc="-40" dirty="0">
                <a:latin typeface="Caladea"/>
                <a:cs typeface="Caladea"/>
              </a:rPr>
              <a:t>b</a:t>
            </a:r>
            <a:r>
              <a:rPr sz="2300" dirty="0">
                <a:latin typeface="Caladea"/>
                <a:cs typeface="Caladea"/>
              </a:rPr>
              <a:t>y	</a:t>
            </a:r>
            <a:r>
              <a:rPr sz="2300" spc="-5" dirty="0">
                <a:latin typeface="Caladea"/>
                <a:cs typeface="Caladea"/>
              </a:rPr>
              <a:t>Boehm</a:t>
            </a:r>
            <a:r>
              <a:rPr sz="2300" dirty="0">
                <a:latin typeface="Caladea"/>
                <a:cs typeface="Caladea"/>
              </a:rPr>
              <a:t>,	coup</a:t>
            </a:r>
            <a:r>
              <a:rPr sz="2300" spc="-5" dirty="0">
                <a:latin typeface="Caladea"/>
                <a:cs typeface="Caladea"/>
              </a:rPr>
              <a:t>le</a:t>
            </a:r>
            <a:r>
              <a:rPr sz="2300" dirty="0">
                <a:latin typeface="Caladea"/>
                <a:cs typeface="Caladea"/>
              </a:rPr>
              <a:t>s	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i</a:t>
            </a:r>
            <a:r>
              <a:rPr sz="2300" spc="-30" dirty="0">
                <a:solidFill>
                  <a:srgbClr val="FF3366"/>
                </a:solidFill>
                <a:latin typeface="Caladea"/>
                <a:cs typeface="Caladea"/>
              </a:rPr>
              <a:t>t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40" dirty="0">
                <a:solidFill>
                  <a:srgbClr val="FF3366"/>
                </a:solidFill>
                <a:latin typeface="Caladea"/>
                <a:cs typeface="Caladea"/>
              </a:rPr>
              <a:t>r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at</a:t>
            </a:r>
            <a:r>
              <a:rPr sz="2300" spc="-50" dirty="0">
                <a:solidFill>
                  <a:srgbClr val="FF3366"/>
                </a:solidFill>
                <a:latin typeface="Caladea"/>
                <a:cs typeface="Caladea"/>
              </a:rPr>
              <a:t>iv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	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natu</a:t>
            </a:r>
            <a:r>
              <a:rPr sz="2300" spc="-40" dirty="0">
                <a:solidFill>
                  <a:srgbClr val="FF3366"/>
                </a:solidFill>
                <a:latin typeface="Caladea"/>
                <a:cs typeface="Caladea"/>
              </a:rPr>
              <a:t>r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	of 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prototyping and the systematic 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aspects of </a:t>
            </a:r>
            <a:r>
              <a:rPr sz="2300" spc="-15" dirty="0">
                <a:solidFill>
                  <a:srgbClr val="FF3366"/>
                </a:solidFill>
                <a:latin typeface="Caladea"/>
                <a:cs typeface="Caladea"/>
              </a:rPr>
              <a:t>waterfall</a:t>
            </a:r>
            <a:r>
              <a:rPr sz="2300" spc="-6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model</a:t>
            </a:r>
            <a:endParaRPr sz="2300">
              <a:latin typeface="Caladea"/>
              <a:cs typeface="Caladea"/>
            </a:endParaRPr>
          </a:p>
          <a:p>
            <a:pPr marL="207645" indent="-195580">
              <a:lnSpc>
                <a:spcPct val="100000"/>
              </a:lnSpc>
              <a:spcBef>
                <a:spcPts val="5"/>
              </a:spcBef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Rapid development </a:t>
            </a:r>
            <a:r>
              <a:rPr sz="2300" dirty="0">
                <a:latin typeface="Caladea"/>
                <a:cs typeface="Caladea"/>
              </a:rPr>
              <a:t>of</a:t>
            </a:r>
            <a:r>
              <a:rPr sz="2300" spc="-25" dirty="0">
                <a:latin typeface="Caladea"/>
                <a:cs typeface="Caladea"/>
              </a:rPr>
              <a:t> </a:t>
            </a:r>
            <a:r>
              <a:rPr sz="2300" spc="-5" dirty="0">
                <a:latin typeface="Caladea"/>
                <a:cs typeface="Caladea"/>
              </a:rPr>
              <a:t>versions.</a:t>
            </a:r>
            <a:endParaRPr sz="2300">
              <a:latin typeface="Caladea"/>
              <a:cs typeface="Caladea"/>
            </a:endParaRPr>
          </a:p>
          <a:p>
            <a:pPr marL="207645" indent="-195580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spc="-15" dirty="0">
                <a:latin typeface="Caladea"/>
                <a:cs typeface="Caladea"/>
              </a:rPr>
              <a:t>Software </a:t>
            </a:r>
            <a:r>
              <a:rPr sz="2300" spc="-5" dirty="0">
                <a:latin typeface="Caladea"/>
                <a:cs typeface="Caladea"/>
              </a:rPr>
              <a:t>is developed </a:t>
            </a:r>
            <a:r>
              <a:rPr sz="2300" dirty="0">
                <a:latin typeface="Caladea"/>
                <a:cs typeface="Caladea"/>
              </a:rPr>
              <a:t>in 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series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of incremental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releases.</a:t>
            </a:r>
            <a:endParaRPr sz="2300">
              <a:latin typeface="Caladea"/>
              <a:cs typeface="Caladea"/>
            </a:endParaRPr>
          </a:p>
          <a:p>
            <a:pPr marL="207645" indent="-195580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spc="-5" dirty="0">
                <a:latin typeface="Caladea"/>
                <a:cs typeface="Caladea"/>
              </a:rPr>
              <a:t>Each </a:t>
            </a:r>
            <a:r>
              <a:rPr sz="2300" spc="-10" dirty="0">
                <a:latin typeface="Caladea"/>
                <a:cs typeface="Caladea"/>
              </a:rPr>
              <a:t>iteration </a:t>
            </a:r>
            <a:r>
              <a:rPr sz="2300" spc="-5" dirty="0">
                <a:latin typeface="Caladea"/>
                <a:cs typeface="Caladea"/>
              </a:rPr>
              <a:t>produces </a:t>
            </a:r>
            <a:r>
              <a:rPr sz="2300" dirty="0">
                <a:latin typeface="Caladea"/>
                <a:cs typeface="Caladea"/>
              </a:rPr>
              <a:t>a </a:t>
            </a:r>
            <a:r>
              <a:rPr sz="2300" spc="-15" dirty="0">
                <a:solidFill>
                  <a:srgbClr val="FF3366"/>
                </a:solidFill>
                <a:latin typeface="Caladea"/>
                <a:cs typeface="Caladea"/>
              </a:rPr>
              <a:t>more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complete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product</a:t>
            </a:r>
            <a:endParaRPr sz="2300">
              <a:latin typeface="Caladea"/>
              <a:cs typeface="Caladea"/>
            </a:endParaRPr>
          </a:p>
          <a:p>
            <a:pPr marL="207645" indent="-195580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spc="-5" dirty="0">
                <a:latin typeface="Caladea"/>
                <a:cs typeface="Caladea"/>
              </a:rPr>
              <a:t>Better </a:t>
            </a:r>
            <a:r>
              <a:rPr sz="2300" dirty="0">
                <a:latin typeface="Caladea"/>
                <a:cs typeface="Caladea"/>
              </a:rPr>
              <a:t>management </a:t>
            </a:r>
            <a:r>
              <a:rPr sz="2300" spc="-10" dirty="0">
                <a:latin typeface="Caladea"/>
                <a:cs typeface="Caladea"/>
              </a:rPr>
              <a:t>through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risk</a:t>
            </a:r>
            <a:r>
              <a:rPr sz="2300" spc="-2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spc="-10" dirty="0">
                <a:solidFill>
                  <a:srgbClr val="FF3366"/>
                </a:solidFill>
                <a:latin typeface="Caladea"/>
                <a:cs typeface="Caladea"/>
              </a:rPr>
              <a:t>analysis.</a:t>
            </a:r>
            <a:endParaRPr sz="2300">
              <a:latin typeface="Caladea"/>
              <a:cs typeface="Caladea"/>
            </a:endParaRPr>
          </a:p>
          <a:p>
            <a:pPr marL="207645" marR="5080" indent="-195580" algn="just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dirty="0">
                <a:latin typeface="Caladea"/>
                <a:cs typeface="Caladea"/>
              </a:rPr>
              <a:t>During </a:t>
            </a:r>
            <a:r>
              <a:rPr sz="2300" spc="-10" dirty="0">
                <a:latin typeface="Caladea"/>
                <a:cs typeface="Caladea"/>
              </a:rPr>
              <a:t>early iterations, </a:t>
            </a:r>
            <a:r>
              <a:rPr sz="2300" spc="-5" dirty="0">
                <a:latin typeface="Caladea"/>
                <a:cs typeface="Caladea"/>
              </a:rPr>
              <a:t>the incremental release might be </a:t>
            </a:r>
            <a:r>
              <a:rPr sz="2300" dirty="0">
                <a:latin typeface="Caladea"/>
                <a:cs typeface="Caladea"/>
              </a:rPr>
              <a:t>a 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paper  model or</a:t>
            </a:r>
            <a:r>
              <a:rPr sz="2300" spc="-2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prototype.</a:t>
            </a:r>
            <a:endParaRPr sz="2300">
              <a:latin typeface="Caladea"/>
              <a:cs typeface="Caladea"/>
            </a:endParaRPr>
          </a:p>
          <a:p>
            <a:pPr marL="207645" marR="9525" indent="-195580" algn="just">
              <a:lnSpc>
                <a:spcPct val="100000"/>
              </a:lnSpc>
              <a:spcBef>
                <a:spcPts val="5"/>
              </a:spcBef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dirty="0">
                <a:latin typeface="Caladea"/>
                <a:cs typeface="Caladea"/>
              </a:rPr>
              <a:t>During </a:t>
            </a:r>
            <a:r>
              <a:rPr sz="2300" spc="-5" dirty="0">
                <a:latin typeface="Caladea"/>
                <a:cs typeface="Caladea"/>
              </a:rPr>
              <a:t>later </a:t>
            </a:r>
            <a:r>
              <a:rPr sz="2300" spc="-10" dirty="0">
                <a:latin typeface="Caladea"/>
                <a:cs typeface="Caladea"/>
              </a:rPr>
              <a:t>iterations, increasingly </a:t>
            </a:r>
            <a:r>
              <a:rPr sz="2300" spc="-15" dirty="0">
                <a:latin typeface="Caladea"/>
                <a:cs typeface="Caladea"/>
              </a:rPr>
              <a:t>more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complete versions </a:t>
            </a:r>
            <a:r>
              <a:rPr sz="2300" dirty="0">
                <a:latin typeface="Caladea"/>
                <a:cs typeface="Caladea"/>
              </a:rPr>
              <a:t>of </a:t>
            </a:r>
            <a:r>
              <a:rPr sz="2300" spc="-5" dirty="0">
                <a:latin typeface="Caladea"/>
                <a:cs typeface="Caladea"/>
              </a:rPr>
              <a:t>the  engineered </a:t>
            </a:r>
            <a:r>
              <a:rPr sz="2300" spc="-10" dirty="0">
                <a:latin typeface="Caladea"/>
                <a:cs typeface="Caladea"/>
              </a:rPr>
              <a:t>system </a:t>
            </a:r>
            <a:r>
              <a:rPr sz="2300" spc="-15" dirty="0">
                <a:latin typeface="Caladea"/>
                <a:cs typeface="Caladea"/>
              </a:rPr>
              <a:t>are </a:t>
            </a:r>
            <a:r>
              <a:rPr sz="2300" spc="-5" dirty="0">
                <a:latin typeface="Caladea"/>
                <a:cs typeface="Caladea"/>
              </a:rPr>
              <a:t>produced.</a:t>
            </a:r>
            <a:endParaRPr sz="2300">
              <a:latin typeface="Caladea"/>
              <a:cs typeface="Caladea"/>
            </a:endParaRPr>
          </a:p>
          <a:p>
            <a:pPr marL="207645" marR="6350" indent="-195580" algn="just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spc="-5" dirty="0">
                <a:latin typeface="Caladea"/>
                <a:cs typeface="Caladea"/>
              </a:rPr>
              <a:t>Anchor point milestones- </a:t>
            </a:r>
            <a:r>
              <a:rPr sz="2300" dirty="0">
                <a:latin typeface="Caladea"/>
                <a:cs typeface="Caladea"/>
              </a:rPr>
              <a:t>a combination </a:t>
            </a:r>
            <a:r>
              <a:rPr sz="2300" spc="5" dirty="0">
                <a:latin typeface="Caladea"/>
                <a:cs typeface="Caladea"/>
              </a:rPr>
              <a:t>of </a:t>
            </a:r>
            <a:r>
              <a:rPr sz="2300" spc="-15" dirty="0">
                <a:latin typeface="Caladea"/>
                <a:cs typeface="Caladea"/>
              </a:rPr>
              <a:t>work </a:t>
            </a:r>
            <a:r>
              <a:rPr sz="2300" spc="-10" dirty="0">
                <a:latin typeface="Caladea"/>
                <a:cs typeface="Caladea"/>
              </a:rPr>
              <a:t>products </a:t>
            </a:r>
            <a:r>
              <a:rPr sz="2300" spc="-5" dirty="0">
                <a:latin typeface="Caladea"/>
                <a:cs typeface="Caladea"/>
              </a:rPr>
              <a:t>and  </a:t>
            </a:r>
            <a:r>
              <a:rPr sz="2300" dirty="0">
                <a:latin typeface="Caladea"/>
                <a:cs typeface="Caladea"/>
              </a:rPr>
              <a:t>conditions </a:t>
            </a:r>
            <a:r>
              <a:rPr sz="2300" spc="-5" dirty="0">
                <a:latin typeface="Caladea"/>
                <a:cs typeface="Caladea"/>
              </a:rPr>
              <a:t>that </a:t>
            </a:r>
            <a:r>
              <a:rPr sz="2300" spc="-15" dirty="0">
                <a:latin typeface="Caladea"/>
                <a:cs typeface="Caladea"/>
              </a:rPr>
              <a:t>are </a:t>
            </a:r>
            <a:r>
              <a:rPr sz="2300" dirty="0">
                <a:latin typeface="Caladea"/>
                <a:cs typeface="Caladea"/>
              </a:rPr>
              <a:t>attained </a:t>
            </a:r>
            <a:r>
              <a:rPr sz="2300" spc="-5" dirty="0">
                <a:latin typeface="Caladea"/>
                <a:cs typeface="Caladea"/>
              </a:rPr>
              <a:t>along the path </a:t>
            </a:r>
            <a:r>
              <a:rPr sz="2300" dirty="0">
                <a:latin typeface="Caladea"/>
                <a:cs typeface="Caladea"/>
              </a:rPr>
              <a:t>of </a:t>
            </a:r>
            <a:r>
              <a:rPr sz="2300" spc="-5" dirty="0">
                <a:latin typeface="Caladea"/>
                <a:cs typeface="Caladea"/>
              </a:rPr>
              <a:t>the</a:t>
            </a:r>
            <a:r>
              <a:rPr sz="2300" spc="45" dirty="0">
                <a:latin typeface="Caladea"/>
                <a:cs typeface="Caladea"/>
              </a:rPr>
              <a:t> </a:t>
            </a:r>
            <a:r>
              <a:rPr sz="2300" spc="-10" dirty="0">
                <a:latin typeface="Caladea"/>
                <a:cs typeface="Caladea"/>
              </a:rPr>
              <a:t>spiral.</a:t>
            </a:r>
            <a:endParaRPr sz="2300">
              <a:latin typeface="Caladea"/>
              <a:cs typeface="Caladea"/>
            </a:endParaRPr>
          </a:p>
          <a:p>
            <a:pPr marL="207645" marR="5080" indent="-195580" algn="just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The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first circuit </a:t>
            </a:r>
            <a:r>
              <a:rPr sz="2300" spc="-10" dirty="0">
                <a:latin typeface="Caladea"/>
                <a:cs typeface="Caladea"/>
              </a:rPr>
              <a:t>around </a:t>
            </a:r>
            <a:r>
              <a:rPr sz="2300" spc="-5" dirty="0">
                <a:latin typeface="Caladea"/>
                <a:cs typeface="Caladea"/>
              </a:rPr>
              <a:t>the </a:t>
            </a:r>
            <a:r>
              <a:rPr sz="2300" spc="-10" dirty="0">
                <a:latin typeface="Caladea"/>
                <a:cs typeface="Caladea"/>
              </a:rPr>
              <a:t>spiral </a:t>
            </a:r>
            <a:r>
              <a:rPr sz="2300" spc="-5" dirty="0">
                <a:latin typeface="Caladea"/>
                <a:cs typeface="Caladea"/>
              </a:rPr>
              <a:t>might </a:t>
            </a:r>
            <a:r>
              <a:rPr sz="2300" spc="-10" dirty="0">
                <a:latin typeface="Caladea"/>
                <a:cs typeface="Caladea"/>
              </a:rPr>
              <a:t>result </a:t>
            </a:r>
            <a:r>
              <a:rPr sz="2300" dirty="0">
                <a:latin typeface="Caladea"/>
                <a:cs typeface="Caladea"/>
              </a:rPr>
              <a:t>in </a:t>
            </a:r>
            <a:r>
              <a:rPr sz="2300" spc="-5" dirty="0">
                <a:latin typeface="Caladea"/>
                <a:cs typeface="Caladea"/>
              </a:rPr>
              <a:t>the development </a:t>
            </a:r>
            <a:r>
              <a:rPr sz="2300" dirty="0">
                <a:latin typeface="Caladea"/>
                <a:cs typeface="Caladea"/>
              </a:rPr>
              <a:t>of  a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product</a:t>
            </a:r>
            <a:r>
              <a:rPr sz="2300" spc="-3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specification</a:t>
            </a:r>
            <a:r>
              <a:rPr sz="2300" dirty="0">
                <a:latin typeface="Caladea"/>
                <a:cs typeface="Caladea"/>
              </a:rPr>
              <a:t>.</a:t>
            </a:r>
            <a:endParaRPr sz="2300">
              <a:latin typeface="Caladea"/>
              <a:cs typeface="Caladea"/>
            </a:endParaRPr>
          </a:p>
          <a:p>
            <a:pPr marL="207645" marR="5715" indent="-195580" algn="just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</a:tabLst>
            </a:pP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Subsequent passes </a:t>
            </a:r>
            <a:r>
              <a:rPr sz="2300" spc="-10" dirty="0">
                <a:latin typeface="Caladea"/>
                <a:cs typeface="Caladea"/>
              </a:rPr>
              <a:t>around </a:t>
            </a:r>
            <a:r>
              <a:rPr sz="2300" spc="-5" dirty="0">
                <a:latin typeface="Caladea"/>
                <a:cs typeface="Caladea"/>
              </a:rPr>
              <a:t>the </a:t>
            </a:r>
            <a:r>
              <a:rPr sz="2300" spc="-10" dirty="0">
                <a:latin typeface="Caladea"/>
                <a:cs typeface="Caladea"/>
              </a:rPr>
              <a:t>spiral </a:t>
            </a:r>
            <a:r>
              <a:rPr sz="2300" spc="-5" dirty="0">
                <a:latin typeface="Caladea"/>
                <a:cs typeface="Caladea"/>
              </a:rPr>
              <a:t>might </a:t>
            </a:r>
            <a:r>
              <a:rPr sz="2300" spc="5" dirty="0">
                <a:latin typeface="Caladea"/>
                <a:cs typeface="Caladea"/>
              </a:rPr>
              <a:t>be </a:t>
            </a:r>
            <a:r>
              <a:rPr sz="2300" spc="-5" dirty="0">
                <a:latin typeface="Caladea"/>
                <a:cs typeface="Caladea"/>
              </a:rPr>
              <a:t>used </a:t>
            </a:r>
            <a:r>
              <a:rPr sz="2300" spc="-10" dirty="0">
                <a:latin typeface="Caladea"/>
                <a:cs typeface="Caladea"/>
              </a:rPr>
              <a:t>to develop </a:t>
            </a:r>
            <a:r>
              <a:rPr sz="2300" dirty="0">
                <a:latin typeface="Caladea"/>
                <a:cs typeface="Caladea"/>
              </a:rPr>
              <a:t>a 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300" spc="-10" dirty="0">
                <a:solidFill>
                  <a:srgbClr val="FF3366"/>
                </a:solidFill>
                <a:latin typeface="Caladea"/>
                <a:cs typeface="Caladea"/>
              </a:rPr>
              <a:t>prototype </a:t>
            </a:r>
            <a:r>
              <a:rPr sz="2300" spc="-5" dirty="0">
                <a:latin typeface="Caladea"/>
                <a:cs typeface="Caladea"/>
              </a:rPr>
              <a:t>and then </a:t>
            </a:r>
            <a:r>
              <a:rPr sz="2300" spc="-20" dirty="0">
                <a:latin typeface="Caladea"/>
                <a:cs typeface="Caladea"/>
              </a:rPr>
              <a:t>progressively </a:t>
            </a:r>
            <a:r>
              <a:rPr sz="2300" spc="-15" dirty="0">
                <a:latin typeface="Caladea"/>
                <a:cs typeface="Caladea"/>
              </a:rPr>
              <a:t>more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sophisticated versions </a:t>
            </a:r>
            <a:r>
              <a:rPr sz="2300" dirty="0">
                <a:latin typeface="Caladea"/>
                <a:cs typeface="Caladea"/>
              </a:rPr>
              <a:t>of </a:t>
            </a:r>
            <a:r>
              <a:rPr sz="2300" spc="-5" dirty="0">
                <a:latin typeface="Caladea"/>
                <a:cs typeface="Caladea"/>
              </a:rPr>
              <a:t>the  </a:t>
            </a:r>
            <a:r>
              <a:rPr sz="2300" spc="-10" dirty="0">
                <a:latin typeface="Caladea"/>
                <a:cs typeface="Caladea"/>
              </a:rPr>
              <a:t>software.</a:t>
            </a:r>
            <a:endParaRPr sz="23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467106"/>
            <a:ext cx="850963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7620" indent="-195580">
              <a:lnSpc>
                <a:spcPct val="100000"/>
              </a:lnSpc>
              <a:spcBef>
                <a:spcPts val="105"/>
              </a:spcBef>
              <a:buSzPct val="43478"/>
              <a:buFont typeface="Wingdings"/>
              <a:buChar char=""/>
              <a:tabLst>
                <a:tab pos="208279" algn="l"/>
                <a:tab pos="974090" algn="l"/>
                <a:tab pos="1519555" algn="l"/>
                <a:tab pos="2733040" algn="l"/>
                <a:tab pos="3228340" algn="l"/>
                <a:tab pos="4577715" algn="l"/>
                <a:tab pos="6120130" algn="l"/>
                <a:tab pos="6863715" algn="l"/>
                <a:tab pos="8284845" algn="l"/>
              </a:tabLst>
            </a:pPr>
            <a:r>
              <a:rPr sz="2300" spc="5" dirty="0">
                <a:latin typeface="Caladea"/>
                <a:cs typeface="Caladea"/>
              </a:rPr>
              <a:t>M</a:t>
            </a:r>
            <a:r>
              <a:rPr sz="2300" spc="-45" dirty="0">
                <a:latin typeface="Caladea"/>
                <a:cs typeface="Caladea"/>
              </a:rPr>
              <a:t>a</a:t>
            </a:r>
            <a:r>
              <a:rPr sz="2300" dirty="0">
                <a:latin typeface="Caladea"/>
                <a:cs typeface="Caladea"/>
              </a:rPr>
              <a:t>y	be	</a:t>
            </a:r>
            <a:r>
              <a:rPr sz="2300" spc="5" dirty="0">
                <a:latin typeface="Caladea"/>
                <a:cs typeface="Caladea"/>
              </a:rPr>
              <a:t>d</a:t>
            </a:r>
            <a:r>
              <a:rPr sz="2300" dirty="0">
                <a:latin typeface="Caladea"/>
                <a:cs typeface="Caladea"/>
              </a:rPr>
              <a:t>if</a:t>
            </a:r>
            <a:r>
              <a:rPr sz="2300" spc="-10" dirty="0">
                <a:latin typeface="Caladea"/>
                <a:cs typeface="Caladea"/>
              </a:rPr>
              <a:t>f</a:t>
            </a:r>
            <a:r>
              <a:rPr sz="2300" dirty="0">
                <a:latin typeface="Caladea"/>
                <a:cs typeface="Caladea"/>
              </a:rPr>
              <a:t>icult	</a:t>
            </a:r>
            <a:r>
              <a:rPr sz="2300" spc="-25" dirty="0">
                <a:latin typeface="Caladea"/>
                <a:cs typeface="Caladea"/>
              </a:rPr>
              <a:t>t</a:t>
            </a:r>
            <a:r>
              <a:rPr sz="2300" dirty="0">
                <a:latin typeface="Caladea"/>
                <a:cs typeface="Caladea"/>
              </a:rPr>
              <a:t>o	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c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o</a:t>
            </a:r>
            <a:r>
              <a:rPr sz="2300" spc="-50" dirty="0">
                <a:solidFill>
                  <a:srgbClr val="FF3366"/>
                </a:solidFill>
                <a:latin typeface="Caladea"/>
                <a:cs typeface="Caladea"/>
              </a:rPr>
              <a:t>n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vince	cus</a:t>
            </a:r>
            <a:r>
              <a:rPr sz="2300" spc="-20" dirty="0">
                <a:solidFill>
                  <a:srgbClr val="FF3366"/>
                </a:solidFill>
                <a:latin typeface="Caladea"/>
                <a:cs typeface="Caladea"/>
              </a:rPr>
              <a:t>t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o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m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10" dirty="0">
                <a:solidFill>
                  <a:srgbClr val="FF3366"/>
                </a:solidFill>
                <a:latin typeface="Caladea"/>
                <a:cs typeface="Caladea"/>
              </a:rPr>
              <a:t>r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s	</a:t>
            </a:r>
            <a:r>
              <a:rPr sz="2300" spc="-15" dirty="0">
                <a:latin typeface="Caladea"/>
                <a:cs typeface="Caladea"/>
              </a:rPr>
              <a:t>t</a:t>
            </a:r>
            <a:r>
              <a:rPr sz="2300" dirty="0">
                <a:latin typeface="Caladea"/>
                <a:cs typeface="Caladea"/>
              </a:rPr>
              <a:t>h</a:t>
            </a:r>
            <a:r>
              <a:rPr sz="2300" spc="5" dirty="0">
                <a:latin typeface="Caladea"/>
                <a:cs typeface="Caladea"/>
              </a:rPr>
              <a:t>a</a:t>
            </a:r>
            <a:r>
              <a:rPr sz="2300" dirty="0">
                <a:latin typeface="Caladea"/>
                <a:cs typeface="Caladea"/>
              </a:rPr>
              <a:t>t	</a:t>
            </a:r>
            <a:r>
              <a:rPr sz="2300" spc="-20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45" dirty="0">
                <a:solidFill>
                  <a:srgbClr val="FF3366"/>
                </a:solidFill>
                <a:latin typeface="Caladea"/>
                <a:cs typeface="Caladea"/>
              </a:rPr>
              <a:t>v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olution	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is 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controllable</a:t>
            </a:r>
            <a:endParaRPr sz="2300">
              <a:latin typeface="Caladea"/>
              <a:cs typeface="Caladea"/>
            </a:endParaRPr>
          </a:p>
          <a:p>
            <a:pPr marL="207645" marR="5080" indent="-195580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  <a:tab pos="1579245" algn="l"/>
                <a:tab pos="2256155" algn="l"/>
                <a:tab pos="3890010" algn="l"/>
                <a:tab pos="5241925" algn="l"/>
                <a:tab pos="5516880" algn="l"/>
                <a:tab pos="6452235" algn="l"/>
                <a:tab pos="7131050" algn="l"/>
                <a:tab pos="7792084" algn="l"/>
              </a:tabLst>
            </a:pP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D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m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a</a:t>
            </a:r>
            <a:r>
              <a:rPr sz="2300" spc="-15" dirty="0">
                <a:solidFill>
                  <a:srgbClr val="FF3366"/>
                </a:solidFill>
                <a:latin typeface="Caladea"/>
                <a:cs typeface="Caladea"/>
              </a:rPr>
              <a:t>n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d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s	r</a:t>
            </a:r>
            <a:r>
              <a:rPr sz="2300" spc="-10" dirty="0">
                <a:solidFill>
                  <a:srgbClr val="FF3366"/>
                </a:solidFill>
                <a:latin typeface="Caladea"/>
                <a:cs typeface="Caladea"/>
              </a:rPr>
              <a:t>i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sk	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as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s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essm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n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t	</a:t>
            </a:r>
            <a:r>
              <a:rPr sz="2300" spc="-20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xpe</a:t>
            </a:r>
            <a:r>
              <a:rPr sz="2300" spc="-15" dirty="0">
                <a:solidFill>
                  <a:srgbClr val="FF3366"/>
                </a:solidFill>
                <a:latin typeface="Caladea"/>
                <a:cs typeface="Caladea"/>
              </a:rPr>
              <a:t>r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tis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	</a:t>
            </a:r>
            <a:r>
              <a:rPr sz="2300" dirty="0">
                <a:latin typeface="Caladea"/>
                <a:cs typeface="Caladea"/>
              </a:rPr>
              <a:t>:	</a:t>
            </a:r>
            <a:r>
              <a:rPr sz="2300" spc="-5" dirty="0">
                <a:latin typeface="Caladea"/>
                <a:cs typeface="Caladea"/>
              </a:rPr>
              <a:t>m</a:t>
            </a:r>
            <a:r>
              <a:rPr sz="2300" spc="5" dirty="0">
                <a:latin typeface="Caladea"/>
                <a:cs typeface="Caladea"/>
              </a:rPr>
              <a:t>a</a:t>
            </a:r>
            <a:r>
              <a:rPr sz="2300" spc="-5" dirty="0">
                <a:latin typeface="Caladea"/>
                <a:cs typeface="Caladea"/>
              </a:rPr>
              <a:t>j</a:t>
            </a:r>
            <a:r>
              <a:rPr sz="2300" spc="-10" dirty="0">
                <a:latin typeface="Caladea"/>
                <a:cs typeface="Caladea"/>
              </a:rPr>
              <a:t>o</a:t>
            </a:r>
            <a:r>
              <a:rPr sz="2300" dirty="0">
                <a:latin typeface="Caladea"/>
                <a:cs typeface="Caladea"/>
              </a:rPr>
              <a:t>r	r</a:t>
            </a:r>
            <a:r>
              <a:rPr sz="2300" spc="-10" dirty="0">
                <a:latin typeface="Caladea"/>
                <a:cs typeface="Caladea"/>
              </a:rPr>
              <a:t>i</a:t>
            </a:r>
            <a:r>
              <a:rPr sz="2300" spc="5" dirty="0">
                <a:latin typeface="Caladea"/>
                <a:cs typeface="Caladea"/>
              </a:rPr>
              <a:t>s</a:t>
            </a:r>
            <a:r>
              <a:rPr sz="2300" dirty="0">
                <a:latin typeface="Caladea"/>
                <a:cs typeface="Caladea"/>
              </a:rPr>
              <a:t>k	will	c</a:t>
            </a:r>
            <a:r>
              <a:rPr sz="2300" spc="5" dirty="0">
                <a:latin typeface="Caladea"/>
                <a:cs typeface="Caladea"/>
              </a:rPr>
              <a:t>a</a:t>
            </a:r>
            <a:r>
              <a:rPr sz="2300" spc="-5" dirty="0">
                <a:latin typeface="Caladea"/>
                <a:cs typeface="Caladea"/>
              </a:rPr>
              <a:t>u</a:t>
            </a:r>
            <a:r>
              <a:rPr sz="2300" spc="5" dirty="0">
                <a:latin typeface="Caladea"/>
                <a:cs typeface="Caladea"/>
              </a:rPr>
              <a:t>s</a:t>
            </a:r>
            <a:r>
              <a:rPr sz="2300" dirty="0">
                <a:latin typeface="Caladea"/>
                <a:cs typeface="Caladea"/>
              </a:rPr>
              <a:t>e  </a:t>
            </a:r>
            <a:r>
              <a:rPr sz="2300" spc="-5" dirty="0">
                <a:latin typeface="Caladea"/>
                <a:cs typeface="Caladea"/>
              </a:rPr>
              <a:t>problems if not</a:t>
            </a:r>
            <a:r>
              <a:rPr sz="2300" spc="-10" dirty="0">
                <a:latin typeface="Caladea"/>
                <a:cs typeface="Caladea"/>
              </a:rPr>
              <a:t> </a:t>
            </a:r>
            <a:r>
              <a:rPr sz="2300" spc="-5" dirty="0">
                <a:latin typeface="Caladea"/>
                <a:cs typeface="Caladea"/>
              </a:rPr>
              <a:t>identified</a:t>
            </a:r>
            <a:endParaRPr sz="2300">
              <a:latin typeface="Caladea"/>
              <a:cs typeface="Caladea"/>
            </a:endParaRPr>
          </a:p>
          <a:p>
            <a:pPr marL="207645" marR="5080" indent="-195580">
              <a:lnSpc>
                <a:spcPct val="100000"/>
              </a:lnSpc>
              <a:buSzPct val="43478"/>
              <a:buFont typeface="Wingdings"/>
              <a:buChar char=""/>
              <a:tabLst>
                <a:tab pos="208279" algn="l"/>
                <a:tab pos="1644650" algn="l"/>
                <a:tab pos="2395220" algn="l"/>
                <a:tab pos="3079115" algn="l"/>
                <a:tab pos="3713479" algn="l"/>
                <a:tab pos="4761865" algn="l"/>
                <a:tab pos="5631180" algn="l"/>
                <a:tab pos="6127750" algn="l"/>
                <a:tab pos="7197725" algn="l"/>
              </a:tabLst>
            </a:pPr>
            <a:r>
              <a:rPr sz="2300" spc="-40" dirty="0">
                <a:latin typeface="Caladea"/>
                <a:cs typeface="Caladea"/>
              </a:rPr>
              <a:t>R</a:t>
            </a:r>
            <a:r>
              <a:rPr sz="2300" dirty="0">
                <a:latin typeface="Caladea"/>
                <a:cs typeface="Caladea"/>
              </a:rPr>
              <a:t>elat</a:t>
            </a:r>
            <a:r>
              <a:rPr sz="2300" spc="-55" dirty="0">
                <a:latin typeface="Caladea"/>
                <a:cs typeface="Caladea"/>
              </a:rPr>
              <a:t>i</a:t>
            </a:r>
            <a:r>
              <a:rPr sz="2300" spc="-45" dirty="0">
                <a:latin typeface="Caladea"/>
                <a:cs typeface="Caladea"/>
              </a:rPr>
              <a:t>v</a:t>
            </a:r>
            <a:r>
              <a:rPr sz="2300" dirty="0">
                <a:latin typeface="Caladea"/>
                <a:cs typeface="Caladea"/>
              </a:rPr>
              <a:t>e</a:t>
            </a:r>
            <a:r>
              <a:rPr sz="2300" spc="-45" dirty="0">
                <a:latin typeface="Caladea"/>
                <a:cs typeface="Caladea"/>
              </a:rPr>
              <a:t>l</a:t>
            </a:r>
            <a:r>
              <a:rPr sz="2300" dirty="0">
                <a:latin typeface="Caladea"/>
                <a:cs typeface="Caladea"/>
              </a:rPr>
              <a:t>y	</a:t>
            </a:r>
            <a:r>
              <a:rPr sz="2300" spc="-5" dirty="0">
                <a:latin typeface="Caladea"/>
                <a:cs typeface="Caladea"/>
              </a:rPr>
              <a:t>ne</a:t>
            </a:r>
            <a:r>
              <a:rPr sz="2300" dirty="0">
                <a:latin typeface="Caladea"/>
                <a:cs typeface="Caladea"/>
              </a:rPr>
              <a:t>w	</a:t>
            </a:r>
            <a:r>
              <a:rPr sz="2300" spc="-5" dirty="0">
                <a:latin typeface="Caladea"/>
                <a:cs typeface="Caladea"/>
              </a:rPr>
              <a:t>an</a:t>
            </a:r>
            <a:r>
              <a:rPr sz="2300" dirty="0">
                <a:latin typeface="Caladea"/>
                <a:cs typeface="Caladea"/>
              </a:rPr>
              <a:t>d	</a:t>
            </a:r>
            <a:r>
              <a:rPr sz="2300" spc="-5" dirty="0">
                <a:latin typeface="Caladea"/>
                <a:cs typeface="Caladea"/>
              </a:rPr>
              <a:t>no</a:t>
            </a:r>
            <a:r>
              <a:rPr sz="2300" dirty="0">
                <a:latin typeface="Caladea"/>
                <a:cs typeface="Caladea"/>
              </a:rPr>
              <a:t>t	w</a:t>
            </a:r>
            <a:r>
              <a:rPr sz="2300" spc="-20" dirty="0">
                <a:latin typeface="Caladea"/>
                <a:cs typeface="Caladea"/>
              </a:rPr>
              <a:t>i</a:t>
            </a:r>
            <a:r>
              <a:rPr sz="2300" spc="5" dirty="0">
                <a:latin typeface="Caladea"/>
                <a:cs typeface="Caladea"/>
              </a:rPr>
              <a:t>d</a:t>
            </a:r>
            <a:r>
              <a:rPr sz="2300" dirty="0">
                <a:latin typeface="Caladea"/>
                <a:cs typeface="Caladea"/>
              </a:rPr>
              <a:t>e</a:t>
            </a:r>
            <a:r>
              <a:rPr sz="2300" spc="-45" dirty="0">
                <a:latin typeface="Caladea"/>
                <a:cs typeface="Caladea"/>
              </a:rPr>
              <a:t>l</a:t>
            </a:r>
            <a:r>
              <a:rPr sz="2300" dirty="0">
                <a:latin typeface="Caladea"/>
                <a:cs typeface="Caladea"/>
              </a:rPr>
              <a:t>y	</a:t>
            </a:r>
            <a:r>
              <a:rPr sz="2300" spc="-5" dirty="0">
                <a:latin typeface="Caladea"/>
                <a:cs typeface="Caladea"/>
              </a:rPr>
              <a:t>u</a:t>
            </a:r>
            <a:r>
              <a:rPr sz="2300" spc="5" dirty="0">
                <a:latin typeface="Caladea"/>
                <a:cs typeface="Caladea"/>
              </a:rPr>
              <a:t>s</a:t>
            </a:r>
            <a:r>
              <a:rPr sz="2300" dirty="0">
                <a:latin typeface="Caladea"/>
                <a:cs typeface="Caladea"/>
              </a:rPr>
              <a:t>e</a:t>
            </a:r>
            <a:r>
              <a:rPr sz="2300" spc="10" dirty="0">
                <a:latin typeface="Caladea"/>
                <a:cs typeface="Caladea"/>
              </a:rPr>
              <a:t>d</a:t>
            </a:r>
            <a:r>
              <a:rPr sz="2300" dirty="0">
                <a:latin typeface="Caladea"/>
                <a:cs typeface="Caladea"/>
              </a:rPr>
              <a:t>,	</a:t>
            </a:r>
            <a:r>
              <a:rPr sz="2300" spc="5" dirty="0">
                <a:latin typeface="Caladea"/>
                <a:cs typeface="Caladea"/>
              </a:rPr>
              <a:t>s</a:t>
            </a:r>
            <a:r>
              <a:rPr sz="2300" dirty="0">
                <a:latin typeface="Caladea"/>
                <a:cs typeface="Caladea"/>
              </a:rPr>
              <a:t>o	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c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a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nno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t	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d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</a:t>
            </a:r>
            <a:r>
              <a:rPr sz="2300" spc="-20" dirty="0">
                <a:solidFill>
                  <a:srgbClr val="FF3366"/>
                </a:solidFill>
                <a:latin typeface="Caladea"/>
                <a:cs typeface="Caladea"/>
              </a:rPr>
              <a:t>t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er</a:t>
            </a:r>
            <a:r>
              <a:rPr sz="2300" spc="5" dirty="0">
                <a:solidFill>
                  <a:srgbClr val="FF3366"/>
                </a:solidFill>
                <a:latin typeface="Caladea"/>
                <a:cs typeface="Caladea"/>
              </a:rPr>
              <a:t>m</a:t>
            </a:r>
            <a:r>
              <a:rPr sz="2300" dirty="0">
                <a:solidFill>
                  <a:srgbClr val="FF3366"/>
                </a:solidFill>
                <a:latin typeface="Caladea"/>
                <a:cs typeface="Caladea"/>
              </a:rPr>
              <a:t>ine  </a:t>
            </a:r>
            <a:r>
              <a:rPr sz="2300" spc="-5" dirty="0">
                <a:solidFill>
                  <a:srgbClr val="FF3366"/>
                </a:solidFill>
                <a:latin typeface="Caladea"/>
                <a:cs typeface="Caladea"/>
              </a:rPr>
              <a:t>performance</a:t>
            </a:r>
            <a:endParaRPr sz="23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5000" y="1295400"/>
            <a:ext cx="5943220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Where </a:t>
            </a:r>
            <a:r>
              <a:rPr spc="-25" dirty="0"/>
              <a:t>to </a:t>
            </a:r>
            <a:r>
              <a:rPr spc="-10" dirty="0"/>
              <a:t>use the </a:t>
            </a:r>
            <a:r>
              <a:rPr spc="-15" dirty="0"/>
              <a:t>Spiral</a:t>
            </a:r>
            <a:r>
              <a:rPr spc="45" dirty="0"/>
              <a:t> </a:t>
            </a:r>
            <a:r>
              <a:rPr spc="-5" dirty="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774" y="2289505"/>
            <a:ext cx="7724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adea"/>
                <a:cs typeface="Caladea"/>
              </a:rPr>
              <a:t>R&amp;D/large </a:t>
            </a:r>
            <a:r>
              <a:rPr sz="2400" dirty="0">
                <a:latin typeface="Caladea"/>
                <a:cs typeface="Caladea"/>
              </a:rPr>
              <a:t>scale </a:t>
            </a:r>
            <a:r>
              <a:rPr sz="2400" spc="-5" dirty="0">
                <a:latin typeface="Caladea"/>
                <a:cs typeface="Caladea"/>
              </a:rPr>
              <a:t>projects </a:t>
            </a:r>
            <a:r>
              <a:rPr sz="2400" spc="-15" dirty="0">
                <a:latin typeface="Caladea"/>
                <a:cs typeface="Caladea"/>
              </a:rPr>
              <a:t>where </a:t>
            </a:r>
            <a:r>
              <a:rPr sz="2400" spc="-10" dirty="0">
                <a:latin typeface="Caladea"/>
                <a:cs typeface="Caladea"/>
              </a:rPr>
              <a:t>privacy/security </a:t>
            </a:r>
            <a:r>
              <a:rPr sz="2400" dirty="0">
                <a:latin typeface="Caladea"/>
                <a:cs typeface="Caladea"/>
              </a:rPr>
              <a:t>issues</a:t>
            </a:r>
            <a:r>
              <a:rPr sz="2400" spc="-65" dirty="0">
                <a:latin typeface="Caladea"/>
                <a:cs typeface="Caladea"/>
              </a:rPr>
              <a:t> </a:t>
            </a:r>
            <a:r>
              <a:rPr sz="2400" spc="-15" dirty="0">
                <a:latin typeface="Caladea"/>
                <a:cs typeface="Caladea"/>
              </a:rPr>
              <a:t>are</a:t>
            </a:r>
            <a:endParaRPr sz="2400">
              <a:latin typeface="Caladea"/>
              <a:cs typeface="Caladea"/>
            </a:endParaRPr>
          </a:p>
          <a:p>
            <a:pPr marR="128905" algn="ctr">
              <a:lnSpc>
                <a:spcPct val="100000"/>
              </a:lnSpc>
            </a:pPr>
            <a:r>
              <a:rPr sz="2400" spc="-25" dirty="0">
                <a:latin typeface="Caladea"/>
                <a:cs typeface="Caladea"/>
              </a:rPr>
              <a:t>involved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482930"/>
            <a:ext cx="383209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8916" y="1381506"/>
            <a:ext cx="390969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Prescriptive</a:t>
            </a:r>
            <a:r>
              <a:rPr sz="2400" spc="-5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adea"/>
                <a:cs typeface="Caladea"/>
              </a:rPr>
              <a:t>Waterfall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adea"/>
                <a:cs typeface="Caladea"/>
              </a:rPr>
              <a:t>Incremental</a:t>
            </a:r>
            <a:r>
              <a:rPr sz="2400" spc="-4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10" dirty="0">
                <a:latin typeface="Caladea"/>
                <a:cs typeface="Caladea"/>
              </a:rPr>
              <a:t>RAD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adea"/>
                <a:cs typeface="Caladea"/>
              </a:rPr>
              <a:t>Evolutionary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Specialized process</a:t>
            </a:r>
            <a:r>
              <a:rPr sz="2400" spc="-7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60571"/>
            <a:ext cx="8642350" cy="5897880"/>
            <a:chOff x="0" y="960571"/>
            <a:chExt cx="8642350" cy="5897880"/>
          </a:xfrm>
        </p:grpSpPr>
        <p:sp>
          <p:nvSpPr>
            <p:cNvPr id="3" name="object 3"/>
            <p:cNvSpPr/>
            <p:nvPr/>
          </p:nvSpPr>
          <p:spPr>
            <a:xfrm>
              <a:off x="2701417" y="1811939"/>
              <a:ext cx="3481070" cy="4819650"/>
            </a:xfrm>
            <a:custGeom>
              <a:avLst/>
              <a:gdLst/>
              <a:ahLst/>
              <a:cxnLst/>
              <a:rect l="l" t="t" r="r" b="b"/>
              <a:pathLst>
                <a:path w="3481070" h="4819650">
                  <a:moveTo>
                    <a:pt x="3353439" y="0"/>
                  </a:moveTo>
                  <a:lnTo>
                    <a:pt x="127005" y="0"/>
                  </a:lnTo>
                  <a:lnTo>
                    <a:pt x="76119" y="13858"/>
                  </a:lnTo>
                  <a:lnTo>
                    <a:pt x="38059" y="42715"/>
                  </a:lnTo>
                  <a:lnTo>
                    <a:pt x="12824" y="85621"/>
                  </a:lnTo>
                  <a:lnTo>
                    <a:pt x="0" y="142765"/>
                  </a:lnTo>
                  <a:lnTo>
                    <a:pt x="0" y="4690412"/>
                  </a:lnTo>
                  <a:lnTo>
                    <a:pt x="12824" y="4733682"/>
                  </a:lnTo>
                  <a:lnTo>
                    <a:pt x="38059" y="4776487"/>
                  </a:lnTo>
                  <a:lnTo>
                    <a:pt x="76119" y="4804869"/>
                  </a:lnTo>
                  <a:lnTo>
                    <a:pt x="127005" y="4819293"/>
                  </a:lnTo>
                  <a:lnTo>
                    <a:pt x="3353439" y="4819293"/>
                  </a:lnTo>
                  <a:lnTo>
                    <a:pt x="3403873" y="4804869"/>
                  </a:lnTo>
                  <a:lnTo>
                    <a:pt x="3441993" y="4776487"/>
                  </a:lnTo>
                  <a:lnTo>
                    <a:pt x="3467632" y="4733682"/>
                  </a:lnTo>
                  <a:lnTo>
                    <a:pt x="3480452" y="4690412"/>
                  </a:lnTo>
                  <a:lnTo>
                    <a:pt x="3480452" y="142765"/>
                  </a:lnTo>
                  <a:lnTo>
                    <a:pt x="3467632" y="85621"/>
                  </a:lnTo>
                  <a:lnTo>
                    <a:pt x="3441993" y="42715"/>
                  </a:lnTo>
                  <a:lnTo>
                    <a:pt x="3403873" y="13858"/>
                  </a:lnTo>
                  <a:lnTo>
                    <a:pt x="335343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47687" y="6495133"/>
              <a:ext cx="140674" cy="143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1869" y="1954704"/>
              <a:ext cx="0" cy="4547870"/>
            </a:xfrm>
            <a:custGeom>
              <a:avLst/>
              <a:gdLst/>
              <a:ahLst/>
              <a:cxnLst/>
              <a:rect l="l" t="t" r="r" b="b"/>
              <a:pathLst>
                <a:path h="4547870">
                  <a:moveTo>
                    <a:pt x="0" y="4547646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7684" y="1804721"/>
              <a:ext cx="140645" cy="1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8422" y="1811938"/>
              <a:ext cx="3226435" cy="0"/>
            </a:xfrm>
            <a:custGeom>
              <a:avLst/>
              <a:gdLst/>
              <a:ahLst/>
              <a:cxnLst/>
              <a:rect l="l" t="t" r="r" b="b"/>
              <a:pathLst>
                <a:path w="3226435">
                  <a:moveTo>
                    <a:pt x="3226433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4956" y="1804721"/>
              <a:ext cx="140639" cy="1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1417" y="1954704"/>
              <a:ext cx="0" cy="4547870"/>
            </a:xfrm>
            <a:custGeom>
              <a:avLst/>
              <a:gdLst/>
              <a:ahLst/>
              <a:cxnLst/>
              <a:rect l="l" t="t" r="r" b="b"/>
              <a:pathLst>
                <a:path h="4547870">
                  <a:moveTo>
                    <a:pt x="0" y="0"/>
                  </a:moveTo>
                  <a:lnTo>
                    <a:pt x="0" y="4547646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4924" y="6495133"/>
              <a:ext cx="140668" cy="143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8422" y="6631232"/>
              <a:ext cx="3226435" cy="0"/>
            </a:xfrm>
            <a:custGeom>
              <a:avLst/>
              <a:gdLst/>
              <a:ahLst/>
              <a:cxnLst/>
              <a:rect l="l" t="t" r="r" b="b"/>
              <a:pathLst>
                <a:path w="3226435">
                  <a:moveTo>
                    <a:pt x="0" y="0"/>
                  </a:moveTo>
                  <a:lnTo>
                    <a:pt x="3226433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4528" y="2083612"/>
              <a:ext cx="3124835" cy="4261485"/>
            </a:xfrm>
            <a:custGeom>
              <a:avLst/>
              <a:gdLst/>
              <a:ahLst/>
              <a:cxnLst/>
              <a:rect l="l" t="t" r="r" b="b"/>
              <a:pathLst>
                <a:path w="3124835" h="4261485">
                  <a:moveTo>
                    <a:pt x="1092581" y="972413"/>
                  </a:moveTo>
                  <a:lnTo>
                    <a:pt x="1066939" y="929119"/>
                  </a:lnTo>
                  <a:lnTo>
                    <a:pt x="1028877" y="900836"/>
                  </a:lnTo>
                  <a:lnTo>
                    <a:pt x="978001" y="886409"/>
                  </a:lnTo>
                  <a:lnTo>
                    <a:pt x="127012" y="886409"/>
                  </a:lnTo>
                  <a:lnTo>
                    <a:pt x="76123" y="900836"/>
                  </a:lnTo>
                  <a:lnTo>
                    <a:pt x="38074" y="929119"/>
                  </a:lnTo>
                  <a:lnTo>
                    <a:pt x="12839" y="972413"/>
                  </a:lnTo>
                  <a:lnTo>
                    <a:pt x="0" y="1015314"/>
                  </a:lnTo>
                  <a:lnTo>
                    <a:pt x="0" y="1344129"/>
                  </a:lnTo>
                  <a:lnTo>
                    <a:pt x="12839" y="1401470"/>
                  </a:lnTo>
                  <a:lnTo>
                    <a:pt x="38074" y="1444180"/>
                  </a:lnTo>
                  <a:lnTo>
                    <a:pt x="76123" y="1473034"/>
                  </a:lnTo>
                  <a:lnTo>
                    <a:pt x="127012" y="1487081"/>
                  </a:lnTo>
                  <a:lnTo>
                    <a:pt x="978001" y="1487081"/>
                  </a:lnTo>
                  <a:lnTo>
                    <a:pt x="1028877" y="1473034"/>
                  </a:lnTo>
                  <a:lnTo>
                    <a:pt x="1066939" y="1444180"/>
                  </a:lnTo>
                  <a:lnTo>
                    <a:pt x="1092581" y="1401470"/>
                  </a:lnTo>
                  <a:lnTo>
                    <a:pt x="1092581" y="972413"/>
                  </a:lnTo>
                  <a:close/>
                </a:path>
                <a:path w="3124835" h="4261485">
                  <a:moveTo>
                    <a:pt x="1511642" y="2202243"/>
                  </a:moveTo>
                  <a:lnTo>
                    <a:pt x="1498815" y="2159343"/>
                  </a:lnTo>
                  <a:lnTo>
                    <a:pt x="1473606" y="2116620"/>
                  </a:lnTo>
                  <a:lnTo>
                    <a:pt x="1435544" y="2087765"/>
                  </a:lnTo>
                  <a:lnTo>
                    <a:pt x="1384655" y="2073338"/>
                  </a:lnTo>
                  <a:lnTo>
                    <a:pt x="533679" y="2073338"/>
                  </a:lnTo>
                  <a:lnTo>
                    <a:pt x="482803" y="2087765"/>
                  </a:lnTo>
                  <a:lnTo>
                    <a:pt x="444728" y="2116620"/>
                  </a:lnTo>
                  <a:lnTo>
                    <a:pt x="419087" y="2159343"/>
                  </a:lnTo>
                  <a:lnTo>
                    <a:pt x="419087" y="2588399"/>
                  </a:lnTo>
                  <a:lnTo>
                    <a:pt x="444728" y="2631109"/>
                  </a:lnTo>
                  <a:lnTo>
                    <a:pt x="482803" y="2659989"/>
                  </a:lnTo>
                  <a:lnTo>
                    <a:pt x="533679" y="2673959"/>
                  </a:lnTo>
                  <a:lnTo>
                    <a:pt x="1384655" y="2673959"/>
                  </a:lnTo>
                  <a:lnTo>
                    <a:pt x="1435544" y="2659989"/>
                  </a:lnTo>
                  <a:lnTo>
                    <a:pt x="1473606" y="2631109"/>
                  </a:lnTo>
                  <a:lnTo>
                    <a:pt x="1498815" y="2588399"/>
                  </a:lnTo>
                  <a:lnTo>
                    <a:pt x="1511642" y="2531059"/>
                  </a:lnTo>
                  <a:lnTo>
                    <a:pt x="1511642" y="2202243"/>
                  </a:lnTo>
                  <a:close/>
                </a:path>
                <a:path w="3124835" h="4261485">
                  <a:moveTo>
                    <a:pt x="2032508" y="85623"/>
                  </a:moveTo>
                  <a:lnTo>
                    <a:pt x="2006866" y="42722"/>
                  </a:lnTo>
                  <a:lnTo>
                    <a:pt x="1968754" y="14058"/>
                  </a:lnTo>
                  <a:lnTo>
                    <a:pt x="1917979" y="0"/>
                  </a:lnTo>
                  <a:lnTo>
                    <a:pt x="1066939" y="0"/>
                  </a:lnTo>
                  <a:lnTo>
                    <a:pt x="1016050" y="14058"/>
                  </a:lnTo>
                  <a:lnTo>
                    <a:pt x="978001" y="42722"/>
                  </a:lnTo>
                  <a:lnTo>
                    <a:pt x="952766" y="85623"/>
                  </a:lnTo>
                  <a:lnTo>
                    <a:pt x="939927" y="142773"/>
                  </a:lnTo>
                  <a:lnTo>
                    <a:pt x="939927" y="457352"/>
                  </a:lnTo>
                  <a:lnTo>
                    <a:pt x="952766" y="514680"/>
                  </a:lnTo>
                  <a:lnTo>
                    <a:pt x="978001" y="557403"/>
                  </a:lnTo>
                  <a:lnTo>
                    <a:pt x="1016050" y="586257"/>
                  </a:lnTo>
                  <a:lnTo>
                    <a:pt x="1066939" y="600684"/>
                  </a:lnTo>
                  <a:lnTo>
                    <a:pt x="1917979" y="600684"/>
                  </a:lnTo>
                  <a:lnTo>
                    <a:pt x="1968754" y="586257"/>
                  </a:lnTo>
                  <a:lnTo>
                    <a:pt x="2006866" y="557403"/>
                  </a:lnTo>
                  <a:lnTo>
                    <a:pt x="2032508" y="514680"/>
                  </a:lnTo>
                  <a:lnTo>
                    <a:pt x="2032508" y="85623"/>
                  </a:lnTo>
                  <a:close/>
                </a:path>
                <a:path w="3124835" h="4261485">
                  <a:moveTo>
                    <a:pt x="2108581" y="3804107"/>
                  </a:moveTo>
                  <a:lnTo>
                    <a:pt x="2095766" y="3746881"/>
                  </a:lnTo>
                  <a:lnTo>
                    <a:pt x="2070633" y="3704082"/>
                  </a:lnTo>
                  <a:lnTo>
                    <a:pt x="2032508" y="3675240"/>
                  </a:lnTo>
                  <a:lnTo>
                    <a:pt x="1994382" y="3660813"/>
                  </a:lnTo>
                  <a:lnTo>
                    <a:pt x="1130655" y="3660813"/>
                  </a:lnTo>
                  <a:lnTo>
                    <a:pt x="1092581" y="3675240"/>
                  </a:lnTo>
                  <a:lnTo>
                    <a:pt x="1054531" y="3704082"/>
                  </a:lnTo>
                  <a:lnTo>
                    <a:pt x="1028877" y="3746881"/>
                  </a:lnTo>
                  <a:lnTo>
                    <a:pt x="1016050" y="3804107"/>
                  </a:lnTo>
                  <a:lnTo>
                    <a:pt x="1016050" y="4133062"/>
                  </a:lnTo>
                  <a:lnTo>
                    <a:pt x="1028877" y="4175874"/>
                  </a:lnTo>
                  <a:lnTo>
                    <a:pt x="1054531" y="4218673"/>
                  </a:lnTo>
                  <a:lnTo>
                    <a:pt x="1092581" y="4247515"/>
                  </a:lnTo>
                  <a:lnTo>
                    <a:pt x="1130655" y="4261485"/>
                  </a:lnTo>
                  <a:lnTo>
                    <a:pt x="1994382" y="4261485"/>
                  </a:lnTo>
                  <a:lnTo>
                    <a:pt x="2032508" y="4247515"/>
                  </a:lnTo>
                  <a:lnTo>
                    <a:pt x="2070633" y="4218673"/>
                  </a:lnTo>
                  <a:lnTo>
                    <a:pt x="2095766" y="4175874"/>
                  </a:lnTo>
                  <a:lnTo>
                    <a:pt x="2108581" y="4133062"/>
                  </a:lnTo>
                  <a:lnTo>
                    <a:pt x="2108581" y="3804107"/>
                  </a:lnTo>
                  <a:close/>
                </a:path>
                <a:path w="3124835" h="4261485">
                  <a:moveTo>
                    <a:pt x="2705519" y="2717228"/>
                  </a:moveTo>
                  <a:lnTo>
                    <a:pt x="2680385" y="2673959"/>
                  </a:lnTo>
                  <a:lnTo>
                    <a:pt x="2641930" y="2645537"/>
                  </a:lnTo>
                  <a:lnTo>
                    <a:pt x="2591498" y="2631109"/>
                  </a:lnTo>
                  <a:lnTo>
                    <a:pt x="1740357" y="2631109"/>
                  </a:lnTo>
                  <a:lnTo>
                    <a:pt x="1689595" y="2645537"/>
                  </a:lnTo>
                  <a:lnTo>
                    <a:pt x="1651469" y="2673959"/>
                  </a:lnTo>
                  <a:lnTo>
                    <a:pt x="1625828" y="2717228"/>
                  </a:lnTo>
                  <a:lnTo>
                    <a:pt x="1613014" y="2774442"/>
                  </a:lnTo>
                  <a:lnTo>
                    <a:pt x="1613014" y="3088983"/>
                  </a:lnTo>
                  <a:lnTo>
                    <a:pt x="1625828" y="3146209"/>
                  </a:lnTo>
                  <a:lnTo>
                    <a:pt x="1651469" y="3189020"/>
                  </a:lnTo>
                  <a:lnTo>
                    <a:pt x="1689595" y="3217405"/>
                  </a:lnTo>
                  <a:lnTo>
                    <a:pt x="1740357" y="3231832"/>
                  </a:lnTo>
                  <a:lnTo>
                    <a:pt x="2591498" y="3231832"/>
                  </a:lnTo>
                  <a:lnTo>
                    <a:pt x="2641930" y="3217405"/>
                  </a:lnTo>
                  <a:lnTo>
                    <a:pt x="2680385" y="3189020"/>
                  </a:lnTo>
                  <a:lnTo>
                    <a:pt x="2705519" y="3146209"/>
                  </a:lnTo>
                  <a:lnTo>
                    <a:pt x="2705519" y="2717228"/>
                  </a:lnTo>
                  <a:close/>
                </a:path>
                <a:path w="3124835" h="4261485">
                  <a:moveTo>
                    <a:pt x="3124682" y="1830336"/>
                  </a:moveTo>
                  <a:lnTo>
                    <a:pt x="3111868" y="1773186"/>
                  </a:lnTo>
                  <a:lnTo>
                    <a:pt x="3086557" y="1730286"/>
                  </a:lnTo>
                  <a:lnTo>
                    <a:pt x="3048609" y="1701609"/>
                  </a:lnTo>
                  <a:lnTo>
                    <a:pt x="2997670" y="1687563"/>
                  </a:lnTo>
                  <a:lnTo>
                    <a:pt x="2146706" y="1687563"/>
                  </a:lnTo>
                  <a:lnTo>
                    <a:pt x="2095766" y="1701609"/>
                  </a:lnTo>
                  <a:lnTo>
                    <a:pt x="2057806" y="1730286"/>
                  </a:lnTo>
                  <a:lnTo>
                    <a:pt x="2032508" y="1773186"/>
                  </a:lnTo>
                  <a:lnTo>
                    <a:pt x="2032508" y="2202243"/>
                  </a:lnTo>
                  <a:lnTo>
                    <a:pt x="2057806" y="2244966"/>
                  </a:lnTo>
                  <a:lnTo>
                    <a:pt x="2095766" y="2273820"/>
                  </a:lnTo>
                  <a:lnTo>
                    <a:pt x="2146706" y="2288248"/>
                  </a:lnTo>
                  <a:lnTo>
                    <a:pt x="2997670" y="2288248"/>
                  </a:lnTo>
                  <a:lnTo>
                    <a:pt x="3048609" y="2273820"/>
                  </a:lnTo>
                  <a:lnTo>
                    <a:pt x="3086557" y="2244966"/>
                  </a:lnTo>
                  <a:lnTo>
                    <a:pt x="3111868" y="2202243"/>
                  </a:lnTo>
                  <a:lnTo>
                    <a:pt x="3124682" y="2144915"/>
                  </a:lnTo>
                  <a:lnTo>
                    <a:pt x="3124682" y="183033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6103" y="3714028"/>
              <a:ext cx="1092200" cy="600710"/>
            </a:xfrm>
            <a:custGeom>
              <a:avLst/>
              <a:gdLst/>
              <a:ahLst/>
              <a:cxnLst/>
              <a:rect l="l" t="t" r="r" b="b"/>
              <a:pathLst>
                <a:path w="1092200" h="600710">
                  <a:moveTo>
                    <a:pt x="977981" y="0"/>
                  </a:moveTo>
                  <a:lnTo>
                    <a:pt x="114193" y="0"/>
                  </a:lnTo>
                  <a:lnTo>
                    <a:pt x="76241" y="13858"/>
                  </a:lnTo>
                  <a:lnTo>
                    <a:pt x="38120" y="42715"/>
                  </a:lnTo>
                  <a:lnTo>
                    <a:pt x="0" y="85431"/>
                  </a:lnTo>
                  <a:lnTo>
                    <a:pt x="0" y="514488"/>
                  </a:lnTo>
                  <a:lnTo>
                    <a:pt x="38120" y="557394"/>
                  </a:lnTo>
                  <a:lnTo>
                    <a:pt x="76241" y="586251"/>
                  </a:lnTo>
                  <a:lnTo>
                    <a:pt x="114193" y="600679"/>
                  </a:lnTo>
                  <a:lnTo>
                    <a:pt x="977981" y="600679"/>
                  </a:lnTo>
                  <a:lnTo>
                    <a:pt x="1016101" y="586251"/>
                  </a:lnTo>
                  <a:lnTo>
                    <a:pt x="1054222" y="557394"/>
                  </a:lnTo>
                  <a:lnTo>
                    <a:pt x="1079861" y="514488"/>
                  </a:lnTo>
                  <a:lnTo>
                    <a:pt x="1092174" y="457344"/>
                  </a:lnTo>
                  <a:lnTo>
                    <a:pt x="1092174" y="142765"/>
                  </a:lnTo>
                  <a:lnTo>
                    <a:pt x="1079861" y="85431"/>
                  </a:lnTo>
                  <a:lnTo>
                    <a:pt x="1054222" y="42715"/>
                  </a:lnTo>
                  <a:lnTo>
                    <a:pt x="1016101" y="13858"/>
                  </a:lnTo>
                  <a:lnTo>
                    <a:pt x="977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6948" y="4164155"/>
              <a:ext cx="127785" cy="157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277" y="3856793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314578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6942" y="3706810"/>
              <a:ext cx="127791" cy="157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0296" y="3714028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863787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9286" y="3706810"/>
              <a:ext cx="128150" cy="157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6103" y="3856793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0"/>
                  </a:moveTo>
                  <a:lnTo>
                    <a:pt x="0" y="314578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9288" y="4164155"/>
              <a:ext cx="128143" cy="1577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0296" y="4314707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787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7112" y="4657573"/>
              <a:ext cx="1105535" cy="600710"/>
            </a:xfrm>
            <a:custGeom>
              <a:avLst/>
              <a:gdLst/>
              <a:ahLst/>
              <a:cxnLst/>
              <a:rect l="l" t="t" r="r" b="b"/>
              <a:pathLst>
                <a:path w="1105535" h="600710">
                  <a:moveTo>
                    <a:pt x="977981" y="0"/>
                  </a:moveTo>
                  <a:lnTo>
                    <a:pt x="127012" y="0"/>
                  </a:lnTo>
                  <a:lnTo>
                    <a:pt x="76072" y="14428"/>
                  </a:lnTo>
                  <a:lnTo>
                    <a:pt x="37952" y="43285"/>
                  </a:lnTo>
                  <a:lnTo>
                    <a:pt x="12313" y="86020"/>
                  </a:lnTo>
                  <a:lnTo>
                    <a:pt x="0" y="143259"/>
                  </a:lnTo>
                  <a:lnTo>
                    <a:pt x="0" y="457780"/>
                  </a:lnTo>
                  <a:lnTo>
                    <a:pt x="12313" y="515020"/>
                  </a:lnTo>
                  <a:lnTo>
                    <a:pt x="37952" y="557811"/>
                  </a:lnTo>
                  <a:lnTo>
                    <a:pt x="76072" y="586668"/>
                  </a:lnTo>
                  <a:lnTo>
                    <a:pt x="127012" y="600622"/>
                  </a:lnTo>
                  <a:lnTo>
                    <a:pt x="977981" y="600622"/>
                  </a:lnTo>
                  <a:lnTo>
                    <a:pt x="1028921" y="586668"/>
                  </a:lnTo>
                  <a:lnTo>
                    <a:pt x="1066873" y="557811"/>
                  </a:lnTo>
                  <a:lnTo>
                    <a:pt x="1092174" y="515020"/>
                  </a:lnTo>
                  <a:lnTo>
                    <a:pt x="1104993" y="457780"/>
                  </a:lnTo>
                  <a:lnTo>
                    <a:pt x="1104993" y="143259"/>
                  </a:lnTo>
                  <a:lnTo>
                    <a:pt x="1092174" y="86020"/>
                  </a:lnTo>
                  <a:lnTo>
                    <a:pt x="1066873" y="43285"/>
                  </a:lnTo>
                  <a:lnTo>
                    <a:pt x="1028921" y="14428"/>
                  </a:lnTo>
                  <a:lnTo>
                    <a:pt x="977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37921" y="5108137"/>
              <a:ext cx="140645" cy="1572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72106" y="4800833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314521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7924" y="4650356"/>
              <a:ext cx="140642" cy="15769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4125" y="4657573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850968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0656" y="4650356"/>
              <a:ext cx="140638" cy="1576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7112" y="4800833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0"/>
                  </a:moveTo>
                  <a:lnTo>
                    <a:pt x="0" y="314521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0656" y="5108137"/>
              <a:ext cx="140641" cy="1572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94125" y="5258196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68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0119" y="5701605"/>
              <a:ext cx="1092835" cy="586740"/>
            </a:xfrm>
            <a:custGeom>
              <a:avLst/>
              <a:gdLst/>
              <a:ahLst/>
              <a:cxnLst/>
              <a:rect l="l" t="t" r="r" b="b"/>
              <a:pathLst>
                <a:path w="1092835" h="586739">
                  <a:moveTo>
                    <a:pt x="1015983" y="0"/>
                  </a:moveTo>
                  <a:lnTo>
                    <a:pt x="76123" y="0"/>
                  </a:lnTo>
                  <a:lnTo>
                    <a:pt x="38053" y="28856"/>
                  </a:lnTo>
                  <a:lnTo>
                    <a:pt x="12414" y="71648"/>
                  </a:lnTo>
                  <a:lnTo>
                    <a:pt x="0" y="128887"/>
                  </a:lnTo>
                  <a:lnTo>
                    <a:pt x="0" y="457837"/>
                  </a:lnTo>
                  <a:lnTo>
                    <a:pt x="12414" y="515058"/>
                  </a:lnTo>
                  <a:lnTo>
                    <a:pt x="38053" y="557868"/>
                  </a:lnTo>
                  <a:lnTo>
                    <a:pt x="76123" y="586251"/>
                  </a:lnTo>
                  <a:lnTo>
                    <a:pt x="1015983" y="586251"/>
                  </a:lnTo>
                  <a:lnTo>
                    <a:pt x="1066923" y="557868"/>
                  </a:lnTo>
                  <a:lnTo>
                    <a:pt x="1092225" y="515058"/>
                  </a:lnTo>
                  <a:lnTo>
                    <a:pt x="1092225" y="71648"/>
                  </a:lnTo>
                  <a:lnTo>
                    <a:pt x="1066923" y="28856"/>
                  </a:lnTo>
                  <a:lnTo>
                    <a:pt x="1015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8150" y="6152226"/>
              <a:ext cx="120852" cy="14284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62344" y="5830493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328949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48150" y="5694388"/>
              <a:ext cx="120852" cy="14332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97115" y="5701605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851035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63661" y="5694388"/>
              <a:ext cx="133453" cy="1433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70119" y="5830493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0"/>
                  </a:moveTo>
                  <a:lnTo>
                    <a:pt x="0" y="328949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3661" y="6152226"/>
              <a:ext cx="89552" cy="14260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46242" y="6287856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0" y="0"/>
                  </a:lnTo>
                </a:path>
                <a:path w="51435">
                  <a:moveTo>
                    <a:pt x="0" y="0"/>
                  </a:moveTo>
                  <a:lnTo>
                    <a:pt x="50872" y="0"/>
                  </a:lnTo>
                </a:path>
              </a:pathLst>
            </a:custGeom>
            <a:ln w="13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97115" y="6287856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1035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73142" y="4100179"/>
              <a:ext cx="1092200" cy="600710"/>
            </a:xfrm>
            <a:custGeom>
              <a:avLst/>
              <a:gdLst/>
              <a:ahLst/>
              <a:cxnLst/>
              <a:rect l="l" t="t" r="r" b="b"/>
              <a:pathLst>
                <a:path w="1092200" h="600710">
                  <a:moveTo>
                    <a:pt x="977997" y="0"/>
                  </a:moveTo>
                  <a:lnTo>
                    <a:pt x="114193" y="0"/>
                  </a:lnTo>
                  <a:lnTo>
                    <a:pt x="76123" y="13858"/>
                  </a:lnTo>
                  <a:lnTo>
                    <a:pt x="25233" y="42715"/>
                  </a:lnTo>
                  <a:lnTo>
                    <a:pt x="0" y="85621"/>
                  </a:lnTo>
                  <a:lnTo>
                    <a:pt x="0" y="514488"/>
                  </a:lnTo>
                  <a:lnTo>
                    <a:pt x="25233" y="557394"/>
                  </a:lnTo>
                  <a:lnTo>
                    <a:pt x="76123" y="586251"/>
                  </a:lnTo>
                  <a:lnTo>
                    <a:pt x="114193" y="600679"/>
                  </a:lnTo>
                  <a:lnTo>
                    <a:pt x="977997" y="600679"/>
                  </a:lnTo>
                  <a:lnTo>
                    <a:pt x="1016051" y="586251"/>
                  </a:lnTo>
                  <a:lnTo>
                    <a:pt x="1054104" y="557394"/>
                  </a:lnTo>
                  <a:lnTo>
                    <a:pt x="1079355" y="514488"/>
                  </a:lnTo>
                  <a:lnTo>
                    <a:pt x="1092174" y="457344"/>
                  </a:lnTo>
                  <a:lnTo>
                    <a:pt x="1092174" y="142765"/>
                  </a:lnTo>
                  <a:lnTo>
                    <a:pt x="1079355" y="85621"/>
                  </a:lnTo>
                  <a:lnTo>
                    <a:pt x="1054104" y="42715"/>
                  </a:lnTo>
                  <a:lnTo>
                    <a:pt x="1016051" y="13858"/>
                  </a:lnTo>
                  <a:lnTo>
                    <a:pt x="97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44005" y="4550306"/>
              <a:ext cx="127772" cy="1576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5317" y="4242944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314578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43999" y="4092961"/>
              <a:ext cx="127778" cy="1572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87336" y="410017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863804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66485" y="4092961"/>
              <a:ext cx="127992" cy="157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3142" y="4242944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0"/>
                  </a:moveTo>
                  <a:lnTo>
                    <a:pt x="0" y="314578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66485" y="4550306"/>
              <a:ext cx="127986" cy="1577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87336" y="4700858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804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53658" y="2912678"/>
              <a:ext cx="1105535" cy="600710"/>
            </a:xfrm>
            <a:custGeom>
              <a:avLst/>
              <a:gdLst/>
              <a:ahLst/>
              <a:cxnLst/>
              <a:rect l="l" t="t" r="r" b="b"/>
              <a:pathLst>
                <a:path w="1105535" h="600710">
                  <a:moveTo>
                    <a:pt x="978390" y="0"/>
                  </a:moveTo>
                  <a:lnTo>
                    <a:pt x="127000" y="0"/>
                  </a:lnTo>
                  <a:lnTo>
                    <a:pt x="76533" y="14428"/>
                  </a:lnTo>
                  <a:lnTo>
                    <a:pt x="38479" y="43285"/>
                  </a:lnTo>
                  <a:lnTo>
                    <a:pt x="12824" y="86191"/>
                  </a:lnTo>
                  <a:lnTo>
                    <a:pt x="0" y="143335"/>
                  </a:lnTo>
                  <a:lnTo>
                    <a:pt x="0" y="457913"/>
                  </a:lnTo>
                  <a:lnTo>
                    <a:pt x="12824" y="515058"/>
                  </a:lnTo>
                  <a:lnTo>
                    <a:pt x="38479" y="557963"/>
                  </a:lnTo>
                  <a:lnTo>
                    <a:pt x="76533" y="586820"/>
                  </a:lnTo>
                  <a:lnTo>
                    <a:pt x="127000" y="600679"/>
                  </a:lnTo>
                  <a:lnTo>
                    <a:pt x="978390" y="600679"/>
                  </a:lnTo>
                  <a:lnTo>
                    <a:pt x="1028875" y="586820"/>
                  </a:lnTo>
                  <a:lnTo>
                    <a:pt x="1066928" y="557963"/>
                  </a:lnTo>
                  <a:lnTo>
                    <a:pt x="1092584" y="515058"/>
                  </a:lnTo>
                  <a:lnTo>
                    <a:pt x="1105403" y="457913"/>
                  </a:lnTo>
                  <a:lnTo>
                    <a:pt x="1105403" y="143335"/>
                  </a:lnTo>
                  <a:lnTo>
                    <a:pt x="1092584" y="86191"/>
                  </a:lnTo>
                  <a:lnTo>
                    <a:pt x="1066928" y="43285"/>
                  </a:lnTo>
                  <a:lnTo>
                    <a:pt x="1028875" y="14428"/>
                  </a:lnTo>
                  <a:lnTo>
                    <a:pt x="978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24877" y="3363375"/>
              <a:ext cx="140645" cy="15715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9062" y="3056014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314578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24880" y="2905461"/>
              <a:ext cx="140641" cy="1577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80659" y="2912678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851390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47197" y="2905461"/>
              <a:ext cx="140630" cy="1577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53658" y="3056014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0"/>
                  </a:moveTo>
                  <a:lnTo>
                    <a:pt x="0" y="314578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47197" y="3363375"/>
              <a:ext cx="140633" cy="157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80659" y="3513358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139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93591" y="2026467"/>
              <a:ext cx="1105535" cy="600710"/>
            </a:xfrm>
            <a:custGeom>
              <a:avLst/>
              <a:gdLst/>
              <a:ahLst/>
              <a:cxnLst/>
              <a:rect l="l" t="t" r="r" b="b"/>
              <a:pathLst>
                <a:path w="1105535" h="600710">
                  <a:moveTo>
                    <a:pt x="978318" y="0"/>
                  </a:moveTo>
                  <a:lnTo>
                    <a:pt x="126995" y="0"/>
                  </a:lnTo>
                  <a:lnTo>
                    <a:pt x="76528" y="13858"/>
                  </a:lnTo>
                  <a:lnTo>
                    <a:pt x="38458" y="42715"/>
                  </a:lnTo>
                  <a:lnTo>
                    <a:pt x="12819" y="85431"/>
                  </a:lnTo>
                  <a:lnTo>
                    <a:pt x="0" y="142765"/>
                  </a:lnTo>
                  <a:lnTo>
                    <a:pt x="0" y="457344"/>
                  </a:lnTo>
                  <a:lnTo>
                    <a:pt x="12819" y="514488"/>
                  </a:lnTo>
                  <a:lnTo>
                    <a:pt x="38458" y="557394"/>
                  </a:lnTo>
                  <a:lnTo>
                    <a:pt x="76528" y="586251"/>
                  </a:lnTo>
                  <a:lnTo>
                    <a:pt x="126995" y="600679"/>
                  </a:lnTo>
                  <a:lnTo>
                    <a:pt x="978318" y="600679"/>
                  </a:lnTo>
                  <a:lnTo>
                    <a:pt x="1028921" y="586251"/>
                  </a:lnTo>
                  <a:lnTo>
                    <a:pt x="1066873" y="557394"/>
                  </a:lnTo>
                  <a:lnTo>
                    <a:pt x="1092511" y="514488"/>
                  </a:lnTo>
                  <a:lnTo>
                    <a:pt x="1105331" y="457344"/>
                  </a:lnTo>
                  <a:lnTo>
                    <a:pt x="1105331" y="142765"/>
                  </a:lnTo>
                  <a:lnTo>
                    <a:pt x="1092511" y="85431"/>
                  </a:lnTo>
                  <a:lnTo>
                    <a:pt x="1066873" y="42715"/>
                  </a:lnTo>
                  <a:lnTo>
                    <a:pt x="1028921" y="13858"/>
                  </a:lnTo>
                  <a:lnTo>
                    <a:pt x="978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64740" y="2476594"/>
              <a:ext cx="140642" cy="1577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98922" y="2169233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314578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64737" y="2019250"/>
              <a:ext cx="140645" cy="1572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20587" y="2026467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851322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87131" y="2019250"/>
              <a:ext cx="140628" cy="1572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93591" y="2169233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60">
                  <a:moveTo>
                    <a:pt x="0" y="0"/>
                  </a:moveTo>
                  <a:lnTo>
                    <a:pt x="0" y="314578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87130" y="2476594"/>
              <a:ext cx="140624" cy="15776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20587" y="2627147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1322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05064" y="1025018"/>
              <a:ext cx="1105535" cy="600710"/>
            </a:xfrm>
            <a:custGeom>
              <a:avLst/>
              <a:gdLst/>
              <a:ahLst/>
              <a:cxnLst/>
              <a:rect l="l" t="t" r="r" b="b"/>
              <a:pathLst>
                <a:path w="1105535" h="600710">
                  <a:moveTo>
                    <a:pt x="978149" y="0"/>
                  </a:moveTo>
                  <a:lnTo>
                    <a:pt x="127012" y="0"/>
                  </a:lnTo>
                  <a:lnTo>
                    <a:pt x="76241" y="14428"/>
                  </a:lnTo>
                  <a:lnTo>
                    <a:pt x="38120" y="42905"/>
                  </a:lnTo>
                  <a:lnTo>
                    <a:pt x="12481" y="85621"/>
                  </a:lnTo>
                  <a:lnTo>
                    <a:pt x="0" y="128906"/>
                  </a:lnTo>
                  <a:lnTo>
                    <a:pt x="0" y="457913"/>
                  </a:lnTo>
                  <a:lnTo>
                    <a:pt x="12481" y="515058"/>
                  </a:lnTo>
                  <a:lnTo>
                    <a:pt x="38120" y="557963"/>
                  </a:lnTo>
                  <a:lnTo>
                    <a:pt x="76241" y="586251"/>
                  </a:lnTo>
                  <a:lnTo>
                    <a:pt x="127012" y="600679"/>
                  </a:lnTo>
                  <a:lnTo>
                    <a:pt x="978149" y="600679"/>
                  </a:lnTo>
                  <a:lnTo>
                    <a:pt x="1028921" y="586251"/>
                  </a:lnTo>
                  <a:lnTo>
                    <a:pt x="1067041" y="557963"/>
                  </a:lnTo>
                  <a:lnTo>
                    <a:pt x="1092174" y="515058"/>
                  </a:lnTo>
                  <a:lnTo>
                    <a:pt x="1104993" y="457913"/>
                  </a:lnTo>
                  <a:lnTo>
                    <a:pt x="1104993" y="128906"/>
                  </a:lnTo>
                  <a:lnTo>
                    <a:pt x="1092174" y="85621"/>
                  </a:lnTo>
                  <a:lnTo>
                    <a:pt x="1067041" y="42905"/>
                  </a:lnTo>
                  <a:lnTo>
                    <a:pt x="1028921" y="14428"/>
                  </a:lnTo>
                  <a:lnTo>
                    <a:pt x="97814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54293" y="967874"/>
              <a:ext cx="1105535" cy="600710"/>
            </a:xfrm>
            <a:custGeom>
              <a:avLst/>
              <a:gdLst/>
              <a:ahLst/>
              <a:cxnLst/>
              <a:rect l="l" t="t" r="r" b="b"/>
              <a:pathLst>
                <a:path w="1105535" h="600710">
                  <a:moveTo>
                    <a:pt x="977981" y="0"/>
                  </a:moveTo>
                  <a:lnTo>
                    <a:pt x="127012" y="0"/>
                  </a:lnTo>
                  <a:lnTo>
                    <a:pt x="76072" y="14428"/>
                  </a:lnTo>
                  <a:lnTo>
                    <a:pt x="37952" y="42715"/>
                  </a:lnTo>
                  <a:lnTo>
                    <a:pt x="12819" y="85621"/>
                  </a:lnTo>
                  <a:lnTo>
                    <a:pt x="0" y="142765"/>
                  </a:lnTo>
                  <a:lnTo>
                    <a:pt x="0" y="457913"/>
                  </a:lnTo>
                  <a:lnTo>
                    <a:pt x="12819" y="515058"/>
                  </a:lnTo>
                  <a:lnTo>
                    <a:pt x="37952" y="557773"/>
                  </a:lnTo>
                  <a:lnTo>
                    <a:pt x="76072" y="586251"/>
                  </a:lnTo>
                  <a:lnTo>
                    <a:pt x="127012" y="600679"/>
                  </a:lnTo>
                  <a:lnTo>
                    <a:pt x="977981" y="600679"/>
                  </a:lnTo>
                  <a:lnTo>
                    <a:pt x="1028921" y="586251"/>
                  </a:lnTo>
                  <a:lnTo>
                    <a:pt x="1066873" y="557773"/>
                  </a:lnTo>
                  <a:lnTo>
                    <a:pt x="1092174" y="515058"/>
                  </a:lnTo>
                  <a:lnTo>
                    <a:pt x="1104993" y="457913"/>
                  </a:lnTo>
                  <a:lnTo>
                    <a:pt x="1104993" y="142765"/>
                  </a:lnTo>
                  <a:lnTo>
                    <a:pt x="1092174" y="85621"/>
                  </a:lnTo>
                  <a:lnTo>
                    <a:pt x="1066873" y="42715"/>
                  </a:lnTo>
                  <a:lnTo>
                    <a:pt x="1028921" y="14428"/>
                  </a:lnTo>
                  <a:lnTo>
                    <a:pt x="977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25105" y="1418570"/>
              <a:ext cx="140642" cy="15715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59287" y="1110639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148"/>
                  </a:moveTo>
                  <a:lnTo>
                    <a:pt x="0" y="0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25105" y="960656"/>
              <a:ext cx="140642" cy="1572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81306" y="967873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850968" y="0"/>
                  </a:moveTo>
                  <a:lnTo>
                    <a:pt x="0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47833" y="960656"/>
              <a:ext cx="140642" cy="1572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54293" y="1110639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0"/>
                  </a:moveTo>
                  <a:lnTo>
                    <a:pt x="0" y="315148"/>
                  </a:lnTo>
                </a:path>
              </a:pathLst>
            </a:custGeom>
            <a:ln w="12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47833" y="1418570"/>
              <a:ext cx="140642" cy="157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81306" y="1568553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68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006855" y="130809"/>
            <a:ext cx="698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Evolutionary Models:</a:t>
            </a:r>
            <a:r>
              <a:rPr spc="-50" dirty="0"/>
              <a:t> </a:t>
            </a:r>
            <a:r>
              <a:rPr spc="-5" dirty="0"/>
              <a:t>Concurrent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5051356" y="3915214"/>
            <a:ext cx="70548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70" dirty="0">
                <a:latin typeface="Arial"/>
                <a:cs typeface="Arial"/>
              </a:rPr>
              <a:t>Under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review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76494" y="5903305"/>
            <a:ext cx="29273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30" dirty="0">
                <a:latin typeface="Arial"/>
                <a:cs typeface="Arial"/>
              </a:rPr>
              <a:t>D</a:t>
            </a:r>
            <a:r>
              <a:rPr sz="1000" spc="-60" dirty="0">
                <a:latin typeface="Arial"/>
                <a:cs typeface="Arial"/>
              </a:rPr>
              <a:t>on</a:t>
            </a:r>
            <a:r>
              <a:rPr sz="1000" spc="-5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03411" y="4141562"/>
            <a:ext cx="1677035" cy="897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49045" indent="24765">
              <a:lnSpc>
                <a:spcPct val="1502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Under  </a:t>
            </a:r>
            <a:r>
              <a:rPr sz="1000" spc="-40" dirty="0">
                <a:latin typeface="Arial"/>
                <a:cs typeface="Arial"/>
              </a:rPr>
              <a:t>r</a:t>
            </a:r>
            <a:r>
              <a:rPr sz="1000" spc="-6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55" dirty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000" spc="-75" dirty="0">
                <a:latin typeface="Arial"/>
                <a:cs typeface="Arial"/>
              </a:rPr>
              <a:t>B</a:t>
            </a:r>
            <a:r>
              <a:rPr sz="1000" spc="-6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60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li</a:t>
            </a:r>
            <a:r>
              <a:rPr sz="1000" spc="-60" dirty="0">
                <a:latin typeface="Arial"/>
                <a:cs typeface="Arial"/>
              </a:rPr>
              <a:t>ne</a:t>
            </a:r>
            <a:r>
              <a:rPr sz="1000" spc="-5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33447" y="2955200"/>
            <a:ext cx="50228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5080" indent="-38100">
              <a:lnSpc>
                <a:spcPct val="1499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A</a:t>
            </a:r>
            <a:r>
              <a:rPr sz="1000" spc="-204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wait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ing 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55" dirty="0">
                <a:latin typeface="Arial"/>
                <a:cs typeface="Arial"/>
              </a:rPr>
              <a:t>h</a:t>
            </a:r>
            <a:r>
              <a:rPr sz="1000" spc="-60" dirty="0">
                <a:latin typeface="Arial"/>
                <a:cs typeface="Arial"/>
              </a:rPr>
              <a:t>a</a:t>
            </a:r>
            <a:r>
              <a:rPr sz="1000" spc="-5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55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71595" y="2067850"/>
            <a:ext cx="692785" cy="48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0">
              <a:lnSpc>
                <a:spcPct val="1502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Under  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5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60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l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p</a:t>
            </a:r>
            <a:r>
              <a:rPr sz="1000" spc="-40" dirty="0">
                <a:latin typeface="Arial"/>
                <a:cs typeface="Arial"/>
              </a:rPr>
              <a:t>m</a:t>
            </a:r>
            <a:r>
              <a:rPr sz="1000" spc="-55" dirty="0">
                <a:latin typeface="Arial"/>
                <a:cs typeface="Arial"/>
              </a:rPr>
              <a:t>e</a:t>
            </a:r>
            <a:r>
              <a:rPr sz="1000" spc="-60" dirty="0">
                <a:latin typeface="Arial"/>
                <a:cs typeface="Arial"/>
              </a:rPr>
              <a:t>n</a:t>
            </a:r>
            <a:r>
              <a:rPr sz="1000" spc="-3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73403" y="1169630"/>
            <a:ext cx="28003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60" dirty="0">
                <a:latin typeface="Arial"/>
                <a:cs typeface="Arial"/>
              </a:rPr>
              <a:t>non</a:t>
            </a:r>
            <a:r>
              <a:rPr sz="1000" spc="-5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076018" y="1561562"/>
            <a:ext cx="2769870" cy="4455160"/>
            <a:chOff x="3076018" y="1561562"/>
            <a:chExt cx="2769870" cy="4455160"/>
          </a:xfrm>
        </p:grpSpPr>
        <p:sp>
          <p:nvSpPr>
            <p:cNvPr id="86" name="object 86"/>
            <p:cNvSpPr/>
            <p:nvPr/>
          </p:nvSpPr>
          <p:spPr>
            <a:xfrm>
              <a:off x="4416173" y="5558763"/>
              <a:ext cx="101374" cy="12841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07672" y="3585121"/>
              <a:ext cx="51435" cy="300355"/>
            </a:xfrm>
            <a:custGeom>
              <a:avLst/>
              <a:gdLst/>
              <a:ahLst/>
              <a:cxnLst/>
              <a:rect l="l" t="t" r="r" b="b"/>
              <a:pathLst>
                <a:path w="51435" h="300354">
                  <a:moveTo>
                    <a:pt x="50889" y="0"/>
                  </a:moveTo>
                  <a:lnTo>
                    <a:pt x="0" y="299960"/>
                  </a:lnTo>
                </a:path>
                <a:path w="51435" h="300354">
                  <a:moveTo>
                    <a:pt x="0" y="299960"/>
                  </a:moveTo>
                  <a:lnTo>
                    <a:pt x="0" y="299960"/>
                  </a:lnTo>
                </a:path>
              </a:pathLst>
            </a:custGeom>
            <a:ln w="13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82438" y="3885081"/>
              <a:ext cx="25400" cy="315595"/>
            </a:xfrm>
            <a:custGeom>
              <a:avLst/>
              <a:gdLst/>
              <a:ahLst/>
              <a:cxnLst/>
              <a:rect l="l" t="t" r="r" b="b"/>
              <a:pathLst>
                <a:path w="25400" h="315595">
                  <a:moveTo>
                    <a:pt x="12616" y="-6418"/>
                  </a:moveTo>
                  <a:lnTo>
                    <a:pt x="12616" y="321566"/>
                  </a:lnTo>
                </a:path>
              </a:pathLst>
            </a:custGeom>
            <a:ln w="38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82438" y="4200229"/>
              <a:ext cx="25400" cy="285750"/>
            </a:xfrm>
            <a:custGeom>
              <a:avLst/>
              <a:gdLst/>
              <a:ahLst/>
              <a:cxnLst/>
              <a:rect l="l" t="t" r="r" b="b"/>
              <a:pathLst>
                <a:path w="25400" h="285750">
                  <a:moveTo>
                    <a:pt x="12616" y="-6420"/>
                  </a:moveTo>
                  <a:lnTo>
                    <a:pt x="12616" y="291951"/>
                  </a:lnTo>
                </a:path>
              </a:pathLst>
            </a:custGeom>
            <a:ln w="38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07672" y="4485760"/>
              <a:ext cx="2705735" cy="1487805"/>
            </a:xfrm>
            <a:custGeom>
              <a:avLst/>
              <a:gdLst/>
              <a:ahLst/>
              <a:cxnLst/>
              <a:rect l="l" t="t" r="r" b="b"/>
              <a:pathLst>
                <a:path w="2705735" h="1487804">
                  <a:moveTo>
                    <a:pt x="0" y="0"/>
                  </a:moveTo>
                  <a:lnTo>
                    <a:pt x="0" y="0"/>
                  </a:lnTo>
                </a:path>
                <a:path w="2705735" h="1487804">
                  <a:moveTo>
                    <a:pt x="0" y="0"/>
                  </a:moveTo>
                  <a:lnTo>
                    <a:pt x="38474" y="271805"/>
                  </a:lnTo>
                </a:path>
                <a:path w="2705735" h="1487804">
                  <a:moveTo>
                    <a:pt x="38474" y="271805"/>
                  </a:moveTo>
                  <a:lnTo>
                    <a:pt x="38474" y="271805"/>
                  </a:lnTo>
                </a:path>
                <a:path w="2705735" h="1487804">
                  <a:moveTo>
                    <a:pt x="38474" y="271805"/>
                  </a:moveTo>
                  <a:lnTo>
                    <a:pt x="101761" y="529562"/>
                  </a:lnTo>
                </a:path>
                <a:path w="2705735" h="1487804">
                  <a:moveTo>
                    <a:pt x="101761" y="529562"/>
                  </a:moveTo>
                  <a:lnTo>
                    <a:pt x="101761" y="529562"/>
                  </a:lnTo>
                </a:path>
                <a:path w="2705735" h="1487804">
                  <a:moveTo>
                    <a:pt x="101761" y="529562"/>
                  </a:moveTo>
                  <a:lnTo>
                    <a:pt x="203540" y="772435"/>
                  </a:lnTo>
                </a:path>
                <a:path w="2705735" h="1487804">
                  <a:moveTo>
                    <a:pt x="203540" y="772435"/>
                  </a:moveTo>
                  <a:lnTo>
                    <a:pt x="203540" y="772435"/>
                  </a:lnTo>
                </a:path>
                <a:path w="2705735" h="1487804">
                  <a:moveTo>
                    <a:pt x="203540" y="772435"/>
                  </a:moveTo>
                  <a:lnTo>
                    <a:pt x="304897" y="986925"/>
                  </a:lnTo>
                </a:path>
                <a:path w="2705735" h="1487804">
                  <a:moveTo>
                    <a:pt x="304897" y="986925"/>
                  </a:moveTo>
                  <a:lnTo>
                    <a:pt x="304897" y="986925"/>
                  </a:lnTo>
                </a:path>
                <a:path w="2705735" h="1487804">
                  <a:moveTo>
                    <a:pt x="304897" y="986925"/>
                  </a:moveTo>
                  <a:lnTo>
                    <a:pt x="444730" y="1173034"/>
                  </a:lnTo>
                </a:path>
                <a:path w="2705735" h="1487804">
                  <a:moveTo>
                    <a:pt x="444730" y="1173034"/>
                  </a:moveTo>
                  <a:lnTo>
                    <a:pt x="444730" y="1173034"/>
                  </a:lnTo>
                </a:path>
                <a:path w="2705735" h="1487804">
                  <a:moveTo>
                    <a:pt x="444730" y="1173034"/>
                  </a:moveTo>
                  <a:lnTo>
                    <a:pt x="597381" y="1344732"/>
                  </a:lnTo>
                </a:path>
                <a:path w="2705735" h="1487804">
                  <a:moveTo>
                    <a:pt x="597381" y="1344732"/>
                  </a:moveTo>
                  <a:lnTo>
                    <a:pt x="597381" y="1344732"/>
                  </a:lnTo>
                </a:path>
                <a:path w="2705735" h="1487804">
                  <a:moveTo>
                    <a:pt x="597381" y="1344732"/>
                  </a:moveTo>
                  <a:lnTo>
                    <a:pt x="762447" y="1473146"/>
                  </a:lnTo>
                </a:path>
                <a:path w="2705735" h="1487804">
                  <a:moveTo>
                    <a:pt x="1918263" y="1487574"/>
                  </a:moveTo>
                  <a:lnTo>
                    <a:pt x="2083396" y="1373115"/>
                  </a:lnTo>
                </a:path>
                <a:path w="2705735" h="1487804">
                  <a:moveTo>
                    <a:pt x="2083396" y="1373115"/>
                  </a:moveTo>
                  <a:lnTo>
                    <a:pt x="2083396" y="1373115"/>
                  </a:lnTo>
                </a:path>
                <a:path w="2705735" h="1487804">
                  <a:moveTo>
                    <a:pt x="2083396" y="1373115"/>
                  </a:moveTo>
                  <a:lnTo>
                    <a:pt x="2235710" y="1215844"/>
                  </a:lnTo>
                </a:path>
                <a:path w="2705735" h="1487804">
                  <a:moveTo>
                    <a:pt x="2235710" y="1215844"/>
                  </a:moveTo>
                  <a:lnTo>
                    <a:pt x="2235710" y="1215844"/>
                  </a:lnTo>
                </a:path>
                <a:path w="2705735" h="1487804">
                  <a:moveTo>
                    <a:pt x="2235710" y="1215844"/>
                  </a:moveTo>
                  <a:lnTo>
                    <a:pt x="2362554" y="1030192"/>
                  </a:lnTo>
                </a:path>
                <a:path w="2705735" h="1487804">
                  <a:moveTo>
                    <a:pt x="2362554" y="1030192"/>
                  </a:moveTo>
                  <a:lnTo>
                    <a:pt x="2362554" y="1030192"/>
                  </a:lnTo>
                </a:path>
                <a:path w="2705735" h="1487804">
                  <a:moveTo>
                    <a:pt x="2362554" y="1030192"/>
                  </a:moveTo>
                  <a:lnTo>
                    <a:pt x="2477253" y="829674"/>
                  </a:lnTo>
                </a:path>
                <a:path w="2705735" h="1487804">
                  <a:moveTo>
                    <a:pt x="2477253" y="829674"/>
                  </a:moveTo>
                  <a:lnTo>
                    <a:pt x="2477253" y="829674"/>
                  </a:lnTo>
                </a:path>
                <a:path w="2705735" h="1487804">
                  <a:moveTo>
                    <a:pt x="2477253" y="829674"/>
                  </a:moveTo>
                  <a:lnTo>
                    <a:pt x="2578627" y="600755"/>
                  </a:lnTo>
                </a:path>
                <a:path w="2705735" h="1487804">
                  <a:moveTo>
                    <a:pt x="2578627" y="600755"/>
                  </a:moveTo>
                  <a:lnTo>
                    <a:pt x="2578627" y="600755"/>
                  </a:lnTo>
                </a:path>
                <a:path w="2705735" h="1487804">
                  <a:moveTo>
                    <a:pt x="2578627" y="600755"/>
                  </a:moveTo>
                  <a:lnTo>
                    <a:pt x="2654700" y="357882"/>
                  </a:lnTo>
                </a:path>
                <a:path w="2705735" h="1487804">
                  <a:moveTo>
                    <a:pt x="2654700" y="357882"/>
                  </a:moveTo>
                  <a:lnTo>
                    <a:pt x="2654700" y="357882"/>
                  </a:lnTo>
                </a:path>
                <a:path w="2705735" h="1487804">
                  <a:moveTo>
                    <a:pt x="2654700" y="357882"/>
                  </a:moveTo>
                  <a:lnTo>
                    <a:pt x="2705640" y="100619"/>
                  </a:lnTo>
                </a:path>
                <a:path w="2705735" h="1487804">
                  <a:moveTo>
                    <a:pt x="2705640" y="100619"/>
                  </a:moveTo>
                  <a:lnTo>
                    <a:pt x="2705640" y="100619"/>
                  </a:lnTo>
                </a:path>
              </a:pathLst>
            </a:custGeom>
            <a:ln w="13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13312" y="4314707"/>
              <a:ext cx="26034" cy="271780"/>
            </a:xfrm>
            <a:custGeom>
              <a:avLst/>
              <a:gdLst/>
              <a:ahLst/>
              <a:cxnLst/>
              <a:rect l="l" t="t" r="r" b="b"/>
              <a:pathLst>
                <a:path w="26035" h="271779">
                  <a:moveTo>
                    <a:pt x="12819" y="-6421"/>
                  </a:moveTo>
                  <a:lnTo>
                    <a:pt x="12819" y="278094"/>
                  </a:lnTo>
                </a:path>
              </a:pathLst>
            </a:custGeom>
            <a:ln w="38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63459" y="2340856"/>
              <a:ext cx="2312035" cy="3303904"/>
            </a:xfrm>
            <a:custGeom>
              <a:avLst/>
              <a:gdLst/>
              <a:ahLst/>
              <a:cxnLst/>
              <a:rect l="l" t="t" r="r" b="b"/>
              <a:pathLst>
                <a:path w="2312035" h="3303904">
                  <a:moveTo>
                    <a:pt x="2311732" y="1286980"/>
                  </a:moveTo>
                  <a:lnTo>
                    <a:pt x="2260792" y="1072452"/>
                  </a:lnTo>
                </a:path>
                <a:path w="2312035" h="3303904">
                  <a:moveTo>
                    <a:pt x="2260792" y="1072452"/>
                  </a:moveTo>
                  <a:lnTo>
                    <a:pt x="2260792" y="1072452"/>
                  </a:lnTo>
                </a:path>
                <a:path w="2312035" h="3303904">
                  <a:moveTo>
                    <a:pt x="2260792" y="1072452"/>
                  </a:moveTo>
                  <a:lnTo>
                    <a:pt x="2184719" y="858113"/>
                  </a:lnTo>
                </a:path>
                <a:path w="2312035" h="3303904">
                  <a:moveTo>
                    <a:pt x="2184719" y="858113"/>
                  </a:moveTo>
                  <a:lnTo>
                    <a:pt x="2184719" y="858113"/>
                  </a:lnTo>
                </a:path>
                <a:path w="2312035" h="3303904">
                  <a:moveTo>
                    <a:pt x="2184719" y="858113"/>
                  </a:moveTo>
                  <a:lnTo>
                    <a:pt x="2095827" y="658013"/>
                  </a:lnTo>
                </a:path>
                <a:path w="2312035" h="3303904">
                  <a:moveTo>
                    <a:pt x="2095827" y="658013"/>
                  </a:moveTo>
                  <a:lnTo>
                    <a:pt x="2095827" y="658013"/>
                  </a:lnTo>
                </a:path>
                <a:path w="2312035" h="3303904">
                  <a:moveTo>
                    <a:pt x="2095827" y="658013"/>
                  </a:moveTo>
                  <a:lnTo>
                    <a:pt x="1981634" y="486201"/>
                  </a:lnTo>
                </a:path>
                <a:path w="2312035" h="3303904">
                  <a:moveTo>
                    <a:pt x="1981634" y="486201"/>
                  </a:moveTo>
                  <a:lnTo>
                    <a:pt x="1981634" y="486201"/>
                  </a:lnTo>
                </a:path>
                <a:path w="2312035" h="3303904">
                  <a:moveTo>
                    <a:pt x="1981634" y="486201"/>
                  </a:moveTo>
                  <a:lnTo>
                    <a:pt x="1866935" y="329006"/>
                  </a:lnTo>
                </a:path>
                <a:path w="2312035" h="3303904">
                  <a:moveTo>
                    <a:pt x="1866935" y="329006"/>
                  </a:moveTo>
                  <a:lnTo>
                    <a:pt x="1866935" y="329006"/>
                  </a:lnTo>
                </a:path>
                <a:path w="2312035" h="3303904">
                  <a:moveTo>
                    <a:pt x="1866935" y="329006"/>
                  </a:moveTo>
                  <a:lnTo>
                    <a:pt x="1727609" y="200099"/>
                  </a:lnTo>
                </a:path>
                <a:path w="2312035" h="3303904">
                  <a:moveTo>
                    <a:pt x="1727609" y="200099"/>
                  </a:moveTo>
                  <a:lnTo>
                    <a:pt x="1727609" y="200099"/>
                  </a:lnTo>
                </a:path>
                <a:path w="2312035" h="3303904">
                  <a:moveTo>
                    <a:pt x="1727609" y="200099"/>
                  </a:moveTo>
                  <a:lnTo>
                    <a:pt x="1587777" y="85621"/>
                  </a:lnTo>
                </a:path>
                <a:path w="2312035" h="3303904">
                  <a:moveTo>
                    <a:pt x="1587777" y="85621"/>
                  </a:moveTo>
                  <a:lnTo>
                    <a:pt x="1587777" y="85621"/>
                  </a:lnTo>
                </a:path>
                <a:path w="2312035" h="3303904">
                  <a:moveTo>
                    <a:pt x="1587777" y="85621"/>
                  </a:moveTo>
                  <a:lnTo>
                    <a:pt x="1435462" y="0"/>
                  </a:lnTo>
                </a:path>
                <a:path w="2312035" h="3303904">
                  <a:moveTo>
                    <a:pt x="330131" y="142955"/>
                  </a:moveTo>
                  <a:lnTo>
                    <a:pt x="152651" y="300149"/>
                  </a:lnTo>
                </a:path>
                <a:path w="2312035" h="3303904">
                  <a:moveTo>
                    <a:pt x="152651" y="300149"/>
                  </a:moveTo>
                  <a:lnTo>
                    <a:pt x="152651" y="300149"/>
                  </a:lnTo>
                </a:path>
                <a:path w="2312035" h="3303904">
                  <a:moveTo>
                    <a:pt x="152651" y="300149"/>
                  </a:moveTo>
                  <a:lnTo>
                    <a:pt x="0" y="500629"/>
                  </a:lnTo>
                </a:path>
                <a:path w="2312035" h="3303904">
                  <a:moveTo>
                    <a:pt x="978014" y="3303529"/>
                  </a:moveTo>
                  <a:lnTo>
                    <a:pt x="1269992" y="2917340"/>
                  </a:lnTo>
                </a:path>
                <a:path w="2312035" h="3303904">
                  <a:moveTo>
                    <a:pt x="1740091" y="2259383"/>
                  </a:moveTo>
                  <a:lnTo>
                    <a:pt x="1955995" y="1973851"/>
                  </a:lnTo>
                </a:path>
              </a:pathLst>
            </a:custGeom>
            <a:ln w="13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75163" y="5916096"/>
              <a:ext cx="114193" cy="10003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37071" y="3570692"/>
              <a:ext cx="63500" cy="128905"/>
            </a:xfrm>
            <a:custGeom>
              <a:avLst/>
              <a:gdLst/>
              <a:ahLst/>
              <a:cxnLst/>
              <a:rect l="l" t="t" r="r" b="b"/>
              <a:pathLst>
                <a:path w="63500" h="128904">
                  <a:moveTo>
                    <a:pt x="63422" y="0"/>
                  </a:moveTo>
                  <a:lnTo>
                    <a:pt x="38120" y="14428"/>
                  </a:lnTo>
                  <a:lnTo>
                    <a:pt x="0" y="14428"/>
                  </a:lnTo>
                  <a:lnTo>
                    <a:pt x="12819" y="28856"/>
                  </a:lnTo>
                  <a:lnTo>
                    <a:pt x="25301" y="71572"/>
                  </a:lnTo>
                  <a:lnTo>
                    <a:pt x="38120" y="114478"/>
                  </a:lnTo>
                  <a:lnTo>
                    <a:pt x="50940" y="128906"/>
                  </a:lnTo>
                  <a:lnTo>
                    <a:pt x="50940" y="100049"/>
                  </a:lnTo>
                  <a:lnTo>
                    <a:pt x="63422" y="57144"/>
                  </a:lnTo>
                  <a:lnTo>
                    <a:pt x="63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65430" y="4529046"/>
              <a:ext cx="101711" cy="12852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59090" y="4028416"/>
              <a:ext cx="114193" cy="10004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65317" y="4042845"/>
              <a:ext cx="470534" cy="357505"/>
            </a:xfrm>
            <a:custGeom>
              <a:avLst/>
              <a:gdLst/>
              <a:ahLst/>
              <a:cxnLst/>
              <a:rect l="l" t="t" r="r" b="b"/>
              <a:pathLst>
                <a:path w="470535" h="357504">
                  <a:moveTo>
                    <a:pt x="470014" y="0"/>
                  </a:moveTo>
                  <a:lnTo>
                    <a:pt x="0" y="357294"/>
                  </a:lnTo>
                </a:path>
              </a:pathLst>
            </a:custGeom>
            <a:ln w="13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17468" y="3971272"/>
              <a:ext cx="101761" cy="11447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12570" y="3513358"/>
              <a:ext cx="381635" cy="543560"/>
            </a:xfrm>
            <a:custGeom>
              <a:avLst/>
              <a:gdLst/>
              <a:ahLst/>
              <a:cxnLst/>
              <a:rect l="l" t="t" r="r" b="b"/>
              <a:pathLst>
                <a:path w="381635" h="543560">
                  <a:moveTo>
                    <a:pt x="381021" y="543535"/>
                  </a:moveTo>
                  <a:lnTo>
                    <a:pt x="0" y="0"/>
                  </a:lnTo>
                </a:path>
              </a:pathLst>
            </a:custGeom>
            <a:ln w="13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65317" y="1925847"/>
              <a:ext cx="114109" cy="10061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403353" y="1568553"/>
              <a:ext cx="610235" cy="429259"/>
            </a:xfrm>
            <a:custGeom>
              <a:avLst/>
              <a:gdLst/>
              <a:ahLst/>
              <a:cxnLst/>
              <a:rect l="l" t="t" r="r" b="b"/>
              <a:pathLst>
                <a:path w="610235" h="429260">
                  <a:moveTo>
                    <a:pt x="0" y="429056"/>
                  </a:moveTo>
                  <a:lnTo>
                    <a:pt x="609762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25389" y="2784341"/>
              <a:ext cx="101778" cy="11447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107672" y="3513358"/>
              <a:ext cx="63708" cy="1433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797211" y="2126327"/>
              <a:ext cx="635635" cy="128905"/>
            </a:xfrm>
            <a:custGeom>
              <a:avLst/>
              <a:gdLst/>
              <a:ahLst/>
              <a:cxnLst/>
              <a:rect l="l" t="t" r="r" b="b"/>
              <a:pathLst>
                <a:path w="635635" h="128905">
                  <a:moveTo>
                    <a:pt x="0" y="128527"/>
                  </a:moveTo>
                  <a:lnTo>
                    <a:pt x="635063" y="0"/>
                  </a:lnTo>
                </a:path>
              </a:pathLst>
            </a:custGeom>
            <a:ln w="14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713952" y="1526924"/>
            <a:ext cx="92138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60" dirty="0">
                <a:latin typeface="Arial"/>
                <a:cs typeface="Arial"/>
              </a:rPr>
              <a:t>Modeling </a:t>
            </a:r>
            <a:r>
              <a:rPr sz="1000" spc="-30" dirty="0">
                <a:latin typeface="Arial"/>
                <a:cs typeface="Arial"/>
              </a:rPr>
              <a:t>act </a:t>
            </a:r>
            <a:r>
              <a:rPr sz="1000" spc="-20" dirty="0">
                <a:latin typeface="Arial"/>
                <a:cs typeface="Arial"/>
              </a:rPr>
              <a:t>ivit</a:t>
            </a:r>
            <a:r>
              <a:rPr sz="1000" spc="-2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83334" y="1992821"/>
            <a:ext cx="1212215" cy="4838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spc="-50" dirty="0">
                <a:latin typeface="Arial"/>
                <a:cs typeface="Arial"/>
              </a:rPr>
              <a:t>represents </a:t>
            </a:r>
            <a:r>
              <a:rPr sz="900" spc="-40" dirty="0">
                <a:latin typeface="Arial"/>
                <a:cs typeface="Arial"/>
              </a:rPr>
              <a:t>the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state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4099"/>
              </a:lnSpc>
              <a:spcBef>
                <a:spcPts val="120"/>
              </a:spcBef>
            </a:pPr>
            <a:r>
              <a:rPr sz="900" spc="-20" dirty="0">
                <a:latin typeface="Arial"/>
                <a:cs typeface="Arial"/>
              </a:rPr>
              <a:t>of </a:t>
            </a:r>
            <a:r>
              <a:rPr sz="900" spc="-55" dirty="0">
                <a:latin typeface="Arial"/>
                <a:cs typeface="Arial"/>
              </a:rPr>
              <a:t>a </a:t>
            </a:r>
            <a:r>
              <a:rPr sz="900" spc="-25" dirty="0">
                <a:latin typeface="Arial"/>
                <a:cs typeface="Arial"/>
              </a:rPr>
              <a:t>software </a:t>
            </a:r>
            <a:r>
              <a:rPr sz="900" spc="-65" dirty="0">
                <a:latin typeface="Arial"/>
                <a:cs typeface="Arial"/>
              </a:rPr>
              <a:t>engineering  </a:t>
            </a:r>
            <a:r>
              <a:rPr sz="900" spc="-25" dirty="0">
                <a:latin typeface="Arial"/>
                <a:cs typeface="Arial"/>
              </a:rPr>
              <a:t>activity </a:t>
            </a:r>
            <a:r>
              <a:rPr sz="900" spc="-20" dirty="0">
                <a:latin typeface="Arial"/>
                <a:cs typeface="Arial"/>
              </a:rPr>
              <a:t>or</a:t>
            </a:r>
            <a:r>
              <a:rPr sz="900" spc="14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task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60" y="468629"/>
            <a:ext cx="8488045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5080" indent="-195580" algn="just">
              <a:lnSpc>
                <a:spcPct val="100000"/>
              </a:lnSpc>
              <a:spcBef>
                <a:spcPts val="95"/>
              </a:spcBef>
              <a:buFont typeface="Georgia"/>
              <a:buChar char="•"/>
              <a:tabLst>
                <a:tab pos="208279" algn="l"/>
              </a:tabLst>
            </a:pPr>
            <a:r>
              <a:rPr sz="2200" spc="-5" dirty="0">
                <a:latin typeface="Caladea"/>
                <a:cs typeface="Caladea"/>
              </a:rPr>
              <a:t>The concurrent process </a:t>
            </a:r>
            <a:r>
              <a:rPr sz="2200" spc="-10" dirty="0">
                <a:latin typeface="Caladea"/>
                <a:cs typeface="Caladea"/>
              </a:rPr>
              <a:t>model </a:t>
            </a:r>
            <a:r>
              <a:rPr sz="2200" spc="-5" dirty="0">
                <a:latin typeface="Caladea"/>
                <a:cs typeface="Caladea"/>
              </a:rPr>
              <a:t>can </a:t>
            </a:r>
            <a:r>
              <a:rPr sz="2200" dirty="0">
                <a:latin typeface="Caladea"/>
                <a:cs typeface="Caladea"/>
              </a:rPr>
              <a:t>be </a:t>
            </a:r>
            <a:r>
              <a:rPr sz="2200" spc="-10" dirty="0">
                <a:latin typeface="Caladea"/>
                <a:cs typeface="Caladea"/>
              </a:rPr>
              <a:t>represented </a:t>
            </a:r>
            <a:r>
              <a:rPr sz="2200" spc="-5" dirty="0">
                <a:latin typeface="Caladea"/>
                <a:cs typeface="Caladea"/>
              </a:rPr>
              <a:t>schematically as a </a:t>
            </a:r>
            <a:r>
              <a:rPr sz="2200" spc="-5" dirty="0">
                <a:solidFill>
                  <a:srgbClr val="FF00FF"/>
                </a:solidFill>
                <a:latin typeface="Caladea"/>
                <a:cs typeface="Caladea"/>
              </a:rPr>
              <a:t> </a:t>
            </a:r>
            <a:r>
              <a:rPr sz="2200" b="1" spc="-5" dirty="0">
                <a:solidFill>
                  <a:srgbClr val="FF00FF"/>
                </a:solidFill>
                <a:latin typeface="Caladea"/>
                <a:cs typeface="Caladea"/>
              </a:rPr>
              <a:t>series </a:t>
            </a:r>
            <a:r>
              <a:rPr sz="2200" spc="-5" dirty="0">
                <a:latin typeface="Caladea"/>
                <a:cs typeface="Caladea"/>
              </a:rPr>
              <a:t>of </a:t>
            </a:r>
            <a:r>
              <a:rPr sz="2200" spc="-15" dirty="0">
                <a:latin typeface="Caladea"/>
                <a:cs typeface="Caladea"/>
              </a:rPr>
              <a:t>framework </a:t>
            </a:r>
            <a:r>
              <a:rPr sz="2200" spc="-5" dirty="0">
                <a:latin typeface="Caladea"/>
                <a:cs typeface="Caladea"/>
              </a:rPr>
              <a:t>activities, </a:t>
            </a:r>
            <a:r>
              <a:rPr sz="2200" spc="-15" dirty="0">
                <a:latin typeface="Caladea"/>
                <a:cs typeface="Caladea"/>
              </a:rPr>
              <a:t>software </a:t>
            </a:r>
            <a:r>
              <a:rPr sz="2200" spc="-5" dirty="0">
                <a:latin typeface="Caladea"/>
                <a:cs typeface="Caladea"/>
              </a:rPr>
              <a:t>engineering actions </a:t>
            </a:r>
            <a:r>
              <a:rPr sz="2200" spc="-10" dirty="0">
                <a:latin typeface="Caladea"/>
                <a:cs typeface="Caladea"/>
              </a:rPr>
              <a:t>and  tasks, and </a:t>
            </a:r>
            <a:r>
              <a:rPr sz="2200" spc="-5" dirty="0">
                <a:latin typeface="Caladea"/>
                <a:cs typeface="Caladea"/>
              </a:rPr>
              <a:t>their </a:t>
            </a:r>
            <a:r>
              <a:rPr sz="2200" spc="-10" dirty="0">
                <a:latin typeface="Caladea"/>
                <a:cs typeface="Caladea"/>
              </a:rPr>
              <a:t>associated</a:t>
            </a:r>
            <a:r>
              <a:rPr sz="2200" spc="105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states.</a:t>
            </a:r>
            <a:endParaRPr sz="2200">
              <a:latin typeface="Caladea"/>
              <a:cs typeface="Caladea"/>
            </a:endParaRPr>
          </a:p>
          <a:p>
            <a:pPr marL="207645" marR="5715" indent="-195580" algn="just">
              <a:lnSpc>
                <a:spcPct val="100000"/>
              </a:lnSpc>
              <a:buSzPct val="45454"/>
              <a:buFont typeface="Wingdings"/>
              <a:buChar char=""/>
              <a:tabLst>
                <a:tab pos="208279" algn="l"/>
              </a:tabLst>
            </a:pPr>
            <a:r>
              <a:rPr sz="2200" spc="-35" dirty="0">
                <a:latin typeface="Caladea"/>
                <a:cs typeface="Caladea"/>
              </a:rPr>
              <a:t>For </a:t>
            </a:r>
            <a:r>
              <a:rPr sz="2200" spc="-10" dirty="0">
                <a:latin typeface="Caladea"/>
                <a:cs typeface="Caladea"/>
              </a:rPr>
              <a:t>example, the </a:t>
            </a:r>
            <a:r>
              <a:rPr sz="2200" spc="-5" dirty="0">
                <a:latin typeface="Caladea"/>
                <a:cs typeface="Caladea"/>
              </a:rPr>
              <a:t>modeling activity defined </a:t>
            </a:r>
            <a:r>
              <a:rPr sz="2200" spc="-15" dirty="0">
                <a:latin typeface="Caladea"/>
                <a:cs typeface="Caladea"/>
              </a:rPr>
              <a:t>for </a:t>
            </a:r>
            <a:r>
              <a:rPr sz="2200" spc="-10" dirty="0">
                <a:latin typeface="Caladea"/>
                <a:cs typeface="Caladea"/>
              </a:rPr>
              <a:t>the spiral </a:t>
            </a:r>
            <a:r>
              <a:rPr sz="2200" spc="-5" dirty="0">
                <a:latin typeface="Caladea"/>
                <a:cs typeface="Caladea"/>
              </a:rPr>
              <a:t>model is  accomplished </a:t>
            </a:r>
            <a:r>
              <a:rPr sz="2200" spc="-25" dirty="0">
                <a:latin typeface="Caladea"/>
                <a:cs typeface="Caladea"/>
              </a:rPr>
              <a:t>by </a:t>
            </a:r>
            <a:r>
              <a:rPr sz="2200" spc="-15" dirty="0">
                <a:latin typeface="Caladea"/>
                <a:cs typeface="Caladea"/>
              </a:rPr>
              <a:t>invoking </a:t>
            </a:r>
            <a:r>
              <a:rPr sz="2200" spc="-10" dirty="0">
                <a:latin typeface="Caladea"/>
                <a:cs typeface="Caladea"/>
              </a:rPr>
              <a:t>the following</a:t>
            </a:r>
            <a:r>
              <a:rPr sz="2200" spc="125" dirty="0">
                <a:latin typeface="Caladea"/>
                <a:cs typeface="Caladea"/>
              </a:rPr>
              <a:t> </a:t>
            </a:r>
            <a:r>
              <a:rPr sz="2200" spc="-5" dirty="0">
                <a:latin typeface="Caladea"/>
                <a:cs typeface="Caladea"/>
              </a:rPr>
              <a:t>tasks:</a:t>
            </a:r>
            <a:endParaRPr sz="2200">
              <a:latin typeface="Caladea"/>
              <a:cs typeface="Caladea"/>
            </a:endParaRPr>
          </a:p>
          <a:p>
            <a:pPr marL="403860" lvl="1" indent="-196850" algn="just">
              <a:lnSpc>
                <a:spcPct val="100000"/>
              </a:lnSpc>
              <a:buSzPct val="45454"/>
              <a:buFont typeface="Wingdings"/>
              <a:buChar char=""/>
              <a:tabLst>
                <a:tab pos="404495" algn="l"/>
              </a:tabLst>
            </a:pPr>
            <a:r>
              <a:rPr sz="2200" spc="-10" dirty="0">
                <a:latin typeface="Caladea"/>
                <a:cs typeface="Caladea"/>
              </a:rPr>
              <a:t>prototyping and/or </a:t>
            </a:r>
            <a:r>
              <a:rPr sz="2200" spc="-15" dirty="0">
                <a:latin typeface="Caladea"/>
                <a:cs typeface="Caladea"/>
              </a:rPr>
              <a:t>analysis</a:t>
            </a:r>
            <a:r>
              <a:rPr sz="2200" spc="95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modeling,</a:t>
            </a:r>
            <a:endParaRPr sz="2200">
              <a:latin typeface="Caladea"/>
              <a:cs typeface="Caladea"/>
            </a:endParaRPr>
          </a:p>
          <a:p>
            <a:pPr marL="403860" lvl="1" indent="-196850" algn="just">
              <a:lnSpc>
                <a:spcPct val="100000"/>
              </a:lnSpc>
              <a:spcBef>
                <a:spcPts val="5"/>
              </a:spcBef>
              <a:buSzPct val="45454"/>
              <a:buFont typeface="Wingdings"/>
              <a:buChar char=""/>
              <a:tabLst>
                <a:tab pos="404495" algn="l"/>
              </a:tabLst>
            </a:pPr>
            <a:r>
              <a:rPr sz="2200" spc="-15" dirty="0">
                <a:latin typeface="Caladea"/>
                <a:cs typeface="Caladea"/>
              </a:rPr>
              <a:t>requirements </a:t>
            </a:r>
            <a:r>
              <a:rPr sz="2200" spc="-5" dirty="0">
                <a:latin typeface="Caladea"/>
                <a:cs typeface="Caladea"/>
              </a:rPr>
              <a:t>specification, </a:t>
            </a:r>
            <a:r>
              <a:rPr sz="2200" spc="-10" dirty="0">
                <a:latin typeface="Caladea"/>
                <a:cs typeface="Caladea"/>
              </a:rPr>
              <a:t>and</a:t>
            </a:r>
            <a:r>
              <a:rPr sz="2200" spc="95" dirty="0">
                <a:latin typeface="Caladea"/>
                <a:cs typeface="Caladea"/>
              </a:rPr>
              <a:t> </a:t>
            </a:r>
            <a:r>
              <a:rPr sz="2200" spc="-5" dirty="0">
                <a:latin typeface="Caladea"/>
                <a:cs typeface="Caladea"/>
              </a:rPr>
              <a:t>design</a:t>
            </a:r>
            <a:endParaRPr sz="2200">
              <a:latin typeface="Caladea"/>
              <a:cs typeface="Caladea"/>
            </a:endParaRPr>
          </a:p>
          <a:p>
            <a:pPr marL="207645" indent="-195580" algn="just">
              <a:lnSpc>
                <a:spcPct val="100000"/>
              </a:lnSpc>
              <a:buSzPct val="45454"/>
              <a:buFont typeface="Wingdings"/>
              <a:buChar char=""/>
              <a:tabLst>
                <a:tab pos="208279" algn="l"/>
              </a:tabLst>
            </a:pPr>
            <a:r>
              <a:rPr sz="2200" spc="-35" dirty="0">
                <a:latin typeface="Caladea"/>
                <a:cs typeface="Caladea"/>
              </a:rPr>
              <a:t>For</a:t>
            </a:r>
            <a:r>
              <a:rPr sz="2200" spc="-20" dirty="0">
                <a:latin typeface="Caladea"/>
                <a:cs typeface="Caladea"/>
              </a:rPr>
              <a:t> </a:t>
            </a:r>
            <a:r>
              <a:rPr sz="2200" spc="-15" dirty="0">
                <a:latin typeface="Caladea"/>
                <a:cs typeface="Caladea"/>
              </a:rPr>
              <a:t>example,</a:t>
            </a:r>
            <a:endParaRPr sz="2200">
              <a:latin typeface="Caladea"/>
              <a:cs typeface="Caladea"/>
            </a:endParaRPr>
          </a:p>
          <a:p>
            <a:pPr marL="403860" marR="5715" lvl="1" indent="-196850" algn="just">
              <a:lnSpc>
                <a:spcPct val="100000"/>
              </a:lnSpc>
              <a:buSzPct val="45454"/>
              <a:buFont typeface="Wingdings"/>
              <a:buChar char=""/>
              <a:tabLst>
                <a:tab pos="404495" algn="l"/>
              </a:tabLst>
            </a:pPr>
            <a:r>
              <a:rPr sz="2200" spc="-15" dirty="0">
                <a:latin typeface="Caladea"/>
                <a:cs typeface="Caladea"/>
              </a:rPr>
              <a:t>early </a:t>
            </a:r>
            <a:r>
              <a:rPr sz="2200" spc="-5" dirty="0">
                <a:latin typeface="Caladea"/>
                <a:cs typeface="Caladea"/>
              </a:rPr>
              <a:t>in a </a:t>
            </a:r>
            <a:r>
              <a:rPr sz="2200" spc="-10" dirty="0">
                <a:latin typeface="Caladea"/>
                <a:cs typeface="Caladea"/>
              </a:rPr>
              <a:t>project </a:t>
            </a:r>
            <a:r>
              <a:rPr sz="2200" spc="-5" dirty="0">
                <a:latin typeface="Caladea"/>
                <a:cs typeface="Caladea"/>
              </a:rPr>
              <a:t>the </a:t>
            </a:r>
            <a:r>
              <a:rPr sz="2200" i="1" spc="-85" dirty="0">
                <a:solidFill>
                  <a:srgbClr val="FF00FF"/>
                </a:solidFill>
                <a:latin typeface="Georgia"/>
                <a:cs typeface="Georgia"/>
              </a:rPr>
              <a:t>customer </a:t>
            </a:r>
            <a:r>
              <a:rPr sz="2200" i="1" spc="-95" dirty="0">
                <a:solidFill>
                  <a:srgbClr val="FF00FF"/>
                </a:solidFill>
                <a:latin typeface="Georgia"/>
                <a:cs typeface="Georgia"/>
              </a:rPr>
              <a:t>communication </a:t>
            </a:r>
            <a:r>
              <a:rPr sz="2200" spc="-10" dirty="0">
                <a:latin typeface="Caladea"/>
                <a:cs typeface="Caladea"/>
              </a:rPr>
              <a:t>activity </a:t>
            </a:r>
            <a:r>
              <a:rPr sz="2200" spc="-5" dirty="0">
                <a:latin typeface="Caladea"/>
                <a:cs typeface="Caladea"/>
              </a:rPr>
              <a:t>has  completed </a:t>
            </a:r>
            <a:r>
              <a:rPr sz="2200" spc="5" dirty="0">
                <a:latin typeface="Caladea"/>
                <a:cs typeface="Caladea"/>
              </a:rPr>
              <a:t>its </a:t>
            </a:r>
            <a:r>
              <a:rPr sz="2200" dirty="0">
                <a:latin typeface="Caladea"/>
                <a:cs typeface="Caladea"/>
              </a:rPr>
              <a:t>first </a:t>
            </a:r>
            <a:r>
              <a:rPr sz="2200" spc="-10" dirty="0">
                <a:latin typeface="Caladea"/>
                <a:cs typeface="Caladea"/>
              </a:rPr>
              <a:t>iteration </a:t>
            </a:r>
            <a:r>
              <a:rPr sz="2200" spc="-5" dirty="0">
                <a:latin typeface="Caladea"/>
                <a:cs typeface="Caladea"/>
              </a:rPr>
              <a:t>and </a:t>
            </a:r>
            <a:r>
              <a:rPr sz="2200" spc="-10" dirty="0">
                <a:latin typeface="Caladea"/>
                <a:cs typeface="Caladea"/>
              </a:rPr>
              <a:t>exists </a:t>
            </a:r>
            <a:r>
              <a:rPr sz="2200" spc="-5" dirty="0">
                <a:latin typeface="Caladea"/>
                <a:cs typeface="Caladea"/>
              </a:rPr>
              <a:t>in the </a:t>
            </a:r>
            <a:r>
              <a:rPr sz="2200" b="1" spc="-15" dirty="0">
                <a:latin typeface="Caladea"/>
                <a:cs typeface="Caladea"/>
              </a:rPr>
              <a:t>awaiting </a:t>
            </a:r>
            <a:r>
              <a:rPr sz="2200" b="1" spc="-5" dirty="0">
                <a:latin typeface="Caladea"/>
                <a:cs typeface="Caladea"/>
              </a:rPr>
              <a:t>changes  </a:t>
            </a:r>
            <a:r>
              <a:rPr sz="2200" spc="-10" dirty="0">
                <a:latin typeface="Caladea"/>
                <a:cs typeface="Caladea"/>
              </a:rPr>
              <a:t>state.</a:t>
            </a:r>
            <a:endParaRPr sz="2200">
              <a:latin typeface="Caladea"/>
              <a:cs typeface="Caladea"/>
            </a:endParaRPr>
          </a:p>
          <a:p>
            <a:pPr marL="403860" marR="5080" lvl="1" indent="-196850" algn="just">
              <a:lnSpc>
                <a:spcPct val="100000"/>
              </a:lnSpc>
              <a:buSzPct val="45454"/>
              <a:buFont typeface="Wingdings"/>
              <a:buChar char=""/>
              <a:tabLst>
                <a:tab pos="404495" algn="l"/>
              </a:tabLst>
            </a:pPr>
            <a:r>
              <a:rPr sz="2200" spc="-5" dirty="0">
                <a:latin typeface="Caladea"/>
                <a:cs typeface="Caladea"/>
              </a:rPr>
              <a:t>The modeling activity (which </a:t>
            </a:r>
            <a:r>
              <a:rPr sz="2200" spc="-10" dirty="0">
                <a:latin typeface="Caladea"/>
                <a:cs typeface="Caladea"/>
              </a:rPr>
              <a:t>existed </a:t>
            </a:r>
            <a:r>
              <a:rPr sz="2200" spc="-5" dirty="0">
                <a:latin typeface="Caladea"/>
                <a:cs typeface="Caladea"/>
              </a:rPr>
              <a:t>in </a:t>
            </a:r>
            <a:r>
              <a:rPr sz="2200" spc="-10" dirty="0">
                <a:latin typeface="Caladea"/>
                <a:cs typeface="Caladea"/>
              </a:rPr>
              <a:t>the </a:t>
            </a:r>
            <a:r>
              <a:rPr sz="2200" b="1" spc="-10" dirty="0">
                <a:latin typeface="Caladea"/>
                <a:cs typeface="Caladea"/>
              </a:rPr>
              <a:t>none </a:t>
            </a:r>
            <a:r>
              <a:rPr sz="2200" spc="-5" dirty="0">
                <a:latin typeface="Caladea"/>
                <a:cs typeface="Caladea"/>
              </a:rPr>
              <a:t>state </a:t>
            </a:r>
            <a:r>
              <a:rPr sz="2200" spc="-10" dirty="0">
                <a:latin typeface="Caladea"/>
                <a:cs typeface="Caladea"/>
              </a:rPr>
              <a:t>while </a:t>
            </a:r>
            <a:r>
              <a:rPr sz="2200" spc="-5" dirty="0">
                <a:latin typeface="Caladea"/>
                <a:cs typeface="Caladea"/>
              </a:rPr>
              <a:t>initial  </a:t>
            </a:r>
            <a:r>
              <a:rPr sz="2200" spc="-10" dirty="0">
                <a:latin typeface="Caladea"/>
                <a:cs typeface="Caladea"/>
              </a:rPr>
              <a:t>customer </a:t>
            </a:r>
            <a:r>
              <a:rPr sz="2200" spc="-5" dirty="0">
                <a:latin typeface="Caladea"/>
                <a:cs typeface="Caladea"/>
              </a:rPr>
              <a:t>communication </a:t>
            </a:r>
            <a:r>
              <a:rPr sz="2200" spc="-20" dirty="0">
                <a:latin typeface="Caladea"/>
                <a:cs typeface="Caladea"/>
              </a:rPr>
              <a:t>was </a:t>
            </a:r>
            <a:r>
              <a:rPr sz="2200" spc="-5" dirty="0">
                <a:latin typeface="Caladea"/>
                <a:cs typeface="Caladea"/>
              </a:rPr>
              <a:t>completed) </a:t>
            </a:r>
            <a:r>
              <a:rPr sz="2200" spc="-15" dirty="0">
                <a:latin typeface="Caladea"/>
                <a:cs typeface="Caladea"/>
              </a:rPr>
              <a:t>now makes </a:t>
            </a:r>
            <a:r>
              <a:rPr sz="2200" spc="-5" dirty="0">
                <a:latin typeface="Caladea"/>
                <a:cs typeface="Caladea"/>
              </a:rPr>
              <a:t>a </a:t>
            </a:r>
            <a:r>
              <a:rPr sz="2200" spc="-10" dirty="0">
                <a:latin typeface="Caladea"/>
                <a:cs typeface="Caladea"/>
              </a:rPr>
              <a:t>transition  into the </a:t>
            </a:r>
            <a:r>
              <a:rPr sz="2200" b="1" spc="-10" dirty="0">
                <a:latin typeface="Caladea"/>
                <a:cs typeface="Caladea"/>
              </a:rPr>
              <a:t>under </a:t>
            </a:r>
            <a:r>
              <a:rPr sz="2200" b="1" spc="-20" dirty="0">
                <a:latin typeface="Caladea"/>
                <a:cs typeface="Caladea"/>
              </a:rPr>
              <a:t>development</a:t>
            </a:r>
            <a:r>
              <a:rPr sz="2200" b="1" spc="65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state.</a:t>
            </a:r>
            <a:endParaRPr sz="2200">
              <a:latin typeface="Caladea"/>
              <a:cs typeface="Caladea"/>
            </a:endParaRPr>
          </a:p>
          <a:p>
            <a:pPr marL="403860" marR="6350" lvl="1" indent="-196850" algn="just">
              <a:lnSpc>
                <a:spcPct val="100000"/>
              </a:lnSpc>
              <a:spcBef>
                <a:spcPts val="5"/>
              </a:spcBef>
              <a:buSzPct val="45454"/>
              <a:buFont typeface="Wingdings"/>
              <a:buChar char=""/>
              <a:tabLst>
                <a:tab pos="404495" algn="l"/>
              </a:tabLst>
            </a:pPr>
            <a:r>
              <a:rPr sz="2200" spc="-10" dirty="0">
                <a:latin typeface="Caladea"/>
                <a:cs typeface="Caladea"/>
              </a:rPr>
              <a:t>If, </a:t>
            </a:r>
            <a:r>
              <a:rPr sz="2200" spc="-45" dirty="0">
                <a:latin typeface="Caladea"/>
                <a:cs typeface="Caladea"/>
              </a:rPr>
              <a:t>however, </a:t>
            </a:r>
            <a:r>
              <a:rPr sz="2200" spc="-5" dirty="0">
                <a:latin typeface="Caladea"/>
                <a:cs typeface="Caladea"/>
              </a:rPr>
              <a:t>the customer indicates </a:t>
            </a:r>
            <a:r>
              <a:rPr sz="2200" dirty="0">
                <a:latin typeface="Caladea"/>
                <a:cs typeface="Caladea"/>
              </a:rPr>
              <a:t>that </a:t>
            </a:r>
            <a:r>
              <a:rPr sz="2200" spc="-5" dirty="0">
                <a:latin typeface="Caladea"/>
                <a:cs typeface="Caladea"/>
              </a:rPr>
              <a:t>changes in </a:t>
            </a:r>
            <a:r>
              <a:rPr sz="2200" spc="-10" dirty="0">
                <a:latin typeface="Caladea"/>
                <a:cs typeface="Caladea"/>
              </a:rPr>
              <a:t>requirements  must </a:t>
            </a:r>
            <a:r>
              <a:rPr sz="2200" dirty="0">
                <a:latin typeface="Caladea"/>
                <a:cs typeface="Caladea"/>
              </a:rPr>
              <a:t>be </a:t>
            </a:r>
            <a:r>
              <a:rPr sz="2200" spc="-5" dirty="0">
                <a:latin typeface="Caladea"/>
                <a:cs typeface="Caladea"/>
              </a:rPr>
              <a:t>made, the modeling </a:t>
            </a:r>
            <a:r>
              <a:rPr sz="2200" spc="-10" dirty="0">
                <a:latin typeface="Caladea"/>
                <a:cs typeface="Caladea"/>
              </a:rPr>
              <a:t>activity </a:t>
            </a:r>
            <a:r>
              <a:rPr sz="2200" spc="-20" dirty="0">
                <a:latin typeface="Caladea"/>
                <a:cs typeface="Caladea"/>
              </a:rPr>
              <a:t>moves </a:t>
            </a:r>
            <a:r>
              <a:rPr sz="2200" spc="-15" dirty="0">
                <a:latin typeface="Caladea"/>
                <a:cs typeface="Caladea"/>
              </a:rPr>
              <a:t>from </a:t>
            </a:r>
            <a:r>
              <a:rPr sz="2200" spc="-5" dirty="0">
                <a:latin typeface="Caladea"/>
                <a:cs typeface="Caladea"/>
              </a:rPr>
              <a:t>the </a:t>
            </a:r>
            <a:r>
              <a:rPr sz="2200" b="1" spc="-10" dirty="0">
                <a:latin typeface="Caladea"/>
                <a:cs typeface="Caladea"/>
              </a:rPr>
              <a:t>under  </a:t>
            </a:r>
            <a:r>
              <a:rPr sz="2200" b="1" spc="-20" dirty="0">
                <a:latin typeface="Caladea"/>
                <a:cs typeface="Caladea"/>
              </a:rPr>
              <a:t>development </a:t>
            </a:r>
            <a:r>
              <a:rPr sz="2200" spc="-10" dirty="0">
                <a:latin typeface="Caladea"/>
                <a:cs typeface="Caladea"/>
              </a:rPr>
              <a:t>state into the </a:t>
            </a:r>
            <a:r>
              <a:rPr sz="2200" b="1" spc="-20" dirty="0">
                <a:latin typeface="Caladea"/>
                <a:cs typeface="Caladea"/>
              </a:rPr>
              <a:t>awaiting </a:t>
            </a:r>
            <a:r>
              <a:rPr sz="2200" b="1" spc="-5" dirty="0">
                <a:latin typeface="Caladea"/>
                <a:cs typeface="Caladea"/>
              </a:rPr>
              <a:t>changes</a:t>
            </a:r>
            <a:r>
              <a:rPr sz="2200" b="1" spc="165" dirty="0">
                <a:latin typeface="Caladea"/>
                <a:cs typeface="Caladea"/>
              </a:rPr>
              <a:t> </a:t>
            </a:r>
            <a:r>
              <a:rPr sz="2200" spc="-10" dirty="0">
                <a:latin typeface="Caladea"/>
                <a:cs typeface="Caladea"/>
              </a:rPr>
              <a:t>state.</a:t>
            </a:r>
            <a:endParaRPr sz="2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2831083"/>
            <a:ext cx="7299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Where </a:t>
            </a:r>
            <a:r>
              <a:rPr sz="2800" spc="-25" dirty="0"/>
              <a:t>to </a:t>
            </a:r>
            <a:r>
              <a:rPr sz="2800" spc="-10" dirty="0"/>
              <a:t>use the Concurrent </a:t>
            </a:r>
            <a:r>
              <a:rPr sz="2800" spc="-15" dirty="0"/>
              <a:t>process</a:t>
            </a:r>
            <a:r>
              <a:rPr sz="2800" spc="65" dirty="0"/>
              <a:t> </a:t>
            </a:r>
            <a:r>
              <a:rPr sz="2800" spc="-10" dirty="0"/>
              <a:t>model?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161" y="272034"/>
            <a:ext cx="5742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Specialized </a:t>
            </a:r>
            <a:r>
              <a:rPr dirty="0"/>
              <a:t>Process</a:t>
            </a:r>
            <a:r>
              <a:rPr spc="-6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81" y="1303401"/>
            <a:ext cx="8091170" cy="350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269240" algn="l"/>
              </a:tabLst>
            </a:pP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Component based </a:t>
            </a:r>
            <a:r>
              <a:rPr sz="2400" spc="20" dirty="0">
                <a:solidFill>
                  <a:srgbClr val="FF3366"/>
                </a:solidFill>
                <a:latin typeface="Caladea"/>
                <a:cs typeface="Caladea"/>
              </a:rPr>
              <a:t>development</a:t>
            </a:r>
            <a:r>
              <a:rPr sz="2400" spc="20" dirty="0">
                <a:latin typeface="Georgia"/>
                <a:cs typeface="Georgia"/>
              </a:rPr>
              <a:t>—</a:t>
            </a:r>
            <a:r>
              <a:rPr sz="2400" spc="20" dirty="0">
                <a:latin typeface="Caladea"/>
                <a:cs typeface="Caladea"/>
              </a:rPr>
              <a:t>the </a:t>
            </a:r>
            <a:r>
              <a:rPr sz="2400" spc="-5" dirty="0">
                <a:latin typeface="Caladea"/>
                <a:cs typeface="Caladea"/>
              </a:rPr>
              <a:t>process </a:t>
            </a: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apply  when reuse </a:t>
            </a:r>
            <a:r>
              <a:rPr sz="2400" dirty="0">
                <a:latin typeface="Caladea"/>
                <a:cs typeface="Caladea"/>
              </a:rPr>
              <a:t>is a development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objective</a:t>
            </a:r>
            <a:endParaRPr sz="2400">
              <a:latin typeface="Caladea"/>
              <a:cs typeface="Calade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90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269240" algn="l"/>
              </a:tabLst>
            </a:pP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Formal </a:t>
            </a:r>
            <a:r>
              <a:rPr sz="2400" spc="15" dirty="0">
                <a:solidFill>
                  <a:srgbClr val="FF3366"/>
                </a:solidFill>
                <a:latin typeface="Caladea"/>
                <a:cs typeface="Caladea"/>
              </a:rPr>
              <a:t>methods</a:t>
            </a:r>
            <a:r>
              <a:rPr sz="2400" spc="15" dirty="0">
                <a:latin typeface="Georgia"/>
                <a:cs typeface="Georgia"/>
              </a:rPr>
              <a:t>—</a:t>
            </a:r>
            <a:r>
              <a:rPr sz="2400" spc="15" dirty="0">
                <a:latin typeface="Caladea"/>
                <a:cs typeface="Caladea"/>
              </a:rPr>
              <a:t>emphasizes </a:t>
            </a:r>
            <a:r>
              <a:rPr sz="2400" spc="-5" dirty="0">
                <a:latin typeface="Caladea"/>
                <a:cs typeface="Caladea"/>
              </a:rPr>
              <a:t>the mathematical  </a:t>
            </a:r>
            <a:r>
              <a:rPr sz="2400" dirty="0">
                <a:latin typeface="Caladea"/>
                <a:cs typeface="Caladea"/>
              </a:rPr>
              <a:t>specification </a:t>
            </a:r>
            <a:r>
              <a:rPr sz="2400" spc="-5" dirty="0">
                <a:latin typeface="Caladea"/>
                <a:cs typeface="Caladea"/>
              </a:rPr>
              <a:t>of</a:t>
            </a:r>
            <a:r>
              <a:rPr sz="2400" spc="-4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requirements</a:t>
            </a:r>
            <a:endParaRPr sz="2400">
              <a:latin typeface="Caladea"/>
              <a:cs typeface="Caladea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509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269240" algn="l"/>
              </a:tabLst>
            </a:pPr>
            <a:r>
              <a:rPr sz="2400" spc="20" dirty="0">
                <a:solidFill>
                  <a:srgbClr val="FF3366"/>
                </a:solidFill>
                <a:latin typeface="Caladea"/>
                <a:cs typeface="Caladea"/>
              </a:rPr>
              <a:t>AOSD</a:t>
            </a:r>
            <a:r>
              <a:rPr sz="2400" spc="20" dirty="0">
                <a:latin typeface="Georgia"/>
                <a:cs typeface="Georgia"/>
              </a:rPr>
              <a:t>—</a:t>
            </a:r>
            <a:r>
              <a:rPr sz="2400" spc="20" dirty="0">
                <a:latin typeface="Caladea"/>
                <a:cs typeface="Caladea"/>
              </a:rPr>
              <a:t>provides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process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methodological approach  for </a:t>
            </a:r>
            <a:r>
              <a:rPr sz="2400" dirty="0">
                <a:latin typeface="Caladea"/>
                <a:cs typeface="Caladea"/>
              </a:rPr>
              <a:t>defining, specifying, </a:t>
            </a:r>
            <a:r>
              <a:rPr sz="2400" spc="-5" dirty="0">
                <a:latin typeface="Caladea"/>
                <a:cs typeface="Caladea"/>
              </a:rPr>
              <a:t>designing, </a:t>
            </a:r>
            <a:r>
              <a:rPr sz="2400" dirty="0">
                <a:latin typeface="Caladea"/>
                <a:cs typeface="Caladea"/>
              </a:rPr>
              <a:t>and constructing</a:t>
            </a:r>
            <a:r>
              <a:rPr sz="2400" spc="-105" dirty="0">
                <a:latin typeface="Caladea"/>
                <a:cs typeface="Caladea"/>
              </a:rPr>
              <a:t> </a:t>
            </a:r>
            <a:r>
              <a:rPr sz="2400" i="1" spc="-90" dirty="0">
                <a:latin typeface="Georgia"/>
                <a:cs typeface="Georgia"/>
              </a:rPr>
              <a:t>aspects</a:t>
            </a:r>
            <a:endParaRPr sz="24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505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269240" algn="l"/>
              </a:tabLst>
            </a:pP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Unified </a:t>
            </a:r>
            <a:r>
              <a:rPr sz="2400" spc="35" dirty="0">
                <a:solidFill>
                  <a:srgbClr val="FF3366"/>
                </a:solidFill>
                <a:latin typeface="Caladea"/>
                <a:cs typeface="Caladea"/>
              </a:rPr>
              <a:t>Process</a:t>
            </a:r>
            <a:r>
              <a:rPr sz="2400" spc="35" dirty="0">
                <a:latin typeface="Georgia"/>
                <a:cs typeface="Georgia"/>
              </a:rPr>
              <a:t>—</a:t>
            </a:r>
            <a:r>
              <a:rPr sz="2400" spc="35" dirty="0">
                <a:latin typeface="Caladea"/>
                <a:cs typeface="Caladea"/>
              </a:rPr>
              <a:t>a </a:t>
            </a:r>
            <a:r>
              <a:rPr sz="2400" spc="-15" dirty="0">
                <a:latin typeface="Georgia"/>
                <a:cs typeface="Georgia"/>
              </a:rPr>
              <a:t>“use</a:t>
            </a:r>
            <a:r>
              <a:rPr sz="2400" spc="-15" dirty="0">
                <a:latin typeface="Caladea"/>
                <a:cs typeface="Caladea"/>
              </a:rPr>
              <a:t>-case </a:t>
            </a:r>
            <a:r>
              <a:rPr sz="2400" dirty="0">
                <a:latin typeface="Caladea"/>
                <a:cs typeface="Caladea"/>
              </a:rPr>
              <a:t>driven, </a:t>
            </a:r>
            <a:r>
              <a:rPr sz="2400" spc="-5" dirty="0">
                <a:latin typeface="Caladea"/>
                <a:cs typeface="Caladea"/>
              </a:rPr>
              <a:t>architecture-centric,  </a:t>
            </a:r>
            <a:r>
              <a:rPr sz="2400" dirty="0">
                <a:latin typeface="Caladea"/>
                <a:cs typeface="Caladea"/>
              </a:rPr>
              <a:t>iterative </a:t>
            </a:r>
            <a:r>
              <a:rPr sz="2400" spc="-5" dirty="0">
                <a:latin typeface="Caladea"/>
                <a:cs typeface="Caladea"/>
              </a:rPr>
              <a:t>and </a:t>
            </a:r>
            <a:r>
              <a:rPr sz="2400" spc="-45" dirty="0">
                <a:latin typeface="Georgia"/>
                <a:cs typeface="Georgia"/>
              </a:rPr>
              <a:t>incremental” </a:t>
            </a:r>
            <a:r>
              <a:rPr sz="2400" spc="-5" dirty="0">
                <a:latin typeface="Caladea"/>
                <a:cs typeface="Caladea"/>
              </a:rPr>
              <a:t>software process </a:t>
            </a:r>
            <a:r>
              <a:rPr sz="2400" dirty="0">
                <a:latin typeface="Caladea"/>
                <a:cs typeface="Caladea"/>
              </a:rPr>
              <a:t>closely </a:t>
            </a:r>
            <a:r>
              <a:rPr sz="2400" spc="-5" dirty="0">
                <a:latin typeface="Caladea"/>
                <a:cs typeface="Caladea"/>
              </a:rPr>
              <a:t>aligned  with the Unified Modeling Language</a:t>
            </a:r>
            <a:r>
              <a:rPr sz="2400" spc="-2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(UML)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249" y="1693559"/>
            <a:ext cx="5161229" cy="440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352" y="235407"/>
            <a:ext cx="5842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Unified Process</a:t>
            </a:r>
            <a:r>
              <a:rPr sz="4000" spc="-50" dirty="0"/>
              <a:t> </a:t>
            </a:r>
            <a:r>
              <a:rPr sz="4000" spc="-10" dirty="0"/>
              <a:t>(UP)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69798" y="5106425"/>
            <a:ext cx="1100455" cy="5530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60" dirty="0"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75"/>
              </a:spcBef>
            </a:pPr>
            <a:r>
              <a:rPr sz="1000" spc="-20" dirty="0">
                <a:latin typeface="Arial"/>
                <a:cs typeface="Arial"/>
              </a:rPr>
              <a:t>soft </a:t>
            </a:r>
            <a:r>
              <a:rPr sz="1000" spc="-45" dirty="0">
                <a:latin typeface="Arial"/>
                <a:cs typeface="Arial"/>
              </a:rPr>
              <a:t>ware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increment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8696" y="4863791"/>
            <a:ext cx="2028825" cy="681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30"/>
              </a:spcBef>
            </a:pPr>
            <a:r>
              <a:rPr sz="1550" b="1" spc="-30" dirty="0">
                <a:latin typeface="Arial"/>
                <a:cs typeface="Arial"/>
              </a:rPr>
              <a:t>co</a:t>
            </a:r>
            <a:r>
              <a:rPr sz="1550" b="1" spc="-305" dirty="0">
                <a:latin typeface="Arial"/>
                <a:cs typeface="Arial"/>
              </a:rPr>
              <a:t> </a:t>
            </a:r>
            <a:r>
              <a:rPr sz="1550" b="1" spc="-55" dirty="0">
                <a:latin typeface="Arial"/>
                <a:cs typeface="Arial"/>
              </a:rPr>
              <a:t>nst</a:t>
            </a:r>
            <a:r>
              <a:rPr sz="1550" b="1" spc="-215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r</a:t>
            </a:r>
            <a:r>
              <a:rPr sz="1550" b="1" spc="-290" dirty="0">
                <a:latin typeface="Arial"/>
                <a:cs typeface="Arial"/>
              </a:rPr>
              <a:t> </a:t>
            </a:r>
            <a:r>
              <a:rPr sz="1550" b="1" spc="-25" dirty="0">
                <a:latin typeface="Arial"/>
                <a:cs typeface="Arial"/>
              </a:rPr>
              <a:t>uct</a:t>
            </a:r>
            <a:r>
              <a:rPr sz="1550" b="1" spc="-220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io</a:t>
            </a:r>
            <a:r>
              <a:rPr sz="1550" b="1" spc="-30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550" b="1" spc="-50" dirty="0">
                <a:latin typeface="Arial"/>
                <a:cs typeface="Arial"/>
              </a:rPr>
              <a:t>t</a:t>
            </a:r>
            <a:r>
              <a:rPr sz="1550" b="1" spc="-204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r</a:t>
            </a:r>
            <a:r>
              <a:rPr sz="1550" b="1" spc="-28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ansit</a:t>
            </a:r>
            <a:r>
              <a:rPr sz="1550" b="1" spc="-200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io</a:t>
            </a:r>
            <a:r>
              <a:rPr sz="1550" b="1" spc="-295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684" y="6108854"/>
            <a:ext cx="110109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90" dirty="0">
                <a:latin typeface="Arial"/>
                <a:cs typeface="Arial"/>
              </a:rPr>
              <a:t>p</a:t>
            </a:r>
            <a:r>
              <a:rPr sz="1550" b="1" spc="-305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r</a:t>
            </a:r>
            <a:r>
              <a:rPr sz="1550" b="1" spc="-29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o</a:t>
            </a:r>
            <a:r>
              <a:rPr sz="1550" b="1" spc="-30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d</a:t>
            </a:r>
            <a:r>
              <a:rPr sz="1550" b="1" spc="-295" dirty="0">
                <a:latin typeface="Arial"/>
                <a:cs typeface="Arial"/>
              </a:rPr>
              <a:t> </a:t>
            </a:r>
            <a:r>
              <a:rPr sz="1550" b="1" spc="-25" dirty="0">
                <a:latin typeface="Arial"/>
                <a:cs typeface="Arial"/>
              </a:rPr>
              <a:t>uct</a:t>
            </a:r>
            <a:r>
              <a:rPr sz="1550" b="1" spc="-215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io</a:t>
            </a:r>
            <a:r>
              <a:rPr sz="1550" b="1" spc="-30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665" y="1372749"/>
            <a:ext cx="2766060" cy="967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39570">
              <a:lnSpc>
                <a:spcPct val="100000"/>
              </a:lnSpc>
              <a:spcBef>
                <a:spcPts val="130"/>
              </a:spcBef>
            </a:pPr>
            <a:r>
              <a:rPr sz="1550" b="1" spc="-55" dirty="0">
                <a:latin typeface="Arial"/>
                <a:cs typeface="Arial"/>
              </a:rPr>
              <a:t>Elab</a:t>
            </a:r>
            <a:r>
              <a:rPr sz="1550" b="1" spc="-305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o</a:t>
            </a:r>
            <a:r>
              <a:rPr sz="1550" b="1" spc="-305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r</a:t>
            </a:r>
            <a:r>
              <a:rPr sz="1550" b="1" spc="-29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at</a:t>
            </a:r>
            <a:r>
              <a:rPr sz="1550" b="1" spc="-225" dirty="0">
                <a:latin typeface="Arial"/>
                <a:cs typeface="Arial"/>
              </a:rPr>
              <a:t> </a:t>
            </a:r>
            <a:r>
              <a:rPr sz="1550" b="1" spc="-65" dirty="0">
                <a:latin typeface="Arial"/>
                <a:cs typeface="Arial"/>
              </a:rPr>
              <a:t>io</a:t>
            </a:r>
            <a:r>
              <a:rPr sz="1550" b="1" spc="-30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1425"/>
              </a:spcBef>
            </a:pPr>
            <a:r>
              <a:rPr sz="1500" dirty="0">
                <a:latin typeface="Arial"/>
                <a:cs typeface="Arial"/>
              </a:rPr>
              <a:t>inception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550" b="1" spc="-20" dirty="0">
                <a:latin typeface="Arial"/>
                <a:cs typeface="Arial"/>
              </a:rPr>
              <a:t>Incep</a:t>
            </a:r>
            <a:r>
              <a:rPr sz="1550" b="1" spc="-295" dirty="0">
                <a:latin typeface="Arial"/>
                <a:cs typeface="Arial"/>
              </a:rPr>
              <a:t> </a:t>
            </a:r>
            <a:r>
              <a:rPr sz="1550" b="1" spc="-50" dirty="0">
                <a:latin typeface="Arial"/>
                <a:cs typeface="Arial"/>
              </a:rPr>
              <a:t>t</a:t>
            </a:r>
            <a:r>
              <a:rPr sz="1550" b="1" spc="-200" dirty="0">
                <a:latin typeface="Arial"/>
                <a:cs typeface="Arial"/>
              </a:rPr>
              <a:t> </a:t>
            </a:r>
            <a:r>
              <a:rPr sz="1550" b="1" spc="-60" dirty="0">
                <a:latin typeface="Arial"/>
                <a:cs typeface="Arial"/>
              </a:rPr>
              <a:t>io</a:t>
            </a:r>
            <a:r>
              <a:rPr sz="1550" b="1" spc="-29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852" y="272541"/>
            <a:ext cx="403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UP -Work</a:t>
            </a:r>
            <a:r>
              <a:rPr spc="-90" dirty="0"/>
              <a:t> </a:t>
            </a:r>
            <a:r>
              <a:rPr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224" y="1286012"/>
            <a:ext cx="1624965" cy="3542665"/>
          </a:xfrm>
          <a:prstGeom prst="rect">
            <a:avLst/>
          </a:prstGeom>
          <a:ln w="12856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1050" spc="-5" dirty="0">
                <a:latin typeface="Arial"/>
                <a:cs typeface="Arial"/>
              </a:rPr>
              <a:t>Inception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phase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Vision</a:t>
            </a:r>
            <a:r>
              <a:rPr sz="850" spc="1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document</a:t>
            </a:r>
            <a:endParaRPr sz="850">
              <a:latin typeface="Arial"/>
              <a:cs typeface="Arial"/>
            </a:endParaRPr>
          </a:p>
          <a:p>
            <a:pPr marL="101600" marR="394970">
              <a:lnSpc>
                <a:spcPct val="111300"/>
              </a:lnSpc>
              <a:spcBef>
                <a:spcPts val="25"/>
              </a:spcBef>
            </a:pPr>
            <a:r>
              <a:rPr sz="850" spc="-10" dirty="0">
                <a:latin typeface="Arial"/>
                <a:cs typeface="Arial"/>
              </a:rPr>
              <a:t>Init </a:t>
            </a:r>
            <a:r>
              <a:rPr sz="850" spc="-30" dirty="0">
                <a:latin typeface="Arial"/>
                <a:cs typeface="Arial"/>
              </a:rPr>
              <a:t>ial </a:t>
            </a:r>
            <a:r>
              <a:rPr sz="850" spc="-20" dirty="0">
                <a:latin typeface="Arial"/>
                <a:cs typeface="Arial"/>
              </a:rPr>
              <a:t>use-case </a:t>
            </a:r>
            <a:r>
              <a:rPr sz="850" spc="5" dirty="0">
                <a:latin typeface="Arial"/>
                <a:cs typeface="Arial"/>
              </a:rPr>
              <a:t>model  </a:t>
            </a:r>
            <a:r>
              <a:rPr sz="850" spc="-10" dirty="0">
                <a:latin typeface="Arial"/>
                <a:cs typeface="Arial"/>
              </a:rPr>
              <a:t>Init </a:t>
            </a:r>
            <a:r>
              <a:rPr sz="850" spc="-30" dirty="0">
                <a:latin typeface="Arial"/>
                <a:cs typeface="Arial"/>
              </a:rPr>
              <a:t>ial </a:t>
            </a:r>
            <a:r>
              <a:rPr sz="850" spc="5" dirty="0">
                <a:latin typeface="Arial"/>
                <a:cs typeface="Arial"/>
              </a:rPr>
              <a:t>project </a:t>
            </a:r>
            <a:r>
              <a:rPr sz="850" spc="-15" dirty="0">
                <a:latin typeface="Arial"/>
                <a:cs typeface="Arial"/>
              </a:rPr>
              <a:t>glossary  </a:t>
            </a:r>
            <a:r>
              <a:rPr sz="850" spc="-10" dirty="0">
                <a:latin typeface="Arial"/>
                <a:cs typeface="Arial"/>
              </a:rPr>
              <a:t>Init </a:t>
            </a:r>
            <a:r>
              <a:rPr sz="850" spc="-30" dirty="0">
                <a:latin typeface="Arial"/>
                <a:cs typeface="Arial"/>
              </a:rPr>
              <a:t>ial </a:t>
            </a:r>
            <a:r>
              <a:rPr sz="850" dirty="0">
                <a:latin typeface="Arial"/>
                <a:cs typeface="Arial"/>
              </a:rPr>
              <a:t>business </a:t>
            </a:r>
            <a:r>
              <a:rPr sz="850" spc="-40" dirty="0">
                <a:latin typeface="Arial"/>
                <a:cs typeface="Arial"/>
              </a:rPr>
              <a:t>case  </a:t>
            </a:r>
            <a:r>
              <a:rPr sz="850" spc="-10" dirty="0">
                <a:latin typeface="Arial"/>
                <a:cs typeface="Arial"/>
              </a:rPr>
              <a:t>Init </a:t>
            </a:r>
            <a:r>
              <a:rPr sz="850" spc="-30" dirty="0">
                <a:latin typeface="Arial"/>
                <a:cs typeface="Arial"/>
              </a:rPr>
              <a:t>ial </a:t>
            </a:r>
            <a:r>
              <a:rPr sz="850" spc="-10" dirty="0">
                <a:latin typeface="Arial"/>
                <a:cs typeface="Arial"/>
              </a:rPr>
              <a:t>risk </a:t>
            </a:r>
            <a:r>
              <a:rPr sz="850" spc="-15" dirty="0">
                <a:latin typeface="Arial"/>
                <a:cs typeface="Arial"/>
              </a:rPr>
              <a:t>assessment .  </a:t>
            </a:r>
            <a:r>
              <a:rPr sz="850" spc="-10" dirty="0">
                <a:latin typeface="Arial"/>
                <a:cs typeface="Arial"/>
              </a:rPr>
              <a:t>Project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plan,</a:t>
            </a:r>
            <a:endParaRPr sz="85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40"/>
              </a:spcBef>
            </a:pPr>
            <a:r>
              <a:rPr sz="850" spc="-15" dirty="0">
                <a:latin typeface="Arial"/>
                <a:cs typeface="Arial"/>
              </a:rPr>
              <a:t>phases </a:t>
            </a:r>
            <a:r>
              <a:rPr sz="850" spc="-30" dirty="0">
                <a:latin typeface="Arial"/>
                <a:cs typeface="Arial"/>
              </a:rPr>
              <a:t>and </a:t>
            </a:r>
            <a:r>
              <a:rPr sz="850" spc="-5" dirty="0">
                <a:latin typeface="Arial"/>
                <a:cs typeface="Arial"/>
              </a:rPr>
              <a:t>it </a:t>
            </a:r>
            <a:r>
              <a:rPr sz="850" spc="-15" dirty="0">
                <a:latin typeface="Arial"/>
                <a:cs typeface="Arial"/>
              </a:rPr>
              <a:t>erat</a:t>
            </a:r>
            <a:r>
              <a:rPr sz="850" spc="-12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ions.</a:t>
            </a:r>
            <a:endParaRPr sz="850">
              <a:latin typeface="Arial"/>
              <a:cs typeface="Arial"/>
            </a:endParaRPr>
          </a:p>
          <a:p>
            <a:pPr marL="177800" marR="713105" indent="-76835">
              <a:lnSpc>
                <a:spcPct val="103499"/>
              </a:lnSpc>
              <a:spcBef>
                <a:spcPts val="105"/>
              </a:spcBef>
            </a:pPr>
            <a:r>
              <a:rPr sz="850" spc="-10" dirty="0">
                <a:latin typeface="Arial"/>
                <a:cs typeface="Arial"/>
              </a:rPr>
              <a:t>Business </a:t>
            </a:r>
            <a:r>
              <a:rPr sz="850" spc="5" dirty="0">
                <a:latin typeface="Arial"/>
                <a:cs typeface="Arial"/>
              </a:rPr>
              <a:t>model,  </a:t>
            </a:r>
            <a:r>
              <a:rPr sz="850" spc="-5" dirty="0">
                <a:latin typeface="Arial"/>
                <a:cs typeface="Arial"/>
              </a:rPr>
              <a:t>if</a:t>
            </a:r>
            <a:r>
              <a:rPr sz="850" spc="114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necessary.</a:t>
            </a:r>
            <a:endParaRPr sz="8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850" spc="-25" dirty="0">
                <a:latin typeface="Arial"/>
                <a:cs typeface="Arial"/>
              </a:rPr>
              <a:t>One </a:t>
            </a:r>
            <a:r>
              <a:rPr sz="850" dirty="0">
                <a:latin typeface="Arial"/>
                <a:cs typeface="Arial"/>
              </a:rPr>
              <a:t>or more </a:t>
            </a:r>
            <a:r>
              <a:rPr sz="850" spc="10" dirty="0">
                <a:latin typeface="Arial"/>
                <a:cs typeface="Arial"/>
              </a:rPr>
              <a:t>prot </a:t>
            </a:r>
            <a:r>
              <a:rPr sz="850" dirty="0">
                <a:latin typeface="Arial"/>
                <a:cs typeface="Arial"/>
              </a:rPr>
              <a:t>ot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spc="20" dirty="0">
                <a:latin typeface="Arial"/>
                <a:cs typeface="Arial"/>
              </a:rPr>
              <a:t>ypes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1540" y="1540942"/>
            <a:ext cx="1638300" cy="3542665"/>
          </a:xfrm>
          <a:prstGeom prst="rect">
            <a:avLst/>
          </a:prstGeom>
          <a:solidFill>
            <a:srgbClr val="EBEBEB"/>
          </a:solidFill>
          <a:ln w="12856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139700" marR="3175">
              <a:lnSpc>
                <a:spcPct val="100000"/>
              </a:lnSpc>
              <a:spcBef>
                <a:spcPts val="1060"/>
              </a:spcBef>
            </a:pPr>
            <a:r>
              <a:rPr sz="1050" spc="-20" dirty="0">
                <a:latin typeface="Arial"/>
                <a:cs typeface="Arial"/>
              </a:rPr>
              <a:t>Elaboration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phase</a:t>
            </a:r>
            <a:endParaRPr sz="105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51765" marR="3175">
              <a:lnSpc>
                <a:spcPct val="100000"/>
              </a:lnSpc>
              <a:spcBef>
                <a:spcPts val="730"/>
              </a:spcBef>
            </a:pPr>
            <a:r>
              <a:rPr sz="850" spc="-35" dirty="0">
                <a:latin typeface="Arial"/>
                <a:cs typeface="Arial"/>
              </a:rPr>
              <a:t>Use-case</a:t>
            </a:r>
            <a:r>
              <a:rPr sz="850" spc="1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model</a:t>
            </a:r>
            <a:endParaRPr sz="850">
              <a:latin typeface="Arial"/>
              <a:cs typeface="Arial"/>
            </a:endParaRPr>
          </a:p>
          <a:p>
            <a:pPr marL="228600" indent="-76835">
              <a:lnSpc>
                <a:spcPct val="103499"/>
              </a:lnSpc>
              <a:spcBef>
                <a:spcPts val="105"/>
              </a:spcBef>
            </a:pPr>
            <a:r>
              <a:rPr sz="850" spc="5" dirty="0">
                <a:latin typeface="Arial"/>
                <a:cs typeface="Arial"/>
              </a:rPr>
              <a:t>Supplement </a:t>
            </a:r>
            <a:r>
              <a:rPr sz="850" spc="-30" dirty="0">
                <a:latin typeface="Arial"/>
                <a:cs typeface="Arial"/>
              </a:rPr>
              <a:t>ary </a:t>
            </a:r>
            <a:r>
              <a:rPr sz="850" spc="10" dirty="0">
                <a:latin typeface="Arial"/>
                <a:cs typeface="Arial"/>
              </a:rPr>
              <a:t>requirement </a:t>
            </a:r>
            <a:r>
              <a:rPr sz="850" spc="-25" dirty="0">
                <a:latin typeface="Arial"/>
                <a:cs typeface="Arial"/>
              </a:rPr>
              <a:t>s  </a:t>
            </a:r>
            <a:r>
              <a:rPr sz="850" spc="5" dirty="0">
                <a:latin typeface="Arial"/>
                <a:cs typeface="Arial"/>
              </a:rPr>
              <a:t>including </a:t>
            </a:r>
            <a:r>
              <a:rPr sz="850" spc="15" dirty="0">
                <a:latin typeface="Arial"/>
                <a:cs typeface="Arial"/>
              </a:rPr>
              <a:t>non-funct</a:t>
            </a:r>
            <a:r>
              <a:rPr sz="850" spc="3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ional</a:t>
            </a:r>
            <a:endParaRPr sz="850">
              <a:latin typeface="Arial"/>
              <a:cs typeface="Arial"/>
            </a:endParaRPr>
          </a:p>
          <a:p>
            <a:pPr marL="151765" marR="3175">
              <a:lnSpc>
                <a:spcPct val="100000"/>
              </a:lnSpc>
              <a:spcBef>
                <a:spcPts val="145"/>
              </a:spcBef>
            </a:pPr>
            <a:r>
              <a:rPr sz="850" dirty="0">
                <a:latin typeface="Arial"/>
                <a:cs typeface="Arial"/>
              </a:rPr>
              <a:t>Analysis</a:t>
            </a:r>
            <a:r>
              <a:rPr sz="850" spc="6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model</a:t>
            </a:r>
            <a:endParaRPr sz="850">
              <a:latin typeface="Arial"/>
              <a:cs typeface="Arial"/>
            </a:endParaRPr>
          </a:p>
          <a:p>
            <a:pPr marL="151765" marR="3175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"/>
                <a:cs typeface="Arial"/>
              </a:rPr>
              <a:t>Soft </a:t>
            </a:r>
            <a:r>
              <a:rPr sz="850" spc="-30" dirty="0">
                <a:latin typeface="Arial"/>
                <a:cs typeface="Arial"/>
              </a:rPr>
              <a:t>ware </a:t>
            </a:r>
            <a:r>
              <a:rPr sz="850" spc="-15" dirty="0">
                <a:latin typeface="Arial"/>
                <a:cs typeface="Arial"/>
              </a:rPr>
              <a:t>archit </a:t>
            </a:r>
            <a:r>
              <a:rPr sz="850" spc="-10" dirty="0">
                <a:latin typeface="Arial"/>
                <a:cs typeface="Arial"/>
              </a:rPr>
              <a:t>ect</a:t>
            </a:r>
            <a:r>
              <a:rPr sz="850" spc="-3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ure</a:t>
            </a:r>
            <a:endParaRPr sz="850">
              <a:latin typeface="Arial"/>
              <a:cs typeface="Arial"/>
            </a:endParaRPr>
          </a:p>
          <a:p>
            <a:pPr marL="228600" marR="3175">
              <a:lnSpc>
                <a:spcPct val="100000"/>
              </a:lnSpc>
              <a:spcBef>
                <a:spcPts val="145"/>
              </a:spcBef>
            </a:pPr>
            <a:r>
              <a:rPr sz="850" spc="-5" dirty="0">
                <a:latin typeface="Arial"/>
                <a:cs typeface="Arial"/>
              </a:rPr>
              <a:t>Descript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ion.</a:t>
            </a:r>
            <a:endParaRPr sz="850">
              <a:latin typeface="Arial"/>
              <a:cs typeface="Arial"/>
            </a:endParaRPr>
          </a:p>
          <a:p>
            <a:pPr marL="228600" marR="271145" indent="-76835">
              <a:lnSpc>
                <a:spcPct val="103499"/>
              </a:lnSpc>
              <a:spcBef>
                <a:spcPts val="105"/>
              </a:spcBef>
            </a:pPr>
            <a:r>
              <a:rPr sz="850" spc="-20" dirty="0">
                <a:latin typeface="Arial"/>
                <a:cs typeface="Arial"/>
              </a:rPr>
              <a:t>Execut able </a:t>
            </a:r>
            <a:r>
              <a:rPr sz="850" spc="-15" dirty="0">
                <a:latin typeface="Arial"/>
                <a:cs typeface="Arial"/>
              </a:rPr>
              <a:t>archit </a:t>
            </a:r>
            <a:r>
              <a:rPr sz="850" spc="-10" dirty="0">
                <a:latin typeface="Arial"/>
                <a:cs typeface="Arial"/>
              </a:rPr>
              <a:t>ect </a:t>
            </a:r>
            <a:r>
              <a:rPr sz="850" spc="-15" dirty="0">
                <a:latin typeface="Arial"/>
                <a:cs typeface="Arial"/>
              </a:rPr>
              <a:t>ural  </a:t>
            </a:r>
            <a:r>
              <a:rPr sz="850" spc="10" dirty="0">
                <a:latin typeface="Arial"/>
                <a:cs typeface="Arial"/>
              </a:rPr>
              <a:t>prot </a:t>
            </a:r>
            <a:r>
              <a:rPr sz="850" spc="5" dirty="0">
                <a:latin typeface="Arial"/>
                <a:cs typeface="Arial"/>
              </a:rPr>
              <a:t>ot</a:t>
            </a:r>
            <a:r>
              <a:rPr sz="850" spc="-145" dirty="0">
                <a:latin typeface="Arial"/>
                <a:cs typeface="Arial"/>
              </a:rPr>
              <a:t> </a:t>
            </a:r>
            <a:r>
              <a:rPr sz="850" spc="25" dirty="0">
                <a:latin typeface="Arial"/>
                <a:cs typeface="Arial"/>
              </a:rPr>
              <a:t>ype.</a:t>
            </a:r>
            <a:endParaRPr sz="850">
              <a:latin typeface="Arial"/>
              <a:cs typeface="Arial"/>
            </a:endParaRPr>
          </a:p>
          <a:p>
            <a:pPr marL="151765" marR="219710">
              <a:lnSpc>
                <a:spcPts val="1160"/>
              </a:lnSpc>
              <a:spcBef>
                <a:spcPts val="65"/>
              </a:spcBef>
            </a:pPr>
            <a:r>
              <a:rPr sz="850" spc="-10" dirty="0">
                <a:latin typeface="Arial"/>
                <a:cs typeface="Arial"/>
              </a:rPr>
              <a:t>Preliminary </a:t>
            </a:r>
            <a:r>
              <a:rPr sz="850" dirty="0">
                <a:latin typeface="Arial"/>
                <a:cs typeface="Arial"/>
              </a:rPr>
              <a:t>design </a:t>
            </a:r>
            <a:r>
              <a:rPr sz="850" spc="5" dirty="0">
                <a:latin typeface="Arial"/>
                <a:cs typeface="Arial"/>
              </a:rPr>
              <a:t>model  </a:t>
            </a:r>
            <a:r>
              <a:rPr sz="850" spc="-10" dirty="0">
                <a:latin typeface="Arial"/>
                <a:cs typeface="Arial"/>
              </a:rPr>
              <a:t>Revised risk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list</a:t>
            </a:r>
            <a:endParaRPr sz="850">
              <a:latin typeface="Arial"/>
              <a:cs typeface="Arial"/>
            </a:endParaRPr>
          </a:p>
          <a:p>
            <a:pPr marL="151765" marR="3175">
              <a:lnSpc>
                <a:spcPts val="1000"/>
              </a:lnSpc>
            </a:pPr>
            <a:r>
              <a:rPr sz="850" spc="-10" dirty="0">
                <a:latin typeface="Arial"/>
                <a:cs typeface="Arial"/>
              </a:rPr>
              <a:t>Project </a:t>
            </a:r>
            <a:r>
              <a:rPr sz="850" spc="-20" dirty="0">
                <a:latin typeface="Arial"/>
                <a:cs typeface="Arial"/>
              </a:rPr>
              <a:t>plan</a:t>
            </a:r>
            <a:r>
              <a:rPr sz="850" spc="12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including</a:t>
            </a:r>
            <a:endParaRPr sz="850">
              <a:latin typeface="Arial"/>
              <a:cs typeface="Arial"/>
            </a:endParaRPr>
          </a:p>
          <a:p>
            <a:pPr marL="228600" marR="496570">
              <a:lnSpc>
                <a:spcPct val="108900"/>
              </a:lnSpc>
              <a:spcBef>
                <a:spcPts val="45"/>
              </a:spcBef>
            </a:pPr>
            <a:r>
              <a:rPr sz="850" spc="-5" dirty="0">
                <a:latin typeface="Arial"/>
                <a:cs typeface="Arial"/>
              </a:rPr>
              <a:t>it </a:t>
            </a:r>
            <a:r>
              <a:rPr sz="850" spc="-15" dirty="0">
                <a:latin typeface="Arial"/>
                <a:cs typeface="Arial"/>
              </a:rPr>
              <a:t>erat </a:t>
            </a:r>
            <a:r>
              <a:rPr sz="850" dirty="0">
                <a:latin typeface="Arial"/>
                <a:cs typeface="Arial"/>
              </a:rPr>
              <a:t>ion </a:t>
            </a:r>
            <a:r>
              <a:rPr sz="850" spc="-20" dirty="0">
                <a:latin typeface="Arial"/>
                <a:cs typeface="Arial"/>
              </a:rPr>
              <a:t>plan  </a:t>
            </a:r>
            <a:r>
              <a:rPr sz="850" spc="-25" dirty="0">
                <a:latin typeface="Arial"/>
                <a:cs typeface="Arial"/>
              </a:rPr>
              <a:t>adapt </a:t>
            </a:r>
            <a:r>
              <a:rPr sz="850" spc="-5" dirty="0">
                <a:latin typeface="Arial"/>
                <a:cs typeface="Arial"/>
              </a:rPr>
              <a:t>ed</a:t>
            </a:r>
            <a:r>
              <a:rPr sz="850" spc="-20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workflows  </a:t>
            </a:r>
            <a:r>
              <a:rPr sz="850" spc="-5" dirty="0">
                <a:latin typeface="Arial"/>
                <a:cs typeface="Arial"/>
              </a:rPr>
              <a:t>milest</a:t>
            </a:r>
            <a:r>
              <a:rPr sz="850" spc="-6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ones</a:t>
            </a:r>
            <a:endParaRPr sz="850">
              <a:latin typeface="Arial"/>
              <a:cs typeface="Arial"/>
            </a:endParaRPr>
          </a:p>
          <a:p>
            <a:pPr marL="151765" marR="204470" indent="76200">
              <a:lnSpc>
                <a:spcPts val="1160"/>
              </a:lnSpc>
              <a:spcBef>
                <a:spcPts val="65"/>
              </a:spcBef>
            </a:pPr>
            <a:r>
              <a:rPr sz="850" spc="-15" dirty="0">
                <a:latin typeface="Arial"/>
                <a:cs typeface="Arial"/>
              </a:rPr>
              <a:t>t </a:t>
            </a:r>
            <a:r>
              <a:rPr sz="850" spc="-10" dirty="0">
                <a:latin typeface="Arial"/>
                <a:cs typeface="Arial"/>
              </a:rPr>
              <a:t>echnical </a:t>
            </a:r>
            <a:r>
              <a:rPr sz="850" spc="-5" dirty="0">
                <a:latin typeface="Arial"/>
                <a:cs typeface="Arial"/>
              </a:rPr>
              <a:t>work </a:t>
            </a:r>
            <a:r>
              <a:rPr sz="850" spc="10" dirty="0">
                <a:latin typeface="Arial"/>
                <a:cs typeface="Arial"/>
              </a:rPr>
              <a:t>product </a:t>
            </a:r>
            <a:r>
              <a:rPr sz="850" spc="-25" dirty="0">
                <a:latin typeface="Arial"/>
                <a:cs typeface="Arial"/>
              </a:rPr>
              <a:t>s  </a:t>
            </a:r>
            <a:r>
              <a:rPr sz="850" spc="-10" dirty="0">
                <a:latin typeface="Arial"/>
                <a:cs typeface="Arial"/>
              </a:rPr>
              <a:t>Preliminary </a:t>
            </a:r>
            <a:r>
              <a:rPr sz="850" dirty="0">
                <a:latin typeface="Arial"/>
                <a:cs typeface="Arial"/>
              </a:rPr>
              <a:t>user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manual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8539" y="1903316"/>
            <a:ext cx="1625600" cy="3556000"/>
          </a:xfrm>
          <a:prstGeom prst="rect">
            <a:avLst/>
          </a:prstGeom>
          <a:ln w="1285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40"/>
              </a:spcBef>
            </a:pPr>
            <a:r>
              <a:rPr sz="1050" spc="-35" dirty="0">
                <a:latin typeface="Arial"/>
                <a:cs typeface="Arial"/>
              </a:rPr>
              <a:t>Const </a:t>
            </a:r>
            <a:r>
              <a:rPr sz="1050" dirty="0">
                <a:latin typeface="Arial"/>
                <a:cs typeface="Arial"/>
              </a:rPr>
              <a:t>ruct</a:t>
            </a:r>
            <a:r>
              <a:rPr sz="1050" spc="-25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ion </a:t>
            </a:r>
            <a:r>
              <a:rPr sz="1050" spc="-25" dirty="0">
                <a:latin typeface="Arial"/>
                <a:cs typeface="Arial"/>
              </a:rPr>
              <a:t>phase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850" spc="-5" dirty="0">
                <a:latin typeface="Arial"/>
                <a:cs typeface="Arial"/>
              </a:rPr>
              <a:t>Design</a:t>
            </a:r>
            <a:r>
              <a:rPr sz="850" spc="11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model</a:t>
            </a:r>
            <a:endParaRPr sz="850">
              <a:latin typeface="Arial"/>
              <a:cs typeface="Arial"/>
            </a:endParaRPr>
          </a:p>
          <a:p>
            <a:pPr marL="139065" marR="372745">
              <a:lnSpc>
                <a:spcPts val="1160"/>
              </a:lnSpc>
              <a:spcBef>
                <a:spcPts val="60"/>
              </a:spcBef>
            </a:pPr>
            <a:r>
              <a:rPr sz="850" dirty="0">
                <a:latin typeface="Arial"/>
                <a:cs typeface="Arial"/>
              </a:rPr>
              <a:t>Soft </a:t>
            </a:r>
            <a:r>
              <a:rPr sz="850" spc="-30" dirty="0">
                <a:latin typeface="Arial"/>
                <a:cs typeface="Arial"/>
              </a:rPr>
              <a:t>ware </a:t>
            </a:r>
            <a:r>
              <a:rPr sz="850" spc="10" dirty="0">
                <a:latin typeface="Arial"/>
                <a:cs typeface="Arial"/>
              </a:rPr>
              <a:t>component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s  </a:t>
            </a:r>
            <a:r>
              <a:rPr sz="850" spc="-15" dirty="0">
                <a:latin typeface="Arial"/>
                <a:cs typeface="Arial"/>
              </a:rPr>
              <a:t>Int </a:t>
            </a:r>
            <a:r>
              <a:rPr sz="850" spc="-10" dirty="0">
                <a:latin typeface="Arial"/>
                <a:cs typeface="Arial"/>
              </a:rPr>
              <a:t>egrat </a:t>
            </a:r>
            <a:r>
              <a:rPr sz="850" spc="-5" dirty="0">
                <a:latin typeface="Arial"/>
                <a:cs typeface="Arial"/>
              </a:rPr>
              <a:t>ed </a:t>
            </a:r>
            <a:r>
              <a:rPr sz="850" spc="5" dirty="0">
                <a:latin typeface="Arial"/>
                <a:cs typeface="Arial"/>
              </a:rPr>
              <a:t>soft</a:t>
            </a:r>
            <a:r>
              <a:rPr sz="850" spc="-60" dirty="0">
                <a:latin typeface="Arial"/>
                <a:cs typeface="Arial"/>
              </a:rPr>
              <a:t> </a:t>
            </a:r>
            <a:r>
              <a:rPr sz="850" spc="-30" dirty="0">
                <a:latin typeface="Arial"/>
                <a:cs typeface="Arial"/>
              </a:rPr>
              <a:t>ware</a:t>
            </a:r>
            <a:endParaRPr sz="850">
              <a:latin typeface="Arial"/>
              <a:cs typeface="Arial"/>
            </a:endParaRPr>
          </a:p>
          <a:p>
            <a:pPr marL="215900">
              <a:lnSpc>
                <a:spcPts val="1000"/>
              </a:lnSpc>
            </a:pPr>
            <a:r>
              <a:rPr sz="850" spc="5" dirty="0">
                <a:latin typeface="Arial"/>
                <a:cs typeface="Arial"/>
              </a:rPr>
              <a:t>increment</a:t>
            </a:r>
            <a:endParaRPr sz="850">
              <a:latin typeface="Arial"/>
              <a:cs typeface="Arial"/>
            </a:endParaRPr>
          </a:p>
          <a:p>
            <a:pPr marL="139065" marR="253365">
              <a:lnSpc>
                <a:spcPts val="1160"/>
              </a:lnSpc>
              <a:spcBef>
                <a:spcPts val="60"/>
              </a:spcBef>
            </a:pPr>
            <a:r>
              <a:rPr sz="850" spc="-10" dirty="0">
                <a:latin typeface="Arial"/>
                <a:cs typeface="Arial"/>
              </a:rPr>
              <a:t>Test </a:t>
            </a:r>
            <a:r>
              <a:rPr sz="850" spc="-20" dirty="0">
                <a:latin typeface="Arial"/>
                <a:cs typeface="Arial"/>
              </a:rPr>
              <a:t>plan </a:t>
            </a:r>
            <a:r>
              <a:rPr sz="850" spc="-30" dirty="0">
                <a:latin typeface="Arial"/>
                <a:cs typeface="Arial"/>
              </a:rPr>
              <a:t>and </a:t>
            </a:r>
            <a:r>
              <a:rPr sz="850" spc="5" dirty="0">
                <a:latin typeface="Arial"/>
                <a:cs typeface="Arial"/>
              </a:rPr>
              <a:t>procedure  </a:t>
            </a:r>
            <a:r>
              <a:rPr sz="850" spc="-10" dirty="0">
                <a:latin typeface="Arial"/>
                <a:cs typeface="Arial"/>
              </a:rPr>
              <a:t>Test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-30" dirty="0">
                <a:latin typeface="Arial"/>
                <a:cs typeface="Arial"/>
              </a:rPr>
              <a:t>cases</a:t>
            </a:r>
            <a:endParaRPr sz="850">
              <a:latin typeface="Arial"/>
              <a:cs typeface="Arial"/>
            </a:endParaRPr>
          </a:p>
          <a:p>
            <a:pPr marL="139065">
              <a:lnSpc>
                <a:spcPts val="1000"/>
              </a:lnSpc>
            </a:pPr>
            <a:r>
              <a:rPr sz="850" dirty="0">
                <a:latin typeface="Arial"/>
                <a:cs typeface="Arial"/>
              </a:rPr>
              <a:t>Support </a:t>
            </a:r>
            <a:r>
              <a:rPr sz="850" spc="5" dirty="0">
                <a:latin typeface="Arial"/>
                <a:cs typeface="Arial"/>
              </a:rPr>
              <a:t>document </a:t>
            </a:r>
            <a:r>
              <a:rPr sz="850" spc="-50" dirty="0">
                <a:latin typeface="Arial"/>
                <a:cs typeface="Arial"/>
              </a:rPr>
              <a:t>at</a:t>
            </a:r>
            <a:r>
              <a:rPr sz="850" spc="-14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ion</a:t>
            </a:r>
            <a:endParaRPr sz="8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145"/>
              </a:spcBef>
            </a:pPr>
            <a:r>
              <a:rPr sz="850" dirty="0">
                <a:latin typeface="Arial"/>
                <a:cs typeface="Arial"/>
              </a:rPr>
              <a:t>user</a:t>
            </a:r>
            <a:r>
              <a:rPr sz="850" spc="90" dirty="0">
                <a:latin typeface="Arial"/>
                <a:cs typeface="Arial"/>
              </a:rPr>
              <a:t> </a:t>
            </a:r>
            <a:r>
              <a:rPr sz="850" spc="-20" dirty="0">
                <a:latin typeface="Arial"/>
                <a:cs typeface="Arial"/>
              </a:rPr>
              <a:t>manuals</a:t>
            </a:r>
            <a:endParaRPr sz="850">
              <a:latin typeface="Arial"/>
              <a:cs typeface="Arial"/>
            </a:endParaRPr>
          </a:p>
          <a:p>
            <a:pPr marL="215900" marR="318770">
              <a:lnSpc>
                <a:spcPct val="103800"/>
              </a:lnSpc>
              <a:spcBef>
                <a:spcPts val="100"/>
              </a:spcBef>
            </a:pPr>
            <a:r>
              <a:rPr sz="850" spc="-5" dirty="0">
                <a:latin typeface="Arial"/>
                <a:cs typeface="Arial"/>
              </a:rPr>
              <a:t>inst </a:t>
            </a:r>
            <a:r>
              <a:rPr sz="850" spc="-35" dirty="0">
                <a:latin typeface="Arial"/>
                <a:cs typeface="Arial"/>
              </a:rPr>
              <a:t>allat </a:t>
            </a:r>
            <a:r>
              <a:rPr sz="850" dirty="0">
                <a:latin typeface="Arial"/>
                <a:cs typeface="Arial"/>
              </a:rPr>
              <a:t>ion </a:t>
            </a:r>
            <a:r>
              <a:rPr sz="850" spc="-20" dirty="0">
                <a:latin typeface="Arial"/>
                <a:cs typeface="Arial"/>
              </a:rPr>
              <a:t>manuals  </a:t>
            </a:r>
            <a:r>
              <a:rPr sz="850" dirty="0">
                <a:latin typeface="Arial"/>
                <a:cs typeface="Arial"/>
              </a:rPr>
              <a:t>descript ion </a:t>
            </a:r>
            <a:r>
              <a:rPr sz="850" spc="5" dirty="0">
                <a:latin typeface="Arial"/>
                <a:cs typeface="Arial"/>
              </a:rPr>
              <a:t>of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current</a:t>
            </a:r>
            <a:endParaRPr sz="8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40"/>
              </a:spcBef>
            </a:pPr>
            <a:r>
              <a:rPr sz="850" spc="5" dirty="0">
                <a:latin typeface="Arial"/>
                <a:cs typeface="Arial"/>
              </a:rPr>
              <a:t>increment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706" y="2225286"/>
            <a:ext cx="1625600" cy="3542665"/>
          </a:xfrm>
          <a:prstGeom prst="rect">
            <a:avLst/>
          </a:prstGeom>
          <a:solidFill>
            <a:srgbClr val="EBEBEB"/>
          </a:solidFill>
          <a:ln w="1285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40"/>
              </a:spcBef>
            </a:pPr>
            <a:r>
              <a:rPr sz="1050" spc="-10" dirty="0">
                <a:latin typeface="Arial"/>
                <a:cs typeface="Arial"/>
              </a:rPr>
              <a:t>Transition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phase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113664" marR="27305">
              <a:lnSpc>
                <a:spcPct val="113999"/>
              </a:lnSpc>
            </a:pPr>
            <a:r>
              <a:rPr sz="850" spc="15" dirty="0">
                <a:latin typeface="Arial"/>
                <a:cs typeface="Arial"/>
              </a:rPr>
              <a:t>Delivered </a:t>
            </a:r>
            <a:r>
              <a:rPr sz="850" spc="10" dirty="0">
                <a:latin typeface="Arial"/>
                <a:cs typeface="Arial"/>
              </a:rPr>
              <a:t>soft </a:t>
            </a:r>
            <a:r>
              <a:rPr sz="850" spc="-30" dirty="0">
                <a:latin typeface="Arial"/>
                <a:cs typeface="Arial"/>
              </a:rPr>
              <a:t>ware </a:t>
            </a:r>
            <a:r>
              <a:rPr sz="850" spc="5" dirty="0">
                <a:latin typeface="Arial"/>
                <a:cs typeface="Arial"/>
              </a:rPr>
              <a:t>increment  </a:t>
            </a:r>
            <a:r>
              <a:rPr sz="850" spc="-20" dirty="0">
                <a:latin typeface="Arial"/>
                <a:cs typeface="Arial"/>
              </a:rPr>
              <a:t>Bet </a:t>
            </a:r>
            <a:r>
              <a:rPr sz="850" spc="-30" dirty="0">
                <a:latin typeface="Arial"/>
                <a:cs typeface="Arial"/>
              </a:rPr>
              <a:t>a </a:t>
            </a:r>
            <a:r>
              <a:rPr sz="850" spc="-15" dirty="0">
                <a:latin typeface="Arial"/>
                <a:cs typeface="Arial"/>
              </a:rPr>
              <a:t>t </a:t>
            </a:r>
            <a:r>
              <a:rPr sz="850" spc="-10" dirty="0">
                <a:latin typeface="Arial"/>
                <a:cs typeface="Arial"/>
              </a:rPr>
              <a:t>est </a:t>
            </a:r>
            <a:r>
              <a:rPr sz="850" spc="10" dirty="0">
                <a:latin typeface="Arial"/>
                <a:cs typeface="Arial"/>
              </a:rPr>
              <a:t>report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5"/>
              </a:spcBef>
            </a:pPr>
            <a:r>
              <a:rPr sz="850" spc="-25" dirty="0">
                <a:latin typeface="Arial"/>
                <a:cs typeface="Arial"/>
              </a:rPr>
              <a:t>General </a:t>
            </a:r>
            <a:r>
              <a:rPr sz="850" spc="-5" dirty="0">
                <a:latin typeface="Arial"/>
                <a:cs typeface="Arial"/>
              </a:rPr>
              <a:t>user</a:t>
            </a:r>
            <a:r>
              <a:rPr sz="850" spc="-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feedback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832" y="597484"/>
            <a:ext cx="33761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Summary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8916" y="1381506"/>
            <a:ext cx="390969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Prescriptive</a:t>
            </a:r>
            <a:r>
              <a:rPr sz="2400" spc="-5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adea"/>
                <a:cs typeface="Caladea"/>
              </a:rPr>
              <a:t>Waterfall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adea"/>
                <a:cs typeface="Caladea"/>
              </a:rPr>
              <a:t>Incremental</a:t>
            </a:r>
            <a:r>
              <a:rPr sz="2400" spc="-4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10" dirty="0">
                <a:latin typeface="Caladea"/>
                <a:cs typeface="Caladea"/>
              </a:rPr>
              <a:t>RAD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Georgia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adea"/>
                <a:cs typeface="Caladea"/>
              </a:rPr>
              <a:t>Evolutionary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Specialized process</a:t>
            </a:r>
            <a:r>
              <a:rPr sz="2400" spc="-7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81" y="6589907"/>
            <a:ext cx="7398384" cy="268605"/>
            <a:chOff x="17181" y="6589907"/>
            <a:chExt cx="7398384" cy="268605"/>
          </a:xfrm>
        </p:grpSpPr>
        <p:sp>
          <p:nvSpPr>
            <p:cNvPr id="3" name="object 3"/>
            <p:cNvSpPr/>
            <p:nvPr/>
          </p:nvSpPr>
          <p:spPr>
            <a:xfrm>
              <a:off x="17181" y="6589907"/>
              <a:ext cx="7319645" cy="238125"/>
            </a:xfrm>
            <a:custGeom>
              <a:avLst/>
              <a:gdLst/>
              <a:ahLst/>
              <a:cxnLst/>
              <a:rect l="l" t="t" r="r" b="b"/>
              <a:pathLst>
                <a:path w="7319645" h="238125">
                  <a:moveTo>
                    <a:pt x="7181830" y="0"/>
                  </a:moveTo>
                  <a:lnTo>
                    <a:pt x="0" y="0"/>
                  </a:lnTo>
                  <a:lnTo>
                    <a:pt x="0" y="237591"/>
                  </a:lnTo>
                  <a:lnTo>
                    <a:pt x="7319231" y="237591"/>
                  </a:lnTo>
                  <a:lnTo>
                    <a:pt x="7181830" y="0"/>
                  </a:lnTo>
                  <a:close/>
                </a:path>
              </a:pathLst>
            </a:custGeom>
            <a:solidFill>
              <a:srgbClr val="86B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81" y="6640816"/>
              <a:ext cx="7398384" cy="217804"/>
            </a:xfrm>
            <a:custGeom>
              <a:avLst/>
              <a:gdLst/>
              <a:ahLst/>
              <a:cxnLst/>
              <a:rect l="l" t="t" r="r" b="b"/>
              <a:pathLst>
                <a:path w="7398384" h="217804">
                  <a:moveTo>
                    <a:pt x="7267751" y="0"/>
                  </a:moveTo>
                  <a:lnTo>
                    <a:pt x="0" y="0"/>
                  </a:lnTo>
                  <a:lnTo>
                    <a:pt x="0" y="217180"/>
                  </a:lnTo>
                  <a:lnTo>
                    <a:pt x="7397999" y="217180"/>
                  </a:lnTo>
                  <a:lnTo>
                    <a:pt x="7267751" y="0"/>
                  </a:lnTo>
                  <a:close/>
                </a:path>
              </a:pathLst>
            </a:custGeom>
            <a:solidFill>
              <a:srgbClr val="004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26133" y="6343827"/>
            <a:ext cx="945515" cy="382270"/>
          </a:xfrm>
          <a:custGeom>
            <a:avLst/>
            <a:gdLst/>
            <a:ahLst/>
            <a:cxnLst/>
            <a:rect l="l" t="t" r="r" b="b"/>
            <a:pathLst>
              <a:path w="945515" h="382270">
                <a:moveTo>
                  <a:pt x="369366" y="93345"/>
                </a:moveTo>
                <a:lnTo>
                  <a:pt x="356209" y="46545"/>
                </a:lnTo>
                <a:lnTo>
                  <a:pt x="322135" y="18034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24"/>
                </a:lnTo>
                <a:lnTo>
                  <a:pt x="79832" y="43992"/>
                </a:lnTo>
                <a:lnTo>
                  <a:pt x="58635" y="77114"/>
                </a:lnTo>
                <a:lnTo>
                  <a:pt x="51485" y="118795"/>
                </a:lnTo>
                <a:lnTo>
                  <a:pt x="54991" y="142798"/>
                </a:lnTo>
                <a:lnTo>
                  <a:pt x="66560" y="164414"/>
                </a:lnTo>
                <a:lnTo>
                  <a:pt x="87782" y="184429"/>
                </a:lnTo>
                <a:lnTo>
                  <a:pt x="120243" y="203657"/>
                </a:lnTo>
                <a:lnTo>
                  <a:pt x="189001" y="237604"/>
                </a:lnTo>
                <a:lnTo>
                  <a:pt x="201599" y="244233"/>
                </a:lnTo>
                <a:lnTo>
                  <a:pt x="212598" y="252450"/>
                </a:lnTo>
                <a:lnTo>
                  <a:pt x="220370" y="263855"/>
                </a:lnTo>
                <a:lnTo>
                  <a:pt x="223316" y="280022"/>
                </a:lnTo>
                <a:lnTo>
                  <a:pt x="218757" y="297395"/>
                </a:lnTo>
                <a:lnTo>
                  <a:pt x="206133" y="310781"/>
                </a:lnTo>
                <a:lnTo>
                  <a:pt x="187071" y="319405"/>
                </a:lnTo>
                <a:lnTo>
                  <a:pt x="163207" y="322453"/>
                </a:lnTo>
                <a:lnTo>
                  <a:pt x="144272" y="318084"/>
                </a:lnTo>
                <a:lnTo>
                  <a:pt x="127787" y="306539"/>
                </a:lnTo>
                <a:lnTo>
                  <a:pt x="116141" y="290233"/>
                </a:lnTo>
                <a:lnTo>
                  <a:pt x="111721" y="271538"/>
                </a:lnTo>
                <a:lnTo>
                  <a:pt x="111721" y="263042"/>
                </a:lnTo>
                <a:lnTo>
                  <a:pt x="0" y="263042"/>
                </a:lnTo>
                <a:lnTo>
                  <a:pt x="0" y="280022"/>
                </a:lnTo>
                <a:lnTo>
                  <a:pt x="1739" y="303885"/>
                </a:lnTo>
                <a:lnTo>
                  <a:pt x="18072" y="342074"/>
                </a:lnTo>
                <a:lnTo>
                  <a:pt x="56883" y="367525"/>
                </a:lnTo>
                <a:lnTo>
                  <a:pt x="121335" y="380263"/>
                </a:lnTo>
                <a:lnTo>
                  <a:pt x="163207" y="381850"/>
                </a:lnTo>
                <a:lnTo>
                  <a:pt x="224866" y="375945"/>
                </a:lnTo>
                <a:lnTo>
                  <a:pt x="274955" y="359041"/>
                </a:lnTo>
                <a:lnTo>
                  <a:pt x="312254" y="332371"/>
                </a:lnTo>
                <a:lnTo>
                  <a:pt x="318795" y="322453"/>
                </a:lnTo>
                <a:lnTo>
                  <a:pt x="335534" y="297141"/>
                </a:lnTo>
                <a:lnTo>
                  <a:pt x="343560" y="254571"/>
                </a:lnTo>
                <a:lnTo>
                  <a:pt x="338886" y="230708"/>
                </a:lnTo>
                <a:lnTo>
                  <a:pt x="325348" y="210019"/>
                </a:lnTo>
                <a:lnTo>
                  <a:pt x="303771" y="192519"/>
                </a:lnTo>
                <a:lnTo>
                  <a:pt x="206159" y="144259"/>
                </a:lnTo>
                <a:lnTo>
                  <a:pt x="188569" y="136296"/>
                </a:lnTo>
                <a:lnTo>
                  <a:pt x="175006" y="125158"/>
                </a:lnTo>
                <a:lnTo>
                  <a:pt x="166281" y="110845"/>
                </a:lnTo>
                <a:lnTo>
                  <a:pt x="163207" y="93345"/>
                </a:lnTo>
                <a:lnTo>
                  <a:pt x="167640" y="80873"/>
                </a:lnTo>
                <a:lnTo>
                  <a:pt x="179324" y="70002"/>
                </a:lnTo>
                <a:lnTo>
                  <a:pt x="195859" y="62318"/>
                </a:lnTo>
                <a:lnTo>
                  <a:pt x="214807" y="59397"/>
                </a:lnTo>
                <a:lnTo>
                  <a:pt x="232346" y="62445"/>
                </a:lnTo>
                <a:lnTo>
                  <a:pt x="245910" y="71069"/>
                </a:lnTo>
                <a:lnTo>
                  <a:pt x="254660" y="84455"/>
                </a:lnTo>
                <a:lnTo>
                  <a:pt x="257759" y="101828"/>
                </a:lnTo>
                <a:lnTo>
                  <a:pt x="257759" y="110312"/>
                </a:lnTo>
                <a:lnTo>
                  <a:pt x="369366" y="110312"/>
                </a:lnTo>
                <a:lnTo>
                  <a:pt x="369366" y="93345"/>
                </a:lnTo>
                <a:close/>
              </a:path>
              <a:path w="945515" h="382270">
                <a:moveTo>
                  <a:pt x="609968" y="93345"/>
                </a:moveTo>
                <a:lnTo>
                  <a:pt x="595604" y="46545"/>
                </a:lnTo>
                <a:lnTo>
                  <a:pt x="559498" y="18034"/>
                </a:lnTo>
                <a:lnTo>
                  <a:pt x="512114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44"/>
                </a:lnTo>
                <a:lnTo>
                  <a:pt x="352209" y="16979"/>
                </a:lnTo>
                <a:lnTo>
                  <a:pt x="364807" y="31292"/>
                </a:lnTo>
                <a:lnTo>
                  <a:pt x="375805" y="48793"/>
                </a:lnTo>
                <a:lnTo>
                  <a:pt x="383578" y="69481"/>
                </a:lnTo>
                <a:lnTo>
                  <a:pt x="386524" y="93345"/>
                </a:lnTo>
                <a:lnTo>
                  <a:pt x="386524" y="101828"/>
                </a:lnTo>
                <a:lnTo>
                  <a:pt x="378002" y="110312"/>
                </a:lnTo>
                <a:lnTo>
                  <a:pt x="378002" y="118795"/>
                </a:lnTo>
                <a:lnTo>
                  <a:pt x="283438" y="118795"/>
                </a:lnTo>
                <a:lnTo>
                  <a:pt x="288150" y="142798"/>
                </a:lnTo>
                <a:lnTo>
                  <a:pt x="301713" y="164414"/>
                </a:lnTo>
                <a:lnTo>
                  <a:pt x="323342" y="184429"/>
                </a:lnTo>
                <a:lnTo>
                  <a:pt x="352209" y="203657"/>
                </a:lnTo>
                <a:lnTo>
                  <a:pt x="420966" y="237604"/>
                </a:lnTo>
                <a:lnTo>
                  <a:pt x="433565" y="244233"/>
                </a:lnTo>
                <a:lnTo>
                  <a:pt x="444563" y="252450"/>
                </a:lnTo>
                <a:lnTo>
                  <a:pt x="452335" y="263855"/>
                </a:lnTo>
                <a:lnTo>
                  <a:pt x="455282" y="280022"/>
                </a:lnTo>
                <a:lnTo>
                  <a:pt x="452069" y="297395"/>
                </a:lnTo>
                <a:lnTo>
                  <a:pt x="442417" y="310781"/>
                </a:lnTo>
                <a:lnTo>
                  <a:pt x="426326" y="319405"/>
                </a:lnTo>
                <a:lnTo>
                  <a:pt x="403809" y="322453"/>
                </a:lnTo>
                <a:lnTo>
                  <a:pt x="381215" y="318084"/>
                </a:lnTo>
                <a:lnTo>
                  <a:pt x="365086" y="306539"/>
                </a:lnTo>
                <a:lnTo>
                  <a:pt x="355422" y="290233"/>
                </a:lnTo>
                <a:lnTo>
                  <a:pt x="352209" y="271538"/>
                </a:lnTo>
                <a:lnTo>
                  <a:pt x="352209" y="263042"/>
                </a:lnTo>
                <a:lnTo>
                  <a:pt x="347764" y="288378"/>
                </a:lnTo>
                <a:lnTo>
                  <a:pt x="336080" y="312902"/>
                </a:lnTo>
                <a:lnTo>
                  <a:pt x="319544" y="335838"/>
                </a:lnTo>
                <a:lnTo>
                  <a:pt x="300609" y="356387"/>
                </a:lnTo>
                <a:lnTo>
                  <a:pt x="292087" y="356387"/>
                </a:lnTo>
                <a:lnTo>
                  <a:pt x="283438" y="364883"/>
                </a:lnTo>
                <a:lnTo>
                  <a:pt x="305739" y="371106"/>
                </a:lnTo>
                <a:lnTo>
                  <a:pt x="332867" y="376542"/>
                </a:lnTo>
                <a:lnTo>
                  <a:pt x="363207" y="380390"/>
                </a:lnTo>
                <a:lnTo>
                  <a:pt x="395160" y="381850"/>
                </a:lnTo>
                <a:lnTo>
                  <a:pt x="456819" y="375945"/>
                </a:lnTo>
                <a:lnTo>
                  <a:pt x="506920" y="359041"/>
                </a:lnTo>
                <a:lnTo>
                  <a:pt x="544220" y="332371"/>
                </a:lnTo>
                <a:lnTo>
                  <a:pt x="550760" y="322453"/>
                </a:lnTo>
                <a:lnTo>
                  <a:pt x="567499" y="297141"/>
                </a:lnTo>
                <a:lnTo>
                  <a:pt x="575525" y="254571"/>
                </a:lnTo>
                <a:lnTo>
                  <a:pt x="572173" y="230708"/>
                </a:lnTo>
                <a:lnTo>
                  <a:pt x="561581" y="210019"/>
                </a:lnTo>
                <a:lnTo>
                  <a:pt x="542925" y="192519"/>
                </a:lnTo>
                <a:lnTo>
                  <a:pt x="515404" y="178206"/>
                </a:lnTo>
                <a:lnTo>
                  <a:pt x="446646" y="144259"/>
                </a:lnTo>
                <a:lnTo>
                  <a:pt x="429120" y="136296"/>
                </a:lnTo>
                <a:lnTo>
                  <a:pt x="415594" y="125158"/>
                </a:lnTo>
                <a:lnTo>
                  <a:pt x="406882" y="110845"/>
                </a:lnTo>
                <a:lnTo>
                  <a:pt x="403809" y="93345"/>
                </a:lnTo>
                <a:lnTo>
                  <a:pt x="406882" y="80873"/>
                </a:lnTo>
                <a:lnTo>
                  <a:pt x="415594" y="70002"/>
                </a:lnTo>
                <a:lnTo>
                  <a:pt x="429120" y="62318"/>
                </a:lnTo>
                <a:lnTo>
                  <a:pt x="446646" y="59397"/>
                </a:lnTo>
                <a:lnTo>
                  <a:pt x="469239" y="62445"/>
                </a:lnTo>
                <a:lnTo>
                  <a:pt x="485355" y="71069"/>
                </a:lnTo>
                <a:lnTo>
                  <a:pt x="495033" y="84455"/>
                </a:lnTo>
                <a:lnTo>
                  <a:pt x="498246" y="101828"/>
                </a:lnTo>
                <a:lnTo>
                  <a:pt x="489610" y="110312"/>
                </a:lnTo>
                <a:lnTo>
                  <a:pt x="609968" y="110312"/>
                </a:lnTo>
                <a:lnTo>
                  <a:pt x="609968" y="93345"/>
                </a:lnTo>
                <a:close/>
              </a:path>
              <a:path w="945515" h="382270">
                <a:moveTo>
                  <a:pt x="945007" y="93345"/>
                </a:moveTo>
                <a:lnTo>
                  <a:pt x="937361" y="53695"/>
                </a:lnTo>
                <a:lnTo>
                  <a:pt x="916012" y="24396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88"/>
                </a:lnTo>
                <a:lnTo>
                  <a:pt x="722287" y="42964"/>
                </a:lnTo>
                <a:lnTo>
                  <a:pt x="687247" y="76365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79"/>
                </a:lnTo>
                <a:lnTo>
                  <a:pt x="596773" y="31292"/>
                </a:lnTo>
                <a:lnTo>
                  <a:pt x="609917" y="48793"/>
                </a:lnTo>
                <a:lnTo>
                  <a:pt x="616623" y="69481"/>
                </a:lnTo>
                <a:lnTo>
                  <a:pt x="618490" y="93345"/>
                </a:lnTo>
                <a:lnTo>
                  <a:pt x="618490" y="118795"/>
                </a:lnTo>
                <a:lnTo>
                  <a:pt x="549846" y="118795"/>
                </a:lnTo>
                <a:lnTo>
                  <a:pt x="548360" y="131521"/>
                </a:lnTo>
                <a:lnTo>
                  <a:pt x="544449" y="144259"/>
                </a:lnTo>
                <a:lnTo>
                  <a:pt x="538911" y="156984"/>
                </a:lnTo>
                <a:lnTo>
                  <a:pt x="532561" y="169710"/>
                </a:lnTo>
                <a:lnTo>
                  <a:pt x="555155" y="188937"/>
                </a:lnTo>
                <a:lnTo>
                  <a:pt x="571284" y="208953"/>
                </a:lnTo>
                <a:lnTo>
                  <a:pt x="580948" y="230568"/>
                </a:lnTo>
                <a:lnTo>
                  <a:pt x="584161" y="254571"/>
                </a:lnTo>
                <a:lnTo>
                  <a:pt x="580948" y="284797"/>
                </a:lnTo>
                <a:lnTo>
                  <a:pt x="571284" y="311848"/>
                </a:lnTo>
                <a:lnTo>
                  <a:pt x="555155" y="335711"/>
                </a:lnTo>
                <a:lnTo>
                  <a:pt x="532561" y="356387"/>
                </a:lnTo>
                <a:lnTo>
                  <a:pt x="524052" y="364883"/>
                </a:lnTo>
                <a:lnTo>
                  <a:pt x="609968" y="364883"/>
                </a:lnTo>
                <a:lnTo>
                  <a:pt x="661454" y="178206"/>
                </a:lnTo>
                <a:lnTo>
                  <a:pt x="676338" y="140804"/>
                </a:lnTo>
                <a:lnTo>
                  <a:pt x="696874" y="108191"/>
                </a:lnTo>
                <a:lnTo>
                  <a:pt x="725474" y="85115"/>
                </a:lnTo>
                <a:lnTo>
                  <a:pt x="764527" y="76365"/>
                </a:lnTo>
                <a:lnTo>
                  <a:pt x="782129" y="78092"/>
                </a:lnTo>
                <a:lnTo>
                  <a:pt x="795680" y="83794"/>
                </a:lnTo>
                <a:lnTo>
                  <a:pt x="804405" y="94272"/>
                </a:lnTo>
                <a:lnTo>
                  <a:pt x="807491" y="110312"/>
                </a:lnTo>
                <a:lnTo>
                  <a:pt x="807351" y="118135"/>
                </a:lnTo>
                <a:lnTo>
                  <a:pt x="806424" y="128346"/>
                </a:lnTo>
                <a:lnTo>
                  <a:pt x="803897" y="140144"/>
                </a:lnTo>
                <a:lnTo>
                  <a:pt x="798969" y="152742"/>
                </a:lnTo>
                <a:lnTo>
                  <a:pt x="747369" y="322453"/>
                </a:lnTo>
                <a:lnTo>
                  <a:pt x="738733" y="347903"/>
                </a:lnTo>
                <a:lnTo>
                  <a:pt x="738733" y="364883"/>
                </a:lnTo>
                <a:lnTo>
                  <a:pt x="867613" y="364883"/>
                </a:lnTo>
                <a:lnTo>
                  <a:pt x="927735" y="161226"/>
                </a:lnTo>
                <a:lnTo>
                  <a:pt x="936371" y="127279"/>
                </a:lnTo>
                <a:lnTo>
                  <a:pt x="941362" y="119595"/>
                </a:lnTo>
                <a:lnTo>
                  <a:pt x="943927" y="110312"/>
                </a:lnTo>
                <a:lnTo>
                  <a:pt x="944880" y="101028"/>
                </a:lnTo>
                <a:lnTo>
                  <a:pt x="945007" y="93345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3460" y="546938"/>
            <a:ext cx="6141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 </a:t>
            </a:r>
            <a:r>
              <a:rPr dirty="0"/>
              <a:t>your</a:t>
            </a:r>
            <a:r>
              <a:rPr spc="-9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552320"/>
            <a:ext cx="7672705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75" dirty="0">
                <a:latin typeface="Georgia"/>
                <a:cs typeface="Georgia"/>
              </a:rPr>
              <a:t>When </a:t>
            </a:r>
            <a:r>
              <a:rPr sz="2400" spc="-35" dirty="0">
                <a:latin typeface="Georgia"/>
                <a:cs typeface="Georgia"/>
              </a:rPr>
              <a:t>do </a:t>
            </a:r>
            <a:r>
              <a:rPr sz="2400" spc="45" dirty="0">
                <a:latin typeface="Georgia"/>
                <a:cs typeface="Georgia"/>
              </a:rPr>
              <a:t>we </a:t>
            </a:r>
            <a:r>
              <a:rPr sz="2400" spc="-25" dirty="0">
                <a:latin typeface="Georgia"/>
                <a:cs typeface="Georgia"/>
              </a:rPr>
              <a:t>use </a:t>
            </a:r>
            <a:r>
              <a:rPr sz="2400" spc="-55" dirty="0">
                <a:latin typeface="Georgia"/>
                <a:cs typeface="Georgia"/>
              </a:rPr>
              <a:t>“formal</a:t>
            </a:r>
            <a:r>
              <a:rPr sz="2400" spc="-18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methods’?</a:t>
            </a:r>
            <a:endParaRPr sz="24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adea"/>
                <a:cs typeface="Caladea"/>
              </a:rPr>
              <a:t>What process model should be used when requirements  are</a:t>
            </a:r>
            <a:r>
              <a:rPr sz="2400" spc="-2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fixed?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81" y="6589907"/>
            <a:ext cx="7398384" cy="268605"/>
            <a:chOff x="17181" y="6589907"/>
            <a:chExt cx="7398384" cy="268605"/>
          </a:xfrm>
        </p:grpSpPr>
        <p:sp>
          <p:nvSpPr>
            <p:cNvPr id="3" name="object 3"/>
            <p:cNvSpPr/>
            <p:nvPr/>
          </p:nvSpPr>
          <p:spPr>
            <a:xfrm>
              <a:off x="17181" y="6589907"/>
              <a:ext cx="7319645" cy="238125"/>
            </a:xfrm>
            <a:custGeom>
              <a:avLst/>
              <a:gdLst/>
              <a:ahLst/>
              <a:cxnLst/>
              <a:rect l="l" t="t" r="r" b="b"/>
              <a:pathLst>
                <a:path w="7319645" h="238125">
                  <a:moveTo>
                    <a:pt x="7181830" y="0"/>
                  </a:moveTo>
                  <a:lnTo>
                    <a:pt x="0" y="0"/>
                  </a:lnTo>
                  <a:lnTo>
                    <a:pt x="0" y="237591"/>
                  </a:lnTo>
                  <a:lnTo>
                    <a:pt x="7319231" y="237591"/>
                  </a:lnTo>
                  <a:lnTo>
                    <a:pt x="7181830" y="0"/>
                  </a:lnTo>
                  <a:close/>
                </a:path>
              </a:pathLst>
            </a:custGeom>
            <a:solidFill>
              <a:srgbClr val="86B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81" y="6640816"/>
              <a:ext cx="7398384" cy="217804"/>
            </a:xfrm>
            <a:custGeom>
              <a:avLst/>
              <a:gdLst/>
              <a:ahLst/>
              <a:cxnLst/>
              <a:rect l="l" t="t" r="r" b="b"/>
              <a:pathLst>
                <a:path w="7398384" h="217804">
                  <a:moveTo>
                    <a:pt x="7267751" y="0"/>
                  </a:moveTo>
                  <a:lnTo>
                    <a:pt x="0" y="0"/>
                  </a:lnTo>
                  <a:lnTo>
                    <a:pt x="0" y="217180"/>
                  </a:lnTo>
                  <a:lnTo>
                    <a:pt x="7397999" y="217180"/>
                  </a:lnTo>
                  <a:lnTo>
                    <a:pt x="7267751" y="0"/>
                  </a:lnTo>
                  <a:close/>
                </a:path>
              </a:pathLst>
            </a:custGeom>
            <a:solidFill>
              <a:srgbClr val="004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26133" y="6343827"/>
            <a:ext cx="945515" cy="382270"/>
          </a:xfrm>
          <a:custGeom>
            <a:avLst/>
            <a:gdLst/>
            <a:ahLst/>
            <a:cxnLst/>
            <a:rect l="l" t="t" r="r" b="b"/>
            <a:pathLst>
              <a:path w="945515" h="382270">
                <a:moveTo>
                  <a:pt x="369366" y="93345"/>
                </a:moveTo>
                <a:lnTo>
                  <a:pt x="356209" y="46545"/>
                </a:lnTo>
                <a:lnTo>
                  <a:pt x="322135" y="18034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24"/>
                </a:lnTo>
                <a:lnTo>
                  <a:pt x="79832" y="43992"/>
                </a:lnTo>
                <a:lnTo>
                  <a:pt x="58635" y="77114"/>
                </a:lnTo>
                <a:lnTo>
                  <a:pt x="51485" y="118795"/>
                </a:lnTo>
                <a:lnTo>
                  <a:pt x="54991" y="142798"/>
                </a:lnTo>
                <a:lnTo>
                  <a:pt x="66560" y="164414"/>
                </a:lnTo>
                <a:lnTo>
                  <a:pt x="87782" y="184429"/>
                </a:lnTo>
                <a:lnTo>
                  <a:pt x="120243" y="203657"/>
                </a:lnTo>
                <a:lnTo>
                  <a:pt x="189001" y="237604"/>
                </a:lnTo>
                <a:lnTo>
                  <a:pt x="201599" y="244233"/>
                </a:lnTo>
                <a:lnTo>
                  <a:pt x="212598" y="252450"/>
                </a:lnTo>
                <a:lnTo>
                  <a:pt x="220370" y="263855"/>
                </a:lnTo>
                <a:lnTo>
                  <a:pt x="223316" y="280022"/>
                </a:lnTo>
                <a:lnTo>
                  <a:pt x="218757" y="297395"/>
                </a:lnTo>
                <a:lnTo>
                  <a:pt x="206133" y="310781"/>
                </a:lnTo>
                <a:lnTo>
                  <a:pt x="187071" y="319405"/>
                </a:lnTo>
                <a:lnTo>
                  <a:pt x="163207" y="322453"/>
                </a:lnTo>
                <a:lnTo>
                  <a:pt x="144272" y="318084"/>
                </a:lnTo>
                <a:lnTo>
                  <a:pt x="127787" y="306539"/>
                </a:lnTo>
                <a:lnTo>
                  <a:pt x="116141" y="290233"/>
                </a:lnTo>
                <a:lnTo>
                  <a:pt x="111721" y="271538"/>
                </a:lnTo>
                <a:lnTo>
                  <a:pt x="111721" y="263042"/>
                </a:lnTo>
                <a:lnTo>
                  <a:pt x="0" y="263042"/>
                </a:lnTo>
                <a:lnTo>
                  <a:pt x="0" y="280022"/>
                </a:lnTo>
                <a:lnTo>
                  <a:pt x="1739" y="303885"/>
                </a:lnTo>
                <a:lnTo>
                  <a:pt x="18072" y="342074"/>
                </a:lnTo>
                <a:lnTo>
                  <a:pt x="56883" y="367525"/>
                </a:lnTo>
                <a:lnTo>
                  <a:pt x="121335" y="380263"/>
                </a:lnTo>
                <a:lnTo>
                  <a:pt x="163207" y="381850"/>
                </a:lnTo>
                <a:lnTo>
                  <a:pt x="224866" y="375945"/>
                </a:lnTo>
                <a:lnTo>
                  <a:pt x="274955" y="359041"/>
                </a:lnTo>
                <a:lnTo>
                  <a:pt x="312254" y="332371"/>
                </a:lnTo>
                <a:lnTo>
                  <a:pt x="318795" y="322453"/>
                </a:lnTo>
                <a:lnTo>
                  <a:pt x="335534" y="297141"/>
                </a:lnTo>
                <a:lnTo>
                  <a:pt x="343560" y="254571"/>
                </a:lnTo>
                <a:lnTo>
                  <a:pt x="338886" y="230708"/>
                </a:lnTo>
                <a:lnTo>
                  <a:pt x="325348" y="210019"/>
                </a:lnTo>
                <a:lnTo>
                  <a:pt x="303771" y="192519"/>
                </a:lnTo>
                <a:lnTo>
                  <a:pt x="206159" y="144259"/>
                </a:lnTo>
                <a:lnTo>
                  <a:pt x="188569" y="136296"/>
                </a:lnTo>
                <a:lnTo>
                  <a:pt x="175006" y="125158"/>
                </a:lnTo>
                <a:lnTo>
                  <a:pt x="166281" y="110845"/>
                </a:lnTo>
                <a:lnTo>
                  <a:pt x="163207" y="93345"/>
                </a:lnTo>
                <a:lnTo>
                  <a:pt x="167640" y="80873"/>
                </a:lnTo>
                <a:lnTo>
                  <a:pt x="179324" y="70002"/>
                </a:lnTo>
                <a:lnTo>
                  <a:pt x="195859" y="62318"/>
                </a:lnTo>
                <a:lnTo>
                  <a:pt x="214807" y="59397"/>
                </a:lnTo>
                <a:lnTo>
                  <a:pt x="232346" y="62445"/>
                </a:lnTo>
                <a:lnTo>
                  <a:pt x="245910" y="71069"/>
                </a:lnTo>
                <a:lnTo>
                  <a:pt x="254660" y="84455"/>
                </a:lnTo>
                <a:lnTo>
                  <a:pt x="257759" y="101828"/>
                </a:lnTo>
                <a:lnTo>
                  <a:pt x="257759" y="110312"/>
                </a:lnTo>
                <a:lnTo>
                  <a:pt x="369366" y="110312"/>
                </a:lnTo>
                <a:lnTo>
                  <a:pt x="369366" y="93345"/>
                </a:lnTo>
                <a:close/>
              </a:path>
              <a:path w="945515" h="382270">
                <a:moveTo>
                  <a:pt x="609968" y="93345"/>
                </a:moveTo>
                <a:lnTo>
                  <a:pt x="595604" y="46545"/>
                </a:lnTo>
                <a:lnTo>
                  <a:pt x="559498" y="18034"/>
                </a:lnTo>
                <a:lnTo>
                  <a:pt x="512114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44"/>
                </a:lnTo>
                <a:lnTo>
                  <a:pt x="352209" y="16979"/>
                </a:lnTo>
                <a:lnTo>
                  <a:pt x="364807" y="31292"/>
                </a:lnTo>
                <a:lnTo>
                  <a:pt x="375805" y="48793"/>
                </a:lnTo>
                <a:lnTo>
                  <a:pt x="383578" y="69481"/>
                </a:lnTo>
                <a:lnTo>
                  <a:pt x="386524" y="93345"/>
                </a:lnTo>
                <a:lnTo>
                  <a:pt x="386524" y="101828"/>
                </a:lnTo>
                <a:lnTo>
                  <a:pt x="378002" y="110312"/>
                </a:lnTo>
                <a:lnTo>
                  <a:pt x="378002" y="118795"/>
                </a:lnTo>
                <a:lnTo>
                  <a:pt x="283438" y="118795"/>
                </a:lnTo>
                <a:lnTo>
                  <a:pt x="288150" y="142798"/>
                </a:lnTo>
                <a:lnTo>
                  <a:pt x="301713" y="164414"/>
                </a:lnTo>
                <a:lnTo>
                  <a:pt x="323342" y="184429"/>
                </a:lnTo>
                <a:lnTo>
                  <a:pt x="352209" y="203657"/>
                </a:lnTo>
                <a:lnTo>
                  <a:pt x="420966" y="237604"/>
                </a:lnTo>
                <a:lnTo>
                  <a:pt x="433565" y="244233"/>
                </a:lnTo>
                <a:lnTo>
                  <a:pt x="444563" y="252450"/>
                </a:lnTo>
                <a:lnTo>
                  <a:pt x="452335" y="263855"/>
                </a:lnTo>
                <a:lnTo>
                  <a:pt x="455282" y="280022"/>
                </a:lnTo>
                <a:lnTo>
                  <a:pt x="452069" y="297395"/>
                </a:lnTo>
                <a:lnTo>
                  <a:pt x="442417" y="310781"/>
                </a:lnTo>
                <a:lnTo>
                  <a:pt x="426326" y="319405"/>
                </a:lnTo>
                <a:lnTo>
                  <a:pt x="403809" y="322453"/>
                </a:lnTo>
                <a:lnTo>
                  <a:pt x="381215" y="318084"/>
                </a:lnTo>
                <a:lnTo>
                  <a:pt x="365086" y="306539"/>
                </a:lnTo>
                <a:lnTo>
                  <a:pt x="355422" y="290233"/>
                </a:lnTo>
                <a:lnTo>
                  <a:pt x="352209" y="271538"/>
                </a:lnTo>
                <a:lnTo>
                  <a:pt x="352209" y="263042"/>
                </a:lnTo>
                <a:lnTo>
                  <a:pt x="347764" y="288378"/>
                </a:lnTo>
                <a:lnTo>
                  <a:pt x="336080" y="312902"/>
                </a:lnTo>
                <a:lnTo>
                  <a:pt x="319544" y="335838"/>
                </a:lnTo>
                <a:lnTo>
                  <a:pt x="300609" y="356387"/>
                </a:lnTo>
                <a:lnTo>
                  <a:pt x="292087" y="356387"/>
                </a:lnTo>
                <a:lnTo>
                  <a:pt x="283438" y="364883"/>
                </a:lnTo>
                <a:lnTo>
                  <a:pt x="305739" y="371106"/>
                </a:lnTo>
                <a:lnTo>
                  <a:pt x="332867" y="376542"/>
                </a:lnTo>
                <a:lnTo>
                  <a:pt x="363207" y="380390"/>
                </a:lnTo>
                <a:lnTo>
                  <a:pt x="395160" y="381850"/>
                </a:lnTo>
                <a:lnTo>
                  <a:pt x="456819" y="375945"/>
                </a:lnTo>
                <a:lnTo>
                  <a:pt x="506920" y="359041"/>
                </a:lnTo>
                <a:lnTo>
                  <a:pt x="544220" y="332371"/>
                </a:lnTo>
                <a:lnTo>
                  <a:pt x="550760" y="322453"/>
                </a:lnTo>
                <a:lnTo>
                  <a:pt x="567499" y="297141"/>
                </a:lnTo>
                <a:lnTo>
                  <a:pt x="575525" y="254571"/>
                </a:lnTo>
                <a:lnTo>
                  <a:pt x="572173" y="230708"/>
                </a:lnTo>
                <a:lnTo>
                  <a:pt x="561581" y="210019"/>
                </a:lnTo>
                <a:lnTo>
                  <a:pt x="542925" y="192519"/>
                </a:lnTo>
                <a:lnTo>
                  <a:pt x="515404" y="178206"/>
                </a:lnTo>
                <a:lnTo>
                  <a:pt x="446646" y="144259"/>
                </a:lnTo>
                <a:lnTo>
                  <a:pt x="429120" y="136296"/>
                </a:lnTo>
                <a:lnTo>
                  <a:pt x="415594" y="125158"/>
                </a:lnTo>
                <a:lnTo>
                  <a:pt x="406882" y="110845"/>
                </a:lnTo>
                <a:lnTo>
                  <a:pt x="403809" y="93345"/>
                </a:lnTo>
                <a:lnTo>
                  <a:pt x="406882" y="80873"/>
                </a:lnTo>
                <a:lnTo>
                  <a:pt x="415594" y="70002"/>
                </a:lnTo>
                <a:lnTo>
                  <a:pt x="429120" y="62318"/>
                </a:lnTo>
                <a:lnTo>
                  <a:pt x="446646" y="59397"/>
                </a:lnTo>
                <a:lnTo>
                  <a:pt x="469239" y="62445"/>
                </a:lnTo>
                <a:lnTo>
                  <a:pt x="485355" y="71069"/>
                </a:lnTo>
                <a:lnTo>
                  <a:pt x="495033" y="84455"/>
                </a:lnTo>
                <a:lnTo>
                  <a:pt x="498246" y="101828"/>
                </a:lnTo>
                <a:lnTo>
                  <a:pt x="489610" y="110312"/>
                </a:lnTo>
                <a:lnTo>
                  <a:pt x="609968" y="110312"/>
                </a:lnTo>
                <a:lnTo>
                  <a:pt x="609968" y="93345"/>
                </a:lnTo>
                <a:close/>
              </a:path>
              <a:path w="945515" h="382270">
                <a:moveTo>
                  <a:pt x="945007" y="93345"/>
                </a:moveTo>
                <a:lnTo>
                  <a:pt x="937361" y="53695"/>
                </a:lnTo>
                <a:lnTo>
                  <a:pt x="916012" y="24396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88"/>
                </a:lnTo>
                <a:lnTo>
                  <a:pt x="722287" y="42964"/>
                </a:lnTo>
                <a:lnTo>
                  <a:pt x="687247" y="76365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79"/>
                </a:lnTo>
                <a:lnTo>
                  <a:pt x="596773" y="31292"/>
                </a:lnTo>
                <a:lnTo>
                  <a:pt x="609917" y="48793"/>
                </a:lnTo>
                <a:lnTo>
                  <a:pt x="616623" y="69481"/>
                </a:lnTo>
                <a:lnTo>
                  <a:pt x="618490" y="93345"/>
                </a:lnTo>
                <a:lnTo>
                  <a:pt x="618490" y="118795"/>
                </a:lnTo>
                <a:lnTo>
                  <a:pt x="549846" y="118795"/>
                </a:lnTo>
                <a:lnTo>
                  <a:pt x="548360" y="131521"/>
                </a:lnTo>
                <a:lnTo>
                  <a:pt x="544449" y="144259"/>
                </a:lnTo>
                <a:lnTo>
                  <a:pt x="538911" y="156984"/>
                </a:lnTo>
                <a:lnTo>
                  <a:pt x="532561" y="169710"/>
                </a:lnTo>
                <a:lnTo>
                  <a:pt x="555155" y="188937"/>
                </a:lnTo>
                <a:lnTo>
                  <a:pt x="571284" y="208953"/>
                </a:lnTo>
                <a:lnTo>
                  <a:pt x="580948" y="230568"/>
                </a:lnTo>
                <a:lnTo>
                  <a:pt x="584161" y="254571"/>
                </a:lnTo>
                <a:lnTo>
                  <a:pt x="580948" y="284797"/>
                </a:lnTo>
                <a:lnTo>
                  <a:pt x="571284" y="311848"/>
                </a:lnTo>
                <a:lnTo>
                  <a:pt x="555155" y="335711"/>
                </a:lnTo>
                <a:lnTo>
                  <a:pt x="532561" y="356387"/>
                </a:lnTo>
                <a:lnTo>
                  <a:pt x="524052" y="364883"/>
                </a:lnTo>
                <a:lnTo>
                  <a:pt x="609968" y="364883"/>
                </a:lnTo>
                <a:lnTo>
                  <a:pt x="661454" y="178206"/>
                </a:lnTo>
                <a:lnTo>
                  <a:pt x="676338" y="140804"/>
                </a:lnTo>
                <a:lnTo>
                  <a:pt x="696874" y="108191"/>
                </a:lnTo>
                <a:lnTo>
                  <a:pt x="725474" y="85115"/>
                </a:lnTo>
                <a:lnTo>
                  <a:pt x="764527" y="76365"/>
                </a:lnTo>
                <a:lnTo>
                  <a:pt x="782129" y="78092"/>
                </a:lnTo>
                <a:lnTo>
                  <a:pt x="795680" y="83794"/>
                </a:lnTo>
                <a:lnTo>
                  <a:pt x="804405" y="94272"/>
                </a:lnTo>
                <a:lnTo>
                  <a:pt x="807491" y="110312"/>
                </a:lnTo>
                <a:lnTo>
                  <a:pt x="807351" y="118135"/>
                </a:lnTo>
                <a:lnTo>
                  <a:pt x="806424" y="128346"/>
                </a:lnTo>
                <a:lnTo>
                  <a:pt x="803897" y="140144"/>
                </a:lnTo>
                <a:lnTo>
                  <a:pt x="798969" y="152742"/>
                </a:lnTo>
                <a:lnTo>
                  <a:pt x="747369" y="322453"/>
                </a:lnTo>
                <a:lnTo>
                  <a:pt x="738733" y="347903"/>
                </a:lnTo>
                <a:lnTo>
                  <a:pt x="738733" y="364883"/>
                </a:lnTo>
                <a:lnTo>
                  <a:pt x="867613" y="364883"/>
                </a:lnTo>
                <a:lnTo>
                  <a:pt x="927735" y="161226"/>
                </a:lnTo>
                <a:lnTo>
                  <a:pt x="936371" y="127279"/>
                </a:lnTo>
                <a:lnTo>
                  <a:pt x="941362" y="119595"/>
                </a:lnTo>
                <a:lnTo>
                  <a:pt x="943927" y="110312"/>
                </a:lnTo>
                <a:lnTo>
                  <a:pt x="944880" y="101028"/>
                </a:lnTo>
                <a:lnTo>
                  <a:pt x="945007" y="93345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8088" y="546938"/>
            <a:ext cx="275031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fer</a:t>
            </a:r>
            <a:r>
              <a:rPr spc="-15" dirty="0"/>
              <a:t>e</a:t>
            </a:r>
            <a:r>
              <a:rPr dirty="0"/>
              <a:t>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625853"/>
            <a:ext cx="80714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Georgia"/>
              <a:buChar char="•"/>
              <a:tabLst>
                <a:tab pos="356235" algn="l"/>
              </a:tabLst>
            </a:pPr>
            <a:r>
              <a:rPr sz="2400" spc="-5" dirty="0">
                <a:latin typeface="Caladea"/>
                <a:cs typeface="Caladea"/>
              </a:rPr>
              <a:t>Roger </a:t>
            </a:r>
            <a:r>
              <a:rPr sz="2400" dirty="0">
                <a:latin typeface="Caladea"/>
                <a:cs typeface="Caladea"/>
              </a:rPr>
              <a:t>S </a:t>
            </a:r>
            <a:r>
              <a:rPr sz="2400" spc="-5" dirty="0">
                <a:latin typeface="Caladea"/>
                <a:cs typeface="Caladea"/>
              </a:rPr>
              <a:t>Pressman, </a:t>
            </a:r>
            <a:r>
              <a:rPr sz="2400" spc="-35" dirty="0">
                <a:latin typeface="Georgia"/>
                <a:cs typeface="Georgia"/>
              </a:rPr>
              <a:t>“Software </a:t>
            </a:r>
            <a:r>
              <a:rPr sz="2400" spc="-5" dirty="0">
                <a:latin typeface="Caladea"/>
                <a:cs typeface="Caladea"/>
              </a:rPr>
              <a:t>Engineering </a:t>
            </a:r>
            <a:r>
              <a:rPr sz="2400" spc="-345" dirty="0">
                <a:latin typeface="Georgia"/>
                <a:cs typeface="Georgia"/>
              </a:rPr>
              <a:t>–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Practitioner  </a:t>
            </a:r>
            <a:r>
              <a:rPr sz="2400" spc="-15" dirty="0">
                <a:latin typeface="Georgia"/>
                <a:cs typeface="Georgia"/>
              </a:rPr>
              <a:t>’s </a:t>
            </a:r>
            <a:r>
              <a:rPr sz="2400" spc="-60" dirty="0">
                <a:latin typeface="Georgia"/>
                <a:cs typeface="Georgia"/>
              </a:rPr>
              <a:t>Approach”, </a:t>
            </a:r>
            <a:r>
              <a:rPr sz="2400" spc="-5" dirty="0">
                <a:latin typeface="Caladea"/>
                <a:cs typeface="Caladea"/>
              </a:rPr>
              <a:t>McGraw-Hill International Edition, </a:t>
            </a:r>
            <a:r>
              <a:rPr sz="2400" spc="-10" dirty="0">
                <a:latin typeface="Caladea"/>
                <a:cs typeface="Caladea"/>
              </a:rPr>
              <a:t>Seventh  </a:t>
            </a:r>
            <a:r>
              <a:rPr sz="2400" spc="-5" dirty="0">
                <a:latin typeface="Caladea"/>
                <a:cs typeface="Caladea"/>
              </a:rPr>
              <a:t>Edition,</a:t>
            </a:r>
            <a:r>
              <a:rPr sz="2400" spc="-4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2010.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81" y="6589907"/>
            <a:ext cx="7398384" cy="268605"/>
            <a:chOff x="17181" y="6589907"/>
            <a:chExt cx="7398384" cy="268605"/>
          </a:xfrm>
        </p:grpSpPr>
        <p:sp>
          <p:nvSpPr>
            <p:cNvPr id="3" name="object 3"/>
            <p:cNvSpPr/>
            <p:nvPr/>
          </p:nvSpPr>
          <p:spPr>
            <a:xfrm>
              <a:off x="17181" y="6589907"/>
              <a:ext cx="7319645" cy="238125"/>
            </a:xfrm>
            <a:custGeom>
              <a:avLst/>
              <a:gdLst/>
              <a:ahLst/>
              <a:cxnLst/>
              <a:rect l="l" t="t" r="r" b="b"/>
              <a:pathLst>
                <a:path w="7319645" h="238125">
                  <a:moveTo>
                    <a:pt x="7181830" y="0"/>
                  </a:moveTo>
                  <a:lnTo>
                    <a:pt x="0" y="0"/>
                  </a:lnTo>
                  <a:lnTo>
                    <a:pt x="0" y="237591"/>
                  </a:lnTo>
                  <a:lnTo>
                    <a:pt x="7319231" y="237591"/>
                  </a:lnTo>
                  <a:lnTo>
                    <a:pt x="7181830" y="0"/>
                  </a:lnTo>
                  <a:close/>
                </a:path>
              </a:pathLst>
            </a:custGeom>
            <a:solidFill>
              <a:srgbClr val="86B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81" y="6640816"/>
              <a:ext cx="7398384" cy="217804"/>
            </a:xfrm>
            <a:custGeom>
              <a:avLst/>
              <a:gdLst/>
              <a:ahLst/>
              <a:cxnLst/>
              <a:rect l="l" t="t" r="r" b="b"/>
              <a:pathLst>
                <a:path w="7398384" h="217804">
                  <a:moveTo>
                    <a:pt x="7267751" y="0"/>
                  </a:moveTo>
                  <a:lnTo>
                    <a:pt x="0" y="0"/>
                  </a:lnTo>
                  <a:lnTo>
                    <a:pt x="0" y="217180"/>
                  </a:lnTo>
                  <a:lnTo>
                    <a:pt x="7397999" y="217180"/>
                  </a:lnTo>
                  <a:lnTo>
                    <a:pt x="7267751" y="0"/>
                  </a:lnTo>
                  <a:close/>
                </a:path>
              </a:pathLst>
            </a:custGeom>
            <a:solidFill>
              <a:srgbClr val="004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26133" y="6343827"/>
            <a:ext cx="945515" cy="382270"/>
          </a:xfrm>
          <a:custGeom>
            <a:avLst/>
            <a:gdLst/>
            <a:ahLst/>
            <a:cxnLst/>
            <a:rect l="l" t="t" r="r" b="b"/>
            <a:pathLst>
              <a:path w="945515" h="382270">
                <a:moveTo>
                  <a:pt x="369366" y="93345"/>
                </a:moveTo>
                <a:lnTo>
                  <a:pt x="356209" y="46545"/>
                </a:lnTo>
                <a:lnTo>
                  <a:pt x="322135" y="18034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24"/>
                </a:lnTo>
                <a:lnTo>
                  <a:pt x="79832" y="43992"/>
                </a:lnTo>
                <a:lnTo>
                  <a:pt x="58635" y="77114"/>
                </a:lnTo>
                <a:lnTo>
                  <a:pt x="51485" y="118795"/>
                </a:lnTo>
                <a:lnTo>
                  <a:pt x="54991" y="142798"/>
                </a:lnTo>
                <a:lnTo>
                  <a:pt x="66560" y="164414"/>
                </a:lnTo>
                <a:lnTo>
                  <a:pt x="87782" y="184429"/>
                </a:lnTo>
                <a:lnTo>
                  <a:pt x="120243" y="203657"/>
                </a:lnTo>
                <a:lnTo>
                  <a:pt x="189001" y="237604"/>
                </a:lnTo>
                <a:lnTo>
                  <a:pt x="201599" y="244233"/>
                </a:lnTo>
                <a:lnTo>
                  <a:pt x="212598" y="252450"/>
                </a:lnTo>
                <a:lnTo>
                  <a:pt x="220370" y="263855"/>
                </a:lnTo>
                <a:lnTo>
                  <a:pt x="223316" y="280022"/>
                </a:lnTo>
                <a:lnTo>
                  <a:pt x="218757" y="297395"/>
                </a:lnTo>
                <a:lnTo>
                  <a:pt x="206133" y="310781"/>
                </a:lnTo>
                <a:lnTo>
                  <a:pt x="187071" y="319405"/>
                </a:lnTo>
                <a:lnTo>
                  <a:pt x="163207" y="322453"/>
                </a:lnTo>
                <a:lnTo>
                  <a:pt x="144272" y="318084"/>
                </a:lnTo>
                <a:lnTo>
                  <a:pt x="127787" y="306539"/>
                </a:lnTo>
                <a:lnTo>
                  <a:pt x="116141" y="290233"/>
                </a:lnTo>
                <a:lnTo>
                  <a:pt x="111721" y="271538"/>
                </a:lnTo>
                <a:lnTo>
                  <a:pt x="111721" y="263042"/>
                </a:lnTo>
                <a:lnTo>
                  <a:pt x="0" y="263042"/>
                </a:lnTo>
                <a:lnTo>
                  <a:pt x="0" y="280022"/>
                </a:lnTo>
                <a:lnTo>
                  <a:pt x="1739" y="303885"/>
                </a:lnTo>
                <a:lnTo>
                  <a:pt x="18072" y="342074"/>
                </a:lnTo>
                <a:lnTo>
                  <a:pt x="56883" y="367525"/>
                </a:lnTo>
                <a:lnTo>
                  <a:pt x="121335" y="380263"/>
                </a:lnTo>
                <a:lnTo>
                  <a:pt x="163207" y="381850"/>
                </a:lnTo>
                <a:lnTo>
                  <a:pt x="224866" y="375945"/>
                </a:lnTo>
                <a:lnTo>
                  <a:pt x="274955" y="359041"/>
                </a:lnTo>
                <a:lnTo>
                  <a:pt x="312254" y="332371"/>
                </a:lnTo>
                <a:lnTo>
                  <a:pt x="318795" y="322453"/>
                </a:lnTo>
                <a:lnTo>
                  <a:pt x="335534" y="297141"/>
                </a:lnTo>
                <a:lnTo>
                  <a:pt x="343560" y="254571"/>
                </a:lnTo>
                <a:lnTo>
                  <a:pt x="338886" y="230708"/>
                </a:lnTo>
                <a:lnTo>
                  <a:pt x="325348" y="210019"/>
                </a:lnTo>
                <a:lnTo>
                  <a:pt x="303771" y="192519"/>
                </a:lnTo>
                <a:lnTo>
                  <a:pt x="206159" y="144259"/>
                </a:lnTo>
                <a:lnTo>
                  <a:pt x="188569" y="136296"/>
                </a:lnTo>
                <a:lnTo>
                  <a:pt x="175006" y="125158"/>
                </a:lnTo>
                <a:lnTo>
                  <a:pt x="166281" y="110845"/>
                </a:lnTo>
                <a:lnTo>
                  <a:pt x="163207" y="93345"/>
                </a:lnTo>
                <a:lnTo>
                  <a:pt x="167640" y="80873"/>
                </a:lnTo>
                <a:lnTo>
                  <a:pt x="179324" y="70002"/>
                </a:lnTo>
                <a:lnTo>
                  <a:pt x="195859" y="62318"/>
                </a:lnTo>
                <a:lnTo>
                  <a:pt x="214807" y="59397"/>
                </a:lnTo>
                <a:lnTo>
                  <a:pt x="232346" y="62445"/>
                </a:lnTo>
                <a:lnTo>
                  <a:pt x="245910" y="71069"/>
                </a:lnTo>
                <a:lnTo>
                  <a:pt x="254660" y="84455"/>
                </a:lnTo>
                <a:lnTo>
                  <a:pt x="257759" y="101828"/>
                </a:lnTo>
                <a:lnTo>
                  <a:pt x="257759" y="110312"/>
                </a:lnTo>
                <a:lnTo>
                  <a:pt x="369366" y="110312"/>
                </a:lnTo>
                <a:lnTo>
                  <a:pt x="369366" y="93345"/>
                </a:lnTo>
                <a:close/>
              </a:path>
              <a:path w="945515" h="382270">
                <a:moveTo>
                  <a:pt x="609968" y="93345"/>
                </a:moveTo>
                <a:lnTo>
                  <a:pt x="595604" y="46545"/>
                </a:lnTo>
                <a:lnTo>
                  <a:pt x="559498" y="18034"/>
                </a:lnTo>
                <a:lnTo>
                  <a:pt x="512114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44"/>
                </a:lnTo>
                <a:lnTo>
                  <a:pt x="352209" y="16979"/>
                </a:lnTo>
                <a:lnTo>
                  <a:pt x="364807" y="31292"/>
                </a:lnTo>
                <a:lnTo>
                  <a:pt x="375805" y="48793"/>
                </a:lnTo>
                <a:lnTo>
                  <a:pt x="383578" y="69481"/>
                </a:lnTo>
                <a:lnTo>
                  <a:pt x="386524" y="93345"/>
                </a:lnTo>
                <a:lnTo>
                  <a:pt x="386524" y="101828"/>
                </a:lnTo>
                <a:lnTo>
                  <a:pt x="378002" y="110312"/>
                </a:lnTo>
                <a:lnTo>
                  <a:pt x="378002" y="118795"/>
                </a:lnTo>
                <a:lnTo>
                  <a:pt x="283438" y="118795"/>
                </a:lnTo>
                <a:lnTo>
                  <a:pt x="288150" y="142798"/>
                </a:lnTo>
                <a:lnTo>
                  <a:pt x="301713" y="164414"/>
                </a:lnTo>
                <a:lnTo>
                  <a:pt x="323342" y="184429"/>
                </a:lnTo>
                <a:lnTo>
                  <a:pt x="352209" y="203657"/>
                </a:lnTo>
                <a:lnTo>
                  <a:pt x="420966" y="237604"/>
                </a:lnTo>
                <a:lnTo>
                  <a:pt x="433565" y="244233"/>
                </a:lnTo>
                <a:lnTo>
                  <a:pt x="444563" y="252450"/>
                </a:lnTo>
                <a:lnTo>
                  <a:pt x="452335" y="263855"/>
                </a:lnTo>
                <a:lnTo>
                  <a:pt x="455282" y="280022"/>
                </a:lnTo>
                <a:lnTo>
                  <a:pt x="452069" y="297395"/>
                </a:lnTo>
                <a:lnTo>
                  <a:pt x="442417" y="310781"/>
                </a:lnTo>
                <a:lnTo>
                  <a:pt x="426326" y="319405"/>
                </a:lnTo>
                <a:lnTo>
                  <a:pt x="403809" y="322453"/>
                </a:lnTo>
                <a:lnTo>
                  <a:pt x="381215" y="318084"/>
                </a:lnTo>
                <a:lnTo>
                  <a:pt x="365086" y="306539"/>
                </a:lnTo>
                <a:lnTo>
                  <a:pt x="355422" y="290233"/>
                </a:lnTo>
                <a:lnTo>
                  <a:pt x="352209" y="271538"/>
                </a:lnTo>
                <a:lnTo>
                  <a:pt x="352209" y="263042"/>
                </a:lnTo>
                <a:lnTo>
                  <a:pt x="347764" y="288378"/>
                </a:lnTo>
                <a:lnTo>
                  <a:pt x="336080" y="312902"/>
                </a:lnTo>
                <a:lnTo>
                  <a:pt x="319544" y="335838"/>
                </a:lnTo>
                <a:lnTo>
                  <a:pt x="300609" y="356387"/>
                </a:lnTo>
                <a:lnTo>
                  <a:pt x="292087" y="356387"/>
                </a:lnTo>
                <a:lnTo>
                  <a:pt x="283438" y="364883"/>
                </a:lnTo>
                <a:lnTo>
                  <a:pt x="305739" y="371106"/>
                </a:lnTo>
                <a:lnTo>
                  <a:pt x="332867" y="376542"/>
                </a:lnTo>
                <a:lnTo>
                  <a:pt x="363207" y="380390"/>
                </a:lnTo>
                <a:lnTo>
                  <a:pt x="395160" y="381850"/>
                </a:lnTo>
                <a:lnTo>
                  <a:pt x="456819" y="375945"/>
                </a:lnTo>
                <a:lnTo>
                  <a:pt x="506920" y="359041"/>
                </a:lnTo>
                <a:lnTo>
                  <a:pt x="544220" y="332371"/>
                </a:lnTo>
                <a:lnTo>
                  <a:pt x="550760" y="322453"/>
                </a:lnTo>
                <a:lnTo>
                  <a:pt x="567499" y="297141"/>
                </a:lnTo>
                <a:lnTo>
                  <a:pt x="575525" y="254571"/>
                </a:lnTo>
                <a:lnTo>
                  <a:pt x="572173" y="230708"/>
                </a:lnTo>
                <a:lnTo>
                  <a:pt x="561581" y="210019"/>
                </a:lnTo>
                <a:lnTo>
                  <a:pt x="542925" y="192519"/>
                </a:lnTo>
                <a:lnTo>
                  <a:pt x="515404" y="178206"/>
                </a:lnTo>
                <a:lnTo>
                  <a:pt x="446646" y="144259"/>
                </a:lnTo>
                <a:lnTo>
                  <a:pt x="429120" y="136296"/>
                </a:lnTo>
                <a:lnTo>
                  <a:pt x="415594" y="125158"/>
                </a:lnTo>
                <a:lnTo>
                  <a:pt x="406882" y="110845"/>
                </a:lnTo>
                <a:lnTo>
                  <a:pt x="403809" y="93345"/>
                </a:lnTo>
                <a:lnTo>
                  <a:pt x="406882" y="80873"/>
                </a:lnTo>
                <a:lnTo>
                  <a:pt x="415594" y="70002"/>
                </a:lnTo>
                <a:lnTo>
                  <a:pt x="429120" y="62318"/>
                </a:lnTo>
                <a:lnTo>
                  <a:pt x="446646" y="59397"/>
                </a:lnTo>
                <a:lnTo>
                  <a:pt x="469239" y="62445"/>
                </a:lnTo>
                <a:lnTo>
                  <a:pt x="485355" y="71069"/>
                </a:lnTo>
                <a:lnTo>
                  <a:pt x="495033" y="84455"/>
                </a:lnTo>
                <a:lnTo>
                  <a:pt x="498246" y="101828"/>
                </a:lnTo>
                <a:lnTo>
                  <a:pt x="489610" y="110312"/>
                </a:lnTo>
                <a:lnTo>
                  <a:pt x="609968" y="110312"/>
                </a:lnTo>
                <a:lnTo>
                  <a:pt x="609968" y="93345"/>
                </a:lnTo>
                <a:close/>
              </a:path>
              <a:path w="945515" h="382270">
                <a:moveTo>
                  <a:pt x="945007" y="93345"/>
                </a:moveTo>
                <a:lnTo>
                  <a:pt x="937361" y="53695"/>
                </a:lnTo>
                <a:lnTo>
                  <a:pt x="916012" y="24396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88"/>
                </a:lnTo>
                <a:lnTo>
                  <a:pt x="722287" y="42964"/>
                </a:lnTo>
                <a:lnTo>
                  <a:pt x="687247" y="76365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79"/>
                </a:lnTo>
                <a:lnTo>
                  <a:pt x="596773" y="31292"/>
                </a:lnTo>
                <a:lnTo>
                  <a:pt x="609917" y="48793"/>
                </a:lnTo>
                <a:lnTo>
                  <a:pt x="616623" y="69481"/>
                </a:lnTo>
                <a:lnTo>
                  <a:pt x="618490" y="93345"/>
                </a:lnTo>
                <a:lnTo>
                  <a:pt x="618490" y="118795"/>
                </a:lnTo>
                <a:lnTo>
                  <a:pt x="549846" y="118795"/>
                </a:lnTo>
                <a:lnTo>
                  <a:pt x="548360" y="131521"/>
                </a:lnTo>
                <a:lnTo>
                  <a:pt x="544449" y="144259"/>
                </a:lnTo>
                <a:lnTo>
                  <a:pt x="538911" y="156984"/>
                </a:lnTo>
                <a:lnTo>
                  <a:pt x="532561" y="169710"/>
                </a:lnTo>
                <a:lnTo>
                  <a:pt x="555155" y="188937"/>
                </a:lnTo>
                <a:lnTo>
                  <a:pt x="571284" y="208953"/>
                </a:lnTo>
                <a:lnTo>
                  <a:pt x="580948" y="230568"/>
                </a:lnTo>
                <a:lnTo>
                  <a:pt x="584161" y="254571"/>
                </a:lnTo>
                <a:lnTo>
                  <a:pt x="580948" y="284797"/>
                </a:lnTo>
                <a:lnTo>
                  <a:pt x="571284" y="311848"/>
                </a:lnTo>
                <a:lnTo>
                  <a:pt x="555155" y="335711"/>
                </a:lnTo>
                <a:lnTo>
                  <a:pt x="532561" y="356387"/>
                </a:lnTo>
                <a:lnTo>
                  <a:pt x="524052" y="364883"/>
                </a:lnTo>
                <a:lnTo>
                  <a:pt x="609968" y="364883"/>
                </a:lnTo>
                <a:lnTo>
                  <a:pt x="661454" y="178206"/>
                </a:lnTo>
                <a:lnTo>
                  <a:pt x="676338" y="140804"/>
                </a:lnTo>
                <a:lnTo>
                  <a:pt x="696874" y="108191"/>
                </a:lnTo>
                <a:lnTo>
                  <a:pt x="725474" y="85115"/>
                </a:lnTo>
                <a:lnTo>
                  <a:pt x="764527" y="76365"/>
                </a:lnTo>
                <a:lnTo>
                  <a:pt x="782129" y="78092"/>
                </a:lnTo>
                <a:lnTo>
                  <a:pt x="795680" y="83794"/>
                </a:lnTo>
                <a:lnTo>
                  <a:pt x="804405" y="94272"/>
                </a:lnTo>
                <a:lnTo>
                  <a:pt x="807491" y="110312"/>
                </a:lnTo>
                <a:lnTo>
                  <a:pt x="807351" y="118135"/>
                </a:lnTo>
                <a:lnTo>
                  <a:pt x="806424" y="128346"/>
                </a:lnTo>
                <a:lnTo>
                  <a:pt x="803897" y="140144"/>
                </a:lnTo>
                <a:lnTo>
                  <a:pt x="798969" y="152742"/>
                </a:lnTo>
                <a:lnTo>
                  <a:pt x="747369" y="322453"/>
                </a:lnTo>
                <a:lnTo>
                  <a:pt x="738733" y="347903"/>
                </a:lnTo>
                <a:lnTo>
                  <a:pt x="738733" y="364883"/>
                </a:lnTo>
                <a:lnTo>
                  <a:pt x="867613" y="364883"/>
                </a:lnTo>
                <a:lnTo>
                  <a:pt x="927735" y="161226"/>
                </a:lnTo>
                <a:lnTo>
                  <a:pt x="936371" y="127279"/>
                </a:lnTo>
                <a:lnTo>
                  <a:pt x="941362" y="119595"/>
                </a:lnTo>
                <a:lnTo>
                  <a:pt x="943927" y="110312"/>
                </a:lnTo>
                <a:lnTo>
                  <a:pt x="944880" y="101028"/>
                </a:lnTo>
                <a:lnTo>
                  <a:pt x="945007" y="93345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8802" y="3080080"/>
            <a:ext cx="2102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B56B5"/>
                </a:solidFill>
                <a:latin typeface="Verdana"/>
                <a:cs typeface="Verdana"/>
              </a:rPr>
              <a:t>Thank</a:t>
            </a:r>
            <a:r>
              <a:rPr sz="2800" spc="-55" dirty="0">
                <a:solidFill>
                  <a:srgbClr val="1B56B5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1B56B5"/>
                </a:solidFill>
                <a:latin typeface="Verdana"/>
                <a:cs typeface="Verdana"/>
              </a:rPr>
              <a:t>you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238" y="272541"/>
            <a:ext cx="566496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Prescriptive</a:t>
            </a:r>
            <a:r>
              <a:rPr spc="-9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84" y="951103"/>
            <a:ext cx="833310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41910" indent="-30861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320675" algn="l"/>
                <a:tab pos="321310" algn="l"/>
              </a:tabLst>
            </a:pPr>
            <a:r>
              <a:rPr sz="2400" dirty="0">
                <a:latin typeface="Caladea"/>
                <a:cs typeface="Caladea"/>
              </a:rPr>
              <a:t>Prescriptive </a:t>
            </a:r>
            <a:r>
              <a:rPr sz="2400" spc="-5" dirty="0">
                <a:latin typeface="Caladea"/>
                <a:cs typeface="Caladea"/>
              </a:rPr>
              <a:t>process models </a:t>
            </a:r>
            <a:r>
              <a:rPr sz="2400" dirty="0">
                <a:latin typeface="Caladea"/>
                <a:cs typeface="Caladea"/>
              </a:rPr>
              <a:t>advocate an orderly </a:t>
            </a:r>
            <a:r>
              <a:rPr sz="2400" spc="-5" dirty="0">
                <a:latin typeface="Caladea"/>
                <a:cs typeface="Caladea"/>
              </a:rPr>
              <a:t>approach to  </a:t>
            </a:r>
            <a:r>
              <a:rPr sz="2400" dirty="0">
                <a:latin typeface="Caladea"/>
                <a:cs typeface="Caladea"/>
              </a:rPr>
              <a:t>software</a:t>
            </a:r>
            <a:r>
              <a:rPr sz="2400" spc="-2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engineering</a:t>
            </a:r>
            <a:endParaRPr sz="2400">
              <a:latin typeface="Caladea"/>
              <a:cs typeface="Caladea"/>
            </a:endParaRPr>
          </a:p>
          <a:p>
            <a:pPr marL="13970">
              <a:lnSpc>
                <a:spcPct val="100000"/>
              </a:lnSpc>
              <a:spcBef>
                <a:spcPts val="490"/>
              </a:spcBef>
            </a:pPr>
            <a:r>
              <a:rPr sz="2400" i="1" spc="-75" dirty="0">
                <a:latin typeface="Georgia"/>
                <a:cs typeface="Georgia"/>
              </a:rPr>
              <a:t>That </a:t>
            </a:r>
            <a:r>
              <a:rPr sz="2400" i="1" spc="-90" dirty="0">
                <a:latin typeface="Georgia"/>
                <a:cs typeface="Georgia"/>
              </a:rPr>
              <a:t>leads </a:t>
            </a:r>
            <a:r>
              <a:rPr sz="2400" i="1" spc="-45" dirty="0">
                <a:latin typeface="Georgia"/>
                <a:cs typeface="Georgia"/>
              </a:rPr>
              <a:t>to </a:t>
            </a:r>
            <a:r>
              <a:rPr sz="2400" i="1" spc="-114" dirty="0">
                <a:latin typeface="Georgia"/>
                <a:cs typeface="Georgia"/>
              </a:rPr>
              <a:t>a </a:t>
            </a:r>
            <a:r>
              <a:rPr sz="2400" i="1" spc="-125" dirty="0">
                <a:latin typeface="Georgia"/>
                <a:cs typeface="Georgia"/>
              </a:rPr>
              <a:t>few </a:t>
            </a:r>
            <a:r>
              <a:rPr sz="2400" i="1" spc="-85" dirty="0">
                <a:latin typeface="Georgia"/>
                <a:cs typeface="Georgia"/>
              </a:rPr>
              <a:t>questions</a:t>
            </a:r>
            <a:r>
              <a:rPr sz="2400" i="1" spc="125" dirty="0">
                <a:latin typeface="Georgia"/>
                <a:cs typeface="Georgia"/>
              </a:rPr>
              <a:t> </a:t>
            </a:r>
            <a:r>
              <a:rPr sz="2400" i="1" spc="-215" dirty="0">
                <a:latin typeface="Georgia"/>
                <a:cs typeface="Georgia"/>
              </a:rPr>
              <a:t>…</a:t>
            </a:r>
            <a:endParaRPr sz="2400">
              <a:latin typeface="Georgia"/>
              <a:cs typeface="Georgia"/>
            </a:endParaRPr>
          </a:p>
          <a:p>
            <a:pPr marL="320675" marR="120014" indent="-308610">
              <a:lnSpc>
                <a:spcPct val="100000"/>
              </a:lnSpc>
              <a:spcBef>
                <a:spcPts val="505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320675" algn="l"/>
                <a:tab pos="321310" algn="l"/>
              </a:tabLst>
            </a:pPr>
            <a:r>
              <a:rPr sz="2400" spc="-5" dirty="0">
                <a:latin typeface="Caladea"/>
                <a:cs typeface="Caladea"/>
              </a:rPr>
              <a:t>If prescriptive process models </a:t>
            </a:r>
            <a:r>
              <a:rPr sz="2400" dirty="0">
                <a:latin typeface="Caladea"/>
                <a:cs typeface="Caladea"/>
              </a:rPr>
              <a:t>strive </a:t>
            </a:r>
            <a:r>
              <a:rPr sz="2400" spc="-5" dirty="0">
                <a:latin typeface="Caladea"/>
                <a:cs typeface="Caladea"/>
              </a:rPr>
              <a:t>for structure and </a:t>
            </a:r>
            <a:r>
              <a:rPr sz="2400" dirty="0">
                <a:latin typeface="Caladea"/>
                <a:cs typeface="Caladea"/>
              </a:rPr>
              <a:t>order,  </a:t>
            </a:r>
            <a:r>
              <a:rPr sz="2400" spc="-5" dirty="0">
                <a:latin typeface="Caladea"/>
                <a:cs typeface="Caladea"/>
              </a:rPr>
              <a:t>are they inappropriate for </a:t>
            </a:r>
            <a:r>
              <a:rPr sz="2400" dirty="0">
                <a:latin typeface="Caladea"/>
                <a:cs typeface="Caladea"/>
              </a:rPr>
              <a:t>a software </a:t>
            </a:r>
            <a:r>
              <a:rPr sz="2400" spc="-5" dirty="0">
                <a:latin typeface="Caladea"/>
                <a:cs typeface="Caladea"/>
              </a:rPr>
              <a:t>world that </a:t>
            </a:r>
            <a:r>
              <a:rPr sz="2400" dirty="0">
                <a:latin typeface="Caladea"/>
                <a:cs typeface="Caladea"/>
              </a:rPr>
              <a:t>thrives </a:t>
            </a:r>
            <a:r>
              <a:rPr sz="2400" spc="-5" dirty="0">
                <a:latin typeface="Caladea"/>
                <a:cs typeface="Caladea"/>
              </a:rPr>
              <a:t>on  </a:t>
            </a:r>
            <a:r>
              <a:rPr sz="2400" dirty="0">
                <a:latin typeface="Caladea"/>
                <a:cs typeface="Caladea"/>
              </a:rPr>
              <a:t>change?</a:t>
            </a:r>
            <a:endParaRPr sz="2400">
              <a:latin typeface="Caladea"/>
              <a:cs typeface="Caladea"/>
            </a:endParaRPr>
          </a:p>
          <a:p>
            <a:pPr marL="320675" marR="5080" indent="-308610">
              <a:lnSpc>
                <a:spcPct val="100000"/>
              </a:lnSpc>
              <a:spcBef>
                <a:spcPts val="509"/>
              </a:spcBef>
              <a:buClr>
                <a:srgbClr val="FFCC00"/>
              </a:buClr>
              <a:buSzPct val="68750"/>
              <a:buFont typeface="Wingdings"/>
              <a:buChar char=""/>
              <a:tabLst>
                <a:tab pos="320675" algn="l"/>
                <a:tab pos="321310" algn="l"/>
              </a:tabLst>
            </a:pPr>
            <a:r>
              <a:rPr sz="2400" spc="-5" dirty="0">
                <a:latin typeface="Caladea"/>
                <a:cs typeface="Caladea"/>
              </a:rPr>
              <a:t>Yet, if we reject </a:t>
            </a:r>
            <a:r>
              <a:rPr sz="2400" dirty="0">
                <a:latin typeface="Caladea"/>
                <a:cs typeface="Caladea"/>
              </a:rPr>
              <a:t>traditional </a:t>
            </a:r>
            <a:r>
              <a:rPr sz="2400" spc="-5" dirty="0">
                <a:latin typeface="Caladea"/>
                <a:cs typeface="Caladea"/>
              </a:rPr>
              <a:t>process models </a:t>
            </a:r>
            <a:r>
              <a:rPr sz="2400" dirty="0">
                <a:latin typeface="Caladea"/>
                <a:cs typeface="Caladea"/>
              </a:rPr>
              <a:t>(and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dirty="0">
                <a:latin typeface="Caladea"/>
                <a:cs typeface="Caladea"/>
              </a:rPr>
              <a:t>order  </a:t>
            </a:r>
            <a:r>
              <a:rPr sz="2400" spc="-5" dirty="0">
                <a:latin typeface="Caladea"/>
                <a:cs typeface="Caladea"/>
              </a:rPr>
              <a:t>they </a:t>
            </a:r>
            <a:r>
              <a:rPr sz="2400" dirty="0">
                <a:latin typeface="Caladea"/>
                <a:cs typeface="Caladea"/>
              </a:rPr>
              <a:t>imply) and </a:t>
            </a:r>
            <a:r>
              <a:rPr sz="2400" spc="-5" dirty="0">
                <a:latin typeface="Caladea"/>
                <a:cs typeface="Caladea"/>
              </a:rPr>
              <a:t>replace them with something less structured,  do we make </a:t>
            </a:r>
            <a:r>
              <a:rPr sz="2400" dirty="0">
                <a:latin typeface="Caladea"/>
                <a:cs typeface="Caladea"/>
              </a:rPr>
              <a:t>it </a:t>
            </a:r>
            <a:r>
              <a:rPr sz="2400" spc="-5" dirty="0">
                <a:latin typeface="Caladea"/>
                <a:cs typeface="Caladea"/>
              </a:rPr>
              <a:t>impossible to </a:t>
            </a:r>
            <a:r>
              <a:rPr sz="2400" dirty="0">
                <a:latin typeface="Caladea"/>
                <a:cs typeface="Caladea"/>
              </a:rPr>
              <a:t>achieve coordination </a:t>
            </a:r>
            <a:r>
              <a:rPr sz="2400" spc="-5" dirty="0">
                <a:latin typeface="Caladea"/>
                <a:cs typeface="Caladea"/>
              </a:rPr>
              <a:t>and  </a:t>
            </a:r>
            <a:r>
              <a:rPr sz="2400" dirty="0">
                <a:latin typeface="Caladea"/>
                <a:cs typeface="Caladea"/>
              </a:rPr>
              <a:t>coherence in software</a:t>
            </a:r>
            <a:r>
              <a:rPr sz="2400" spc="-3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work?</a:t>
            </a:r>
            <a:endParaRPr sz="2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C00"/>
              </a:buClr>
              <a:buFont typeface="Wingdings"/>
              <a:buChar char=""/>
            </a:pPr>
            <a:endParaRPr sz="2850">
              <a:latin typeface="Caladea"/>
              <a:cs typeface="Caladea"/>
            </a:endParaRPr>
          </a:p>
          <a:p>
            <a:pPr marL="320675" marR="43180" indent="-308610">
              <a:lnSpc>
                <a:spcPct val="100000"/>
              </a:lnSpc>
              <a:buClr>
                <a:srgbClr val="FFCC00"/>
              </a:buClr>
              <a:buSzPct val="68750"/>
              <a:buFont typeface="Wingdings"/>
              <a:buChar char=""/>
              <a:tabLst>
                <a:tab pos="320675" algn="l"/>
                <a:tab pos="321310" algn="l"/>
              </a:tabLst>
            </a:pP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prescriptive process model populates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process framework  with explicit </a:t>
            </a:r>
            <a:r>
              <a:rPr sz="2400" dirty="0">
                <a:latin typeface="Caladea"/>
                <a:cs typeface="Caladea"/>
              </a:rPr>
              <a:t>task sets </a:t>
            </a:r>
            <a:r>
              <a:rPr sz="2400" spc="-5" dirty="0">
                <a:latin typeface="Caladea"/>
                <a:cs typeface="Caladea"/>
              </a:rPr>
              <a:t>for </a:t>
            </a:r>
            <a:r>
              <a:rPr sz="2400" dirty="0">
                <a:latin typeface="Caladea"/>
                <a:cs typeface="Caladea"/>
              </a:rPr>
              <a:t>software engineering</a:t>
            </a:r>
            <a:r>
              <a:rPr sz="2400" spc="-6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actions.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548" y="81737"/>
            <a:ext cx="4313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Waterfall</a:t>
            </a:r>
            <a:r>
              <a:rPr spc="-90" dirty="0"/>
              <a:t> </a:t>
            </a:r>
            <a:r>
              <a:rPr spc="-5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5962" y="1970262"/>
            <a:ext cx="6372225" cy="1940560"/>
            <a:chOff x="735962" y="1970262"/>
            <a:chExt cx="6372225" cy="1940560"/>
          </a:xfrm>
        </p:grpSpPr>
        <p:sp>
          <p:nvSpPr>
            <p:cNvPr id="4" name="object 4"/>
            <p:cNvSpPr/>
            <p:nvPr/>
          </p:nvSpPr>
          <p:spPr>
            <a:xfrm>
              <a:off x="784542" y="2030958"/>
              <a:ext cx="1491615" cy="1005205"/>
            </a:xfrm>
            <a:custGeom>
              <a:avLst/>
              <a:gdLst/>
              <a:ahLst/>
              <a:cxnLst/>
              <a:rect l="l" t="t" r="r" b="b"/>
              <a:pathLst>
                <a:path w="1491614" h="1005205">
                  <a:moveTo>
                    <a:pt x="1491399" y="0"/>
                  </a:moveTo>
                  <a:lnTo>
                    <a:pt x="0" y="0"/>
                  </a:lnTo>
                  <a:lnTo>
                    <a:pt x="0" y="953058"/>
                  </a:lnTo>
                  <a:lnTo>
                    <a:pt x="0" y="1004862"/>
                  </a:lnTo>
                  <a:lnTo>
                    <a:pt x="1491399" y="1004862"/>
                  </a:lnTo>
                  <a:lnTo>
                    <a:pt x="1491399" y="953058"/>
                  </a:lnTo>
                  <a:lnTo>
                    <a:pt x="1491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3305" y="203095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5">
                  <a:moveTo>
                    <a:pt x="0" y="0"/>
                  </a:moveTo>
                  <a:lnTo>
                    <a:pt x="52608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5914" y="2030955"/>
              <a:ext cx="0" cy="1005205"/>
            </a:xfrm>
            <a:custGeom>
              <a:avLst/>
              <a:gdLst/>
              <a:ahLst/>
              <a:cxnLst/>
              <a:rect l="l" t="t" r="r" b="b"/>
              <a:pathLst>
                <a:path h="1005205">
                  <a:moveTo>
                    <a:pt x="0" y="0"/>
                  </a:moveTo>
                  <a:lnTo>
                    <a:pt x="0" y="0"/>
                  </a:lnTo>
                </a:path>
                <a:path h="1005205">
                  <a:moveTo>
                    <a:pt x="0" y="0"/>
                  </a:moveTo>
                  <a:lnTo>
                    <a:pt x="0" y="1004853"/>
                  </a:lnTo>
                </a:path>
                <a:path h="1005205">
                  <a:moveTo>
                    <a:pt x="0" y="1004853"/>
                  </a:moveTo>
                  <a:lnTo>
                    <a:pt x="0" y="1004853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547" y="3027071"/>
              <a:ext cx="1491615" cy="17780"/>
            </a:xfrm>
            <a:custGeom>
              <a:avLst/>
              <a:gdLst/>
              <a:ahLst/>
              <a:cxnLst/>
              <a:rect l="l" t="t" r="r" b="b"/>
              <a:pathLst>
                <a:path w="1491614" h="17780">
                  <a:moveTo>
                    <a:pt x="0" y="17474"/>
                  </a:moveTo>
                  <a:lnTo>
                    <a:pt x="1491367" y="17474"/>
                  </a:lnTo>
                  <a:lnTo>
                    <a:pt x="1491367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547" y="30358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4547" y="2984005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69">
                  <a:moveTo>
                    <a:pt x="0" y="0"/>
                  </a:moveTo>
                  <a:lnTo>
                    <a:pt x="0" y="51803"/>
                  </a:lnTo>
                </a:path>
              </a:pathLst>
            </a:custGeom>
            <a:ln w="13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4852" y="1979152"/>
              <a:ext cx="1478915" cy="1005205"/>
            </a:xfrm>
            <a:custGeom>
              <a:avLst/>
              <a:gdLst/>
              <a:ahLst/>
              <a:cxnLst/>
              <a:rect l="l" t="t" r="r" b="b"/>
              <a:pathLst>
                <a:path w="1478914" h="1005205">
                  <a:moveTo>
                    <a:pt x="1478452" y="0"/>
                  </a:moveTo>
                  <a:lnTo>
                    <a:pt x="0" y="0"/>
                  </a:lnTo>
                  <a:lnTo>
                    <a:pt x="0" y="1004853"/>
                  </a:lnTo>
                  <a:lnTo>
                    <a:pt x="1478452" y="1004853"/>
                  </a:lnTo>
                  <a:lnTo>
                    <a:pt x="1478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852" y="1970415"/>
              <a:ext cx="1478915" cy="17780"/>
            </a:xfrm>
            <a:custGeom>
              <a:avLst/>
              <a:gdLst/>
              <a:ahLst/>
              <a:cxnLst/>
              <a:rect l="l" t="t" r="r" b="b"/>
              <a:pathLst>
                <a:path w="1478914" h="17780">
                  <a:moveTo>
                    <a:pt x="0" y="17474"/>
                  </a:moveTo>
                  <a:lnTo>
                    <a:pt x="1478452" y="17474"/>
                  </a:lnTo>
                  <a:lnTo>
                    <a:pt x="1478452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852" y="1979152"/>
              <a:ext cx="1478915" cy="1005205"/>
            </a:xfrm>
            <a:custGeom>
              <a:avLst/>
              <a:gdLst/>
              <a:ahLst/>
              <a:cxnLst/>
              <a:rect l="l" t="t" r="r" b="b"/>
              <a:pathLst>
                <a:path w="1478914" h="1005205">
                  <a:moveTo>
                    <a:pt x="1478452" y="0"/>
                  </a:moveTo>
                  <a:lnTo>
                    <a:pt x="1478452" y="0"/>
                  </a:lnTo>
                </a:path>
                <a:path w="1478914" h="1005205">
                  <a:moveTo>
                    <a:pt x="1478452" y="0"/>
                  </a:moveTo>
                  <a:lnTo>
                    <a:pt x="1478452" y="1004853"/>
                  </a:lnTo>
                </a:path>
                <a:path w="1478914" h="1005205">
                  <a:moveTo>
                    <a:pt x="1478452" y="1004853"/>
                  </a:moveTo>
                  <a:lnTo>
                    <a:pt x="1478452" y="1004853"/>
                  </a:lnTo>
                </a:path>
                <a:path w="1478914" h="1005205">
                  <a:moveTo>
                    <a:pt x="1478452" y="1004853"/>
                  </a:moveTo>
                  <a:lnTo>
                    <a:pt x="0" y="1004853"/>
                  </a:lnTo>
                </a:path>
                <a:path w="1478914" h="1005205">
                  <a:moveTo>
                    <a:pt x="0" y="1004853"/>
                  </a:moveTo>
                  <a:lnTo>
                    <a:pt x="0" y="1004853"/>
                  </a:lnTo>
                </a:path>
                <a:path w="1478914" h="1005205">
                  <a:moveTo>
                    <a:pt x="0" y="1004853"/>
                  </a:moveTo>
                  <a:lnTo>
                    <a:pt x="0" y="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9286" y="2481579"/>
              <a:ext cx="316865" cy="52069"/>
            </a:xfrm>
            <a:custGeom>
              <a:avLst/>
              <a:gdLst/>
              <a:ahLst/>
              <a:cxnLst/>
              <a:rect l="l" t="t" r="r" b="b"/>
              <a:pathLst>
                <a:path w="316864" h="52069">
                  <a:moveTo>
                    <a:pt x="0" y="0"/>
                  </a:moveTo>
                  <a:lnTo>
                    <a:pt x="0" y="34359"/>
                  </a:lnTo>
                  <a:lnTo>
                    <a:pt x="316709" y="51803"/>
                  </a:lnTo>
                  <a:lnTo>
                    <a:pt x="316709" y="17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4033" y="2446645"/>
              <a:ext cx="158354" cy="138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2143" y="2308085"/>
              <a:ext cx="1136015" cy="1022350"/>
            </a:xfrm>
            <a:custGeom>
              <a:avLst/>
              <a:gdLst/>
              <a:ahLst/>
              <a:cxnLst/>
              <a:rect l="l" t="t" r="r" b="b"/>
              <a:pathLst>
                <a:path w="1136014" h="1022350">
                  <a:moveTo>
                    <a:pt x="1135392" y="0"/>
                  </a:moveTo>
                  <a:lnTo>
                    <a:pt x="0" y="0"/>
                  </a:lnTo>
                  <a:lnTo>
                    <a:pt x="0" y="969949"/>
                  </a:lnTo>
                  <a:lnTo>
                    <a:pt x="0" y="1022324"/>
                  </a:lnTo>
                  <a:lnTo>
                    <a:pt x="1135392" y="1022324"/>
                  </a:lnTo>
                  <a:lnTo>
                    <a:pt x="1135392" y="969949"/>
                  </a:lnTo>
                  <a:lnTo>
                    <a:pt x="1135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81146" y="230808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0" y="0"/>
                  </a:moveTo>
                  <a:lnTo>
                    <a:pt x="26410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7556" y="2308081"/>
              <a:ext cx="0" cy="1022350"/>
            </a:xfrm>
            <a:custGeom>
              <a:avLst/>
              <a:gdLst/>
              <a:ahLst/>
              <a:cxnLst/>
              <a:rect l="l" t="t" r="r" b="b"/>
              <a:pathLst>
                <a:path h="1022350">
                  <a:moveTo>
                    <a:pt x="0" y="0"/>
                  </a:moveTo>
                  <a:lnTo>
                    <a:pt x="0" y="0"/>
                  </a:lnTo>
                </a:path>
                <a:path h="1022350">
                  <a:moveTo>
                    <a:pt x="0" y="0"/>
                  </a:moveTo>
                  <a:lnTo>
                    <a:pt x="0" y="1022320"/>
                  </a:lnTo>
                </a:path>
                <a:path h="1022350">
                  <a:moveTo>
                    <a:pt x="0" y="1022320"/>
                  </a:moveTo>
                  <a:lnTo>
                    <a:pt x="0" y="102232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2153" y="3321665"/>
              <a:ext cx="1136015" cy="17780"/>
            </a:xfrm>
            <a:custGeom>
              <a:avLst/>
              <a:gdLst/>
              <a:ahLst/>
              <a:cxnLst/>
              <a:rect l="l" t="t" r="r" b="b"/>
              <a:pathLst>
                <a:path w="1136014" h="17779">
                  <a:moveTo>
                    <a:pt x="0" y="17474"/>
                  </a:moveTo>
                  <a:lnTo>
                    <a:pt x="1135403" y="17474"/>
                  </a:lnTo>
                  <a:lnTo>
                    <a:pt x="1135403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2153" y="333040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2153" y="3278024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377"/>
                  </a:lnTo>
                </a:path>
              </a:pathLst>
            </a:custGeom>
            <a:ln w="13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2388" y="2256278"/>
              <a:ext cx="1149350" cy="1022350"/>
            </a:xfrm>
            <a:custGeom>
              <a:avLst/>
              <a:gdLst/>
              <a:ahLst/>
              <a:cxnLst/>
              <a:rect l="l" t="t" r="r" b="b"/>
              <a:pathLst>
                <a:path w="1149350" h="1022350">
                  <a:moveTo>
                    <a:pt x="1148757" y="0"/>
                  </a:moveTo>
                  <a:lnTo>
                    <a:pt x="0" y="0"/>
                  </a:lnTo>
                  <a:lnTo>
                    <a:pt x="0" y="1021745"/>
                  </a:lnTo>
                  <a:lnTo>
                    <a:pt x="1148757" y="1021745"/>
                  </a:lnTo>
                  <a:lnTo>
                    <a:pt x="1148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2388" y="2247541"/>
              <a:ext cx="1149350" cy="17780"/>
            </a:xfrm>
            <a:custGeom>
              <a:avLst/>
              <a:gdLst/>
              <a:ahLst/>
              <a:cxnLst/>
              <a:rect l="l" t="t" r="r" b="b"/>
              <a:pathLst>
                <a:path w="1149350" h="17780">
                  <a:moveTo>
                    <a:pt x="0" y="17474"/>
                  </a:moveTo>
                  <a:lnTo>
                    <a:pt x="1148775" y="17474"/>
                  </a:lnTo>
                  <a:lnTo>
                    <a:pt x="1148775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2388" y="2256278"/>
              <a:ext cx="1149350" cy="1022350"/>
            </a:xfrm>
            <a:custGeom>
              <a:avLst/>
              <a:gdLst/>
              <a:ahLst/>
              <a:cxnLst/>
              <a:rect l="l" t="t" r="r" b="b"/>
              <a:pathLst>
                <a:path w="1149350" h="1022350">
                  <a:moveTo>
                    <a:pt x="1148775" y="0"/>
                  </a:moveTo>
                  <a:lnTo>
                    <a:pt x="1148775" y="0"/>
                  </a:lnTo>
                </a:path>
                <a:path w="1149350" h="1022350">
                  <a:moveTo>
                    <a:pt x="1148775" y="0"/>
                  </a:moveTo>
                  <a:lnTo>
                    <a:pt x="1148775" y="1021745"/>
                  </a:lnTo>
                </a:path>
                <a:path w="1149350" h="1022350">
                  <a:moveTo>
                    <a:pt x="1148775" y="1021745"/>
                  </a:moveTo>
                  <a:lnTo>
                    <a:pt x="1148775" y="1021745"/>
                  </a:lnTo>
                </a:path>
                <a:path w="1149350" h="1022350">
                  <a:moveTo>
                    <a:pt x="1148775" y="1021745"/>
                  </a:moveTo>
                  <a:lnTo>
                    <a:pt x="0" y="1021745"/>
                  </a:lnTo>
                </a:path>
                <a:path w="1149350" h="1022350">
                  <a:moveTo>
                    <a:pt x="0" y="1021745"/>
                  </a:moveTo>
                  <a:lnTo>
                    <a:pt x="0" y="1021745"/>
                  </a:lnTo>
                </a:path>
                <a:path w="1149350" h="1022350">
                  <a:moveTo>
                    <a:pt x="0" y="1021745"/>
                  </a:moveTo>
                  <a:lnTo>
                    <a:pt x="0" y="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07556" y="2741227"/>
              <a:ext cx="304165" cy="34925"/>
            </a:xfrm>
            <a:custGeom>
              <a:avLst/>
              <a:gdLst/>
              <a:ahLst/>
              <a:cxnLst/>
              <a:rect l="l" t="t" r="r" b="b"/>
              <a:pathLst>
                <a:path w="304164" h="34925">
                  <a:moveTo>
                    <a:pt x="303812" y="0"/>
                  </a:moveTo>
                  <a:lnTo>
                    <a:pt x="0" y="0"/>
                  </a:lnTo>
                  <a:lnTo>
                    <a:pt x="0" y="34922"/>
                  </a:lnTo>
                  <a:lnTo>
                    <a:pt x="303812" y="34922"/>
                  </a:lnTo>
                  <a:lnTo>
                    <a:pt x="303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9283" y="2689412"/>
              <a:ext cx="158354" cy="138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0482" y="3572594"/>
              <a:ext cx="1149350" cy="52069"/>
            </a:xfrm>
            <a:custGeom>
              <a:avLst/>
              <a:gdLst/>
              <a:ahLst/>
              <a:cxnLst/>
              <a:rect l="l" t="t" r="r" b="b"/>
              <a:pathLst>
                <a:path w="1149350" h="52070">
                  <a:moveTo>
                    <a:pt x="0" y="51826"/>
                  </a:moveTo>
                  <a:lnTo>
                    <a:pt x="1148757" y="51826"/>
                  </a:lnTo>
                  <a:lnTo>
                    <a:pt x="1148757" y="0"/>
                  </a:lnTo>
                  <a:lnTo>
                    <a:pt x="0" y="0"/>
                  </a:lnTo>
                  <a:lnTo>
                    <a:pt x="0" y="51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9651" y="2602675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9258" y="2602675"/>
              <a:ext cx="0" cy="1022350"/>
            </a:xfrm>
            <a:custGeom>
              <a:avLst/>
              <a:gdLst/>
              <a:ahLst/>
              <a:cxnLst/>
              <a:rect l="l" t="t" r="r" b="b"/>
              <a:pathLst>
                <a:path h="1022350">
                  <a:moveTo>
                    <a:pt x="0" y="0"/>
                  </a:moveTo>
                  <a:lnTo>
                    <a:pt x="0" y="0"/>
                  </a:lnTo>
                </a:path>
                <a:path h="1022350">
                  <a:moveTo>
                    <a:pt x="0" y="0"/>
                  </a:moveTo>
                  <a:lnTo>
                    <a:pt x="0" y="1021745"/>
                  </a:lnTo>
                </a:path>
                <a:path h="1022350">
                  <a:moveTo>
                    <a:pt x="0" y="1021745"/>
                  </a:moveTo>
                  <a:lnTo>
                    <a:pt x="0" y="1021745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0482" y="3615683"/>
              <a:ext cx="1149350" cy="17780"/>
            </a:xfrm>
            <a:custGeom>
              <a:avLst/>
              <a:gdLst/>
              <a:ahLst/>
              <a:cxnLst/>
              <a:rect l="l" t="t" r="r" b="b"/>
              <a:pathLst>
                <a:path w="1149350" h="17779">
                  <a:moveTo>
                    <a:pt x="0" y="17474"/>
                  </a:moveTo>
                  <a:lnTo>
                    <a:pt x="1148775" y="17474"/>
                  </a:lnTo>
                  <a:lnTo>
                    <a:pt x="1148775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0482" y="36244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50482" y="3572594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26"/>
                  </a:lnTo>
                </a:path>
              </a:pathLst>
            </a:custGeom>
            <a:ln w="13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24266" y="2550849"/>
              <a:ext cx="1135380" cy="1022350"/>
            </a:xfrm>
            <a:custGeom>
              <a:avLst/>
              <a:gdLst/>
              <a:ahLst/>
              <a:cxnLst/>
              <a:rect l="l" t="t" r="r" b="b"/>
              <a:pathLst>
                <a:path w="1135379" h="1022350">
                  <a:moveTo>
                    <a:pt x="1135385" y="0"/>
                  </a:moveTo>
                  <a:lnTo>
                    <a:pt x="0" y="0"/>
                  </a:lnTo>
                  <a:lnTo>
                    <a:pt x="0" y="1021745"/>
                  </a:lnTo>
                  <a:lnTo>
                    <a:pt x="1135385" y="1021745"/>
                  </a:lnTo>
                  <a:lnTo>
                    <a:pt x="1135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24265" y="2542111"/>
              <a:ext cx="1136015" cy="17780"/>
            </a:xfrm>
            <a:custGeom>
              <a:avLst/>
              <a:gdLst/>
              <a:ahLst/>
              <a:cxnLst/>
              <a:rect l="l" t="t" r="r" b="b"/>
              <a:pathLst>
                <a:path w="1136014" h="17780">
                  <a:moveTo>
                    <a:pt x="0" y="17474"/>
                  </a:moveTo>
                  <a:lnTo>
                    <a:pt x="1135403" y="17474"/>
                  </a:lnTo>
                  <a:lnTo>
                    <a:pt x="1135403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24266" y="2550849"/>
              <a:ext cx="1136015" cy="1022350"/>
            </a:xfrm>
            <a:custGeom>
              <a:avLst/>
              <a:gdLst/>
              <a:ahLst/>
              <a:cxnLst/>
              <a:rect l="l" t="t" r="r" b="b"/>
              <a:pathLst>
                <a:path w="1136014" h="1022350">
                  <a:moveTo>
                    <a:pt x="1135403" y="0"/>
                  </a:moveTo>
                  <a:lnTo>
                    <a:pt x="1135403" y="0"/>
                  </a:lnTo>
                </a:path>
                <a:path w="1136014" h="1022350">
                  <a:moveTo>
                    <a:pt x="1135403" y="0"/>
                  </a:moveTo>
                  <a:lnTo>
                    <a:pt x="1135403" y="1021745"/>
                  </a:lnTo>
                </a:path>
                <a:path w="1136014" h="1022350">
                  <a:moveTo>
                    <a:pt x="1135403" y="1021745"/>
                  </a:moveTo>
                  <a:lnTo>
                    <a:pt x="1135403" y="1021745"/>
                  </a:lnTo>
                </a:path>
                <a:path w="1136014" h="1022350">
                  <a:moveTo>
                    <a:pt x="1135403" y="1021745"/>
                  </a:moveTo>
                  <a:lnTo>
                    <a:pt x="0" y="1021745"/>
                  </a:lnTo>
                </a:path>
                <a:path w="1136014" h="1022350">
                  <a:moveTo>
                    <a:pt x="0" y="1021745"/>
                  </a:moveTo>
                  <a:lnTo>
                    <a:pt x="0" y="1021745"/>
                  </a:lnTo>
                </a:path>
                <a:path w="1136014" h="1022350">
                  <a:moveTo>
                    <a:pt x="0" y="1021745"/>
                  </a:moveTo>
                  <a:lnTo>
                    <a:pt x="0" y="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99258" y="3035808"/>
              <a:ext cx="290830" cy="34925"/>
            </a:xfrm>
            <a:custGeom>
              <a:avLst/>
              <a:gdLst/>
              <a:ahLst/>
              <a:cxnLst/>
              <a:rect l="l" t="t" r="r" b="b"/>
              <a:pathLst>
                <a:path w="290829" h="34925">
                  <a:moveTo>
                    <a:pt x="290422" y="0"/>
                  </a:moveTo>
                  <a:lnTo>
                    <a:pt x="0" y="0"/>
                  </a:lnTo>
                  <a:lnTo>
                    <a:pt x="0" y="34359"/>
                  </a:lnTo>
                  <a:lnTo>
                    <a:pt x="290422" y="34359"/>
                  </a:lnTo>
                  <a:lnTo>
                    <a:pt x="290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7613" y="2984005"/>
              <a:ext cx="158530" cy="138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42359" y="3849721"/>
              <a:ext cx="1149350" cy="52069"/>
            </a:xfrm>
            <a:custGeom>
              <a:avLst/>
              <a:gdLst/>
              <a:ahLst/>
              <a:cxnLst/>
              <a:rect l="l" t="t" r="r" b="b"/>
              <a:pathLst>
                <a:path w="1149350" h="52070">
                  <a:moveTo>
                    <a:pt x="0" y="51826"/>
                  </a:moveTo>
                  <a:lnTo>
                    <a:pt x="1148757" y="51826"/>
                  </a:lnTo>
                  <a:lnTo>
                    <a:pt x="1148757" y="0"/>
                  </a:lnTo>
                  <a:lnTo>
                    <a:pt x="0" y="0"/>
                  </a:lnTo>
                  <a:lnTo>
                    <a:pt x="0" y="51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51529" y="287980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91135" y="2879801"/>
              <a:ext cx="0" cy="1022350"/>
            </a:xfrm>
            <a:custGeom>
              <a:avLst/>
              <a:gdLst/>
              <a:ahLst/>
              <a:cxnLst/>
              <a:rect l="l" t="t" r="r" b="b"/>
              <a:pathLst>
                <a:path h="1022350">
                  <a:moveTo>
                    <a:pt x="0" y="0"/>
                  </a:moveTo>
                  <a:lnTo>
                    <a:pt x="0" y="0"/>
                  </a:lnTo>
                </a:path>
                <a:path h="1022350">
                  <a:moveTo>
                    <a:pt x="0" y="0"/>
                  </a:moveTo>
                  <a:lnTo>
                    <a:pt x="0" y="1021745"/>
                  </a:lnTo>
                </a:path>
                <a:path h="1022350">
                  <a:moveTo>
                    <a:pt x="0" y="1021745"/>
                  </a:moveTo>
                  <a:lnTo>
                    <a:pt x="0" y="1021745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2359" y="3892810"/>
              <a:ext cx="1149350" cy="17780"/>
            </a:xfrm>
            <a:custGeom>
              <a:avLst/>
              <a:gdLst/>
              <a:ahLst/>
              <a:cxnLst/>
              <a:rect l="l" t="t" r="r" b="b"/>
              <a:pathLst>
                <a:path w="1149350" h="17779">
                  <a:moveTo>
                    <a:pt x="0" y="17474"/>
                  </a:moveTo>
                  <a:lnTo>
                    <a:pt x="1148775" y="17474"/>
                  </a:lnTo>
                  <a:lnTo>
                    <a:pt x="1148775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42359" y="39015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2359" y="384972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26"/>
                  </a:lnTo>
                </a:path>
              </a:pathLst>
            </a:custGeom>
            <a:ln w="13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6143" y="2827975"/>
              <a:ext cx="1135380" cy="1022350"/>
            </a:xfrm>
            <a:custGeom>
              <a:avLst/>
              <a:gdLst/>
              <a:ahLst/>
              <a:cxnLst/>
              <a:rect l="l" t="t" r="r" b="b"/>
              <a:pathLst>
                <a:path w="1135379" h="1022350">
                  <a:moveTo>
                    <a:pt x="1135385" y="0"/>
                  </a:moveTo>
                  <a:lnTo>
                    <a:pt x="0" y="0"/>
                  </a:lnTo>
                  <a:lnTo>
                    <a:pt x="0" y="1021745"/>
                  </a:lnTo>
                  <a:lnTo>
                    <a:pt x="1135385" y="1021745"/>
                  </a:lnTo>
                  <a:lnTo>
                    <a:pt x="1135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16143" y="2819238"/>
              <a:ext cx="1135380" cy="17780"/>
            </a:xfrm>
            <a:custGeom>
              <a:avLst/>
              <a:gdLst/>
              <a:ahLst/>
              <a:cxnLst/>
              <a:rect l="l" t="t" r="r" b="b"/>
              <a:pathLst>
                <a:path w="1135379" h="17780">
                  <a:moveTo>
                    <a:pt x="0" y="17474"/>
                  </a:moveTo>
                  <a:lnTo>
                    <a:pt x="1135227" y="17474"/>
                  </a:lnTo>
                  <a:lnTo>
                    <a:pt x="1135227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6143" y="2827975"/>
              <a:ext cx="1135380" cy="1022350"/>
            </a:xfrm>
            <a:custGeom>
              <a:avLst/>
              <a:gdLst/>
              <a:ahLst/>
              <a:cxnLst/>
              <a:rect l="l" t="t" r="r" b="b"/>
              <a:pathLst>
                <a:path w="1135379" h="1022350">
                  <a:moveTo>
                    <a:pt x="1135227" y="0"/>
                  </a:moveTo>
                  <a:lnTo>
                    <a:pt x="1135227" y="0"/>
                  </a:lnTo>
                </a:path>
                <a:path w="1135379" h="1022350">
                  <a:moveTo>
                    <a:pt x="1135227" y="0"/>
                  </a:moveTo>
                  <a:lnTo>
                    <a:pt x="1135227" y="1021745"/>
                  </a:lnTo>
                </a:path>
                <a:path w="1135379" h="1022350">
                  <a:moveTo>
                    <a:pt x="1135227" y="1021745"/>
                  </a:moveTo>
                  <a:lnTo>
                    <a:pt x="1135227" y="1021745"/>
                  </a:lnTo>
                </a:path>
                <a:path w="1135379" h="1022350">
                  <a:moveTo>
                    <a:pt x="1135227" y="1021745"/>
                  </a:moveTo>
                  <a:lnTo>
                    <a:pt x="0" y="1021745"/>
                  </a:lnTo>
                </a:path>
                <a:path w="1135379" h="1022350">
                  <a:moveTo>
                    <a:pt x="0" y="1021745"/>
                  </a:moveTo>
                  <a:lnTo>
                    <a:pt x="0" y="1021745"/>
                  </a:lnTo>
                </a:path>
                <a:path w="1135379" h="1022350">
                  <a:moveTo>
                    <a:pt x="0" y="1021745"/>
                  </a:moveTo>
                  <a:lnTo>
                    <a:pt x="0" y="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91135" y="3295479"/>
              <a:ext cx="303530" cy="34925"/>
            </a:xfrm>
            <a:custGeom>
              <a:avLst/>
              <a:gdLst/>
              <a:ahLst/>
              <a:cxnLst/>
              <a:rect l="l" t="t" r="r" b="b"/>
              <a:pathLst>
                <a:path w="303529" h="34925">
                  <a:moveTo>
                    <a:pt x="303372" y="0"/>
                  </a:moveTo>
                  <a:lnTo>
                    <a:pt x="0" y="0"/>
                  </a:lnTo>
                  <a:lnTo>
                    <a:pt x="0" y="34922"/>
                  </a:lnTo>
                  <a:lnTo>
                    <a:pt x="303372" y="34922"/>
                  </a:lnTo>
                  <a:lnTo>
                    <a:pt x="303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49490" y="3243665"/>
              <a:ext cx="158354" cy="138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712454" y="2901869"/>
            <a:ext cx="123189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21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14718" y="2221919"/>
            <a:ext cx="8198484" cy="1913889"/>
            <a:chOff x="414718" y="2221919"/>
            <a:chExt cx="8198484" cy="1913889"/>
          </a:xfrm>
        </p:grpSpPr>
        <p:sp>
          <p:nvSpPr>
            <p:cNvPr id="50" name="object 50"/>
            <p:cNvSpPr/>
            <p:nvPr/>
          </p:nvSpPr>
          <p:spPr>
            <a:xfrm>
              <a:off x="8256250" y="310510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95857" y="3105101"/>
              <a:ext cx="0" cy="1022350"/>
            </a:xfrm>
            <a:custGeom>
              <a:avLst/>
              <a:gdLst/>
              <a:ahLst/>
              <a:cxnLst/>
              <a:rect l="l" t="t" r="r" b="b"/>
              <a:pathLst>
                <a:path h="1022350">
                  <a:moveTo>
                    <a:pt x="0" y="0"/>
                  </a:moveTo>
                  <a:lnTo>
                    <a:pt x="0" y="0"/>
                  </a:lnTo>
                </a:path>
                <a:path h="1022350">
                  <a:moveTo>
                    <a:pt x="0" y="0"/>
                  </a:moveTo>
                  <a:lnTo>
                    <a:pt x="0" y="1021750"/>
                  </a:lnTo>
                </a:path>
                <a:path h="1022350">
                  <a:moveTo>
                    <a:pt x="0" y="1021750"/>
                  </a:moveTo>
                  <a:lnTo>
                    <a:pt x="0" y="102175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47257" y="4118115"/>
              <a:ext cx="1148715" cy="17780"/>
            </a:xfrm>
            <a:custGeom>
              <a:avLst/>
              <a:gdLst/>
              <a:ahLst/>
              <a:cxnLst/>
              <a:rect l="l" t="t" r="r" b="b"/>
              <a:pathLst>
                <a:path w="1148715" h="17779">
                  <a:moveTo>
                    <a:pt x="0" y="17474"/>
                  </a:moveTo>
                  <a:lnTo>
                    <a:pt x="1148599" y="17474"/>
                  </a:lnTo>
                  <a:lnTo>
                    <a:pt x="1148599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47257" y="412685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47257" y="4092493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0"/>
                  </a:moveTo>
                  <a:lnTo>
                    <a:pt x="0" y="34359"/>
                  </a:lnTo>
                </a:path>
              </a:pathLst>
            </a:custGeom>
            <a:ln w="13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20864" y="3053280"/>
              <a:ext cx="1135380" cy="1039494"/>
            </a:xfrm>
            <a:custGeom>
              <a:avLst/>
              <a:gdLst/>
              <a:ahLst/>
              <a:cxnLst/>
              <a:rect l="l" t="t" r="r" b="b"/>
              <a:pathLst>
                <a:path w="1135379" h="1039495">
                  <a:moveTo>
                    <a:pt x="1135385" y="0"/>
                  </a:moveTo>
                  <a:lnTo>
                    <a:pt x="0" y="0"/>
                  </a:lnTo>
                  <a:lnTo>
                    <a:pt x="0" y="1039212"/>
                  </a:lnTo>
                  <a:lnTo>
                    <a:pt x="1135385" y="1039212"/>
                  </a:lnTo>
                  <a:lnTo>
                    <a:pt x="1135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20864" y="3044538"/>
              <a:ext cx="1136015" cy="17780"/>
            </a:xfrm>
            <a:custGeom>
              <a:avLst/>
              <a:gdLst/>
              <a:ahLst/>
              <a:cxnLst/>
              <a:rect l="l" t="t" r="r" b="b"/>
              <a:pathLst>
                <a:path w="1136015" h="17780">
                  <a:moveTo>
                    <a:pt x="0" y="17474"/>
                  </a:moveTo>
                  <a:lnTo>
                    <a:pt x="1135403" y="17474"/>
                  </a:lnTo>
                  <a:lnTo>
                    <a:pt x="1135403" y="0"/>
                  </a:lnTo>
                  <a:lnTo>
                    <a:pt x="0" y="0"/>
                  </a:lnTo>
                  <a:lnTo>
                    <a:pt x="0" y="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20864" y="3053275"/>
              <a:ext cx="1136015" cy="1039494"/>
            </a:xfrm>
            <a:custGeom>
              <a:avLst/>
              <a:gdLst/>
              <a:ahLst/>
              <a:cxnLst/>
              <a:rect l="l" t="t" r="r" b="b"/>
              <a:pathLst>
                <a:path w="1136015" h="1039495">
                  <a:moveTo>
                    <a:pt x="1135403" y="0"/>
                  </a:moveTo>
                  <a:lnTo>
                    <a:pt x="1135403" y="0"/>
                  </a:lnTo>
                </a:path>
                <a:path w="1136015" h="1039495">
                  <a:moveTo>
                    <a:pt x="1135403" y="0"/>
                  </a:moveTo>
                  <a:lnTo>
                    <a:pt x="1135403" y="1039217"/>
                  </a:lnTo>
                </a:path>
                <a:path w="1136015" h="1039495">
                  <a:moveTo>
                    <a:pt x="1135403" y="1039217"/>
                  </a:moveTo>
                  <a:lnTo>
                    <a:pt x="1135403" y="1039217"/>
                  </a:lnTo>
                </a:path>
                <a:path w="1136015" h="1039495">
                  <a:moveTo>
                    <a:pt x="1135403" y="1039217"/>
                  </a:moveTo>
                  <a:lnTo>
                    <a:pt x="0" y="1039217"/>
                  </a:lnTo>
                </a:path>
                <a:path w="1136015" h="1039495">
                  <a:moveTo>
                    <a:pt x="0" y="1039217"/>
                  </a:moveTo>
                  <a:lnTo>
                    <a:pt x="0" y="1039217"/>
                  </a:lnTo>
                </a:path>
                <a:path w="1136015" h="1039495">
                  <a:moveTo>
                    <a:pt x="0" y="1039217"/>
                  </a:moveTo>
                  <a:lnTo>
                    <a:pt x="0" y="0"/>
                  </a:lnTo>
                </a:path>
              </a:pathLst>
            </a:custGeom>
            <a:ln w="1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95857" y="3538235"/>
              <a:ext cx="304165" cy="34925"/>
            </a:xfrm>
            <a:custGeom>
              <a:avLst/>
              <a:gdLst/>
              <a:ahLst/>
              <a:cxnLst/>
              <a:rect l="l" t="t" r="r" b="b"/>
              <a:pathLst>
                <a:path w="304165" h="34925">
                  <a:moveTo>
                    <a:pt x="303812" y="0"/>
                  </a:moveTo>
                  <a:lnTo>
                    <a:pt x="0" y="0"/>
                  </a:lnTo>
                  <a:lnTo>
                    <a:pt x="0" y="34359"/>
                  </a:lnTo>
                  <a:lnTo>
                    <a:pt x="303812" y="34359"/>
                  </a:lnTo>
                  <a:lnTo>
                    <a:pt x="303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67760" y="3485857"/>
              <a:ext cx="144982" cy="138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718" y="2273722"/>
              <a:ext cx="304165" cy="34925"/>
            </a:xfrm>
            <a:custGeom>
              <a:avLst/>
              <a:gdLst/>
              <a:ahLst/>
              <a:cxnLst/>
              <a:rect l="l" t="t" r="r" b="b"/>
              <a:pathLst>
                <a:path w="304165" h="34925">
                  <a:moveTo>
                    <a:pt x="303812" y="0"/>
                  </a:moveTo>
                  <a:lnTo>
                    <a:pt x="0" y="0"/>
                  </a:lnTo>
                  <a:lnTo>
                    <a:pt x="0" y="34359"/>
                  </a:lnTo>
                  <a:lnTo>
                    <a:pt x="303812" y="34359"/>
                  </a:lnTo>
                  <a:lnTo>
                    <a:pt x="303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6471" y="2221919"/>
              <a:ext cx="144991" cy="1385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144063" y="2602675"/>
            <a:ext cx="1129030" cy="961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R="270510" algn="ctr">
              <a:lnSpc>
                <a:spcPct val="100000"/>
              </a:lnSpc>
              <a:spcBef>
                <a:spcPts val="310"/>
              </a:spcBef>
            </a:pPr>
            <a:r>
              <a:rPr sz="1600" b="1" spc="-135" dirty="0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  <a:p>
            <a:pPr marL="177800" marR="499745" algn="ctr">
              <a:lnSpc>
                <a:spcPct val="113700"/>
              </a:lnSpc>
              <a:spcBef>
                <a:spcPts val="50"/>
              </a:spcBef>
            </a:pPr>
            <a:r>
              <a:rPr sz="1200" spc="-150" dirty="0">
                <a:latin typeface="Arial"/>
                <a:cs typeface="Arial"/>
              </a:rPr>
              <a:t>ana</a:t>
            </a:r>
            <a:r>
              <a:rPr sz="1200" spc="-65" dirty="0">
                <a:latin typeface="Arial"/>
                <a:cs typeface="Arial"/>
              </a:rPr>
              <a:t>l</a:t>
            </a:r>
            <a:r>
              <a:rPr sz="1200" spc="-85" dirty="0">
                <a:latin typeface="Arial"/>
                <a:cs typeface="Arial"/>
              </a:rPr>
              <a:t>ys</a:t>
            </a:r>
            <a:r>
              <a:rPr sz="1200" spc="-65" dirty="0">
                <a:latin typeface="Arial"/>
                <a:cs typeface="Arial"/>
              </a:rPr>
              <a:t>i</a:t>
            </a:r>
            <a:r>
              <a:rPr sz="1200" spc="-95" dirty="0">
                <a:latin typeface="Arial"/>
                <a:cs typeface="Arial"/>
              </a:rPr>
              <a:t>s  </a:t>
            </a:r>
            <a:r>
              <a:rPr sz="1200" spc="-125" dirty="0"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35940" y="2879801"/>
            <a:ext cx="1129030" cy="961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10"/>
              </a:spcBef>
            </a:pPr>
            <a:r>
              <a:rPr sz="1600" b="1" spc="-160" dirty="0">
                <a:latin typeface="Arial"/>
                <a:cs typeface="Arial"/>
              </a:rPr>
              <a:t>Const </a:t>
            </a:r>
            <a:r>
              <a:rPr sz="1600" b="1" spc="-85" dirty="0">
                <a:latin typeface="Arial"/>
                <a:cs typeface="Arial"/>
              </a:rPr>
              <a:t>ruct</a:t>
            </a:r>
            <a:r>
              <a:rPr sz="1600" b="1" spc="-365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io</a:t>
            </a:r>
            <a:endParaRPr sz="1600">
              <a:latin typeface="Arial"/>
              <a:cs typeface="Arial"/>
            </a:endParaRPr>
          </a:p>
          <a:p>
            <a:pPr marL="256540" marR="598805">
              <a:lnSpc>
                <a:spcPct val="113599"/>
              </a:lnSpc>
              <a:spcBef>
                <a:spcPts val="190"/>
              </a:spcBef>
            </a:pPr>
            <a:r>
              <a:rPr sz="1200" spc="-85" dirty="0">
                <a:latin typeface="Arial"/>
                <a:cs typeface="Arial"/>
              </a:rPr>
              <a:t>c</a:t>
            </a:r>
            <a:r>
              <a:rPr sz="1200" spc="-150" dirty="0">
                <a:latin typeface="Arial"/>
                <a:cs typeface="Arial"/>
              </a:rPr>
              <a:t>od</a:t>
            </a:r>
            <a:r>
              <a:rPr sz="1200" spc="-90" dirty="0">
                <a:latin typeface="Arial"/>
                <a:cs typeface="Arial"/>
              </a:rPr>
              <a:t>e   </a:t>
            </a:r>
            <a:r>
              <a:rPr sz="1200" spc="-75" dirty="0">
                <a:latin typeface="Arial"/>
                <a:cs typeface="Arial"/>
              </a:rPr>
              <a:t>t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1541" y="1953095"/>
            <a:ext cx="1597660" cy="8147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85"/>
              </a:spcBef>
            </a:pPr>
            <a:r>
              <a:rPr sz="1600" b="1" spc="-130" dirty="0">
                <a:latin typeface="Arial"/>
                <a:cs typeface="Arial"/>
              </a:rPr>
              <a:t>Communicat</a:t>
            </a:r>
            <a:r>
              <a:rPr sz="1600" b="1" spc="-254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525"/>
              </a:spcBef>
            </a:pPr>
            <a:r>
              <a:rPr sz="1200" b="1" spc="-70" dirty="0">
                <a:latin typeface="Arial"/>
                <a:cs typeface="Arial"/>
              </a:rPr>
              <a:t>project </a:t>
            </a:r>
            <a:r>
              <a:rPr sz="1200" b="1" spc="-65" dirty="0">
                <a:latin typeface="Arial"/>
                <a:cs typeface="Arial"/>
              </a:rPr>
              <a:t>init </a:t>
            </a:r>
            <a:r>
              <a:rPr sz="1200" b="1" spc="-55" dirty="0">
                <a:latin typeface="Arial"/>
                <a:cs typeface="Arial"/>
              </a:rPr>
              <a:t>iat</a:t>
            </a:r>
            <a:r>
              <a:rPr sz="1200" b="1" spc="-125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ion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195"/>
              </a:spcBef>
            </a:pPr>
            <a:r>
              <a:rPr sz="1200" b="1" spc="-75" dirty="0">
                <a:latin typeface="Arial"/>
                <a:cs typeface="Arial"/>
              </a:rPr>
              <a:t>requirement </a:t>
            </a:r>
            <a:r>
              <a:rPr sz="1200" b="1" spc="-85" dirty="0">
                <a:latin typeface="Arial"/>
                <a:cs typeface="Arial"/>
              </a:rPr>
              <a:t>gat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hering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39077" y="2212020"/>
            <a:ext cx="1148715" cy="10242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sz="1600" b="1" spc="-210" dirty="0">
                <a:latin typeface="Arial"/>
                <a:cs typeface="Arial"/>
              </a:rPr>
              <a:t>Planning</a:t>
            </a:r>
            <a:endParaRPr sz="1600">
              <a:latin typeface="Arial"/>
              <a:cs typeface="Arial"/>
            </a:endParaRPr>
          </a:p>
          <a:p>
            <a:pPr marL="191135" marR="255904">
              <a:lnSpc>
                <a:spcPct val="113700"/>
              </a:lnSpc>
              <a:spcBef>
                <a:spcPts val="334"/>
              </a:spcBef>
            </a:pPr>
            <a:r>
              <a:rPr sz="1200" b="1" spc="-100" dirty="0">
                <a:latin typeface="Arial"/>
                <a:cs typeface="Arial"/>
              </a:rPr>
              <a:t>estimating  </a:t>
            </a:r>
            <a:r>
              <a:rPr sz="1200" b="1" spc="-155" dirty="0">
                <a:latin typeface="Arial"/>
                <a:cs typeface="Arial"/>
              </a:rPr>
              <a:t>sch </a:t>
            </a:r>
            <a:r>
              <a:rPr sz="1200" b="1" spc="-145" dirty="0">
                <a:latin typeface="Arial"/>
                <a:cs typeface="Arial"/>
              </a:rPr>
              <a:t>edu</a:t>
            </a:r>
            <a:r>
              <a:rPr sz="1200" b="1" spc="-28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ling  </a:t>
            </a:r>
            <a:r>
              <a:rPr sz="1200" b="1" spc="-100" dirty="0">
                <a:latin typeface="Arial"/>
                <a:cs typeface="Arial"/>
              </a:rPr>
              <a:t>tracking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40750" y="3105106"/>
            <a:ext cx="112903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70"/>
              </a:spcBef>
            </a:pPr>
            <a:r>
              <a:rPr sz="1600" b="1" spc="-120" dirty="0">
                <a:latin typeface="Arial"/>
                <a:cs typeface="Arial"/>
              </a:rPr>
              <a:t>Deployment</a:t>
            </a:r>
            <a:endParaRPr sz="1600">
              <a:latin typeface="Arial"/>
              <a:cs typeface="Arial"/>
            </a:endParaRPr>
          </a:p>
          <a:p>
            <a:pPr marL="165100" marR="440055">
              <a:lnSpc>
                <a:spcPct val="113599"/>
              </a:lnSpc>
              <a:spcBef>
                <a:spcPts val="55"/>
              </a:spcBef>
            </a:pPr>
            <a:r>
              <a:rPr sz="1200" b="1" spc="-114" dirty="0">
                <a:latin typeface="Arial"/>
                <a:cs typeface="Arial"/>
              </a:rPr>
              <a:t>d</a:t>
            </a:r>
            <a:r>
              <a:rPr sz="1200" b="1" spc="-45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l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45" dirty="0">
                <a:latin typeface="Arial"/>
                <a:cs typeface="Arial"/>
              </a:rPr>
              <a:t>v</a:t>
            </a:r>
            <a:r>
              <a:rPr sz="1200" b="1" spc="-50" dirty="0">
                <a:latin typeface="Arial"/>
                <a:cs typeface="Arial"/>
              </a:rPr>
              <a:t>e</a:t>
            </a:r>
            <a:r>
              <a:rPr sz="1200" b="1" spc="-55" dirty="0">
                <a:latin typeface="Arial"/>
                <a:cs typeface="Arial"/>
              </a:rPr>
              <a:t>r</a:t>
            </a:r>
            <a:r>
              <a:rPr sz="1200" b="1" spc="-100" dirty="0">
                <a:latin typeface="Arial"/>
                <a:cs typeface="Arial"/>
              </a:rPr>
              <a:t>y  </a:t>
            </a:r>
            <a:r>
              <a:rPr sz="1200" b="1" spc="-95" dirty="0">
                <a:latin typeface="Arial"/>
                <a:cs typeface="Arial"/>
              </a:rPr>
              <a:t>support</a:t>
            </a:r>
            <a:endParaRPr sz="12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200"/>
              </a:spcBef>
            </a:pPr>
            <a:r>
              <a:rPr sz="1200" b="1" spc="-90" dirty="0">
                <a:latin typeface="Arial"/>
                <a:cs typeface="Arial"/>
              </a:rPr>
              <a:t>f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eedback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238" y="331165"/>
            <a:ext cx="4313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Waterfall</a:t>
            </a:r>
            <a:r>
              <a:rPr spc="-9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246" y="1530095"/>
            <a:ext cx="8639175" cy="2879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675"/>
              </a:spcBef>
              <a:buFont typeface="Georgia"/>
              <a:buChar char="•"/>
              <a:tabLst>
                <a:tab pos="214629" algn="l"/>
                <a:tab pos="7616825" algn="l"/>
              </a:tabLst>
            </a:pPr>
            <a:r>
              <a:rPr sz="2400" spc="-5" dirty="0">
                <a:latin typeface="Caladea"/>
                <a:cs typeface="Caladea"/>
              </a:rPr>
              <a:t>Also </a:t>
            </a:r>
            <a:r>
              <a:rPr sz="2400" dirty="0">
                <a:latin typeface="Caladea"/>
                <a:cs typeface="Caladea"/>
              </a:rPr>
              <a:t>known as </a:t>
            </a:r>
            <a:r>
              <a:rPr sz="2400" b="1" spc="-5" dirty="0">
                <a:solidFill>
                  <a:srgbClr val="0000FF"/>
                </a:solidFill>
                <a:latin typeface="Caladea"/>
                <a:cs typeface="Caladea"/>
              </a:rPr>
              <a:t>Classical life cycle </a:t>
            </a:r>
            <a:r>
              <a:rPr sz="2400" b="1" dirty="0">
                <a:solidFill>
                  <a:srgbClr val="0000FF"/>
                </a:solidFill>
                <a:latin typeface="Caladea"/>
                <a:cs typeface="Caladea"/>
              </a:rPr>
              <a:t>or</a:t>
            </a:r>
            <a:r>
              <a:rPr sz="2400" b="1" spc="55" dirty="0">
                <a:solidFill>
                  <a:srgbClr val="0000FF"/>
                </a:solidFill>
                <a:latin typeface="Caladea"/>
                <a:cs typeface="Calade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adea"/>
                <a:cs typeface="Caladea"/>
              </a:rPr>
              <a:t>linear</a:t>
            </a:r>
            <a:r>
              <a:rPr sz="2400" b="1" spc="5" dirty="0">
                <a:solidFill>
                  <a:srgbClr val="0000FF"/>
                </a:solidFill>
                <a:latin typeface="Caladea"/>
                <a:cs typeface="Caladea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adea"/>
                <a:cs typeface="Caladea"/>
              </a:rPr>
              <a:t>sequential	model</a:t>
            </a:r>
            <a:r>
              <a:rPr sz="2400" spc="-5" dirty="0">
                <a:latin typeface="Caladea"/>
                <a:cs typeface="Caladea"/>
              </a:rPr>
              <a:t>.</a:t>
            </a:r>
            <a:endParaRPr sz="2400">
              <a:latin typeface="Caladea"/>
              <a:cs typeface="Caladea"/>
            </a:endParaRPr>
          </a:p>
          <a:p>
            <a:pPr marL="12700" marR="822325">
              <a:lnSpc>
                <a:spcPct val="120000"/>
              </a:lnSpc>
              <a:spcBef>
                <a:spcPts val="5"/>
              </a:spcBef>
              <a:buFont typeface="Georgia"/>
              <a:buChar char="•"/>
              <a:tabLst>
                <a:tab pos="212725" algn="l"/>
              </a:tabLst>
            </a:pPr>
            <a:r>
              <a:rPr sz="2400" dirty="0">
                <a:latin typeface="Caladea"/>
                <a:cs typeface="Caladea"/>
              </a:rPr>
              <a:t>The </a:t>
            </a:r>
            <a:r>
              <a:rPr sz="2400" dirty="0">
                <a:solidFill>
                  <a:srgbClr val="FF00FF"/>
                </a:solidFill>
                <a:latin typeface="Caladea"/>
                <a:cs typeface="Caladea"/>
              </a:rPr>
              <a:t>oldest and </a:t>
            </a:r>
            <a:r>
              <a:rPr sz="2400" spc="-5" dirty="0">
                <a:solidFill>
                  <a:srgbClr val="FF00FF"/>
                </a:solidFill>
                <a:latin typeface="Caladea"/>
                <a:cs typeface="Caladea"/>
              </a:rPr>
              <a:t>the most </a:t>
            </a:r>
            <a:r>
              <a:rPr sz="2400" dirty="0">
                <a:solidFill>
                  <a:srgbClr val="FF00FF"/>
                </a:solidFill>
                <a:latin typeface="Caladea"/>
                <a:cs typeface="Caladea"/>
              </a:rPr>
              <a:t>widely </a:t>
            </a:r>
            <a:r>
              <a:rPr sz="2400" spc="-5" dirty="0">
                <a:solidFill>
                  <a:srgbClr val="FF00FF"/>
                </a:solidFill>
                <a:latin typeface="Caladea"/>
                <a:cs typeface="Caladea"/>
              </a:rPr>
              <a:t>used </a:t>
            </a:r>
            <a:r>
              <a:rPr sz="2400" dirty="0">
                <a:latin typeface="Caladea"/>
                <a:cs typeface="Caladea"/>
              </a:rPr>
              <a:t>software engineering  paradigm.</a:t>
            </a:r>
            <a:endParaRPr sz="2400">
              <a:latin typeface="Caladea"/>
              <a:cs typeface="Caladea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  <a:buFont typeface="Georgia"/>
              <a:buChar char="•"/>
              <a:tabLst>
                <a:tab pos="215900" algn="l"/>
              </a:tabLst>
            </a:pPr>
            <a:r>
              <a:rPr sz="2400" dirty="0">
                <a:latin typeface="Caladea"/>
                <a:cs typeface="Caladea"/>
              </a:rPr>
              <a:t>A systematic, </a:t>
            </a:r>
            <a:r>
              <a:rPr sz="2400" spc="-5" dirty="0">
                <a:latin typeface="Caladea"/>
                <a:cs typeface="Caladea"/>
              </a:rPr>
              <a:t>sequential approach </a:t>
            </a:r>
            <a:r>
              <a:rPr sz="2400" dirty="0">
                <a:latin typeface="Caladea"/>
                <a:cs typeface="Caladea"/>
              </a:rPr>
              <a:t>to software </a:t>
            </a:r>
            <a:r>
              <a:rPr sz="2400" spc="-5" dirty="0">
                <a:latin typeface="Caladea"/>
                <a:cs typeface="Caladea"/>
              </a:rPr>
              <a:t>development that  </a:t>
            </a:r>
            <a:r>
              <a:rPr sz="2400" dirty="0">
                <a:latin typeface="Caladea"/>
                <a:cs typeface="Caladea"/>
              </a:rPr>
              <a:t>begins at </a:t>
            </a:r>
            <a:r>
              <a:rPr sz="2400" spc="-10" dirty="0">
                <a:latin typeface="Caladea"/>
                <a:cs typeface="Caladea"/>
              </a:rPr>
              <a:t>the </a:t>
            </a:r>
            <a:r>
              <a:rPr sz="2400" dirty="0">
                <a:solidFill>
                  <a:srgbClr val="FF00FF"/>
                </a:solidFill>
                <a:latin typeface="Caladea"/>
                <a:cs typeface="Caladea"/>
              </a:rPr>
              <a:t>system level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progresses through </a:t>
            </a:r>
            <a:r>
              <a:rPr sz="2400" spc="-5" dirty="0">
                <a:solidFill>
                  <a:srgbClr val="FF00FF"/>
                </a:solidFill>
                <a:latin typeface="Caladea"/>
                <a:cs typeface="Caladea"/>
              </a:rPr>
              <a:t>planning,  modeling, construction </a:t>
            </a:r>
            <a:r>
              <a:rPr sz="2400" dirty="0">
                <a:solidFill>
                  <a:srgbClr val="FF00FF"/>
                </a:solidFill>
                <a:latin typeface="Caladea"/>
                <a:cs typeface="Caladea"/>
              </a:rPr>
              <a:t>and deployment, </a:t>
            </a:r>
            <a:r>
              <a:rPr sz="2400" spc="-5" dirty="0">
                <a:solidFill>
                  <a:srgbClr val="FF00FF"/>
                </a:solidFill>
                <a:latin typeface="Caladea"/>
                <a:cs typeface="Caladea"/>
              </a:rPr>
              <a:t>culminating in on-going  </a:t>
            </a:r>
            <a:r>
              <a:rPr sz="2400" dirty="0">
                <a:solidFill>
                  <a:srgbClr val="FF00FF"/>
                </a:solidFill>
                <a:latin typeface="Caladea"/>
                <a:cs typeface="Caladea"/>
              </a:rPr>
              <a:t>support </a:t>
            </a:r>
            <a:r>
              <a:rPr sz="2400" spc="-5" dirty="0">
                <a:solidFill>
                  <a:srgbClr val="FF00FF"/>
                </a:solidFill>
                <a:latin typeface="Caladea"/>
                <a:cs typeface="Caladea"/>
              </a:rPr>
              <a:t>of the </a:t>
            </a:r>
            <a:r>
              <a:rPr sz="2400" dirty="0">
                <a:solidFill>
                  <a:srgbClr val="FF00FF"/>
                </a:solidFill>
                <a:latin typeface="Caladea"/>
                <a:cs typeface="Caladea"/>
              </a:rPr>
              <a:t>completed software.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160" y="331165"/>
            <a:ext cx="7305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Problems in the Waterfall</a:t>
            </a:r>
            <a:r>
              <a:rPr spc="-5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276" y="1070863"/>
            <a:ext cx="8484235" cy="498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243840" indent="-294640">
              <a:lnSpc>
                <a:spcPct val="100000"/>
              </a:lnSpc>
              <a:spcBef>
                <a:spcPts val="95"/>
              </a:spcBef>
              <a:buSzPct val="45454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200" spc="-10" dirty="0">
                <a:latin typeface="Caladea"/>
                <a:cs typeface="Caladea"/>
              </a:rPr>
              <a:t>Real </a:t>
            </a:r>
            <a:r>
              <a:rPr sz="2200" spc="-5" dirty="0">
                <a:latin typeface="Caladea"/>
                <a:cs typeface="Caladea"/>
              </a:rPr>
              <a:t>projects rarely follow </a:t>
            </a:r>
            <a:r>
              <a:rPr sz="2200" spc="-10" dirty="0">
                <a:latin typeface="Caladea"/>
                <a:cs typeface="Caladea"/>
              </a:rPr>
              <a:t>the </a:t>
            </a:r>
            <a:r>
              <a:rPr sz="2200" spc="-5" dirty="0">
                <a:latin typeface="Caladea"/>
                <a:cs typeface="Caladea"/>
              </a:rPr>
              <a:t>sequential flow that </a:t>
            </a:r>
            <a:r>
              <a:rPr sz="2200" spc="-10" dirty="0">
                <a:latin typeface="Caladea"/>
                <a:cs typeface="Caladea"/>
              </a:rPr>
              <a:t>the model  </a:t>
            </a:r>
            <a:r>
              <a:rPr sz="2200" spc="-5" dirty="0">
                <a:latin typeface="Caladea"/>
                <a:cs typeface="Caladea"/>
              </a:rPr>
              <a:t>proposes. </a:t>
            </a:r>
            <a:r>
              <a:rPr sz="2200" spc="-10" dirty="0">
                <a:latin typeface="Caladea"/>
                <a:cs typeface="Caladea"/>
              </a:rPr>
              <a:t>Although the linear model </a:t>
            </a:r>
            <a:r>
              <a:rPr sz="2200" spc="-5" dirty="0">
                <a:latin typeface="Caladea"/>
                <a:cs typeface="Caladea"/>
              </a:rPr>
              <a:t>can </a:t>
            </a:r>
            <a:r>
              <a:rPr sz="2200" spc="-10" dirty="0">
                <a:latin typeface="Caladea"/>
                <a:cs typeface="Caladea"/>
              </a:rPr>
              <a:t>accommodate </a:t>
            </a:r>
            <a:r>
              <a:rPr sz="2200" spc="-5" dirty="0">
                <a:latin typeface="Caladea"/>
                <a:cs typeface="Caladea"/>
              </a:rPr>
              <a:t>iteration, it  does so indirectly. As a </a:t>
            </a:r>
            <a:r>
              <a:rPr sz="2200" dirty="0">
                <a:latin typeface="Caladea"/>
                <a:cs typeface="Caladea"/>
              </a:rPr>
              <a:t>result, </a:t>
            </a:r>
            <a:r>
              <a:rPr sz="2200" spc="-5" dirty="0">
                <a:latin typeface="Caladea"/>
                <a:cs typeface="Caladea"/>
              </a:rPr>
              <a:t>changes can cause confusion as the  project </a:t>
            </a:r>
            <a:r>
              <a:rPr sz="2200" spc="-10" dirty="0">
                <a:latin typeface="Caladea"/>
                <a:cs typeface="Caladea"/>
              </a:rPr>
              <a:t>team</a:t>
            </a:r>
            <a:r>
              <a:rPr sz="2200" spc="10" dirty="0">
                <a:latin typeface="Caladea"/>
                <a:cs typeface="Caladea"/>
              </a:rPr>
              <a:t> </a:t>
            </a:r>
            <a:r>
              <a:rPr sz="2200" spc="-5" dirty="0">
                <a:latin typeface="Caladea"/>
                <a:cs typeface="Caladea"/>
              </a:rPr>
              <a:t>proceeds.</a:t>
            </a:r>
            <a:endParaRPr sz="2200">
              <a:latin typeface="Caladea"/>
              <a:cs typeface="Caladea"/>
            </a:endParaRPr>
          </a:p>
          <a:p>
            <a:pPr marL="306705" marR="1023619" indent="-294640">
              <a:lnSpc>
                <a:spcPct val="100000"/>
              </a:lnSpc>
              <a:spcBef>
                <a:spcPts val="530"/>
              </a:spcBef>
              <a:buSzPct val="45454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200" spc="-5" dirty="0">
                <a:latin typeface="Caladea"/>
                <a:cs typeface="Caladea"/>
              </a:rPr>
              <a:t>It is </a:t>
            </a:r>
            <a:r>
              <a:rPr sz="2200" spc="-10" dirty="0">
                <a:latin typeface="Caladea"/>
                <a:cs typeface="Caladea"/>
              </a:rPr>
              <a:t>often </a:t>
            </a:r>
            <a:r>
              <a:rPr sz="2200" spc="-5" dirty="0">
                <a:latin typeface="Caladea"/>
                <a:cs typeface="Caladea"/>
              </a:rPr>
              <a:t>difficult </a:t>
            </a:r>
            <a:r>
              <a:rPr sz="2200" spc="-10" dirty="0">
                <a:latin typeface="Caladea"/>
                <a:cs typeface="Caladea"/>
              </a:rPr>
              <a:t>for the customer </a:t>
            </a:r>
            <a:r>
              <a:rPr sz="2200" spc="-5" dirty="0">
                <a:latin typeface="Caladea"/>
                <a:cs typeface="Caladea"/>
              </a:rPr>
              <a:t>to state all requirements  explicitly.</a:t>
            </a:r>
            <a:endParaRPr sz="2200">
              <a:latin typeface="Caladea"/>
              <a:cs typeface="Caladea"/>
            </a:endParaRPr>
          </a:p>
          <a:p>
            <a:pPr marL="306705" marR="5080" indent="-294640">
              <a:lnSpc>
                <a:spcPct val="100000"/>
              </a:lnSpc>
              <a:spcBef>
                <a:spcPts val="530"/>
              </a:spcBef>
              <a:buSzPct val="45454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200" spc="-5" dirty="0">
                <a:latin typeface="Caladea"/>
                <a:cs typeface="Caladea"/>
              </a:rPr>
              <a:t>The customer must have patience. A working version of </a:t>
            </a:r>
            <a:r>
              <a:rPr sz="2200" spc="-10" dirty="0">
                <a:latin typeface="Caladea"/>
                <a:cs typeface="Caladea"/>
              </a:rPr>
              <a:t>the  program(s) </a:t>
            </a:r>
            <a:r>
              <a:rPr sz="2200" spc="-5" dirty="0">
                <a:latin typeface="Caladea"/>
                <a:cs typeface="Caladea"/>
              </a:rPr>
              <a:t>will </a:t>
            </a:r>
            <a:r>
              <a:rPr sz="2200" spc="-10" dirty="0">
                <a:latin typeface="Caladea"/>
                <a:cs typeface="Caladea"/>
              </a:rPr>
              <a:t>not </a:t>
            </a:r>
            <a:r>
              <a:rPr sz="2200" spc="-5" dirty="0">
                <a:latin typeface="Caladea"/>
                <a:cs typeface="Caladea"/>
              </a:rPr>
              <a:t>be </a:t>
            </a:r>
            <a:r>
              <a:rPr sz="2200" spc="-10" dirty="0">
                <a:latin typeface="Caladea"/>
                <a:cs typeface="Caladea"/>
              </a:rPr>
              <a:t>available until </a:t>
            </a:r>
            <a:r>
              <a:rPr sz="2200" spc="-5" dirty="0">
                <a:latin typeface="Caladea"/>
                <a:cs typeface="Caladea"/>
              </a:rPr>
              <a:t>late in </a:t>
            </a:r>
            <a:r>
              <a:rPr sz="2200" spc="-10" dirty="0">
                <a:latin typeface="Caladea"/>
                <a:cs typeface="Caladea"/>
              </a:rPr>
              <a:t>the </a:t>
            </a:r>
            <a:r>
              <a:rPr sz="2200" spc="-5" dirty="0">
                <a:latin typeface="Caladea"/>
                <a:cs typeface="Caladea"/>
              </a:rPr>
              <a:t>project </a:t>
            </a:r>
            <a:r>
              <a:rPr sz="2200" dirty="0">
                <a:latin typeface="Caladea"/>
                <a:cs typeface="Caladea"/>
              </a:rPr>
              <a:t>time-span. </a:t>
            </a:r>
            <a:r>
              <a:rPr sz="2200" spc="-5" dirty="0">
                <a:latin typeface="Caladea"/>
                <a:cs typeface="Caladea"/>
              </a:rPr>
              <a:t>A  </a:t>
            </a:r>
            <a:r>
              <a:rPr sz="2200" spc="-10" dirty="0">
                <a:latin typeface="Caladea"/>
                <a:cs typeface="Caladea"/>
              </a:rPr>
              <a:t>major </a:t>
            </a:r>
            <a:r>
              <a:rPr sz="2200" spc="-5" dirty="0">
                <a:latin typeface="Caladea"/>
                <a:cs typeface="Caladea"/>
              </a:rPr>
              <a:t>blunder, if undetected </a:t>
            </a:r>
            <a:r>
              <a:rPr sz="2200" spc="-10" dirty="0">
                <a:latin typeface="Caladea"/>
                <a:cs typeface="Caladea"/>
              </a:rPr>
              <a:t>until the </a:t>
            </a:r>
            <a:r>
              <a:rPr sz="2200" spc="-5" dirty="0">
                <a:latin typeface="Caladea"/>
                <a:cs typeface="Caladea"/>
              </a:rPr>
              <a:t>working program is reviewed,  can be disastrous.</a:t>
            </a:r>
            <a:endParaRPr sz="2200">
              <a:latin typeface="Caladea"/>
              <a:cs typeface="Caladea"/>
            </a:endParaRPr>
          </a:p>
          <a:p>
            <a:pPr marL="306705" marR="321945" indent="-294640">
              <a:lnSpc>
                <a:spcPct val="100000"/>
              </a:lnSpc>
              <a:spcBef>
                <a:spcPts val="530"/>
              </a:spcBef>
              <a:buSzPct val="45454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200" spc="-30" dirty="0">
                <a:latin typeface="Georgia"/>
                <a:cs typeface="Georgia"/>
              </a:rPr>
              <a:t>leads </a:t>
            </a:r>
            <a:r>
              <a:rPr sz="2200" spc="-25" dirty="0">
                <a:latin typeface="Georgia"/>
                <a:cs typeface="Georgia"/>
              </a:rPr>
              <a:t>to </a:t>
            </a:r>
            <a:r>
              <a:rPr sz="2200" spc="-45" dirty="0">
                <a:latin typeface="Georgia"/>
                <a:cs typeface="Georgia"/>
              </a:rPr>
              <a:t>“blocking </a:t>
            </a:r>
            <a:r>
              <a:rPr sz="2200" spc="-25" dirty="0">
                <a:latin typeface="Georgia"/>
                <a:cs typeface="Georgia"/>
              </a:rPr>
              <a:t>states” </a:t>
            </a:r>
            <a:r>
              <a:rPr sz="2200" spc="-5" dirty="0">
                <a:latin typeface="Caladea"/>
                <a:cs typeface="Caladea"/>
              </a:rPr>
              <a:t>- some project </a:t>
            </a:r>
            <a:r>
              <a:rPr sz="2200" spc="-10" dirty="0">
                <a:latin typeface="Caladea"/>
                <a:cs typeface="Caladea"/>
              </a:rPr>
              <a:t>team members must wait  for </a:t>
            </a:r>
            <a:r>
              <a:rPr sz="2200" spc="-5" dirty="0">
                <a:latin typeface="Caladea"/>
                <a:cs typeface="Caladea"/>
              </a:rPr>
              <a:t>other </a:t>
            </a:r>
            <a:r>
              <a:rPr sz="2200" spc="-10" dirty="0">
                <a:latin typeface="Caladea"/>
                <a:cs typeface="Caladea"/>
              </a:rPr>
              <a:t>members </a:t>
            </a:r>
            <a:r>
              <a:rPr sz="2200" spc="-5" dirty="0">
                <a:latin typeface="Caladea"/>
                <a:cs typeface="Caladea"/>
              </a:rPr>
              <a:t>of </a:t>
            </a:r>
            <a:r>
              <a:rPr sz="2200" spc="-10" dirty="0">
                <a:latin typeface="Caladea"/>
                <a:cs typeface="Caladea"/>
              </a:rPr>
              <a:t>the team </a:t>
            </a:r>
            <a:r>
              <a:rPr sz="2200" spc="-5" dirty="0">
                <a:latin typeface="Caladea"/>
                <a:cs typeface="Caladea"/>
              </a:rPr>
              <a:t>to complete dependent</a:t>
            </a:r>
            <a:r>
              <a:rPr sz="2200" spc="175" dirty="0">
                <a:latin typeface="Caladea"/>
                <a:cs typeface="Caladea"/>
              </a:rPr>
              <a:t> </a:t>
            </a:r>
            <a:r>
              <a:rPr sz="2200" spc="-5" dirty="0">
                <a:latin typeface="Caladea"/>
                <a:cs typeface="Caladea"/>
              </a:rPr>
              <a:t>tasks.</a:t>
            </a:r>
            <a:endParaRPr sz="2200">
              <a:latin typeface="Caladea"/>
              <a:cs typeface="Caladea"/>
            </a:endParaRPr>
          </a:p>
          <a:p>
            <a:pPr marL="306705" indent="-294640">
              <a:lnSpc>
                <a:spcPct val="100000"/>
              </a:lnSpc>
              <a:spcBef>
                <a:spcPts val="530"/>
              </a:spcBef>
              <a:buSzPct val="45454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200" spc="-5" dirty="0">
                <a:latin typeface="Caladea"/>
                <a:cs typeface="Caladea"/>
              </a:rPr>
              <a:t>The </a:t>
            </a:r>
            <a:r>
              <a:rPr sz="2200" spc="-10" dirty="0">
                <a:latin typeface="Caladea"/>
                <a:cs typeface="Caladea"/>
              </a:rPr>
              <a:t>time </a:t>
            </a:r>
            <a:r>
              <a:rPr sz="2200" spc="-5" dirty="0">
                <a:latin typeface="Caladea"/>
                <a:cs typeface="Caladea"/>
              </a:rPr>
              <a:t>spent </a:t>
            </a:r>
            <a:r>
              <a:rPr sz="2200" spc="-10" dirty="0">
                <a:latin typeface="Caladea"/>
                <a:cs typeface="Caladea"/>
              </a:rPr>
              <a:t>waiting </a:t>
            </a:r>
            <a:r>
              <a:rPr sz="2200" spc="-5" dirty="0">
                <a:latin typeface="Caladea"/>
                <a:cs typeface="Caladea"/>
              </a:rPr>
              <a:t>can exceed </a:t>
            </a:r>
            <a:r>
              <a:rPr sz="2200" spc="-10" dirty="0">
                <a:latin typeface="Caladea"/>
                <a:cs typeface="Caladea"/>
              </a:rPr>
              <a:t>the time </a:t>
            </a:r>
            <a:r>
              <a:rPr sz="2200" spc="-5" dirty="0">
                <a:latin typeface="Caladea"/>
                <a:cs typeface="Caladea"/>
              </a:rPr>
              <a:t>spent on</a:t>
            </a:r>
            <a:r>
              <a:rPr sz="2200" spc="190" dirty="0">
                <a:latin typeface="Caladea"/>
                <a:cs typeface="Caladea"/>
              </a:rPr>
              <a:t> </a:t>
            </a:r>
            <a:r>
              <a:rPr sz="2200" spc="-5" dirty="0">
                <a:latin typeface="Caladea"/>
                <a:cs typeface="Caladea"/>
              </a:rPr>
              <a:t>productive</a:t>
            </a:r>
            <a:endParaRPr sz="2200">
              <a:latin typeface="Caladea"/>
              <a:cs typeface="Caladea"/>
            </a:endParaRPr>
          </a:p>
          <a:p>
            <a:pPr marL="306705">
              <a:lnSpc>
                <a:spcPct val="100000"/>
              </a:lnSpc>
            </a:pPr>
            <a:r>
              <a:rPr sz="2200" spc="-10" dirty="0">
                <a:latin typeface="Caladea"/>
                <a:cs typeface="Caladea"/>
              </a:rPr>
              <a:t>work!</a:t>
            </a:r>
            <a:endParaRPr sz="2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60" y="276860"/>
            <a:ext cx="8007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Where to </a:t>
            </a:r>
            <a:r>
              <a:rPr sz="4000" spc="-10" dirty="0"/>
              <a:t>use </a:t>
            </a:r>
            <a:r>
              <a:rPr sz="4000" dirty="0"/>
              <a:t>the </a:t>
            </a:r>
            <a:r>
              <a:rPr sz="4000" spc="-5" dirty="0"/>
              <a:t>waterfall model?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4824" y="1928240"/>
            <a:ext cx="78041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In </a:t>
            </a:r>
            <a:r>
              <a:rPr sz="2400" dirty="0">
                <a:latin typeface="Caladea"/>
                <a:cs typeface="Caladea"/>
              </a:rPr>
              <a:t>situations </a:t>
            </a:r>
            <a:r>
              <a:rPr sz="2400" spc="-5" dirty="0">
                <a:latin typeface="Caladea"/>
                <a:cs typeface="Caladea"/>
              </a:rPr>
              <a:t>where </a:t>
            </a:r>
            <a:r>
              <a:rPr sz="2400" dirty="0">
                <a:latin typeface="Caladea"/>
                <a:cs typeface="Caladea"/>
              </a:rPr>
              <a:t>requirements </a:t>
            </a:r>
            <a:r>
              <a:rPr sz="2400" spc="-5" dirty="0">
                <a:latin typeface="Caladea"/>
                <a:cs typeface="Caladea"/>
              </a:rPr>
              <a:t>are </a:t>
            </a:r>
            <a:r>
              <a:rPr sz="2400" dirty="0">
                <a:latin typeface="Caladea"/>
                <a:cs typeface="Caladea"/>
              </a:rPr>
              <a:t>fixed </a:t>
            </a:r>
            <a:r>
              <a:rPr sz="2400" spc="-5" dirty="0">
                <a:latin typeface="Caladea"/>
                <a:cs typeface="Caladea"/>
              </a:rPr>
              <a:t>and work </a:t>
            </a:r>
            <a:r>
              <a:rPr sz="2400" dirty="0">
                <a:latin typeface="Caladea"/>
                <a:cs typeface="Caladea"/>
              </a:rPr>
              <a:t>is </a:t>
            </a:r>
            <a:r>
              <a:rPr sz="2400" spc="-5" dirty="0">
                <a:latin typeface="Caladea"/>
                <a:cs typeface="Caladea"/>
              </a:rPr>
              <a:t>to  proceed to completion </a:t>
            </a:r>
            <a:r>
              <a:rPr sz="2400" dirty="0">
                <a:latin typeface="Caladea"/>
                <a:cs typeface="Caladea"/>
              </a:rPr>
              <a:t>in a linear</a:t>
            </a:r>
            <a:r>
              <a:rPr sz="2400" spc="-5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manner.</a:t>
            </a:r>
            <a:endParaRPr sz="2400">
              <a:latin typeface="Caladea"/>
              <a:cs typeface="Caladea"/>
            </a:endParaRPr>
          </a:p>
          <a:p>
            <a:pPr marL="306705" indent="-294640">
              <a:lnSpc>
                <a:spcPct val="100000"/>
              </a:lnSpc>
              <a:spcBef>
                <a:spcPts val="580"/>
              </a:spcBef>
              <a:buSzPct val="4375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400" spc="-5" dirty="0">
                <a:latin typeface="Caladea"/>
                <a:cs typeface="Caladea"/>
              </a:rPr>
              <a:t>Large </a:t>
            </a:r>
            <a:r>
              <a:rPr sz="2400" dirty="0">
                <a:latin typeface="Caladea"/>
                <a:cs typeface="Caladea"/>
              </a:rPr>
              <a:t>scale </a:t>
            </a:r>
            <a:r>
              <a:rPr sz="2400" spc="-5" dirty="0">
                <a:latin typeface="Caladea"/>
                <a:cs typeface="Caladea"/>
              </a:rPr>
              <a:t>projects </a:t>
            </a:r>
            <a:r>
              <a:rPr sz="2400" dirty="0">
                <a:latin typeface="Caladea"/>
                <a:cs typeface="Caladea"/>
              </a:rPr>
              <a:t>where requirements </a:t>
            </a:r>
            <a:r>
              <a:rPr sz="2400" spc="-5" dirty="0">
                <a:latin typeface="Caladea"/>
                <a:cs typeface="Caladea"/>
              </a:rPr>
              <a:t>are well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defined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366" y="331165"/>
            <a:ext cx="3718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60" dirty="0"/>
              <a:t> </a:t>
            </a:r>
            <a:r>
              <a:rPr spc="-10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1567688"/>
            <a:ext cx="8387715" cy="24034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buFont typeface="Georgia"/>
              <a:buChar char="•"/>
              <a:tabLst>
                <a:tab pos="218440" algn="l"/>
              </a:tabLst>
            </a:pPr>
            <a:r>
              <a:rPr sz="2400" dirty="0">
                <a:latin typeface="Caladea"/>
                <a:cs typeface="Caladea"/>
              </a:rPr>
              <a:t>It </a:t>
            </a:r>
            <a:r>
              <a:rPr sz="2400" spc="-5" dirty="0">
                <a:latin typeface="Caladea"/>
                <a:cs typeface="Caladea"/>
              </a:rPr>
              <a:t>provides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a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template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into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which methods for analysis, design, 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coding, testing, and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support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can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be</a:t>
            </a:r>
            <a:r>
              <a:rPr sz="2400" spc="-3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placed.</a:t>
            </a:r>
            <a:endParaRPr sz="2400">
              <a:latin typeface="Caladea"/>
              <a:cs typeface="Caladea"/>
            </a:endParaRPr>
          </a:p>
          <a:p>
            <a:pPr marL="233679" indent="-220979">
              <a:lnSpc>
                <a:spcPct val="100000"/>
              </a:lnSpc>
              <a:spcBef>
                <a:spcPts val="640"/>
              </a:spcBef>
              <a:buFont typeface="Georgia"/>
              <a:buChar char="•"/>
              <a:tabLst>
                <a:tab pos="233679" algn="l"/>
              </a:tabLst>
            </a:pPr>
            <a:r>
              <a:rPr sz="2400" dirty="0">
                <a:latin typeface="Caladea"/>
                <a:cs typeface="Caladea"/>
              </a:rPr>
              <a:t>The</a:t>
            </a:r>
            <a:r>
              <a:rPr sz="2400" spc="14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classic</a:t>
            </a:r>
            <a:r>
              <a:rPr sz="2400" spc="1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life</a:t>
            </a:r>
            <a:r>
              <a:rPr sz="2400" spc="16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cycle</a:t>
            </a:r>
            <a:r>
              <a:rPr sz="2400" spc="14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remains</a:t>
            </a:r>
            <a:r>
              <a:rPr sz="2400" spc="14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a</a:t>
            </a:r>
            <a:r>
              <a:rPr sz="2400" spc="135" dirty="0"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widely</a:t>
            </a:r>
            <a:r>
              <a:rPr sz="2400" spc="16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used</a:t>
            </a:r>
            <a:r>
              <a:rPr sz="2400" spc="14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procedural</a:t>
            </a:r>
            <a:r>
              <a:rPr sz="2400" spc="150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for software</a:t>
            </a:r>
            <a:r>
              <a:rPr sz="2400" spc="-25" dirty="0">
                <a:solidFill>
                  <a:srgbClr val="FF3366"/>
                </a:solidFill>
                <a:latin typeface="Caladea"/>
                <a:cs typeface="Caladea"/>
              </a:rPr>
              <a:t> </a:t>
            </a:r>
            <a:r>
              <a:rPr sz="2400" dirty="0">
                <a:solidFill>
                  <a:srgbClr val="FF3366"/>
                </a:solidFill>
                <a:latin typeface="Caladea"/>
                <a:cs typeface="Caladea"/>
              </a:rPr>
              <a:t>engineering.</a:t>
            </a:r>
            <a:endParaRPr sz="2400">
              <a:latin typeface="Caladea"/>
              <a:cs typeface="Caladea"/>
            </a:endParaRPr>
          </a:p>
          <a:p>
            <a:pPr marL="12700" marR="5715">
              <a:lnSpc>
                <a:spcPct val="102099"/>
              </a:lnSpc>
              <a:spcBef>
                <a:spcPts val="575"/>
              </a:spcBef>
              <a:buFont typeface="Georgia"/>
              <a:buChar char="•"/>
              <a:tabLst>
                <a:tab pos="229235" algn="l"/>
              </a:tabLst>
            </a:pPr>
            <a:r>
              <a:rPr sz="2400" spc="-5" dirty="0">
                <a:latin typeface="Caladea"/>
                <a:cs typeface="Caladea"/>
              </a:rPr>
              <a:t>While it does have </a:t>
            </a:r>
            <a:r>
              <a:rPr sz="2400" dirty="0">
                <a:latin typeface="Caladea"/>
                <a:cs typeface="Caladea"/>
              </a:rPr>
              <a:t>weaknesses, </a:t>
            </a:r>
            <a:r>
              <a:rPr sz="2400" spc="-5" dirty="0">
                <a:latin typeface="Caladea"/>
                <a:cs typeface="Caladea"/>
              </a:rPr>
              <a:t>it </a:t>
            </a:r>
            <a:r>
              <a:rPr sz="2400" dirty="0">
                <a:latin typeface="Caladea"/>
                <a:cs typeface="Caladea"/>
              </a:rPr>
              <a:t>is </a:t>
            </a:r>
            <a:r>
              <a:rPr sz="2400" spc="-5" dirty="0">
                <a:solidFill>
                  <a:srgbClr val="FF3366"/>
                </a:solidFill>
                <a:latin typeface="Caladea"/>
                <a:cs typeface="Caladea"/>
              </a:rPr>
              <a:t>significantly better </a:t>
            </a:r>
            <a:r>
              <a:rPr sz="2400" spc="-5" dirty="0">
                <a:latin typeface="Caladea"/>
                <a:cs typeface="Caladea"/>
              </a:rPr>
              <a:t>than </a:t>
            </a:r>
            <a:r>
              <a:rPr sz="2400" dirty="0">
                <a:latin typeface="Caladea"/>
                <a:cs typeface="Caladea"/>
              </a:rPr>
              <a:t>a  </a:t>
            </a:r>
            <a:r>
              <a:rPr sz="2400" spc="-5" dirty="0">
                <a:latin typeface="Caladea"/>
                <a:cs typeface="Caladea"/>
              </a:rPr>
              <a:t>haphazard approach </a:t>
            </a: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software</a:t>
            </a:r>
            <a:r>
              <a:rPr sz="2400" spc="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development.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2226</Words>
  <Application>Microsoft Office PowerPoint</Application>
  <PresentationFormat>On-screen Show (4:3)</PresentationFormat>
  <Paragraphs>313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UCS1405 – SOFTWARE  ENGINEERING</vt:lpstr>
      <vt:lpstr>Learning Objective</vt:lpstr>
      <vt:lpstr>Overview</vt:lpstr>
      <vt:lpstr>Prescriptive Models</vt:lpstr>
      <vt:lpstr>The Waterfall Model</vt:lpstr>
      <vt:lpstr>The Waterfall Model</vt:lpstr>
      <vt:lpstr>Problems in the Waterfall Model</vt:lpstr>
      <vt:lpstr>Where to use the waterfall model?</vt:lpstr>
      <vt:lpstr>Key points</vt:lpstr>
      <vt:lpstr>The Incremental Model</vt:lpstr>
      <vt:lpstr>The Incremental Model</vt:lpstr>
      <vt:lpstr>Where to use the Incremental model?</vt:lpstr>
      <vt:lpstr>The RAD Model</vt:lpstr>
      <vt:lpstr>The RAD Model</vt:lpstr>
      <vt:lpstr>The RAD Model (cont..)</vt:lpstr>
      <vt:lpstr>Business modeling</vt:lpstr>
      <vt:lpstr>Slide 17</vt:lpstr>
      <vt:lpstr>Slide 18</vt:lpstr>
      <vt:lpstr>Slide 19</vt:lpstr>
      <vt:lpstr>Slide 20</vt:lpstr>
      <vt:lpstr>Need for prototyping</vt:lpstr>
      <vt:lpstr>Evolutionary Models: Prototyping</vt:lpstr>
      <vt:lpstr>Slide 23</vt:lpstr>
      <vt:lpstr>Problems in prototyping</vt:lpstr>
      <vt:lpstr>Where to use the prototyping? Business product with unclear requirements</vt:lpstr>
      <vt:lpstr>Evolutionary Models: The Spiral</vt:lpstr>
      <vt:lpstr>Slide 27</vt:lpstr>
      <vt:lpstr>Slide 28</vt:lpstr>
      <vt:lpstr>Where to use the Spiral model?</vt:lpstr>
      <vt:lpstr>Evolutionary Models: Concurrent</vt:lpstr>
      <vt:lpstr>Slide 31</vt:lpstr>
      <vt:lpstr>Where to use the Concurrent process model?</vt:lpstr>
      <vt:lpstr>Specialized Process Models</vt:lpstr>
      <vt:lpstr>The Unified Process (UP)</vt:lpstr>
      <vt:lpstr>UP -Work Products</vt:lpstr>
      <vt:lpstr>Summary</vt:lpstr>
      <vt:lpstr>Check your understanding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ssn</cp:lastModifiedBy>
  <cp:revision>6</cp:revision>
  <dcterms:created xsi:type="dcterms:W3CDTF">2022-03-10T03:31:27Z</dcterms:created>
  <dcterms:modified xsi:type="dcterms:W3CDTF">2022-03-12T05:00:30Z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2022-03-10T00:00:00Z</vt:filetime>
  </property>
</Properties>
</file>