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182" y="6590383"/>
            <a:ext cx="7319645" cy="237490"/>
          </a:xfrm>
          <a:custGeom>
            <a:avLst/>
            <a:gdLst/>
            <a:ahLst/>
            <a:cxnLst/>
            <a:rect l="l" t="t" r="r" b="b"/>
            <a:pathLst>
              <a:path w="7319645" h="237490">
                <a:moveTo>
                  <a:pt x="7181905" y="0"/>
                </a:moveTo>
                <a:lnTo>
                  <a:pt x="0" y="0"/>
                </a:lnTo>
                <a:lnTo>
                  <a:pt x="0" y="237415"/>
                </a:lnTo>
                <a:lnTo>
                  <a:pt x="7319308" y="237415"/>
                </a:lnTo>
                <a:lnTo>
                  <a:pt x="7181905" y="0"/>
                </a:lnTo>
                <a:close/>
              </a:path>
            </a:pathLst>
          </a:custGeom>
          <a:solidFill>
            <a:srgbClr val="86BC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182" y="6641266"/>
            <a:ext cx="7398384" cy="217170"/>
          </a:xfrm>
          <a:custGeom>
            <a:avLst/>
            <a:gdLst/>
            <a:ahLst/>
            <a:cxnLst/>
            <a:rect l="l" t="t" r="r" b="b"/>
            <a:pathLst>
              <a:path w="7398384" h="217170">
                <a:moveTo>
                  <a:pt x="7267828" y="0"/>
                </a:moveTo>
                <a:lnTo>
                  <a:pt x="0" y="0"/>
                </a:lnTo>
                <a:lnTo>
                  <a:pt x="0" y="216731"/>
                </a:lnTo>
                <a:lnTo>
                  <a:pt x="7397910" y="216731"/>
                </a:lnTo>
                <a:lnTo>
                  <a:pt x="7267828" y="0"/>
                </a:lnTo>
                <a:close/>
              </a:path>
            </a:pathLst>
          </a:custGeom>
          <a:solidFill>
            <a:srgbClr val="0047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26223" y="6344500"/>
            <a:ext cx="945515" cy="381635"/>
          </a:xfrm>
          <a:custGeom>
            <a:avLst/>
            <a:gdLst/>
            <a:ahLst/>
            <a:cxnLst/>
            <a:rect l="l" t="t" r="r" b="b"/>
            <a:pathLst>
              <a:path w="945515" h="381634">
                <a:moveTo>
                  <a:pt x="369366" y="93268"/>
                </a:moveTo>
                <a:lnTo>
                  <a:pt x="356209" y="46494"/>
                </a:lnTo>
                <a:lnTo>
                  <a:pt x="322122" y="18021"/>
                </a:lnTo>
                <a:lnTo>
                  <a:pt x="275145" y="3848"/>
                </a:lnTo>
                <a:lnTo>
                  <a:pt x="223316" y="0"/>
                </a:lnTo>
                <a:lnTo>
                  <a:pt x="162598" y="5029"/>
                </a:lnTo>
                <a:lnTo>
                  <a:pt x="114617" y="19812"/>
                </a:lnTo>
                <a:lnTo>
                  <a:pt x="79819" y="43954"/>
                </a:lnTo>
                <a:lnTo>
                  <a:pt x="58635" y="77063"/>
                </a:lnTo>
                <a:lnTo>
                  <a:pt x="51473" y="118706"/>
                </a:lnTo>
                <a:lnTo>
                  <a:pt x="54978" y="142684"/>
                </a:lnTo>
                <a:lnTo>
                  <a:pt x="66548" y="164287"/>
                </a:lnTo>
                <a:lnTo>
                  <a:pt x="87769" y="184289"/>
                </a:lnTo>
                <a:lnTo>
                  <a:pt x="120230" y="203504"/>
                </a:lnTo>
                <a:lnTo>
                  <a:pt x="189001" y="237413"/>
                </a:lnTo>
                <a:lnTo>
                  <a:pt x="201599" y="244030"/>
                </a:lnTo>
                <a:lnTo>
                  <a:pt x="212598" y="252247"/>
                </a:lnTo>
                <a:lnTo>
                  <a:pt x="220370" y="263639"/>
                </a:lnTo>
                <a:lnTo>
                  <a:pt x="223316" y="279806"/>
                </a:lnTo>
                <a:lnTo>
                  <a:pt x="218744" y="297167"/>
                </a:lnTo>
                <a:lnTo>
                  <a:pt x="206133" y="310540"/>
                </a:lnTo>
                <a:lnTo>
                  <a:pt x="187071" y="319151"/>
                </a:lnTo>
                <a:lnTo>
                  <a:pt x="163195" y="322199"/>
                </a:lnTo>
                <a:lnTo>
                  <a:pt x="144272" y="317830"/>
                </a:lnTo>
                <a:lnTo>
                  <a:pt x="127787" y="306311"/>
                </a:lnTo>
                <a:lnTo>
                  <a:pt x="116128" y="290017"/>
                </a:lnTo>
                <a:lnTo>
                  <a:pt x="111721" y="271335"/>
                </a:lnTo>
                <a:lnTo>
                  <a:pt x="111721" y="262851"/>
                </a:lnTo>
                <a:lnTo>
                  <a:pt x="0" y="262851"/>
                </a:lnTo>
                <a:lnTo>
                  <a:pt x="0" y="279806"/>
                </a:lnTo>
                <a:lnTo>
                  <a:pt x="1727" y="303657"/>
                </a:lnTo>
                <a:lnTo>
                  <a:pt x="18072" y="341807"/>
                </a:lnTo>
                <a:lnTo>
                  <a:pt x="56883" y="367245"/>
                </a:lnTo>
                <a:lnTo>
                  <a:pt x="121323" y="379958"/>
                </a:lnTo>
                <a:lnTo>
                  <a:pt x="163195" y="381546"/>
                </a:lnTo>
                <a:lnTo>
                  <a:pt x="224853" y="375653"/>
                </a:lnTo>
                <a:lnTo>
                  <a:pt x="274955" y="358762"/>
                </a:lnTo>
                <a:lnTo>
                  <a:pt x="312254" y="332105"/>
                </a:lnTo>
                <a:lnTo>
                  <a:pt x="318795" y="322199"/>
                </a:lnTo>
                <a:lnTo>
                  <a:pt x="335534" y="296900"/>
                </a:lnTo>
                <a:lnTo>
                  <a:pt x="343560" y="254368"/>
                </a:lnTo>
                <a:lnTo>
                  <a:pt x="338874" y="230530"/>
                </a:lnTo>
                <a:lnTo>
                  <a:pt x="325348" y="209854"/>
                </a:lnTo>
                <a:lnTo>
                  <a:pt x="303771" y="192366"/>
                </a:lnTo>
                <a:lnTo>
                  <a:pt x="206159" y="144145"/>
                </a:lnTo>
                <a:lnTo>
                  <a:pt x="188556" y="136194"/>
                </a:lnTo>
                <a:lnTo>
                  <a:pt x="175006" y="125069"/>
                </a:lnTo>
                <a:lnTo>
                  <a:pt x="166281" y="110756"/>
                </a:lnTo>
                <a:lnTo>
                  <a:pt x="163195" y="93268"/>
                </a:lnTo>
                <a:lnTo>
                  <a:pt x="167627" y="80822"/>
                </a:lnTo>
                <a:lnTo>
                  <a:pt x="179324" y="69951"/>
                </a:lnTo>
                <a:lnTo>
                  <a:pt x="195846" y="62268"/>
                </a:lnTo>
                <a:lnTo>
                  <a:pt x="214795" y="59359"/>
                </a:lnTo>
                <a:lnTo>
                  <a:pt x="232346" y="62407"/>
                </a:lnTo>
                <a:lnTo>
                  <a:pt x="245910" y="71018"/>
                </a:lnTo>
                <a:lnTo>
                  <a:pt x="254660" y="84391"/>
                </a:lnTo>
                <a:lnTo>
                  <a:pt x="257759" y="101752"/>
                </a:lnTo>
                <a:lnTo>
                  <a:pt x="257759" y="110223"/>
                </a:lnTo>
                <a:lnTo>
                  <a:pt x="369366" y="110223"/>
                </a:lnTo>
                <a:lnTo>
                  <a:pt x="369366" y="93268"/>
                </a:lnTo>
                <a:close/>
              </a:path>
              <a:path w="945515" h="381634">
                <a:moveTo>
                  <a:pt x="609968" y="93268"/>
                </a:moveTo>
                <a:lnTo>
                  <a:pt x="599554" y="59359"/>
                </a:lnTo>
                <a:lnTo>
                  <a:pt x="595604" y="46494"/>
                </a:lnTo>
                <a:lnTo>
                  <a:pt x="559498" y="18021"/>
                </a:lnTo>
                <a:lnTo>
                  <a:pt x="512102" y="3848"/>
                </a:lnTo>
                <a:lnTo>
                  <a:pt x="463931" y="0"/>
                </a:lnTo>
                <a:lnTo>
                  <a:pt x="428332" y="1460"/>
                </a:lnTo>
                <a:lnTo>
                  <a:pt x="398386" y="5308"/>
                </a:lnTo>
                <a:lnTo>
                  <a:pt x="373291" y="10731"/>
                </a:lnTo>
                <a:lnTo>
                  <a:pt x="352196" y="16954"/>
                </a:lnTo>
                <a:lnTo>
                  <a:pt x="364807" y="31267"/>
                </a:lnTo>
                <a:lnTo>
                  <a:pt x="375793" y="48755"/>
                </a:lnTo>
                <a:lnTo>
                  <a:pt x="383578" y="69418"/>
                </a:lnTo>
                <a:lnTo>
                  <a:pt x="386524" y="93268"/>
                </a:lnTo>
                <a:lnTo>
                  <a:pt x="386524" y="101752"/>
                </a:lnTo>
                <a:lnTo>
                  <a:pt x="378002" y="110223"/>
                </a:lnTo>
                <a:lnTo>
                  <a:pt x="378002" y="118706"/>
                </a:lnTo>
                <a:lnTo>
                  <a:pt x="283438" y="118706"/>
                </a:lnTo>
                <a:lnTo>
                  <a:pt x="288137" y="142684"/>
                </a:lnTo>
                <a:lnTo>
                  <a:pt x="301713" y="164287"/>
                </a:lnTo>
                <a:lnTo>
                  <a:pt x="323329" y="184289"/>
                </a:lnTo>
                <a:lnTo>
                  <a:pt x="352196" y="203504"/>
                </a:lnTo>
                <a:lnTo>
                  <a:pt x="420966" y="237413"/>
                </a:lnTo>
                <a:lnTo>
                  <a:pt x="433565" y="244030"/>
                </a:lnTo>
                <a:lnTo>
                  <a:pt x="444563" y="252247"/>
                </a:lnTo>
                <a:lnTo>
                  <a:pt x="452335" y="263639"/>
                </a:lnTo>
                <a:lnTo>
                  <a:pt x="455282" y="279806"/>
                </a:lnTo>
                <a:lnTo>
                  <a:pt x="452069" y="297167"/>
                </a:lnTo>
                <a:lnTo>
                  <a:pt x="442417" y="310540"/>
                </a:lnTo>
                <a:lnTo>
                  <a:pt x="426326" y="319151"/>
                </a:lnTo>
                <a:lnTo>
                  <a:pt x="403809" y="322199"/>
                </a:lnTo>
                <a:lnTo>
                  <a:pt x="381215" y="317830"/>
                </a:lnTo>
                <a:lnTo>
                  <a:pt x="365086" y="306311"/>
                </a:lnTo>
                <a:lnTo>
                  <a:pt x="355422" y="290017"/>
                </a:lnTo>
                <a:lnTo>
                  <a:pt x="352196" y="271335"/>
                </a:lnTo>
                <a:lnTo>
                  <a:pt x="352196" y="262851"/>
                </a:lnTo>
                <a:lnTo>
                  <a:pt x="347764" y="288163"/>
                </a:lnTo>
                <a:lnTo>
                  <a:pt x="336080" y="312661"/>
                </a:lnTo>
                <a:lnTo>
                  <a:pt x="319544" y="335584"/>
                </a:lnTo>
                <a:lnTo>
                  <a:pt x="300596" y="356120"/>
                </a:lnTo>
                <a:lnTo>
                  <a:pt x="292074" y="356120"/>
                </a:lnTo>
                <a:lnTo>
                  <a:pt x="283438" y="364604"/>
                </a:lnTo>
                <a:lnTo>
                  <a:pt x="305739" y="370827"/>
                </a:lnTo>
                <a:lnTo>
                  <a:pt x="332867" y="376262"/>
                </a:lnTo>
                <a:lnTo>
                  <a:pt x="363207" y="380098"/>
                </a:lnTo>
                <a:lnTo>
                  <a:pt x="395160" y="381546"/>
                </a:lnTo>
                <a:lnTo>
                  <a:pt x="456819" y="375653"/>
                </a:lnTo>
                <a:lnTo>
                  <a:pt x="506920" y="358762"/>
                </a:lnTo>
                <a:lnTo>
                  <a:pt x="544220" y="332105"/>
                </a:lnTo>
                <a:lnTo>
                  <a:pt x="550760" y="322199"/>
                </a:lnTo>
                <a:lnTo>
                  <a:pt x="567499" y="296900"/>
                </a:lnTo>
                <a:lnTo>
                  <a:pt x="575525" y="254368"/>
                </a:lnTo>
                <a:lnTo>
                  <a:pt x="572173" y="230530"/>
                </a:lnTo>
                <a:lnTo>
                  <a:pt x="561581" y="209854"/>
                </a:lnTo>
                <a:lnTo>
                  <a:pt x="542925" y="192366"/>
                </a:lnTo>
                <a:lnTo>
                  <a:pt x="515404" y="178054"/>
                </a:lnTo>
                <a:lnTo>
                  <a:pt x="446646" y="144145"/>
                </a:lnTo>
                <a:lnTo>
                  <a:pt x="429120" y="136194"/>
                </a:lnTo>
                <a:lnTo>
                  <a:pt x="415594" y="125069"/>
                </a:lnTo>
                <a:lnTo>
                  <a:pt x="406882" y="110756"/>
                </a:lnTo>
                <a:lnTo>
                  <a:pt x="403809" y="93268"/>
                </a:lnTo>
                <a:lnTo>
                  <a:pt x="406882" y="80822"/>
                </a:lnTo>
                <a:lnTo>
                  <a:pt x="415594" y="69951"/>
                </a:lnTo>
                <a:lnTo>
                  <a:pt x="429120" y="62268"/>
                </a:lnTo>
                <a:lnTo>
                  <a:pt x="446646" y="59359"/>
                </a:lnTo>
                <a:lnTo>
                  <a:pt x="469239" y="62407"/>
                </a:lnTo>
                <a:lnTo>
                  <a:pt x="485355" y="71018"/>
                </a:lnTo>
                <a:lnTo>
                  <a:pt x="495020" y="84391"/>
                </a:lnTo>
                <a:lnTo>
                  <a:pt x="498246" y="101752"/>
                </a:lnTo>
                <a:lnTo>
                  <a:pt x="489610" y="110223"/>
                </a:lnTo>
                <a:lnTo>
                  <a:pt x="609968" y="110223"/>
                </a:lnTo>
                <a:lnTo>
                  <a:pt x="609968" y="93268"/>
                </a:lnTo>
                <a:close/>
              </a:path>
              <a:path w="945515" h="381634">
                <a:moveTo>
                  <a:pt x="945019" y="93268"/>
                </a:moveTo>
                <a:lnTo>
                  <a:pt x="937361" y="53657"/>
                </a:lnTo>
                <a:lnTo>
                  <a:pt x="916025" y="24384"/>
                </a:lnTo>
                <a:lnTo>
                  <a:pt x="883399" y="6235"/>
                </a:lnTo>
                <a:lnTo>
                  <a:pt x="841933" y="0"/>
                </a:lnTo>
                <a:lnTo>
                  <a:pt x="802030" y="4775"/>
                </a:lnTo>
                <a:lnTo>
                  <a:pt x="761352" y="19075"/>
                </a:lnTo>
                <a:lnTo>
                  <a:pt x="722287" y="42926"/>
                </a:lnTo>
                <a:lnTo>
                  <a:pt x="687247" y="76314"/>
                </a:lnTo>
                <a:lnTo>
                  <a:pt x="704405" y="8483"/>
                </a:lnTo>
                <a:lnTo>
                  <a:pt x="575525" y="8483"/>
                </a:lnTo>
                <a:lnTo>
                  <a:pt x="575525" y="16954"/>
                </a:lnTo>
                <a:lnTo>
                  <a:pt x="596773" y="31267"/>
                </a:lnTo>
                <a:lnTo>
                  <a:pt x="609917" y="48755"/>
                </a:lnTo>
                <a:lnTo>
                  <a:pt x="616623" y="69418"/>
                </a:lnTo>
                <a:lnTo>
                  <a:pt x="618490" y="93268"/>
                </a:lnTo>
                <a:lnTo>
                  <a:pt x="618490" y="118706"/>
                </a:lnTo>
                <a:lnTo>
                  <a:pt x="549846" y="118706"/>
                </a:lnTo>
                <a:lnTo>
                  <a:pt x="548360" y="131432"/>
                </a:lnTo>
                <a:lnTo>
                  <a:pt x="544449" y="144145"/>
                </a:lnTo>
                <a:lnTo>
                  <a:pt x="538911" y="156857"/>
                </a:lnTo>
                <a:lnTo>
                  <a:pt x="532561" y="169583"/>
                </a:lnTo>
                <a:lnTo>
                  <a:pt x="555155" y="188785"/>
                </a:lnTo>
                <a:lnTo>
                  <a:pt x="571284" y="208800"/>
                </a:lnTo>
                <a:lnTo>
                  <a:pt x="580948" y="230390"/>
                </a:lnTo>
                <a:lnTo>
                  <a:pt x="584161" y="254368"/>
                </a:lnTo>
                <a:lnTo>
                  <a:pt x="580948" y="284581"/>
                </a:lnTo>
                <a:lnTo>
                  <a:pt x="571284" y="311607"/>
                </a:lnTo>
                <a:lnTo>
                  <a:pt x="555155" y="335457"/>
                </a:lnTo>
                <a:lnTo>
                  <a:pt x="532561" y="356120"/>
                </a:lnTo>
                <a:lnTo>
                  <a:pt x="524040" y="364604"/>
                </a:lnTo>
                <a:lnTo>
                  <a:pt x="609968" y="364604"/>
                </a:lnTo>
                <a:lnTo>
                  <a:pt x="661454" y="178054"/>
                </a:lnTo>
                <a:lnTo>
                  <a:pt x="676338" y="140703"/>
                </a:lnTo>
                <a:lnTo>
                  <a:pt x="696874" y="108115"/>
                </a:lnTo>
                <a:lnTo>
                  <a:pt x="725474" y="85064"/>
                </a:lnTo>
                <a:lnTo>
                  <a:pt x="764527" y="76314"/>
                </a:lnTo>
                <a:lnTo>
                  <a:pt x="782129" y="78041"/>
                </a:lnTo>
                <a:lnTo>
                  <a:pt x="795693" y="83731"/>
                </a:lnTo>
                <a:lnTo>
                  <a:pt x="804405" y="94195"/>
                </a:lnTo>
                <a:lnTo>
                  <a:pt x="807491" y="110223"/>
                </a:lnTo>
                <a:lnTo>
                  <a:pt x="807364" y="118046"/>
                </a:lnTo>
                <a:lnTo>
                  <a:pt x="806424" y="128244"/>
                </a:lnTo>
                <a:lnTo>
                  <a:pt x="803897" y="140042"/>
                </a:lnTo>
                <a:lnTo>
                  <a:pt x="798969" y="152628"/>
                </a:lnTo>
                <a:lnTo>
                  <a:pt x="747369" y="322199"/>
                </a:lnTo>
                <a:lnTo>
                  <a:pt x="738733" y="347637"/>
                </a:lnTo>
                <a:lnTo>
                  <a:pt x="738733" y="364604"/>
                </a:lnTo>
                <a:lnTo>
                  <a:pt x="867613" y="364604"/>
                </a:lnTo>
                <a:lnTo>
                  <a:pt x="927735" y="161099"/>
                </a:lnTo>
                <a:lnTo>
                  <a:pt x="936371" y="127190"/>
                </a:lnTo>
                <a:lnTo>
                  <a:pt x="941374" y="119507"/>
                </a:lnTo>
                <a:lnTo>
                  <a:pt x="943940" y="110223"/>
                </a:lnTo>
                <a:lnTo>
                  <a:pt x="944880" y="100952"/>
                </a:lnTo>
                <a:lnTo>
                  <a:pt x="945019" y="93268"/>
                </a:lnTo>
                <a:close/>
              </a:path>
            </a:pathLst>
          </a:custGeom>
          <a:solidFill>
            <a:srgbClr val="0047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8834" y="515238"/>
            <a:ext cx="238633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304" y="1625853"/>
            <a:ext cx="8073390" cy="236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24654"/>
            <a:ext cx="8641732" cy="1033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07995" y="2884169"/>
            <a:ext cx="40024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solidFill>
                  <a:srgbClr val="1B56B5"/>
                </a:solidFill>
                <a:latin typeface="Caladea"/>
                <a:cs typeface="Caladea"/>
              </a:rPr>
              <a:t>Software</a:t>
            </a:r>
            <a:r>
              <a:rPr sz="4000" b="1" spc="-70" dirty="0">
                <a:solidFill>
                  <a:srgbClr val="1B56B5"/>
                </a:solidFill>
                <a:latin typeface="Caladea"/>
                <a:cs typeface="Caladea"/>
              </a:rPr>
              <a:t> </a:t>
            </a:r>
            <a:r>
              <a:rPr sz="4000" b="1" spc="-15" dirty="0">
                <a:solidFill>
                  <a:srgbClr val="1B56B5"/>
                </a:solidFill>
                <a:latin typeface="Caladea"/>
                <a:cs typeface="Caladea"/>
              </a:rPr>
              <a:t>Process</a:t>
            </a:r>
            <a:endParaRPr sz="4000">
              <a:latin typeface="Caladea"/>
              <a:cs typeface="Calad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5727903"/>
            <a:ext cx="246507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 smtClean="0">
                <a:latin typeface="Caladea"/>
                <a:cs typeface="Caladea"/>
              </a:rPr>
              <a:t>Dr.K.Madheswari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 smtClean="0">
                <a:latin typeface="Caladea"/>
                <a:cs typeface="Caladea"/>
              </a:rPr>
              <a:t>ASP/CSE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1752600"/>
          </a:xfrm>
          <a:custGeom>
            <a:avLst/>
            <a:gdLst/>
            <a:ahLst/>
            <a:cxnLst/>
            <a:rect l="l" t="t" r="r" b="b"/>
            <a:pathLst>
              <a:path w="9144000" h="1752600">
                <a:moveTo>
                  <a:pt x="9144000" y="0"/>
                </a:moveTo>
                <a:lnTo>
                  <a:pt x="0" y="0"/>
                </a:lnTo>
                <a:lnTo>
                  <a:pt x="0" y="1752600"/>
                </a:lnTo>
                <a:lnTo>
                  <a:pt x="9144000" y="1752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3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75638" y="376250"/>
            <a:ext cx="6630162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1710" marR="5080" indent="-969644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FFFF"/>
                </a:solidFill>
              </a:rPr>
              <a:t>UCS1405 </a:t>
            </a:r>
            <a:r>
              <a:rPr spc="-5" dirty="0">
                <a:solidFill>
                  <a:srgbClr val="FFFFFF"/>
                </a:solidFill>
              </a:rPr>
              <a:t>– </a:t>
            </a:r>
            <a:r>
              <a:rPr spc="-50" dirty="0">
                <a:solidFill>
                  <a:srgbClr val="FFFFFF"/>
                </a:solidFill>
              </a:rPr>
              <a:t>SOFTWARE  </a:t>
            </a:r>
            <a:r>
              <a:rPr spc="-10" dirty="0">
                <a:solidFill>
                  <a:srgbClr val="FFFFFF"/>
                </a:solidFill>
              </a:rPr>
              <a:t>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9751" y="129666"/>
            <a:ext cx="4784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Generic </a:t>
            </a:r>
            <a:r>
              <a:rPr sz="3600" dirty="0"/>
              <a:t>Process</a:t>
            </a:r>
            <a:r>
              <a:rPr sz="3600" spc="-50" dirty="0"/>
              <a:t> </a:t>
            </a:r>
            <a:r>
              <a:rPr sz="3600" spc="-5" dirty="0"/>
              <a:t>Model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71810" y="757331"/>
            <a:ext cx="3380708" cy="5338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5700" y="1311655"/>
            <a:ext cx="3992500" cy="3718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adea"/>
                <a:cs typeface="Caladea"/>
              </a:rPr>
              <a:t>A </a:t>
            </a:r>
            <a:r>
              <a:rPr sz="2400" spc="-5" dirty="0">
                <a:latin typeface="Caladea"/>
                <a:cs typeface="Caladea"/>
              </a:rPr>
              <a:t>generic </a:t>
            </a:r>
            <a:r>
              <a:rPr sz="2400" spc="-10" dirty="0">
                <a:latin typeface="Caladea"/>
                <a:cs typeface="Caladea"/>
              </a:rPr>
              <a:t>process  </a:t>
            </a:r>
            <a:r>
              <a:rPr sz="2400" spc="-15" dirty="0">
                <a:latin typeface="Caladea"/>
                <a:cs typeface="Caladea"/>
              </a:rPr>
              <a:t>framework </a:t>
            </a:r>
            <a:r>
              <a:rPr sz="2400" spc="-10" dirty="0">
                <a:latin typeface="Caladea"/>
                <a:cs typeface="Caladea"/>
              </a:rPr>
              <a:t>for software  </a:t>
            </a:r>
            <a:r>
              <a:rPr sz="2400" spc="-5" dirty="0">
                <a:latin typeface="Caladea"/>
                <a:cs typeface="Caladea"/>
              </a:rPr>
              <a:t>engineering </a:t>
            </a:r>
            <a:r>
              <a:rPr sz="2400" dirty="0">
                <a:latin typeface="Caladea"/>
                <a:cs typeface="Caladea"/>
              </a:rPr>
              <a:t>defines</a:t>
            </a:r>
            <a:r>
              <a:rPr sz="2400" spc="-85" dirty="0">
                <a:latin typeface="Caladea"/>
                <a:cs typeface="Caladea"/>
              </a:rPr>
              <a:t> </a:t>
            </a:r>
            <a:r>
              <a:rPr sz="2400" spc="-25" dirty="0">
                <a:latin typeface="Caladea"/>
                <a:cs typeface="Caladea"/>
              </a:rPr>
              <a:t>five  </a:t>
            </a:r>
            <a:r>
              <a:rPr sz="2400" spc="-15">
                <a:latin typeface="Caladea"/>
                <a:cs typeface="Caladea"/>
              </a:rPr>
              <a:t>framework</a:t>
            </a:r>
            <a:r>
              <a:rPr sz="2400" spc="-25">
                <a:latin typeface="Caladea"/>
                <a:cs typeface="Caladea"/>
              </a:rPr>
              <a:t> </a:t>
            </a:r>
            <a:r>
              <a:rPr sz="2400" spc="-5" smtClean="0">
                <a:latin typeface="Caladea"/>
                <a:cs typeface="Caladea"/>
              </a:rPr>
              <a:t>activities</a:t>
            </a:r>
            <a:endParaRPr lang="en-US" sz="2400" spc="-5" dirty="0" smtClean="0">
              <a:latin typeface="Caladea"/>
              <a:cs typeface="Caladea"/>
            </a:endParaRPr>
          </a:p>
          <a:p>
            <a:pPr marL="12700" marR="10160">
              <a:lnSpc>
                <a:spcPct val="100000"/>
              </a:lnSpc>
              <a:spcBef>
                <a:spcPts val="100"/>
              </a:spcBef>
            </a:pPr>
            <a:endParaRPr sz="2400">
              <a:latin typeface="Caladea"/>
              <a:cs typeface="Caladea"/>
            </a:endParaRPr>
          </a:p>
          <a:p>
            <a:pPr marL="927100" indent="-457200">
              <a:lnSpc>
                <a:spcPct val="100000"/>
              </a:lnSpc>
              <a:buAutoNum type="alphaLcPeriod"/>
              <a:tabLst>
                <a:tab pos="926465" algn="l"/>
                <a:tab pos="9271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adea"/>
                <a:cs typeface="Caladea"/>
              </a:rPr>
              <a:t>communication</a:t>
            </a:r>
            <a:endParaRPr sz="2400">
              <a:solidFill>
                <a:srgbClr val="FF0000"/>
              </a:solidFill>
              <a:latin typeface="Caladea"/>
              <a:cs typeface="Caladea"/>
            </a:endParaRPr>
          </a:p>
          <a:p>
            <a:pPr marL="927100" indent="-457200">
              <a:lnSpc>
                <a:spcPct val="100000"/>
              </a:lnSpc>
              <a:buAutoNum type="alphaLcPeriod"/>
              <a:tabLst>
                <a:tab pos="926465" algn="l"/>
                <a:tab pos="9271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adea"/>
                <a:cs typeface="Caladea"/>
              </a:rPr>
              <a:t>planning</a:t>
            </a:r>
            <a:endParaRPr sz="2400">
              <a:solidFill>
                <a:srgbClr val="FF0000"/>
              </a:solidFill>
              <a:latin typeface="Caladea"/>
              <a:cs typeface="Caladea"/>
            </a:endParaRPr>
          </a:p>
          <a:p>
            <a:pPr marL="927100" indent="-457200">
              <a:lnSpc>
                <a:spcPct val="100000"/>
              </a:lnSpc>
              <a:buAutoNum type="alphaLcPeriod"/>
              <a:tabLst>
                <a:tab pos="926465" algn="l"/>
                <a:tab pos="9271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adea"/>
                <a:cs typeface="Caladea"/>
              </a:rPr>
              <a:t>modelling</a:t>
            </a:r>
            <a:endParaRPr sz="2400">
              <a:solidFill>
                <a:srgbClr val="FF0000"/>
              </a:solidFill>
              <a:latin typeface="Caladea"/>
              <a:cs typeface="Caladea"/>
            </a:endParaRPr>
          </a:p>
          <a:p>
            <a:pPr marL="927100" indent="-457200">
              <a:lnSpc>
                <a:spcPct val="100000"/>
              </a:lnSpc>
              <a:buAutoNum type="alphaLcPeriod"/>
              <a:tabLst>
                <a:tab pos="926465" algn="l"/>
                <a:tab pos="9271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adea"/>
                <a:cs typeface="Caladea"/>
              </a:rPr>
              <a:t>construction</a:t>
            </a:r>
            <a:endParaRPr sz="2400">
              <a:solidFill>
                <a:srgbClr val="FF0000"/>
              </a:solidFill>
              <a:latin typeface="Caladea"/>
              <a:cs typeface="Caladea"/>
            </a:endParaRPr>
          </a:p>
          <a:p>
            <a:pPr marL="927100" indent="-457200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926465" algn="l"/>
                <a:tab pos="927100" algn="l"/>
              </a:tabLst>
            </a:pPr>
            <a:r>
              <a:rPr sz="2400" b="1" spc="-10" dirty="0">
                <a:solidFill>
                  <a:srgbClr val="FF0000"/>
                </a:solidFill>
                <a:latin typeface="Caladea"/>
                <a:cs typeface="Caladea"/>
              </a:rPr>
              <a:t>deployment</a:t>
            </a:r>
            <a:endParaRPr sz="2400">
              <a:solidFill>
                <a:srgbClr val="FF0000"/>
              </a:solidFill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522" y="515238"/>
            <a:ext cx="481507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</a:t>
            </a:r>
            <a:r>
              <a:rPr spc="-65" dirty="0"/>
              <a:t> </a:t>
            </a:r>
            <a:r>
              <a:rPr spc="-5" dirty="0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2460648" y="1410198"/>
            <a:ext cx="4583298" cy="4917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547242"/>
            <a:ext cx="617219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Generic </a:t>
            </a:r>
            <a:r>
              <a:rPr sz="3600" dirty="0"/>
              <a:t>Process</a:t>
            </a:r>
            <a:r>
              <a:rPr sz="3600" spc="-50" dirty="0"/>
              <a:t> </a:t>
            </a:r>
            <a:r>
              <a:rPr sz="3600" spc="-5" dirty="0"/>
              <a:t>Model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4357370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adea"/>
                <a:cs typeface="Caladea"/>
              </a:rPr>
              <a:t>Defining a </a:t>
            </a:r>
            <a:r>
              <a:rPr sz="2400" spc="-5" dirty="0">
                <a:latin typeface="Caladea"/>
                <a:cs typeface="Caladea"/>
              </a:rPr>
              <a:t>Framework</a:t>
            </a:r>
            <a:r>
              <a:rPr sz="2400" spc="-70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Activity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Identifying </a:t>
            </a:r>
            <a:r>
              <a:rPr sz="2400" dirty="0">
                <a:latin typeface="Caladea"/>
                <a:cs typeface="Caladea"/>
              </a:rPr>
              <a:t>a Task</a:t>
            </a:r>
            <a:r>
              <a:rPr sz="2400" spc="-3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Set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adea"/>
                <a:cs typeface="Caladea"/>
              </a:rPr>
              <a:t>Process</a:t>
            </a:r>
            <a:r>
              <a:rPr sz="2400" spc="-5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Patterns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580" y="165353"/>
            <a:ext cx="85800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Process Assessment </a:t>
            </a:r>
            <a:r>
              <a:rPr sz="3600" spc="-5" dirty="0"/>
              <a:t>and</a:t>
            </a:r>
            <a:r>
              <a:rPr sz="3600" spc="-110" dirty="0"/>
              <a:t> </a:t>
            </a:r>
            <a:r>
              <a:rPr sz="3600" dirty="0"/>
              <a:t>Improvement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64642" y="1025778"/>
            <a:ext cx="8289290" cy="289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5"/>
              </a:spcBef>
              <a:buFont typeface="Caladea"/>
              <a:buChar char="•"/>
              <a:tabLst>
                <a:tab pos="355600" algn="l"/>
              </a:tabLst>
            </a:pPr>
            <a:r>
              <a:rPr sz="2000" b="1" spc="-5" dirty="0">
                <a:latin typeface="Caladea"/>
                <a:cs typeface="Caladea"/>
              </a:rPr>
              <a:t>Standard CMMI Assessment </a:t>
            </a:r>
            <a:r>
              <a:rPr sz="2000" b="1" spc="-10" dirty="0">
                <a:latin typeface="Caladea"/>
                <a:cs typeface="Caladea"/>
              </a:rPr>
              <a:t>Method </a:t>
            </a:r>
            <a:r>
              <a:rPr sz="2000" b="1" spc="-5" dirty="0">
                <a:latin typeface="Caladea"/>
                <a:cs typeface="Caladea"/>
              </a:rPr>
              <a:t>for </a:t>
            </a:r>
            <a:r>
              <a:rPr sz="2000" b="1" spc="-10" dirty="0">
                <a:latin typeface="Caladea"/>
                <a:cs typeface="Caladea"/>
              </a:rPr>
              <a:t>Process </a:t>
            </a:r>
            <a:r>
              <a:rPr sz="2000" b="1" spc="-5" dirty="0">
                <a:latin typeface="Caladea"/>
                <a:cs typeface="Caladea"/>
              </a:rPr>
              <a:t>Improvement  (SCAMPI)</a:t>
            </a:r>
            <a:r>
              <a:rPr sz="2000" spc="-5" dirty="0">
                <a:latin typeface="Caladea"/>
                <a:cs typeface="Caladea"/>
              </a:rPr>
              <a:t>—provides </a:t>
            </a:r>
            <a:r>
              <a:rPr sz="2000" dirty="0">
                <a:latin typeface="Caladea"/>
                <a:cs typeface="Caladea"/>
              </a:rPr>
              <a:t>a </a:t>
            </a:r>
            <a:r>
              <a:rPr sz="2000" spc="-5" dirty="0">
                <a:latin typeface="Caladea"/>
                <a:cs typeface="Caladea"/>
              </a:rPr>
              <a:t>five </a:t>
            </a:r>
            <a:r>
              <a:rPr sz="2000" dirty="0">
                <a:latin typeface="Caladea"/>
                <a:cs typeface="Caladea"/>
              </a:rPr>
              <a:t>step </a:t>
            </a:r>
            <a:r>
              <a:rPr sz="2000" spc="-5" dirty="0">
                <a:latin typeface="Caladea"/>
                <a:cs typeface="Caladea"/>
              </a:rPr>
              <a:t>process assessment </a:t>
            </a:r>
            <a:r>
              <a:rPr sz="2000" dirty="0">
                <a:latin typeface="Caladea"/>
                <a:cs typeface="Caladea"/>
              </a:rPr>
              <a:t>model </a:t>
            </a:r>
            <a:r>
              <a:rPr sz="2000" spc="-5" dirty="0">
                <a:latin typeface="Caladea"/>
                <a:cs typeface="Caladea"/>
              </a:rPr>
              <a:t>that  incorporates five phases: </a:t>
            </a:r>
            <a:r>
              <a:rPr sz="2000" spc="-10" dirty="0">
                <a:latin typeface="Caladea"/>
                <a:cs typeface="Caladea"/>
              </a:rPr>
              <a:t>initiating, </a:t>
            </a:r>
            <a:r>
              <a:rPr sz="2000" spc="-5" dirty="0">
                <a:latin typeface="Caladea"/>
                <a:cs typeface="Caladea"/>
              </a:rPr>
              <a:t>diagnosing, establishing, acting and  learning.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adea"/>
              <a:buChar char="•"/>
            </a:pPr>
            <a:endParaRPr sz="2850">
              <a:latin typeface="Caladea"/>
              <a:cs typeface="Caladea"/>
            </a:endParaRPr>
          </a:p>
          <a:p>
            <a:pPr marL="355600" marR="5080" indent="-342900" algn="just">
              <a:lnSpc>
                <a:spcPct val="100000"/>
              </a:lnSpc>
              <a:buFont typeface="Caladea"/>
              <a:buChar char="•"/>
              <a:tabLst>
                <a:tab pos="355600" algn="l"/>
              </a:tabLst>
            </a:pPr>
            <a:r>
              <a:rPr sz="2000" b="1" spc="-5" dirty="0">
                <a:latin typeface="Caladea"/>
                <a:cs typeface="Caladea"/>
              </a:rPr>
              <a:t>CMM-Based </a:t>
            </a:r>
            <a:r>
              <a:rPr sz="2000" b="1" dirty="0">
                <a:latin typeface="Caladea"/>
                <a:cs typeface="Caladea"/>
              </a:rPr>
              <a:t>Appraisal </a:t>
            </a:r>
            <a:r>
              <a:rPr sz="2000" b="1" spc="-10" dirty="0">
                <a:latin typeface="Caladea"/>
                <a:cs typeface="Caladea"/>
              </a:rPr>
              <a:t>for </a:t>
            </a:r>
            <a:r>
              <a:rPr sz="2000" b="1" dirty="0">
                <a:latin typeface="Caladea"/>
                <a:cs typeface="Caladea"/>
              </a:rPr>
              <a:t>Internal </a:t>
            </a:r>
            <a:r>
              <a:rPr sz="2000" b="1" spc="-5" dirty="0">
                <a:latin typeface="Caladea"/>
                <a:cs typeface="Caladea"/>
              </a:rPr>
              <a:t>Process Improvement (CBA  IPI)</a:t>
            </a:r>
            <a:r>
              <a:rPr sz="2000" spc="-5" dirty="0">
                <a:latin typeface="Caladea"/>
                <a:cs typeface="Caladea"/>
              </a:rPr>
              <a:t>—provides </a:t>
            </a:r>
            <a:r>
              <a:rPr sz="2000" dirty="0">
                <a:latin typeface="Caladea"/>
                <a:cs typeface="Caladea"/>
              </a:rPr>
              <a:t>a </a:t>
            </a:r>
            <a:r>
              <a:rPr sz="2000" spc="-5" dirty="0">
                <a:latin typeface="Caladea"/>
                <a:cs typeface="Caladea"/>
              </a:rPr>
              <a:t>diagnostic technique for assessing </a:t>
            </a:r>
            <a:r>
              <a:rPr sz="2000" dirty="0">
                <a:latin typeface="Caladea"/>
                <a:cs typeface="Caladea"/>
              </a:rPr>
              <a:t>the </a:t>
            </a:r>
            <a:r>
              <a:rPr sz="2000" spc="-5" dirty="0">
                <a:latin typeface="Caladea"/>
                <a:cs typeface="Caladea"/>
              </a:rPr>
              <a:t>relative maturity  </a:t>
            </a:r>
            <a:r>
              <a:rPr sz="2000" dirty="0">
                <a:latin typeface="Caladea"/>
                <a:cs typeface="Caladea"/>
              </a:rPr>
              <a:t>of a </a:t>
            </a:r>
            <a:r>
              <a:rPr sz="2000" spc="-5" dirty="0">
                <a:latin typeface="Caladea"/>
                <a:cs typeface="Caladea"/>
              </a:rPr>
              <a:t>software organization; uses </a:t>
            </a:r>
            <a:r>
              <a:rPr sz="2000" dirty="0">
                <a:latin typeface="Caladea"/>
                <a:cs typeface="Caladea"/>
              </a:rPr>
              <a:t>the </a:t>
            </a:r>
            <a:r>
              <a:rPr sz="2000" spc="-5" dirty="0">
                <a:latin typeface="Caladea"/>
                <a:cs typeface="Caladea"/>
              </a:rPr>
              <a:t>SEI CMM </a:t>
            </a:r>
            <a:r>
              <a:rPr sz="2000" dirty="0">
                <a:latin typeface="Caladea"/>
                <a:cs typeface="Caladea"/>
              </a:rPr>
              <a:t>as the </a:t>
            </a:r>
            <a:r>
              <a:rPr sz="2000" spc="-5" dirty="0">
                <a:latin typeface="Caladea"/>
                <a:cs typeface="Caladea"/>
              </a:rPr>
              <a:t>basis for </a:t>
            </a:r>
            <a:r>
              <a:rPr sz="2000" dirty="0">
                <a:latin typeface="Caladea"/>
                <a:cs typeface="Caladea"/>
              </a:rPr>
              <a:t>the  assessment</a:t>
            </a:r>
            <a:r>
              <a:rPr sz="2000" spc="-35" dirty="0">
                <a:latin typeface="Caladea"/>
                <a:cs typeface="Caladea"/>
              </a:rPr>
              <a:t> </a:t>
            </a:r>
            <a:r>
              <a:rPr sz="2000" spc="-10" dirty="0">
                <a:latin typeface="Caladea"/>
                <a:cs typeface="Caladea"/>
              </a:rPr>
              <a:t>[Dun01]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580" y="165353"/>
            <a:ext cx="87324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Process Assessment </a:t>
            </a:r>
            <a:r>
              <a:rPr sz="3600" spc="-5" dirty="0"/>
              <a:t>and</a:t>
            </a:r>
            <a:r>
              <a:rPr sz="3600" spc="-110" dirty="0"/>
              <a:t> </a:t>
            </a:r>
            <a:r>
              <a:rPr sz="3600" dirty="0"/>
              <a:t>Improvement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64642" y="1025778"/>
            <a:ext cx="8288655" cy="289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5"/>
              </a:spcBef>
              <a:buFont typeface="Caladea"/>
              <a:buChar char="•"/>
              <a:tabLst>
                <a:tab pos="355600" algn="l"/>
              </a:tabLst>
            </a:pPr>
            <a:r>
              <a:rPr sz="2000" b="1" spc="-5" dirty="0">
                <a:latin typeface="Caladea"/>
                <a:cs typeface="Caladea"/>
              </a:rPr>
              <a:t>SPICE—The SPICE (ISO/IEC15504)</a:t>
            </a:r>
            <a:r>
              <a:rPr sz="2000" spc="-5" dirty="0">
                <a:latin typeface="Caladea"/>
                <a:cs typeface="Caladea"/>
              </a:rPr>
              <a:t>standard defines </a:t>
            </a:r>
            <a:r>
              <a:rPr sz="2000" dirty="0">
                <a:latin typeface="Caladea"/>
                <a:cs typeface="Caladea"/>
              </a:rPr>
              <a:t>a </a:t>
            </a:r>
            <a:r>
              <a:rPr sz="2000" spc="-10" dirty="0">
                <a:latin typeface="Caladea"/>
                <a:cs typeface="Caladea"/>
              </a:rPr>
              <a:t>set of  </a:t>
            </a:r>
            <a:r>
              <a:rPr sz="2000" spc="-5" dirty="0">
                <a:latin typeface="Caladea"/>
                <a:cs typeface="Caladea"/>
              </a:rPr>
              <a:t>requirements </a:t>
            </a:r>
            <a:r>
              <a:rPr sz="2000" dirty="0">
                <a:latin typeface="Caladea"/>
                <a:cs typeface="Caladea"/>
              </a:rPr>
              <a:t>for </a:t>
            </a:r>
            <a:r>
              <a:rPr sz="2000" spc="-5" dirty="0">
                <a:latin typeface="Caladea"/>
                <a:cs typeface="Caladea"/>
              </a:rPr>
              <a:t>software </a:t>
            </a:r>
            <a:r>
              <a:rPr sz="2000" dirty="0">
                <a:latin typeface="Caladea"/>
                <a:cs typeface="Caladea"/>
              </a:rPr>
              <a:t>process assessment. </a:t>
            </a:r>
            <a:r>
              <a:rPr sz="2000" spc="-5" dirty="0">
                <a:latin typeface="Caladea"/>
                <a:cs typeface="Caladea"/>
              </a:rPr>
              <a:t>The intent of </a:t>
            </a:r>
            <a:r>
              <a:rPr sz="2000" dirty="0">
                <a:latin typeface="Caladea"/>
                <a:cs typeface="Caladea"/>
              </a:rPr>
              <a:t>the  </a:t>
            </a:r>
            <a:r>
              <a:rPr sz="2000" spc="-5" dirty="0">
                <a:latin typeface="Caladea"/>
                <a:cs typeface="Caladea"/>
              </a:rPr>
              <a:t>standard is to assist organizations in developing </a:t>
            </a:r>
            <a:r>
              <a:rPr sz="2000" spc="5" dirty="0">
                <a:latin typeface="Caladea"/>
                <a:cs typeface="Caladea"/>
              </a:rPr>
              <a:t>an </a:t>
            </a:r>
            <a:r>
              <a:rPr sz="2000" spc="-5" dirty="0">
                <a:latin typeface="Caladea"/>
                <a:cs typeface="Caladea"/>
              </a:rPr>
              <a:t>objective evaluation  </a:t>
            </a:r>
            <a:r>
              <a:rPr sz="2000" dirty="0">
                <a:latin typeface="Caladea"/>
                <a:cs typeface="Caladea"/>
              </a:rPr>
              <a:t>of the efficacy of any defined software process.</a:t>
            </a:r>
            <a:r>
              <a:rPr sz="2000" spc="-170" dirty="0">
                <a:latin typeface="Caladea"/>
                <a:cs typeface="Caladea"/>
              </a:rPr>
              <a:t> </a:t>
            </a:r>
            <a:r>
              <a:rPr sz="2000" spc="-5" dirty="0">
                <a:latin typeface="Caladea"/>
                <a:cs typeface="Caladea"/>
              </a:rPr>
              <a:t>[ISO08]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adea"/>
              <a:buChar char="•"/>
            </a:pPr>
            <a:endParaRPr sz="2850">
              <a:latin typeface="Caladea"/>
              <a:cs typeface="Caladea"/>
            </a:endParaRPr>
          </a:p>
          <a:p>
            <a:pPr marL="355600" marR="5080" indent="-342900" algn="just">
              <a:lnSpc>
                <a:spcPct val="100000"/>
              </a:lnSpc>
              <a:buFont typeface="Caladea"/>
              <a:buChar char="•"/>
              <a:tabLst>
                <a:tab pos="355600" algn="l"/>
              </a:tabLst>
            </a:pPr>
            <a:r>
              <a:rPr sz="2000" b="1" dirty="0">
                <a:latin typeface="Caladea"/>
                <a:cs typeface="Caladea"/>
              </a:rPr>
              <a:t>ISO 9001:2000 </a:t>
            </a:r>
            <a:r>
              <a:rPr sz="2000" b="1" spc="-5" dirty="0">
                <a:latin typeface="Caladea"/>
                <a:cs typeface="Caladea"/>
              </a:rPr>
              <a:t>for Software</a:t>
            </a:r>
            <a:r>
              <a:rPr sz="2000" spc="-5" dirty="0">
                <a:latin typeface="Caladea"/>
                <a:cs typeface="Caladea"/>
              </a:rPr>
              <a:t>—a generic </a:t>
            </a:r>
            <a:r>
              <a:rPr sz="2000" dirty="0">
                <a:latin typeface="Caladea"/>
                <a:cs typeface="Caladea"/>
              </a:rPr>
              <a:t>standard </a:t>
            </a:r>
            <a:r>
              <a:rPr sz="2000" spc="-5" dirty="0">
                <a:latin typeface="Caladea"/>
                <a:cs typeface="Caladea"/>
              </a:rPr>
              <a:t>that applies to any  organization that wants to improve the </a:t>
            </a:r>
            <a:r>
              <a:rPr sz="2000" dirty="0">
                <a:latin typeface="Caladea"/>
                <a:cs typeface="Caladea"/>
              </a:rPr>
              <a:t>overall </a:t>
            </a:r>
            <a:r>
              <a:rPr sz="2000" spc="-5" dirty="0">
                <a:latin typeface="Caladea"/>
                <a:cs typeface="Caladea"/>
              </a:rPr>
              <a:t>quality </a:t>
            </a:r>
            <a:r>
              <a:rPr sz="2000" dirty="0">
                <a:latin typeface="Caladea"/>
                <a:cs typeface="Caladea"/>
              </a:rPr>
              <a:t>of the </a:t>
            </a:r>
            <a:r>
              <a:rPr sz="2000" spc="-5" dirty="0">
                <a:latin typeface="Caladea"/>
                <a:cs typeface="Caladea"/>
              </a:rPr>
              <a:t>products,  </a:t>
            </a:r>
            <a:r>
              <a:rPr sz="2000" dirty="0">
                <a:latin typeface="Caladea"/>
                <a:cs typeface="Caladea"/>
              </a:rPr>
              <a:t>systems, or </a:t>
            </a:r>
            <a:r>
              <a:rPr sz="2000" spc="-5" dirty="0">
                <a:latin typeface="Caladea"/>
                <a:cs typeface="Caladea"/>
              </a:rPr>
              <a:t>services that </a:t>
            </a:r>
            <a:r>
              <a:rPr sz="2000" spc="-10" dirty="0">
                <a:latin typeface="Caladea"/>
                <a:cs typeface="Caladea"/>
              </a:rPr>
              <a:t>it </a:t>
            </a:r>
            <a:r>
              <a:rPr sz="2000" spc="-5" dirty="0">
                <a:latin typeface="Caladea"/>
                <a:cs typeface="Caladea"/>
              </a:rPr>
              <a:t>provides. Therefore, the standard is directly  applicable </a:t>
            </a:r>
            <a:r>
              <a:rPr sz="2000" dirty="0">
                <a:latin typeface="Caladea"/>
                <a:cs typeface="Caladea"/>
              </a:rPr>
              <a:t>to software </a:t>
            </a:r>
            <a:r>
              <a:rPr sz="2000" spc="-5" dirty="0">
                <a:latin typeface="Caladea"/>
                <a:cs typeface="Caladea"/>
              </a:rPr>
              <a:t>organizations </a:t>
            </a:r>
            <a:r>
              <a:rPr sz="2000" dirty="0">
                <a:latin typeface="Caladea"/>
                <a:cs typeface="Caladea"/>
              </a:rPr>
              <a:t>and companies.</a:t>
            </a:r>
            <a:r>
              <a:rPr sz="2000" spc="-160" dirty="0">
                <a:latin typeface="Caladea"/>
                <a:cs typeface="Caladea"/>
              </a:rPr>
              <a:t> </a:t>
            </a:r>
            <a:r>
              <a:rPr sz="2000" spc="-5" dirty="0">
                <a:latin typeface="Caladea"/>
                <a:cs typeface="Caladea"/>
              </a:rPr>
              <a:t>[Ant06]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164" y="547242"/>
            <a:ext cx="574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Prescriptive Process</a:t>
            </a:r>
            <a:r>
              <a:rPr sz="3600" spc="-85" dirty="0"/>
              <a:t> </a:t>
            </a:r>
            <a:r>
              <a:rPr sz="3600" spc="-5" dirty="0"/>
              <a:t>Model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4018915" cy="25139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Waterfall</a:t>
            </a:r>
            <a:r>
              <a:rPr sz="2400" spc="-25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model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adea"/>
                <a:cs typeface="Caladea"/>
              </a:rPr>
              <a:t>Incremental Process</a:t>
            </a:r>
            <a:r>
              <a:rPr sz="2400" spc="-10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model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adea"/>
                <a:cs typeface="Caladea"/>
              </a:rPr>
              <a:t>Evolutionary Process</a:t>
            </a:r>
            <a:r>
              <a:rPr sz="2400" spc="-95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model</a:t>
            </a:r>
            <a:endParaRPr sz="2400">
              <a:latin typeface="Caladea"/>
              <a:cs typeface="Calade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adea"/>
                <a:cs typeface="Caladea"/>
              </a:rPr>
              <a:t>Prototyping</a:t>
            </a:r>
            <a:endParaRPr sz="2000">
              <a:latin typeface="Caladea"/>
              <a:cs typeface="Calade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adea"/>
                <a:cs typeface="Caladea"/>
              </a:rPr>
              <a:t>Spiral</a:t>
            </a:r>
            <a:r>
              <a:rPr sz="2000" spc="-40" dirty="0">
                <a:latin typeface="Caladea"/>
                <a:cs typeface="Caladea"/>
              </a:rPr>
              <a:t> </a:t>
            </a:r>
            <a:r>
              <a:rPr sz="2000" dirty="0">
                <a:latin typeface="Caladea"/>
                <a:cs typeface="Caladea"/>
              </a:rPr>
              <a:t>model</a:t>
            </a:r>
            <a:endParaRPr sz="20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adea"/>
                <a:cs typeface="Caladea"/>
              </a:rPr>
              <a:t>Concurrent</a:t>
            </a:r>
            <a:r>
              <a:rPr sz="2400" spc="-3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model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6320" y="547242"/>
            <a:ext cx="6499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Specialized </a:t>
            </a:r>
            <a:r>
              <a:rPr sz="3600" dirty="0"/>
              <a:t>Process</a:t>
            </a:r>
            <a:r>
              <a:rPr sz="3600" spc="-70" dirty="0"/>
              <a:t> </a:t>
            </a:r>
            <a:r>
              <a:rPr sz="3600" spc="-5" dirty="0"/>
              <a:t>Model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571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720" algn="l"/>
                <a:tab pos="300355" algn="l"/>
                <a:tab pos="2021839" algn="l"/>
                <a:tab pos="2997835" algn="l"/>
                <a:tab pos="5646420" algn="l"/>
                <a:tab pos="6859905" algn="l"/>
                <a:tab pos="7335520" algn="l"/>
              </a:tabLst>
            </a:pPr>
            <a:r>
              <a:rPr dirty="0"/>
              <a:t>Comp</a:t>
            </a:r>
            <a:r>
              <a:rPr spc="-10" dirty="0"/>
              <a:t>o</a:t>
            </a:r>
            <a:r>
              <a:rPr spc="-5" dirty="0"/>
              <a:t>n</a:t>
            </a:r>
            <a:r>
              <a:rPr spc="5" dirty="0"/>
              <a:t>e</a:t>
            </a:r>
            <a:r>
              <a:rPr spc="-5" dirty="0"/>
              <a:t>n</a:t>
            </a:r>
            <a:r>
              <a:rPr dirty="0"/>
              <a:t>t	</a:t>
            </a:r>
            <a:r>
              <a:rPr spc="-5" dirty="0"/>
              <a:t>base</a:t>
            </a:r>
            <a:r>
              <a:rPr dirty="0"/>
              <a:t>d	</a:t>
            </a:r>
            <a:r>
              <a:rPr spc="-5" dirty="0"/>
              <a:t>de</a:t>
            </a:r>
            <a:r>
              <a:rPr dirty="0"/>
              <a:t>velop</a:t>
            </a:r>
            <a:r>
              <a:rPr spc="-10" dirty="0"/>
              <a:t>m</a:t>
            </a:r>
            <a:r>
              <a:rPr spc="-5" dirty="0"/>
              <a:t>e</a:t>
            </a:r>
            <a:r>
              <a:rPr dirty="0"/>
              <a:t>n</a:t>
            </a:r>
            <a:r>
              <a:rPr spc="15" dirty="0"/>
              <a:t>t</a:t>
            </a:r>
            <a:r>
              <a:rPr dirty="0"/>
              <a:t>—</a:t>
            </a:r>
            <a:r>
              <a:rPr spc="-5" dirty="0"/>
              <a:t>th</a:t>
            </a:r>
            <a:r>
              <a:rPr dirty="0"/>
              <a:t>e	</a:t>
            </a:r>
            <a:r>
              <a:rPr spc="-10" dirty="0"/>
              <a:t>proces</a:t>
            </a:r>
            <a:r>
              <a:rPr spc="-5" dirty="0"/>
              <a:t>s</a:t>
            </a:r>
            <a:r>
              <a:rPr dirty="0"/>
              <a:t>	to	</a:t>
            </a:r>
            <a:r>
              <a:rPr spc="-5" dirty="0"/>
              <a:t>apply  when reuse </a:t>
            </a:r>
            <a:r>
              <a:rPr dirty="0"/>
              <a:t>is a </a:t>
            </a:r>
            <a:r>
              <a:rPr spc="-5" dirty="0"/>
              <a:t>development</a:t>
            </a:r>
            <a:r>
              <a:rPr dirty="0"/>
              <a:t> </a:t>
            </a:r>
            <a:r>
              <a:rPr spc="-5" dirty="0"/>
              <a:t>objective</a:t>
            </a:r>
          </a:p>
          <a:p>
            <a:pPr marL="299720" marR="5080" indent="-287020">
              <a:lnSpc>
                <a:spcPct val="100000"/>
              </a:lnSpc>
              <a:spcBef>
                <a:spcPts val="580"/>
              </a:spcBef>
              <a:buChar char="•"/>
              <a:tabLst>
                <a:tab pos="299720" algn="l"/>
                <a:tab pos="300355" algn="l"/>
                <a:tab pos="1786889" algn="l"/>
                <a:tab pos="5307965" algn="l"/>
                <a:tab pos="6278880" algn="l"/>
              </a:tabLst>
            </a:pPr>
            <a:r>
              <a:rPr spc="-5" dirty="0"/>
              <a:t>F</a:t>
            </a:r>
            <a:r>
              <a:rPr spc="-15" dirty="0"/>
              <a:t>o</a:t>
            </a:r>
            <a:r>
              <a:rPr dirty="0"/>
              <a:t>rmal	</a:t>
            </a:r>
            <a:r>
              <a:rPr spc="-10" dirty="0"/>
              <a:t>metho</a:t>
            </a:r>
            <a:r>
              <a:rPr dirty="0"/>
              <a:t>ds</a:t>
            </a:r>
            <a:r>
              <a:rPr spc="10" dirty="0"/>
              <a:t>—</a:t>
            </a:r>
            <a:r>
              <a:rPr spc="-5" dirty="0"/>
              <a:t>emp</a:t>
            </a:r>
            <a:r>
              <a:rPr spc="-15" dirty="0"/>
              <a:t>h</a:t>
            </a:r>
            <a:r>
              <a:rPr spc="10" dirty="0"/>
              <a:t>a</a:t>
            </a:r>
            <a:r>
              <a:rPr spc="-5" dirty="0"/>
              <a:t>siz</a:t>
            </a:r>
            <a:r>
              <a:rPr dirty="0"/>
              <a:t>e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th</a:t>
            </a:r>
            <a:r>
              <a:rPr dirty="0"/>
              <a:t>e	</a:t>
            </a:r>
            <a:r>
              <a:rPr spc="-5" dirty="0"/>
              <a:t>mathema</a:t>
            </a:r>
            <a:r>
              <a:rPr spc="5" dirty="0"/>
              <a:t>t</a:t>
            </a:r>
            <a:r>
              <a:rPr spc="-5" dirty="0"/>
              <a:t>i</a:t>
            </a:r>
            <a:r>
              <a:rPr spc="5" dirty="0"/>
              <a:t>c</a:t>
            </a:r>
            <a:r>
              <a:rPr spc="-5" dirty="0"/>
              <a:t>al  </a:t>
            </a:r>
            <a:r>
              <a:rPr dirty="0"/>
              <a:t>specification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requirements</a:t>
            </a:r>
          </a:p>
          <a:p>
            <a:pPr marL="299720" indent="-287020">
              <a:lnSpc>
                <a:spcPct val="100000"/>
              </a:lnSpc>
              <a:spcBef>
                <a:spcPts val="575"/>
              </a:spcBef>
              <a:buChar char="•"/>
              <a:tabLst>
                <a:tab pos="299720" algn="l"/>
                <a:tab pos="300355" algn="l"/>
                <a:tab pos="2628900" algn="l"/>
                <a:tab pos="2915285" algn="l"/>
                <a:tab pos="4053840" algn="l"/>
                <a:tab pos="4678680" algn="l"/>
                <a:tab pos="6831330" algn="l"/>
              </a:tabLst>
            </a:pPr>
            <a:r>
              <a:rPr spc="-5" dirty="0"/>
              <a:t>AOSD—provides	</a:t>
            </a:r>
            <a:r>
              <a:rPr dirty="0"/>
              <a:t>a	</a:t>
            </a:r>
            <a:r>
              <a:rPr spc="-5" dirty="0"/>
              <a:t>process	</a:t>
            </a:r>
            <a:r>
              <a:rPr dirty="0"/>
              <a:t>and	</a:t>
            </a:r>
            <a:r>
              <a:rPr spc="-5" dirty="0"/>
              <a:t>methodological	approach</a:t>
            </a:r>
          </a:p>
          <a:p>
            <a:pPr marL="299720">
              <a:lnSpc>
                <a:spcPct val="100000"/>
              </a:lnSpc>
            </a:pPr>
            <a:r>
              <a:rPr spc="-5" dirty="0"/>
              <a:t>for </a:t>
            </a:r>
            <a:r>
              <a:rPr dirty="0"/>
              <a:t>defining, specifying, </a:t>
            </a:r>
            <a:r>
              <a:rPr spc="-5" dirty="0"/>
              <a:t>designing, </a:t>
            </a:r>
            <a:r>
              <a:rPr dirty="0"/>
              <a:t>and constructing</a:t>
            </a:r>
            <a:r>
              <a:rPr spc="-90" dirty="0"/>
              <a:t> </a:t>
            </a:r>
            <a:r>
              <a:rPr i="1" spc="-10" dirty="0">
                <a:latin typeface="Caladea"/>
                <a:cs typeface="Caladea"/>
              </a:rPr>
              <a:t>aspects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341" y="515238"/>
            <a:ext cx="4448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Agile</a:t>
            </a:r>
            <a:r>
              <a:rPr spc="-5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4864100" cy="39770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Extreme</a:t>
            </a:r>
            <a:r>
              <a:rPr sz="2400" spc="-15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Programming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Adaptive Software</a:t>
            </a:r>
            <a:r>
              <a:rPr sz="2400" spc="-1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Development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Scrum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Dynamic Systems</a:t>
            </a:r>
            <a:r>
              <a:rPr sz="2400" spc="-2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Development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adea"/>
                <a:cs typeface="Caladea"/>
              </a:rPr>
              <a:t>Crystal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Feature </a:t>
            </a:r>
            <a:r>
              <a:rPr sz="2400" dirty="0">
                <a:latin typeface="Caladea"/>
                <a:cs typeface="Caladea"/>
              </a:rPr>
              <a:t>Drive </a:t>
            </a:r>
            <a:r>
              <a:rPr sz="2400" spc="-5" dirty="0">
                <a:latin typeface="Caladea"/>
                <a:cs typeface="Caladea"/>
              </a:rPr>
              <a:t>Development</a:t>
            </a:r>
            <a:r>
              <a:rPr sz="2400" spc="-2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(FDD)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adea"/>
                <a:cs typeface="Caladea"/>
              </a:rPr>
              <a:t>Lean </a:t>
            </a:r>
            <a:r>
              <a:rPr sz="2400" spc="-5" dirty="0">
                <a:latin typeface="Caladea"/>
                <a:cs typeface="Caladea"/>
              </a:rPr>
              <a:t>Software Development</a:t>
            </a:r>
            <a:r>
              <a:rPr sz="2400" spc="-1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(LSD)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adea"/>
                <a:cs typeface="Caladea"/>
              </a:rPr>
              <a:t>Agile </a:t>
            </a:r>
            <a:r>
              <a:rPr sz="2400" spc="-5" dirty="0">
                <a:latin typeface="Caladea"/>
                <a:cs typeface="Caladea"/>
              </a:rPr>
              <a:t>Modeling</a:t>
            </a:r>
            <a:r>
              <a:rPr sz="2400" spc="-15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(AM)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adea"/>
                <a:cs typeface="Caladea"/>
              </a:rPr>
              <a:t>Agile Unified Process</a:t>
            </a:r>
            <a:r>
              <a:rPr sz="2400" spc="-45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(AUP)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460" y="547242"/>
            <a:ext cx="4819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Extreme</a:t>
            </a:r>
            <a:r>
              <a:rPr sz="3600" spc="-100" dirty="0"/>
              <a:t> </a:t>
            </a:r>
            <a:r>
              <a:rPr sz="3600" dirty="0"/>
              <a:t>Programming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790851" y="1481108"/>
            <a:ext cx="5106974" cy="403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605" y="483234"/>
            <a:ext cx="24961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Summary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340" y="1780603"/>
            <a:ext cx="4637405" cy="30994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Introduction to </a:t>
            </a:r>
            <a:r>
              <a:rPr sz="2400" dirty="0">
                <a:latin typeface="Caladea"/>
                <a:cs typeface="Caladea"/>
              </a:rPr>
              <a:t>software</a:t>
            </a:r>
            <a:r>
              <a:rPr sz="2400" spc="-3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process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People involved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Importance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Steps</a:t>
            </a:r>
            <a:r>
              <a:rPr sz="2400" spc="-10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involved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Work</a:t>
            </a:r>
            <a:r>
              <a:rPr sz="2400" spc="-1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product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Assessment</a:t>
            </a:r>
            <a:r>
              <a:rPr sz="2400" spc="1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Mechanism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adea"/>
                <a:cs typeface="Caladea"/>
              </a:rPr>
              <a:t>Process</a:t>
            </a:r>
            <a:r>
              <a:rPr sz="2400" spc="-5" dirty="0">
                <a:latin typeface="Caladea"/>
                <a:cs typeface="Caladea"/>
              </a:rPr>
              <a:t> models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24654"/>
            <a:ext cx="8641732" cy="1033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6485" y="515238"/>
            <a:ext cx="5263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Learning</a:t>
            </a:r>
            <a:r>
              <a:rPr spc="-60" dirty="0"/>
              <a:t> </a:t>
            </a:r>
            <a:r>
              <a:rPr spc="-5" dirty="0"/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52320"/>
            <a:ext cx="7644765" cy="17087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adea"/>
                <a:cs typeface="Caladea"/>
              </a:rPr>
              <a:t>To </a:t>
            </a:r>
            <a:r>
              <a:rPr sz="2400" spc="-5" dirty="0">
                <a:latin typeface="Caladea"/>
                <a:cs typeface="Caladea"/>
              </a:rPr>
              <a:t>understand </a:t>
            </a:r>
            <a:r>
              <a:rPr sz="2400" dirty="0">
                <a:latin typeface="Caladea"/>
                <a:cs typeface="Caladea"/>
              </a:rPr>
              <a:t>software</a:t>
            </a:r>
            <a:r>
              <a:rPr sz="2400" spc="-15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process</a:t>
            </a:r>
            <a:endParaRPr sz="2400">
              <a:latin typeface="Caladea"/>
              <a:cs typeface="Caladea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adea"/>
                <a:cs typeface="Caladea"/>
              </a:rPr>
              <a:t>To </a:t>
            </a:r>
            <a:r>
              <a:rPr sz="2400" spc="-5" dirty="0">
                <a:latin typeface="Caladea"/>
                <a:cs typeface="Caladea"/>
              </a:rPr>
              <a:t>understand the </a:t>
            </a:r>
            <a:r>
              <a:rPr sz="2400" dirty="0">
                <a:latin typeface="Caladea"/>
                <a:cs typeface="Caladea"/>
              </a:rPr>
              <a:t>generic </a:t>
            </a:r>
            <a:r>
              <a:rPr sz="2400" spc="-5" dirty="0">
                <a:latin typeface="Caladea"/>
                <a:cs typeface="Caladea"/>
              </a:rPr>
              <a:t>framework </a:t>
            </a:r>
            <a:r>
              <a:rPr sz="2400" dirty="0">
                <a:latin typeface="Caladea"/>
                <a:cs typeface="Caladea"/>
              </a:rPr>
              <a:t>activities </a:t>
            </a:r>
            <a:r>
              <a:rPr sz="2400" spc="-5" dirty="0">
                <a:latin typeface="Caladea"/>
                <a:cs typeface="Caladea"/>
              </a:rPr>
              <a:t>that are  present </a:t>
            </a:r>
            <a:r>
              <a:rPr sz="2400" dirty="0">
                <a:latin typeface="Caladea"/>
                <a:cs typeface="Caladea"/>
              </a:rPr>
              <a:t>in every software</a:t>
            </a:r>
            <a:r>
              <a:rPr sz="2400" spc="-4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process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adea"/>
                <a:cs typeface="Caladea"/>
              </a:rPr>
              <a:t>To </a:t>
            </a:r>
            <a:r>
              <a:rPr sz="2400" spc="-5" dirty="0">
                <a:latin typeface="Caladea"/>
                <a:cs typeface="Caladea"/>
              </a:rPr>
              <a:t>understand process models </a:t>
            </a:r>
            <a:r>
              <a:rPr sz="2400" dirty="0">
                <a:latin typeface="Caladea"/>
                <a:cs typeface="Caladea"/>
              </a:rPr>
              <a:t>and </a:t>
            </a:r>
            <a:r>
              <a:rPr sz="2400" spc="-5" dirty="0">
                <a:latin typeface="Caladea"/>
                <a:cs typeface="Caladea"/>
              </a:rPr>
              <a:t>process</a:t>
            </a:r>
            <a:r>
              <a:rPr sz="2400" spc="50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patterns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613" y="515238"/>
            <a:ext cx="6189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Check </a:t>
            </a:r>
            <a:r>
              <a:rPr spc="-5" dirty="0"/>
              <a:t>your</a:t>
            </a:r>
            <a:r>
              <a:rPr spc="-20" dirty="0"/>
              <a:t> </a:t>
            </a:r>
            <a:r>
              <a:rPr spc="-10" dirty="0"/>
              <a:t>understanding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417"/>
            <a:ext cx="7626984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What </a:t>
            </a:r>
            <a:r>
              <a:rPr sz="2400" spc="-5" dirty="0">
                <a:latin typeface="Verdana"/>
                <a:cs typeface="Verdana"/>
              </a:rPr>
              <a:t>are framework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activities?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  <a:tab pos="6282690" algn="l"/>
              </a:tabLst>
            </a:pPr>
            <a:r>
              <a:rPr sz="2400" dirty="0">
                <a:latin typeface="Verdana"/>
                <a:cs typeface="Verdana"/>
              </a:rPr>
              <a:t>W</a:t>
            </a:r>
            <a:r>
              <a:rPr sz="2400" spc="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at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 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 </a:t>
            </a:r>
            <a:r>
              <a:rPr sz="2400" spc="10" dirty="0">
                <a:latin typeface="Verdana"/>
                <a:cs typeface="Verdana"/>
              </a:rPr>
              <a:t>w</a:t>
            </a:r>
            <a:r>
              <a:rPr sz="2400" dirty="0">
                <a:latin typeface="Verdana"/>
                <a:cs typeface="Verdana"/>
              </a:rPr>
              <a:t>ork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pro</a:t>
            </a:r>
            <a:r>
              <a:rPr sz="2400" spc="5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u</a:t>
            </a:r>
            <a:r>
              <a:rPr sz="2400" spc="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software	</a:t>
            </a:r>
            <a:r>
              <a:rPr sz="2400" spc="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rocess?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721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Roger S. Pressman, </a:t>
            </a:r>
            <a:r>
              <a:rPr sz="2400" spc="-10" dirty="0">
                <a:latin typeface="Caladea"/>
                <a:cs typeface="Caladea"/>
              </a:rPr>
              <a:t>“Software </a:t>
            </a:r>
            <a:r>
              <a:rPr sz="2400" spc="-5" dirty="0">
                <a:latin typeface="Caladea"/>
                <a:cs typeface="Caladea"/>
              </a:rPr>
              <a:t>Engineering </a:t>
            </a:r>
            <a:r>
              <a:rPr sz="2400" dirty="0">
                <a:latin typeface="Caladea"/>
                <a:cs typeface="Caladea"/>
              </a:rPr>
              <a:t>– A  Practitioner’s </a:t>
            </a:r>
            <a:r>
              <a:rPr sz="2400" spc="-5" dirty="0">
                <a:latin typeface="Caladea"/>
                <a:cs typeface="Caladea"/>
              </a:rPr>
              <a:t>Approach”, Seventh Edition, Mc </a:t>
            </a:r>
            <a:r>
              <a:rPr sz="2400" dirty="0">
                <a:latin typeface="Caladea"/>
                <a:cs typeface="Caladea"/>
              </a:rPr>
              <a:t>Graw-Hill  </a:t>
            </a:r>
            <a:r>
              <a:rPr sz="2400" spc="-5" dirty="0">
                <a:latin typeface="Caladea"/>
                <a:cs typeface="Caladea"/>
              </a:rPr>
              <a:t>International Edition,</a:t>
            </a:r>
            <a:r>
              <a:rPr sz="2400" spc="-6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2010.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8802" y="3080130"/>
            <a:ext cx="2103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1B56B5"/>
                </a:solidFill>
                <a:latin typeface="Verdana"/>
                <a:cs typeface="Verdana"/>
              </a:rPr>
              <a:t>Thank</a:t>
            </a:r>
            <a:r>
              <a:rPr sz="2800" spc="-50" dirty="0">
                <a:solidFill>
                  <a:srgbClr val="1B56B5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1B56B5"/>
                </a:solidFill>
                <a:latin typeface="Verdana"/>
                <a:cs typeface="Verdana"/>
              </a:rPr>
              <a:t>you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24654"/>
            <a:ext cx="8641732" cy="1033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0702" y="483234"/>
            <a:ext cx="360349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Overview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307340" y="1780603"/>
            <a:ext cx="7236460" cy="313419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Introduction to </a:t>
            </a:r>
            <a:r>
              <a:rPr sz="2400" dirty="0">
                <a:latin typeface="Caladea"/>
                <a:cs typeface="Caladea"/>
              </a:rPr>
              <a:t>software</a:t>
            </a:r>
            <a:r>
              <a:rPr sz="2400" spc="-3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process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People involved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Importance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Steps</a:t>
            </a:r>
            <a:r>
              <a:rPr sz="2400" spc="-10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involved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Work</a:t>
            </a:r>
            <a:r>
              <a:rPr sz="2400" spc="-1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product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Assessment</a:t>
            </a:r>
            <a:r>
              <a:rPr sz="2400" spc="1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Mechanism</a:t>
            </a:r>
            <a:endParaRPr sz="24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adea"/>
                <a:cs typeface="Caladea"/>
              </a:rPr>
              <a:t>Process</a:t>
            </a:r>
            <a:r>
              <a:rPr sz="2400" spc="-5" dirty="0">
                <a:latin typeface="Caladea"/>
                <a:cs typeface="Caladea"/>
              </a:rPr>
              <a:t> models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24654"/>
            <a:ext cx="8641732" cy="1033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7296" y="547242"/>
            <a:ext cx="509130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</a:t>
            </a:r>
            <a:r>
              <a:rPr sz="3600" spc="-90" dirty="0"/>
              <a:t> </a:t>
            </a:r>
            <a:r>
              <a:rPr sz="3600" dirty="0"/>
              <a:t>Process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35940" y="1625853"/>
            <a:ext cx="8072755" cy="2305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When </a:t>
            </a:r>
            <a:r>
              <a:rPr sz="2400" dirty="0">
                <a:latin typeface="Caladea"/>
                <a:cs typeface="Caladea"/>
              </a:rPr>
              <a:t>you </a:t>
            </a:r>
            <a:r>
              <a:rPr sz="2400" spc="-5" dirty="0">
                <a:latin typeface="Caladea"/>
                <a:cs typeface="Caladea"/>
              </a:rPr>
              <a:t>work </a:t>
            </a:r>
            <a:r>
              <a:rPr sz="2400" dirty="0">
                <a:latin typeface="Caladea"/>
                <a:cs typeface="Caladea"/>
              </a:rPr>
              <a:t>to </a:t>
            </a:r>
            <a:r>
              <a:rPr sz="2400" spc="-10" dirty="0">
                <a:latin typeface="Caladea"/>
                <a:cs typeface="Caladea"/>
              </a:rPr>
              <a:t>build </a:t>
            </a:r>
            <a:r>
              <a:rPr sz="2400" dirty="0">
                <a:latin typeface="Caladea"/>
                <a:cs typeface="Caladea"/>
              </a:rPr>
              <a:t>a </a:t>
            </a:r>
            <a:r>
              <a:rPr sz="2400" spc="-5" dirty="0">
                <a:latin typeface="Caladea"/>
                <a:cs typeface="Caladea"/>
              </a:rPr>
              <a:t>product or </a:t>
            </a:r>
            <a:r>
              <a:rPr sz="2400" dirty="0">
                <a:latin typeface="Caladea"/>
                <a:cs typeface="Caladea"/>
              </a:rPr>
              <a:t>system, it’s </a:t>
            </a:r>
            <a:r>
              <a:rPr sz="2400" spc="-5" dirty="0">
                <a:latin typeface="Caladea"/>
                <a:cs typeface="Caladea"/>
              </a:rPr>
              <a:t>important  </a:t>
            </a:r>
            <a:r>
              <a:rPr sz="2400" dirty="0">
                <a:latin typeface="Caladea"/>
                <a:cs typeface="Caladea"/>
              </a:rPr>
              <a:t>to go </a:t>
            </a:r>
            <a:r>
              <a:rPr sz="2400" spc="-5" dirty="0">
                <a:solidFill>
                  <a:srgbClr val="FF0000"/>
                </a:solidFill>
                <a:latin typeface="Caladea"/>
                <a:cs typeface="Caladea"/>
              </a:rPr>
              <a:t>through </a:t>
            </a:r>
            <a:r>
              <a:rPr sz="2400" dirty="0">
                <a:solidFill>
                  <a:srgbClr val="FF0000"/>
                </a:solidFill>
                <a:latin typeface="Caladea"/>
                <a:cs typeface="Caladea"/>
              </a:rPr>
              <a:t>a series </a:t>
            </a:r>
            <a:r>
              <a:rPr sz="2400" spc="-5" dirty="0">
                <a:solidFill>
                  <a:srgbClr val="FF0000"/>
                </a:solidFill>
                <a:latin typeface="Caladea"/>
                <a:cs typeface="Caladea"/>
              </a:rPr>
              <a:t>of predictable </a:t>
            </a:r>
            <a:r>
              <a:rPr sz="2400" dirty="0">
                <a:solidFill>
                  <a:srgbClr val="FF0000"/>
                </a:solidFill>
                <a:latin typeface="Caladea"/>
                <a:cs typeface="Caladea"/>
              </a:rPr>
              <a:t>steps—a </a:t>
            </a:r>
            <a:r>
              <a:rPr sz="2400" spc="-5" dirty="0">
                <a:solidFill>
                  <a:srgbClr val="FF0000"/>
                </a:solidFill>
                <a:latin typeface="Caladea"/>
                <a:cs typeface="Caladea"/>
              </a:rPr>
              <a:t>road map  </a:t>
            </a:r>
            <a:r>
              <a:rPr sz="2400" spc="-5" dirty="0">
                <a:latin typeface="Caladea"/>
                <a:cs typeface="Caladea"/>
              </a:rPr>
              <a:t>that </a:t>
            </a:r>
            <a:r>
              <a:rPr sz="2400" dirty="0">
                <a:latin typeface="Caladea"/>
                <a:cs typeface="Caladea"/>
              </a:rPr>
              <a:t>helps you </a:t>
            </a:r>
            <a:r>
              <a:rPr sz="2400" spc="-5" dirty="0">
                <a:latin typeface="Caladea"/>
                <a:cs typeface="Caladea"/>
              </a:rPr>
              <a:t>create </a:t>
            </a:r>
            <a:r>
              <a:rPr sz="2400" dirty="0">
                <a:latin typeface="Caladea"/>
                <a:cs typeface="Caladea"/>
              </a:rPr>
              <a:t>a </a:t>
            </a:r>
            <a:r>
              <a:rPr sz="2400" spc="-5" dirty="0">
                <a:latin typeface="Caladea"/>
                <a:cs typeface="Caladea"/>
              </a:rPr>
              <a:t>timely, high-quality</a:t>
            </a:r>
            <a:r>
              <a:rPr sz="2400" spc="5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result.</a:t>
            </a:r>
            <a:endParaRPr sz="2400">
              <a:latin typeface="Caladea"/>
              <a:cs typeface="Caladea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Caladea"/>
                <a:cs typeface="Caladea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Caladea"/>
                <a:cs typeface="Caladea"/>
              </a:rPr>
              <a:t>road map </a:t>
            </a:r>
            <a:r>
              <a:rPr sz="2400" spc="-5" dirty="0">
                <a:latin typeface="Caladea"/>
                <a:cs typeface="Caladea"/>
              </a:rPr>
              <a:t>that </a:t>
            </a:r>
            <a:r>
              <a:rPr sz="2400" dirty="0">
                <a:latin typeface="Caladea"/>
                <a:cs typeface="Caladea"/>
              </a:rPr>
              <a:t>you follow is called a</a:t>
            </a:r>
            <a:r>
              <a:rPr sz="2400" spc="10" dirty="0">
                <a:latin typeface="Caladea"/>
                <a:cs typeface="Caladea"/>
              </a:rPr>
              <a:t> </a:t>
            </a:r>
            <a:r>
              <a:rPr sz="2400" spc="-10" dirty="0">
                <a:latin typeface="Caladea"/>
                <a:cs typeface="Caladea"/>
              </a:rPr>
              <a:t>“</a:t>
            </a:r>
            <a:r>
              <a:rPr sz="2400" spc="-10" dirty="0">
                <a:solidFill>
                  <a:srgbClr val="FF0000"/>
                </a:solidFill>
                <a:latin typeface="Caladea"/>
                <a:cs typeface="Caladea"/>
              </a:rPr>
              <a:t>software</a:t>
            </a:r>
            <a:endParaRPr sz="2400">
              <a:solidFill>
                <a:srgbClr val="FF0000"/>
              </a:solidFill>
              <a:latin typeface="Caladea"/>
              <a:cs typeface="Caladea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aladea"/>
                <a:cs typeface="Caladea"/>
              </a:rPr>
              <a:t>process.”</a:t>
            </a:r>
            <a:endParaRPr sz="2400">
              <a:solidFill>
                <a:srgbClr val="FF0000"/>
              </a:solidFill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24654"/>
            <a:ext cx="8641732" cy="1033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0" y="685800"/>
            <a:ext cx="4343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People</a:t>
            </a:r>
            <a:r>
              <a:rPr sz="3600" spc="-45" dirty="0"/>
              <a:t> </a:t>
            </a:r>
            <a:r>
              <a:rPr sz="3600" spc="-5" dirty="0"/>
              <a:t>Involved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35940" y="1625853"/>
            <a:ext cx="807339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aladea"/>
                <a:cs typeface="Caladea"/>
              </a:rPr>
              <a:t>Software engineers </a:t>
            </a:r>
            <a:r>
              <a:rPr sz="2400" spc="-5" dirty="0">
                <a:latin typeface="Caladea"/>
                <a:cs typeface="Caladea"/>
              </a:rPr>
              <a:t>and their </a:t>
            </a:r>
            <a:r>
              <a:rPr sz="2400" spc="-5" dirty="0">
                <a:solidFill>
                  <a:srgbClr val="FF0000"/>
                </a:solidFill>
                <a:latin typeface="Caladea"/>
                <a:cs typeface="Caladea"/>
              </a:rPr>
              <a:t>managers</a:t>
            </a:r>
            <a:r>
              <a:rPr sz="2400" spc="-5" dirty="0">
                <a:latin typeface="Caladea"/>
                <a:cs typeface="Caladea"/>
              </a:rPr>
              <a:t> adapt the </a:t>
            </a:r>
            <a:r>
              <a:rPr sz="2400" spc="-10" dirty="0">
                <a:latin typeface="Caladea"/>
                <a:cs typeface="Caladea"/>
              </a:rPr>
              <a:t>process  </a:t>
            </a:r>
            <a:r>
              <a:rPr sz="2400" dirty="0">
                <a:latin typeface="Caladea"/>
                <a:cs typeface="Caladea"/>
              </a:rPr>
              <a:t>to </a:t>
            </a:r>
            <a:r>
              <a:rPr sz="2400" spc="-5" dirty="0">
                <a:latin typeface="Caladea"/>
                <a:cs typeface="Caladea"/>
              </a:rPr>
              <a:t>their needs </a:t>
            </a:r>
            <a:r>
              <a:rPr sz="2400" dirty="0">
                <a:latin typeface="Caladea"/>
                <a:cs typeface="Caladea"/>
              </a:rPr>
              <a:t>and </a:t>
            </a:r>
            <a:r>
              <a:rPr sz="2400" spc="-5" dirty="0">
                <a:latin typeface="Caladea"/>
                <a:cs typeface="Caladea"/>
              </a:rPr>
              <a:t>then </a:t>
            </a:r>
            <a:r>
              <a:rPr sz="2400" dirty="0">
                <a:latin typeface="Caladea"/>
                <a:cs typeface="Caladea"/>
              </a:rPr>
              <a:t>follow</a:t>
            </a:r>
            <a:r>
              <a:rPr sz="2400" spc="-15" dirty="0">
                <a:latin typeface="Caladea"/>
                <a:cs typeface="Caladea"/>
              </a:rPr>
              <a:t> </a:t>
            </a:r>
            <a:r>
              <a:rPr sz="2400" dirty="0">
                <a:latin typeface="Caladea"/>
                <a:cs typeface="Caladea"/>
              </a:rPr>
              <a:t>it.</a:t>
            </a:r>
            <a:endParaRPr sz="2400">
              <a:latin typeface="Caladea"/>
              <a:cs typeface="Calade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Caladea"/>
                <a:cs typeface="Caladea"/>
              </a:rPr>
              <a:t>In </a:t>
            </a:r>
            <a:r>
              <a:rPr sz="2400" spc="-5" dirty="0">
                <a:latin typeface="Caladea"/>
                <a:cs typeface="Caladea"/>
              </a:rPr>
              <a:t>addition, the </a:t>
            </a:r>
            <a:r>
              <a:rPr sz="2400" spc="-5" dirty="0">
                <a:solidFill>
                  <a:srgbClr val="FF0000"/>
                </a:solidFill>
                <a:latin typeface="Caladea"/>
                <a:cs typeface="Caladea"/>
              </a:rPr>
              <a:t>people who </a:t>
            </a:r>
            <a:r>
              <a:rPr sz="2400" spc="-5" dirty="0">
                <a:latin typeface="Caladea"/>
                <a:cs typeface="Caladea"/>
              </a:rPr>
              <a:t>have </a:t>
            </a:r>
            <a:r>
              <a:rPr sz="2400" dirty="0">
                <a:latin typeface="Caladea"/>
                <a:cs typeface="Caladea"/>
              </a:rPr>
              <a:t>requested </a:t>
            </a:r>
            <a:r>
              <a:rPr sz="2400" spc="-5" dirty="0">
                <a:latin typeface="Caladea"/>
                <a:cs typeface="Caladea"/>
              </a:rPr>
              <a:t>the software  </a:t>
            </a:r>
            <a:r>
              <a:rPr sz="2400" dirty="0">
                <a:latin typeface="Caladea"/>
                <a:cs typeface="Caladea"/>
              </a:rPr>
              <a:t>have a </a:t>
            </a:r>
            <a:r>
              <a:rPr sz="2400" spc="-5" dirty="0">
                <a:latin typeface="Caladea"/>
                <a:cs typeface="Caladea"/>
              </a:rPr>
              <a:t>role </a:t>
            </a:r>
            <a:r>
              <a:rPr sz="2400" dirty="0">
                <a:latin typeface="Caladea"/>
                <a:cs typeface="Caladea"/>
              </a:rPr>
              <a:t>to </a:t>
            </a:r>
            <a:r>
              <a:rPr sz="2400" spc="-5" dirty="0">
                <a:latin typeface="Caladea"/>
                <a:cs typeface="Caladea"/>
              </a:rPr>
              <a:t>play </a:t>
            </a:r>
            <a:r>
              <a:rPr sz="2400" dirty="0">
                <a:latin typeface="Caladea"/>
                <a:cs typeface="Caladea"/>
              </a:rPr>
              <a:t>in </a:t>
            </a:r>
            <a:r>
              <a:rPr sz="2400" spc="-10" dirty="0">
                <a:latin typeface="Caladea"/>
                <a:cs typeface="Caladea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Caladea"/>
                <a:cs typeface="Caladea"/>
              </a:rPr>
              <a:t>process of defining</a:t>
            </a:r>
            <a:r>
              <a:rPr sz="2400" spc="-5" dirty="0">
                <a:latin typeface="Caladea"/>
                <a:cs typeface="Caladea"/>
              </a:rPr>
              <a:t>, </a:t>
            </a:r>
            <a:r>
              <a:rPr sz="2400" spc="-5" dirty="0">
                <a:solidFill>
                  <a:srgbClr val="FF0000"/>
                </a:solidFill>
                <a:latin typeface="Caladea"/>
                <a:cs typeface="Caladea"/>
              </a:rPr>
              <a:t>building</a:t>
            </a:r>
            <a:r>
              <a:rPr sz="2400" spc="-5" dirty="0">
                <a:latin typeface="Caladea"/>
                <a:cs typeface="Caladea"/>
              </a:rPr>
              <a:t>, and  </a:t>
            </a:r>
            <a:r>
              <a:rPr sz="2400" dirty="0">
                <a:solidFill>
                  <a:srgbClr val="FF0000"/>
                </a:solidFill>
                <a:latin typeface="Caladea"/>
                <a:cs typeface="Caladea"/>
              </a:rPr>
              <a:t>testing</a:t>
            </a:r>
            <a:r>
              <a:rPr sz="2400" spc="-30" dirty="0">
                <a:solidFill>
                  <a:srgbClr val="FF0000"/>
                </a:solidFill>
                <a:latin typeface="Caladea"/>
                <a:cs typeface="Caladea"/>
              </a:rPr>
              <a:t> </a:t>
            </a:r>
            <a:r>
              <a:rPr sz="2400" dirty="0">
                <a:solidFill>
                  <a:srgbClr val="FF0000"/>
                </a:solidFill>
                <a:latin typeface="Caladea"/>
                <a:cs typeface="Caladea"/>
              </a:rPr>
              <a:t>it.</a:t>
            </a:r>
            <a:endParaRPr sz="2400">
              <a:solidFill>
                <a:srgbClr val="FF0000"/>
              </a:solidFill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0702" y="547242"/>
            <a:ext cx="2484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Import</a:t>
            </a:r>
            <a:r>
              <a:rPr sz="3600" spc="5" dirty="0"/>
              <a:t>a</a:t>
            </a:r>
            <a:r>
              <a:rPr sz="3600" spc="-5" dirty="0"/>
              <a:t>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72755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Because </a:t>
            </a:r>
            <a:r>
              <a:rPr sz="2400" dirty="0">
                <a:latin typeface="Caladea"/>
                <a:cs typeface="Caladea"/>
              </a:rPr>
              <a:t>it </a:t>
            </a:r>
            <a:r>
              <a:rPr sz="2400" spc="-5" dirty="0">
                <a:latin typeface="Caladea"/>
                <a:cs typeface="Caladea"/>
              </a:rPr>
              <a:t>provides stability, control, and organization </a:t>
            </a:r>
            <a:r>
              <a:rPr sz="2400" dirty="0">
                <a:latin typeface="Caladea"/>
                <a:cs typeface="Caladea"/>
              </a:rPr>
              <a:t>to  an </a:t>
            </a:r>
            <a:r>
              <a:rPr sz="2400" spc="-5" dirty="0">
                <a:latin typeface="Caladea"/>
                <a:cs typeface="Caladea"/>
              </a:rPr>
              <a:t>activity that </a:t>
            </a:r>
            <a:r>
              <a:rPr sz="2400" dirty="0">
                <a:latin typeface="Caladea"/>
                <a:cs typeface="Caladea"/>
              </a:rPr>
              <a:t>can, if </a:t>
            </a:r>
            <a:r>
              <a:rPr sz="2400" spc="-5" dirty="0">
                <a:latin typeface="Caladea"/>
                <a:cs typeface="Caladea"/>
              </a:rPr>
              <a:t>left uncontrolled, become </a:t>
            </a:r>
            <a:r>
              <a:rPr sz="2400" dirty="0">
                <a:latin typeface="Caladea"/>
                <a:cs typeface="Caladea"/>
              </a:rPr>
              <a:t>quite  </a:t>
            </a:r>
            <a:r>
              <a:rPr sz="2400" spc="-5" dirty="0">
                <a:latin typeface="Caladea"/>
                <a:cs typeface="Caladea"/>
              </a:rPr>
              <a:t>chaotic.</a:t>
            </a:r>
            <a:endParaRPr sz="2400">
              <a:latin typeface="Caladea"/>
              <a:cs typeface="Caladea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Caladea"/>
                <a:cs typeface="Caladea"/>
              </a:rPr>
              <a:t>A </a:t>
            </a:r>
            <a:r>
              <a:rPr sz="2400" spc="-5" dirty="0">
                <a:latin typeface="Caladea"/>
                <a:cs typeface="Caladea"/>
              </a:rPr>
              <a:t>modern software engineering approach must be</a:t>
            </a:r>
            <a:r>
              <a:rPr sz="2400" spc="65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“</a:t>
            </a:r>
            <a:r>
              <a:rPr sz="2400" spc="-5" dirty="0">
                <a:solidFill>
                  <a:srgbClr val="FF0000"/>
                </a:solidFill>
                <a:latin typeface="Caladea"/>
                <a:cs typeface="Caladea"/>
              </a:rPr>
              <a:t>agile</a:t>
            </a:r>
            <a:r>
              <a:rPr sz="2400" spc="-5" dirty="0">
                <a:latin typeface="Caladea"/>
                <a:cs typeface="Caladea"/>
              </a:rPr>
              <a:t>.”</a:t>
            </a:r>
            <a:endParaRPr sz="2400">
              <a:latin typeface="Caladea"/>
              <a:cs typeface="Caladea"/>
            </a:endParaRPr>
          </a:p>
          <a:p>
            <a:pPr marL="355600" marR="5715" indent="-342900" algn="just">
              <a:lnSpc>
                <a:spcPct val="99500"/>
              </a:lnSpc>
              <a:spcBef>
                <a:spcPts val="59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Caladea"/>
                <a:cs typeface="Caladea"/>
              </a:rPr>
              <a:t>It </a:t>
            </a:r>
            <a:r>
              <a:rPr sz="2400" spc="-5" dirty="0">
                <a:latin typeface="Caladea"/>
                <a:cs typeface="Caladea"/>
              </a:rPr>
              <a:t>must </a:t>
            </a:r>
            <a:r>
              <a:rPr sz="2400" dirty="0">
                <a:latin typeface="Caladea"/>
                <a:cs typeface="Caladea"/>
              </a:rPr>
              <a:t>demand only </a:t>
            </a:r>
            <a:r>
              <a:rPr sz="2400" spc="-5" dirty="0">
                <a:latin typeface="Caladea"/>
                <a:cs typeface="Caladea"/>
              </a:rPr>
              <a:t>those </a:t>
            </a:r>
            <a:r>
              <a:rPr sz="2400" spc="-5" dirty="0">
                <a:solidFill>
                  <a:srgbClr val="FF0000"/>
                </a:solidFill>
                <a:latin typeface="Caladea"/>
                <a:cs typeface="Caladea"/>
              </a:rPr>
              <a:t>activities, controls, </a:t>
            </a:r>
            <a:r>
              <a:rPr sz="2400" dirty="0">
                <a:solidFill>
                  <a:srgbClr val="FF0000"/>
                </a:solidFill>
                <a:latin typeface="Caladea"/>
                <a:cs typeface="Caladea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Caladea"/>
                <a:cs typeface="Caladea"/>
              </a:rPr>
              <a:t>work </a:t>
            </a:r>
            <a:r>
              <a:rPr sz="2400" spc="515" dirty="0">
                <a:solidFill>
                  <a:srgbClr val="FF0000"/>
                </a:solidFill>
                <a:latin typeface="Caladea"/>
                <a:cs typeface="Calade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adea"/>
                <a:cs typeface="Caladea"/>
              </a:rPr>
              <a:t>products t</a:t>
            </a:r>
            <a:r>
              <a:rPr sz="2400" spc="-5" dirty="0">
                <a:latin typeface="Caladea"/>
                <a:cs typeface="Caladea"/>
              </a:rPr>
              <a:t>hat are appropriate for the project </a:t>
            </a:r>
            <a:r>
              <a:rPr sz="2400" dirty="0">
                <a:latin typeface="Caladea"/>
                <a:cs typeface="Caladea"/>
              </a:rPr>
              <a:t>team and </a:t>
            </a:r>
            <a:r>
              <a:rPr sz="2400" spc="-5" dirty="0">
                <a:latin typeface="Caladea"/>
                <a:cs typeface="Caladea"/>
              </a:rPr>
              <a:t>the  product that </a:t>
            </a:r>
            <a:r>
              <a:rPr sz="2400" dirty="0">
                <a:latin typeface="Caladea"/>
                <a:cs typeface="Caladea"/>
              </a:rPr>
              <a:t>is to </a:t>
            </a:r>
            <a:r>
              <a:rPr sz="2400" spc="-5" dirty="0">
                <a:latin typeface="Caladea"/>
                <a:cs typeface="Caladea"/>
              </a:rPr>
              <a:t>be</a:t>
            </a:r>
            <a:r>
              <a:rPr sz="2400" spc="1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produced</a:t>
            </a:r>
            <a:r>
              <a:rPr sz="3200" spc="-5" dirty="0">
                <a:latin typeface="Caladea"/>
                <a:cs typeface="Caladea"/>
              </a:rPr>
              <a:t>.</a:t>
            </a:r>
            <a:endParaRPr sz="32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685800"/>
            <a:ext cx="428777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Steps</a:t>
            </a:r>
            <a:r>
              <a:rPr sz="3600" spc="-85" dirty="0"/>
              <a:t> </a:t>
            </a:r>
            <a:r>
              <a:rPr sz="3600" spc="-5" dirty="0"/>
              <a:t>Involved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2"/>
            <a:ext cx="8036559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At </a:t>
            </a:r>
            <a:r>
              <a:rPr sz="2400" dirty="0">
                <a:latin typeface="Caladea"/>
                <a:cs typeface="Caladea"/>
              </a:rPr>
              <a:t>a detailed </a:t>
            </a:r>
            <a:r>
              <a:rPr sz="2400" spc="-5" dirty="0">
                <a:latin typeface="Caladea"/>
                <a:cs typeface="Caladea"/>
              </a:rPr>
              <a:t>level, the process that </a:t>
            </a:r>
            <a:r>
              <a:rPr sz="2400" dirty="0">
                <a:latin typeface="Caladea"/>
                <a:cs typeface="Caladea"/>
              </a:rPr>
              <a:t>you </a:t>
            </a:r>
            <a:r>
              <a:rPr sz="2400" spc="-5" dirty="0">
                <a:latin typeface="Caladea"/>
                <a:cs typeface="Caladea"/>
              </a:rPr>
              <a:t>adopt </a:t>
            </a:r>
            <a:r>
              <a:rPr sz="2400" spc="-5">
                <a:solidFill>
                  <a:srgbClr val="FF0000"/>
                </a:solidFill>
                <a:latin typeface="Caladea"/>
                <a:cs typeface="Caladea"/>
              </a:rPr>
              <a:t>depends</a:t>
            </a:r>
            <a:r>
              <a:rPr sz="2400" spc="85">
                <a:solidFill>
                  <a:srgbClr val="FF0000"/>
                </a:solidFill>
                <a:latin typeface="Caladea"/>
                <a:cs typeface="Caladea"/>
              </a:rPr>
              <a:t> </a:t>
            </a:r>
            <a:r>
              <a:rPr sz="2400" spc="-5" smtClean="0">
                <a:solidFill>
                  <a:srgbClr val="FF0000"/>
                </a:solidFill>
                <a:latin typeface="Caladea"/>
                <a:cs typeface="Caladea"/>
              </a:rPr>
              <a:t>on</a:t>
            </a:r>
            <a:r>
              <a:rPr lang="en-US" sz="2400" spc="-5" dirty="0" smtClean="0">
                <a:solidFill>
                  <a:srgbClr val="FF0000"/>
                </a:solidFill>
                <a:latin typeface="Caladea"/>
                <a:cs typeface="Caladea"/>
              </a:rPr>
              <a:t> </a:t>
            </a:r>
            <a:r>
              <a:rPr sz="2400" spc="-5" smtClean="0">
                <a:solidFill>
                  <a:srgbClr val="FF0000"/>
                </a:solidFill>
                <a:latin typeface="Caladea"/>
                <a:cs typeface="Caladea"/>
              </a:rPr>
              <a:t>the </a:t>
            </a:r>
            <a:r>
              <a:rPr sz="2400" dirty="0">
                <a:solidFill>
                  <a:srgbClr val="FF0000"/>
                </a:solidFill>
                <a:latin typeface="Caladea"/>
                <a:cs typeface="Caladea"/>
              </a:rPr>
              <a:t>software </a:t>
            </a:r>
            <a:r>
              <a:rPr sz="2400" spc="-5" dirty="0">
                <a:solidFill>
                  <a:srgbClr val="FF0000"/>
                </a:solidFill>
                <a:latin typeface="Caladea"/>
                <a:cs typeface="Caladea"/>
              </a:rPr>
              <a:t>that you’re</a:t>
            </a:r>
            <a:r>
              <a:rPr sz="2400" dirty="0">
                <a:solidFill>
                  <a:srgbClr val="FF0000"/>
                </a:solidFill>
                <a:latin typeface="Caladea"/>
                <a:cs typeface="Calade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adea"/>
                <a:cs typeface="Caladea"/>
              </a:rPr>
              <a:t>building</a:t>
            </a:r>
            <a:r>
              <a:rPr sz="2400" spc="-5" dirty="0">
                <a:latin typeface="Caladea"/>
                <a:cs typeface="Caladea"/>
              </a:rPr>
              <a:t>.</a:t>
            </a:r>
            <a:endParaRPr sz="2400">
              <a:latin typeface="Caladea"/>
              <a:cs typeface="Caladea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adea"/>
                <a:cs typeface="Caladea"/>
              </a:rPr>
              <a:t>One </a:t>
            </a:r>
            <a:r>
              <a:rPr sz="2400" spc="-5" dirty="0">
                <a:latin typeface="Caladea"/>
                <a:cs typeface="Caladea"/>
              </a:rPr>
              <a:t>process might be appropriate for </a:t>
            </a:r>
            <a:r>
              <a:rPr sz="2400" dirty="0">
                <a:solidFill>
                  <a:srgbClr val="FF0000"/>
                </a:solidFill>
                <a:latin typeface="Caladea"/>
                <a:cs typeface="Caladea"/>
              </a:rPr>
              <a:t>creating software </a:t>
            </a:r>
            <a:r>
              <a:rPr sz="2400" spc="-5" dirty="0">
                <a:latin typeface="Caladea"/>
                <a:cs typeface="Caladea"/>
              </a:rPr>
              <a:t>for  </a:t>
            </a:r>
            <a:r>
              <a:rPr sz="2400" dirty="0">
                <a:latin typeface="Caladea"/>
                <a:cs typeface="Caladea"/>
              </a:rPr>
              <a:t>an </a:t>
            </a:r>
            <a:r>
              <a:rPr sz="2400" dirty="0">
                <a:solidFill>
                  <a:srgbClr val="FF0000"/>
                </a:solidFill>
                <a:latin typeface="Caladea"/>
                <a:cs typeface="Caladea"/>
              </a:rPr>
              <a:t>aircraft avionics </a:t>
            </a:r>
            <a:r>
              <a:rPr sz="2400" spc="-5" dirty="0">
                <a:solidFill>
                  <a:srgbClr val="FF0000"/>
                </a:solidFill>
                <a:latin typeface="Caladea"/>
                <a:cs typeface="Caladea"/>
              </a:rPr>
              <a:t>system</a:t>
            </a:r>
            <a:r>
              <a:rPr sz="2400" spc="-5" dirty="0">
                <a:latin typeface="Caladea"/>
                <a:cs typeface="Caladea"/>
              </a:rPr>
              <a:t>, while an </a:t>
            </a:r>
            <a:r>
              <a:rPr sz="2400" dirty="0">
                <a:latin typeface="Caladea"/>
                <a:cs typeface="Caladea"/>
              </a:rPr>
              <a:t>entirely different  </a:t>
            </a:r>
            <a:r>
              <a:rPr sz="2400" spc="-5" dirty="0">
                <a:latin typeface="Caladea"/>
                <a:cs typeface="Caladea"/>
              </a:rPr>
              <a:t>process would be </a:t>
            </a:r>
            <a:r>
              <a:rPr sz="2400" dirty="0">
                <a:latin typeface="Caladea"/>
                <a:cs typeface="Caladea"/>
              </a:rPr>
              <a:t>indicated </a:t>
            </a:r>
            <a:r>
              <a:rPr sz="2400" spc="-5" dirty="0">
                <a:latin typeface="Caladea"/>
                <a:cs typeface="Caladea"/>
              </a:rPr>
              <a:t>for the </a:t>
            </a:r>
            <a:r>
              <a:rPr sz="2400" dirty="0">
                <a:latin typeface="Caladea"/>
                <a:cs typeface="Caladea"/>
              </a:rPr>
              <a:t>creation </a:t>
            </a:r>
            <a:r>
              <a:rPr sz="2400" spc="-5" dirty="0">
                <a:latin typeface="Caladea"/>
                <a:cs typeface="Caladea"/>
              </a:rPr>
              <a:t>of </a:t>
            </a:r>
            <a:r>
              <a:rPr sz="2400" dirty="0">
                <a:latin typeface="Caladea"/>
                <a:cs typeface="Caladea"/>
              </a:rPr>
              <a:t>a</a:t>
            </a:r>
            <a:r>
              <a:rPr sz="2400" spc="1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website.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242" y="547242"/>
            <a:ext cx="377875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Work</a:t>
            </a:r>
            <a:r>
              <a:rPr sz="3600" spc="-85" dirty="0"/>
              <a:t> </a:t>
            </a:r>
            <a:r>
              <a:rPr sz="3600" dirty="0"/>
              <a:t>Product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30209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368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Caladea"/>
                <a:cs typeface="Caladea"/>
              </a:rPr>
              <a:t>From the </a:t>
            </a:r>
            <a:r>
              <a:rPr sz="2400" dirty="0">
                <a:latin typeface="Caladea"/>
                <a:cs typeface="Caladea"/>
              </a:rPr>
              <a:t>point </a:t>
            </a:r>
            <a:r>
              <a:rPr sz="2400" spc="-10" dirty="0">
                <a:latin typeface="Caladea"/>
                <a:cs typeface="Caladea"/>
              </a:rPr>
              <a:t>of </a:t>
            </a:r>
            <a:r>
              <a:rPr sz="2400" dirty="0">
                <a:latin typeface="Caladea"/>
                <a:cs typeface="Caladea"/>
              </a:rPr>
              <a:t>view </a:t>
            </a:r>
            <a:r>
              <a:rPr sz="2400" spc="-5" dirty="0">
                <a:latin typeface="Caladea"/>
                <a:cs typeface="Caladea"/>
              </a:rPr>
              <a:t>of </a:t>
            </a:r>
            <a:r>
              <a:rPr sz="2400" dirty="0">
                <a:latin typeface="Caladea"/>
                <a:cs typeface="Caladea"/>
              </a:rPr>
              <a:t>a software engineer, </a:t>
            </a:r>
            <a:r>
              <a:rPr sz="2400" spc="-5" dirty="0">
                <a:latin typeface="Caladea"/>
                <a:cs typeface="Caladea"/>
              </a:rPr>
              <a:t>the work  products</a:t>
            </a:r>
            <a:r>
              <a:rPr sz="2400" spc="5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are</a:t>
            </a:r>
            <a:endParaRPr sz="2400">
              <a:latin typeface="Caladea"/>
              <a:cs typeface="Caladea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adea"/>
                <a:cs typeface="Caladea"/>
              </a:rPr>
              <a:t>– </a:t>
            </a:r>
            <a:r>
              <a:rPr sz="2400" spc="-5" dirty="0">
                <a:latin typeface="Caladea"/>
                <a:cs typeface="Caladea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Caladea"/>
                <a:cs typeface="Caladea"/>
              </a:rPr>
              <a:t>programs documents</a:t>
            </a:r>
            <a:r>
              <a:rPr sz="2400" spc="-5" dirty="0">
                <a:latin typeface="Caladea"/>
                <a:cs typeface="Caladea"/>
              </a:rPr>
              <a:t>, </a:t>
            </a:r>
            <a:r>
              <a:rPr sz="2400" dirty="0">
                <a:latin typeface="Caladea"/>
                <a:cs typeface="Caladea"/>
              </a:rPr>
              <a:t>and </a:t>
            </a:r>
            <a:r>
              <a:rPr sz="2400" dirty="0">
                <a:solidFill>
                  <a:srgbClr val="FF0000"/>
                </a:solidFill>
                <a:latin typeface="Caladea"/>
                <a:cs typeface="Caladea"/>
              </a:rPr>
              <a:t>data</a:t>
            </a:r>
            <a:r>
              <a:rPr sz="240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that are produced as  </a:t>
            </a:r>
            <a:r>
              <a:rPr sz="2400" dirty="0">
                <a:latin typeface="Caladea"/>
                <a:cs typeface="Caladea"/>
              </a:rPr>
              <a:t>a </a:t>
            </a:r>
            <a:r>
              <a:rPr sz="2400" spc="-5" dirty="0">
                <a:latin typeface="Caladea"/>
                <a:cs typeface="Caladea"/>
              </a:rPr>
              <a:t>consequence of the </a:t>
            </a:r>
            <a:r>
              <a:rPr sz="2400" dirty="0">
                <a:latin typeface="Caladea"/>
                <a:cs typeface="Caladea"/>
              </a:rPr>
              <a:t>activities and tasks defined </a:t>
            </a:r>
            <a:r>
              <a:rPr sz="2400" spc="-5" dirty="0">
                <a:latin typeface="Caladea"/>
                <a:cs typeface="Caladea"/>
              </a:rPr>
              <a:t>by the  </a:t>
            </a:r>
            <a:r>
              <a:rPr sz="2400" spc="-10" dirty="0">
                <a:latin typeface="Caladea"/>
                <a:cs typeface="Caladea"/>
              </a:rPr>
              <a:t>process.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609600"/>
            <a:ext cx="6004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Assessment</a:t>
            </a:r>
            <a:r>
              <a:rPr sz="3600" spc="-105" dirty="0"/>
              <a:t> </a:t>
            </a:r>
            <a:r>
              <a:rPr sz="3600" spc="-5" dirty="0"/>
              <a:t>Mechanism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714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Caladea"/>
                <a:cs typeface="Caladea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Caladea"/>
                <a:cs typeface="Caladea"/>
              </a:rPr>
              <a:t>quality, timeliness, </a:t>
            </a:r>
            <a:r>
              <a:rPr sz="2400" dirty="0">
                <a:solidFill>
                  <a:srgbClr val="FF0000"/>
                </a:solidFill>
                <a:latin typeface="Caladea"/>
                <a:cs typeface="Caladea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Caladea"/>
                <a:cs typeface="Caladea"/>
              </a:rPr>
              <a:t>long-term </a:t>
            </a:r>
            <a:r>
              <a:rPr sz="2400" dirty="0">
                <a:solidFill>
                  <a:srgbClr val="FF0000"/>
                </a:solidFill>
                <a:latin typeface="Caladea"/>
                <a:cs typeface="Caladea"/>
              </a:rPr>
              <a:t>viability </a:t>
            </a:r>
            <a:r>
              <a:rPr sz="2400" spc="-5" dirty="0">
                <a:latin typeface="Caladea"/>
                <a:cs typeface="Caladea"/>
              </a:rPr>
              <a:t>of </a:t>
            </a:r>
            <a:r>
              <a:rPr sz="2400" spc="-10" dirty="0">
                <a:latin typeface="Caladea"/>
                <a:cs typeface="Caladea"/>
              </a:rPr>
              <a:t>the  </a:t>
            </a:r>
            <a:r>
              <a:rPr sz="2400" spc="-5" dirty="0">
                <a:latin typeface="Caladea"/>
                <a:cs typeface="Caladea"/>
              </a:rPr>
              <a:t>product </a:t>
            </a:r>
            <a:r>
              <a:rPr sz="2400" dirty="0">
                <a:latin typeface="Caladea"/>
                <a:cs typeface="Caladea"/>
              </a:rPr>
              <a:t>you </a:t>
            </a:r>
            <a:r>
              <a:rPr sz="2400" spc="-5" dirty="0">
                <a:latin typeface="Caladea"/>
                <a:cs typeface="Caladea"/>
              </a:rPr>
              <a:t>build are the best indicators of the </a:t>
            </a:r>
            <a:r>
              <a:rPr sz="2400" dirty="0">
                <a:latin typeface="Caladea"/>
                <a:cs typeface="Caladea"/>
              </a:rPr>
              <a:t>efficacy </a:t>
            </a:r>
            <a:r>
              <a:rPr sz="2400" spc="-10" dirty="0">
                <a:latin typeface="Caladea"/>
                <a:cs typeface="Caladea"/>
              </a:rPr>
              <a:t>of  </a:t>
            </a:r>
            <a:r>
              <a:rPr sz="2400" spc="-5" dirty="0">
                <a:latin typeface="Caladea"/>
                <a:cs typeface="Caladea"/>
              </a:rPr>
              <a:t>the process that </a:t>
            </a:r>
            <a:r>
              <a:rPr sz="2400" dirty="0">
                <a:latin typeface="Caladea"/>
                <a:cs typeface="Caladea"/>
              </a:rPr>
              <a:t>you</a:t>
            </a:r>
            <a:r>
              <a:rPr sz="2400" spc="35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use.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632</Words>
  <Application>Microsoft Office PowerPoint</Application>
  <PresentationFormat>On-screen Show (4:3)</PresentationFormat>
  <Paragraphs>93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UCS1405 – SOFTWARE  ENGINEERING</vt:lpstr>
      <vt:lpstr>Learning Objective</vt:lpstr>
      <vt:lpstr>Overview</vt:lpstr>
      <vt:lpstr>Software Process</vt:lpstr>
      <vt:lpstr>People Involved</vt:lpstr>
      <vt:lpstr>Importance</vt:lpstr>
      <vt:lpstr>Steps Involved</vt:lpstr>
      <vt:lpstr>Work Product</vt:lpstr>
      <vt:lpstr>Assessment Mechanism</vt:lpstr>
      <vt:lpstr>Generic Process Model</vt:lpstr>
      <vt:lpstr>Process Flow</vt:lpstr>
      <vt:lpstr>Generic Process Model</vt:lpstr>
      <vt:lpstr>Process Assessment and Improvement</vt:lpstr>
      <vt:lpstr>Process Assessment and Improvement</vt:lpstr>
      <vt:lpstr>Prescriptive Process Model</vt:lpstr>
      <vt:lpstr>Specialized Process Model</vt:lpstr>
      <vt:lpstr>Agile Development</vt:lpstr>
      <vt:lpstr>Extreme Programming</vt:lpstr>
      <vt:lpstr>Summary</vt:lpstr>
      <vt:lpstr>Check your understanding</vt:lpstr>
      <vt:lpstr>Reference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</dc:creator>
  <cp:lastModifiedBy>ssn</cp:lastModifiedBy>
  <cp:revision>2</cp:revision>
  <dcterms:created xsi:type="dcterms:W3CDTF">2022-03-04T04:53:44Z</dcterms:created>
  <dcterms:modified xsi:type="dcterms:W3CDTF">2022-03-04T06:07:00Z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2021-01-30T00:00:00Z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2022-03-04T00:00:00Z</vt:filetime>
  </property>
</Properties>
</file>