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182" y="6590383"/>
            <a:ext cx="7319645" cy="237490"/>
          </a:xfrm>
          <a:custGeom>
            <a:avLst/>
            <a:gdLst/>
            <a:ahLst/>
            <a:cxnLst/>
            <a:rect l="l" t="t" r="r" b="b"/>
            <a:pathLst>
              <a:path w="7319645" h="237490">
                <a:moveTo>
                  <a:pt x="7181905" y="0"/>
                </a:moveTo>
                <a:lnTo>
                  <a:pt x="0" y="0"/>
                </a:lnTo>
                <a:lnTo>
                  <a:pt x="0" y="237415"/>
                </a:lnTo>
                <a:lnTo>
                  <a:pt x="7319308" y="237415"/>
                </a:lnTo>
                <a:lnTo>
                  <a:pt x="7181905" y="0"/>
                </a:lnTo>
                <a:close/>
              </a:path>
            </a:pathLst>
          </a:custGeom>
          <a:solidFill>
            <a:srgbClr val="86B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182" y="6641266"/>
            <a:ext cx="7398384" cy="217170"/>
          </a:xfrm>
          <a:custGeom>
            <a:avLst/>
            <a:gdLst/>
            <a:ahLst/>
            <a:cxnLst/>
            <a:rect l="l" t="t" r="r" b="b"/>
            <a:pathLst>
              <a:path w="7398384" h="217170">
                <a:moveTo>
                  <a:pt x="7267828" y="0"/>
                </a:moveTo>
                <a:lnTo>
                  <a:pt x="0" y="0"/>
                </a:lnTo>
                <a:lnTo>
                  <a:pt x="0" y="216731"/>
                </a:lnTo>
                <a:lnTo>
                  <a:pt x="7397910" y="216731"/>
                </a:lnTo>
                <a:lnTo>
                  <a:pt x="7267828" y="0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26223" y="6344500"/>
            <a:ext cx="945515" cy="381635"/>
          </a:xfrm>
          <a:custGeom>
            <a:avLst/>
            <a:gdLst/>
            <a:ahLst/>
            <a:cxnLst/>
            <a:rect l="l" t="t" r="r" b="b"/>
            <a:pathLst>
              <a:path w="945515" h="381634">
                <a:moveTo>
                  <a:pt x="369366" y="93268"/>
                </a:moveTo>
                <a:lnTo>
                  <a:pt x="356209" y="46494"/>
                </a:lnTo>
                <a:lnTo>
                  <a:pt x="322122" y="18021"/>
                </a:lnTo>
                <a:lnTo>
                  <a:pt x="275145" y="3848"/>
                </a:lnTo>
                <a:lnTo>
                  <a:pt x="223316" y="0"/>
                </a:lnTo>
                <a:lnTo>
                  <a:pt x="162598" y="5029"/>
                </a:lnTo>
                <a:lnTo>
                  <a:pt x="114617" y="19812"/>
                </a:lnTo>
                <a:lnTo>
                  <a:pt x="79819" y="43954"/>
                </a:lnTo>
                <a:lnTo>
                  <a:pt x="58635" y="77063"/>
                </a:lnTo>
                <a:lnTo>
                  <a:pt x="51473" y="118706"/>
                </a:lnTo>
                <a:lnTo>
                  <a:pt x="54978" y="142684"/>
                </a:lnTo>
                <a:lnTo>
                  <a:pt x="66548" y="164287"/>
                </a:lnTo>
                <a:lnTo>
                  <a:pt x="87769" y="184289"/>
                </a:lnTo>
                <a:lnTo>
                  <a:pt x="120230" y="203504"/>
                </a:lnTo>
                <a:lnTo>
                  <a:pt x="189001" y="237413"/>
                </a:lnTo>
                <a:lnTo>
                  <a:pt x="201599" y="244030"/>
                </a:lnTo>
                <a:lnTo>
                  <a:pt x="212598" y="252247"/>
                </a:lnTo>
                <a:lnTo>
                  <a:pt x="220370" y="263639"/>
                </a:lnTo>
                <a:lnTo>
                  <a:pt x="223316" y="279806"/>
                </a:lnTo>
                <a:lnTo>
                  <a:pt x="218744" y="297167"/>
                </a:lnTo>
                <a:lnTo>
                  <a:pt x="206133" y="310540"/>
                </a:lnTo>
                <a:lnTo>
                  <a:pt x="187071" y="319151"/>
                </a:lnTo>
                <a:lnTo>
                  <a:pt x="163195" y="322199"/>
                </a:lnTo>
                <a:lnTo>
                  <a:pt x="144272" y="317830"/>
                </a:lnTo>
                <a:lnTo>
                  <a:pt x="127787" y="306311"/>
                </a:lnTo>
                <a:lnTo>
                  <a:pt x="116128" y="290017"/>
                </a:lnTo>
                <a:lnTo>
                  <a:pt x="111721" y="271335"/>
                </a:lnTo>
                <a:lnTo>
                  <a:pt x="111721" y="262851"/>
                </a:lnTo>
                <a:lnTo>
                  <a:pt x="0" y="262851"/>
                </a:lnTo>
                <a:lnTo>
                  <a:pt x="0" y="279806"/>
                </a:lnTo>
                <a:lnTo>
                  <a:pt x="1727" y="303657"/>
                </a:lnTo>
                <a:lnTo>
                  <a:pt x="18072" y="341807"/>
                </a:lnTo>
                <a:lnTo>
                  <a:pt x="56883" y="367245"/>
                </a:lnTo>
                <a:lnTo>
                  <a:pt x="121323" y="379958"/>
                </a:lnTo>
                <a:lnTo>
                  <a:pt x="163195" y="381546"/>
                </a:lnTo>
                <a:lnTo>
                  <a:pt x="224853" y="375653"/>
                </a:lnTo>
                <a:lnTo>
                  <a:pt x="274955" y="358762"/>
                </a:lnTo>
                <a:lnTo>
                  <a:pt x="312254" y="332105"/>
                </a:lnTo>
                <a:lnTo>
                  <a:pt x="318795" y="322199"/>
                </a:lnTo>
                <a:lnTo>
                  <a:pt x="335534" y="296900"/>
                </a:lnTo>
                <a:lnTo>
                  <a:pt x="343560" y="254368"/>
                </a:lnTo>
                <a:lnTo>
                  <a:pt x="338874" y="230530"/>
                </a:lnTo>
                <a:lnTo>
                  <a:pt x="325348" y="209854"/>
                </a:lnTo>
                <a:lnTo>
                  <a:pt x="303771" y="192366"/>
                </a:lnTo>
                <a:lnTo>
                  <a:pt x="206159" y="144145"/>
                </a:lnTo>
                <a:lnTo>
                  <a:pt x="188556" y="136194"/>
                </a:lnTo>
                <a:lnTo>
                  <a:pt x="175006" y="125069"/>
                </a:lnTo>
                <a:lnTo>
                  <a:pt x="166281" y="110756"/>
                </a:lnTo>
                <a:lnTo>
                  <a:pt x="163195" y="93268"/>
                </a:lnTo>
                <a:lnTo>
                  <a:pt x="167627" y="80822"/>
                </a:lnTo>
                <a:lnTo>
                  <a:pt x="179324" y="69951"/>
                </a:lnTo>
                <a:lnTo>
                  <a:pt x="195846" y="62268"/>
                </a:lnTo>
                <a:lnTo>
                  <a:pt x="214795" y="59359"/>
                </a:lnTo>
                <a:lnTo>
                  <a:pt x="232346" y="62407"/>
                </a:lnTo>
                <a:lnTo>
                  <a:pt x="245910" y="71018"/>
                </a:lnTo>
                <a:lnTo>
                  <a:pt x="254660" y="84391"/>
                </a:lnTo>
                <a:lnTo>
                  <a:pt x="257759" y="101752"/>
                </a:lnTo>
                <a:lnTo>
                  <a:pt x="257759" y="110223"/>
                </a:lnTo>
                <a:lnTo>
                  <a:pt x="369366" y="110223"/>
                </a:lnTo>
                <a:lnTo>
                  <a:pt x="369366" y="93268"/>
                </a:lnTo>
                <a:close/>
              </a:path>
              <a:path w="945515" h="381634">
                <a:moveTo>
                  <a:pt x="609968" y="93268"/>
                </a:moveTo>
                <a:lnTo>
                  <a:pt x="599554" y="59359"/>
                </a:lnTo>
                <a:lnTo>
                  <a:pt x="595604" y="46494"/>
                </a:lnTo>
                <a:lnTo>
                  <a:pt x="559498" y="18021"/>
                </a:lnTo>
                <a:lnTo>
                  <a:pt x="512102" y="3848"/>
                </a:lnTo>
                <a:lnTo>
                  <a:pt x="463931" y="0"/>
                </a:lnTo>
                <a:lnTo>
                  <a:pt x="428332" y="1460"/>
                </a:lnTo>
                <a:lnTo>
                  <a:pt x="398386" y="5308"/>
                </a:lnTo>
                <a:lnTo>
                  <a:pt x="373291" y="10731"/>
                </a:lnTo>
                <a:lnTo>
                  <a:pt x="352196" y="16954"/>
                </a:lnTo>
                <a:lnTo>
                  <a:pt x="364807" y="31267"/>
                </a:lnTo>
                <a:lnTo>
                  <a:pt x="375793" y="48755"/>
                </a:lnTo>
                <a:lnTo>
                  <a:pt x="383578" y="69418"/>
                </a:lnTo>
                <a:lnTo>
                  <a:pt x="386524" y="93268"/>
                </a:lnTo>
                <a:lnTo>
                  <a:pt x="386524" y="101752"/>
                </a:lnTo>
                <a:lnTo>
                  <a:pt x="378002" y="110223"/>
                </a:lnTo>
                <a:lnTo>
                  <a:pt x="378002" y="118706"/>
                </a:lnTo>
                <a:lnTo>
                  <a:pt x="283438" y="118706"/>
                </a:lnTo>
                <a:lnTo>
                  <a:pt x="288137" y="142684"/>
                </a:lnTo>
                <a:lnTo>
                  <a:pt x="301713" y="164287"/>
                </a:lnTo>
                <a:lnTo>
                  <a:pt x="323329" y="184289"/>
                </a:lnTo>
                <a:lnTo>
                  <a:pt x="352196" y="203504"/>
                </a:lnTo>
                <a:lnTo>
                  <a:pt x="420966" y="237413"/>
                </a:lnTo>
                <a:lnTo>
                  <a:pt x="433565" y="244030"/>
                </a:lnTo>
                <a:lnTo>
                  <a:pt x="444563" y="252247"/>
                </a:lnTo>
                <a:lnTo>
                  <a:pt x="452335" y="263639"/>
                </a:lnTo>
                <a:lnTo>
                  <a:pt x="455282" y="279806"/>
                </a:lnTo>
                <a:lnTo>
                  <a:pt x="452069" y="297167"/>
                </a:lnTo>
                <a:lnTo>
                  <a:pt x="442417" y="310540"/>
                </a:lnTo>
                <a:lnTo>
                  <a:pt x="426326" y="319151"/>
                </a:lnTo>
                <a:lnTo>
                  <a:pt x="403809" y="322199"/>
                </a:lnTo>
                <a:lnTo>
                  <a:pt x="381215" y="317830"/>
                </a:lnTo>
                <a:lnTo>
                  <a:pt x="365086" y="306311"/>
                </a:lnTo>
                <a:lnTo>
                  <a:pt x="355422" y="290017"/>
                </a:lnTo>
                <a:lnTo>
                  <a:pt x="352196" y="271335"/>
                </a:lnTo>
                <a:lnTo>
                  <a:pt x="352196" y="262851"/>
                </a:lnTo>
                <a:lnTo>
                  <a:pt x="347764" y="288163"/>
                </a:lnTo>
                <a:lnTo>
                  <a:pt x="336080" y="312661"/>
                </a:lnTo>
                <a:lnTo>
                  <a:pt x="319544" y="335584"/>
                </a:lnTo>
                <a:lnTo>
                  <a:pt x="300596" y="356120"/>
                </a:lnTo>
                <a:lnTo>
                  <a:pt x="292074" y="356120"/>
                </a:lnTo>
                <a:lnTo>
                  <a:pt x="283438" y="364604"/>
                </a:lnTo>
                <a:lnTo>
                  <a:pt x="305739" y="370827"/>
                </a:lnTo>
                <a:lnTo>
                  <a:pt x="332867" y="376262"/>
                </a:lnTo>
                <a:lnTo>
                  <a:pt x="363207" y="380098"/>
                </a:lnTo>
                <a:lnTo>
                  <a:pt x="395160" y="381546"/>
                </a:lnTo>
                <a:lnTo>
                  <a:pt x="456819" y="375653"/>
                </a:lnTo>
                <a:lnTo>
                  <a:pt x="506920" y="358762"/>
                </a:lnTo>
                <a:lnTo>
                  <a:pt x="544220" y="332105"/>
                </a:lnTo>
                <a:lnTo>
                  <a:pt x="550760" y="322199"/>
                </a:lnTo>
                <a:lnTo>
                  <a:pt x="567499" y="296900"/>
                </a:lnTo>
                <a:lnTo>
                  <a:pt x="575525" y="254368"/>
                </a:lnTo>
                <a:lnTo>
                  <a:pt x="572173" y="230530"/>
                </a:lnTo>
                <a:lnTo>
                  <a:pt x="561581" y="209854"/>
                </a:lnTo>
                <a:lnTo>
                  <a:pt x="542925" y="192366"/>
                </a:lnTo>
                <a:lnTo>
                  <a:pt x="515404" y="178054"/>
                </a:lnTo>
                <a:lnTo>
                  <a:pt x="446646" y="144145"/>
                </a:lnTo>
                <a:lnTo>
                  <a:pt x="429120" y="136194"/>
                </a:lnTo>
                <a:lnTo>
                  <a:pt x="415594" y="125069"/>
                </a:lnTo>
                <a:lnTo>
                  <a:pt x="406882" y="110756"/>
                </a:lnTo>
                <a:lnTo>
                  <a:pt x="403809" y="93268"/>
                </a:lnTo>
                <a:lnTo>
                  <a:pt x="406882" y="80822"/>
                </a:lnTo>
                <a:lnTo>
                  <a:pt x="415594" y="69951"/>
                </a:lnTo>
                <a:lnTo>
                  <a:pt x="429120" y="62268"/>
                </a:lnTo>
                <a:lnTo>
                  <a:pt x="446646" y="59359"/>
                </a:lnTo>
                <a:lnTo>
                  <a:pt x="469239" y="62407"/>
                </a:lnTo>
                <a:lnTo>
                  <a:pt x="485355" y="71018"/>
                </a:lnTo>
                <a:lnTo>
                  <a:pt x="495020" y="84391"/>
                </a:lnTo>
                <a:lnTo>
                  <a:pt x="498246" y="101752"/>
                </a:lnTo>
                <a:lnTo>
                  <a:pt x="489610" y="110223"/>
                </a:lnTo>
                <a:lnTo>
                  <a:pt x="609968" y="110223"/>
                </a:lnTo>
                <a:lnTo>
                  <a:pt x="609968" y="93268"/>
                </a:lnTo>
                <a:close/>
              </a:path>
              <a:path w="945515" h="381634">
                <a:moveTo>
                  <a:pt x="945019" y="93268"/>
                </a:moveTo>
                <a:lnTo>
                  <a:pt x="937361" y="53657"/>
                </a:lnTo>
                <a:lnTo>
                  <a:pt x="916025" y="24384"/>
                </a:lnTo>
                <a:lnTo>
                  <a:pt x="883399" y="6235"/>
                </a:lnTo>
                <a:lnTo>
                  <a:pt x="841933" y="0"/>
                </a:lnTo>
                <a:lnTo>
                  <a:pt x="802030" y="4775"/>
                </a:lnTo>
                <a:lnTo>
                  <a:pt x="761352" y="19075"/>
                </a:lnTo>
                <a:lnTo>
                  <a:pt x="722287" y="42926"/>
                </a:lnTo>
                <a:lnTo>
                  <a:pt x="687247" y="76314"/>
                </a:lnTo>
                <a:lnTo>
                  <a:pt x="704405" y="8483"/>
                </a:lnTo>
                <a:lnTo>
                  <a:pt x="575525" y="8483"/>
                </a:lnTo>
                <a:lnTo>
                  <a:pt x="575525" y="16954"/>
                </a:lnTo>
                <a:lnTo>
                  <a:pt x="596773" y="31267"/>
                </a:lnTo>
                <a:lnTo>
                  <a:pt x="609917" y="48755"/>
                </a:lnTo>
                <a:lnTo>
                  <a:pt x="616623" y="69418"/>
                </a:lnTo>
                <a:lnTo>
                  <a:pt x="618490" y="93268"/>
                </a:lnTo>
                <a:lnTo>
                  <a:pt x="618490" y="118706"/>
                </a:lnTo>
                <a:lnTo>
                  <a:pt x="549846" y="118706"/>
                </a:lnTo>
                <a:lnTo>
                  <a:pt x="548360" y="131432"/>
                </a:lnTo>
                <a:lnTo>
                  <a:pt x="544449" y="144145"/>
                </a:lnTo>
                <a:lnTo>
                  <a:pt x="538911" y="156857"/>
                </a:lnTo>
                <a:lnTo>
                  <a:pt x="532561" y="169583"/>
                </a:lnTo>
                <a:lnTo>
                  <a:pt x="555155" y="188785"/>
                </a:lnTo>
                <a:lnTo>
                  <a:pt x="571284" y="208800"/>
                </a:lnTo>
                <a:lnTo>
                  <a:pt x="580948" y="230390"/>
                </a:lnTo>
                <a:lnTo>
                  <a:pt x="584161" y="254368"/>
                </a:lnTo>
                <a:lnTo>
                  <a:pt x="580948" y="284581"/>
                </a:lnTo>
                <a:lnTo>
                  <a:pt x="571284" y="311607"/>
                </a:lnTo>
                <a:lnTo>
                  <a:pt x="555155" y="335457"/>
                </a:lnTo>
                <a:lnTo>
                  <a:pt x="532561" y="356120"/>
                </a:lnTo>
                <a:lnTo>
                  <a:pt x="524040" y="364604"/>
                </a:lnTo>
                <a:lnTo>
                  <a:pt x="609968" y="364604"/>
                </a:lnTo>
                <a:lnTo>
                  <a:pt x="661454" y="178054"/>
                </a:lnTo>
                <a:lnTo>
                  <a:pt x="676338" y="140703"/>
                </a:lnTo>
                <a:lnTo>
                  <a:pt x="696874" y="108115"/>
                </a:lnTo>
                <a:lnTo>
                  <a:pt x="725474" y="85064"/>
                </a:lnTo>
                <a:lnTo>
                  <a:pt x="764527" y="76314"/>
                </a:lnTo>
                <a:lnTo>
                  <a:pt x="782129" y="78041"/>
                </a:lnTo>
                <a:lnTo>
                  <a:pt x="795693" y="83731"/>
                </a:lnTo>
                <a:lnTo>
                  <a:pt x="804405" y="94195"/>
                </a:lnTo>
                <a:lnTo>
                  <a:pt x="807491" y="110223"/>
                </a:lnTo>
                <a:lnTo>
                  <a:pt x="807364" y="118046"/>
                </a:lnTo>
                <a:lnTo>
                  <a:pt x="806424" y="128244"/>
                </a:lnTo>
                <a:lnTo>
                  <a:pt x="803897" y="140042"/>
                </a:lnTo>
                <a:lnTo>
                  <a:pt x="798969" y="152628"/>
                </a:lnTo>
                <a:lnTo>
                  <a:pt x="747369" y="322199"/>
                </a:lnTo>
                <a:lnTo>
                  <a:pt x="738733" y="347637"/>
                </a:lnTo>
                <a:lnTo>
                  <a:pt x="738733" y="364604"/>
                </a:lnTo>
                <a:lnTo>
                  <a:pt x="867613" y="364604"/>
                </a:lnTo>
                <a:lnTo>
                  <a:pt x="927735" y="161099"/>
                </a:lnTo>
                <a:lnTo>
                  <a:pt x="936371" y="127190"/>
                </a:lnTo>
                <a:lnTo>
                  <a:pt x="941374" y="119507"/>
                </a:lnTo>
                <a:lnTo>
                  <a:pt x="943940" y="110223"/>
                </a:lnTo>
                <a:lnTo>
                  <a:pt x="944880" y="100952"/>
                </a:lnTo>
                <a:lnTo>
                  <a:pt x="945019" y="93268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8834" y="515238"/>
            <a:ext cx="238633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625853"/>
            <a:ext cx="8073390" cy="236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24654"/>
            <a:ext cx="8641732" cy="1033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9200" y="2884169"/>
            <a:ext cx="6857999" cy="1871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dirty="0" smtClean="0">
                <a:latin typeface="Caladea"/>
                <a:cs typeface="Caladea"/>
              </a:rPr>
              <a:t>Metrics for the requirement model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000">
              <a:latin typeface="Caladea"/>
              <a:cs typeface="Calad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727903"/>
            <a:ext cx="246507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>
                <a:latin typeface="Caladea"/>
                <a:cs typeface="Caladea"/>
              </a:rPr>
              <a:t>Dr.K.Madheswari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>
                <a:latin typeface="Caladea"/>
                <a:cs typeface="Caladea"/>
              </a:rPr>
              <a:t>ASP/CSE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1752600"/>
          </a:xfrm>
          <a:custGeom>
            <a:avLst/>
            <a:gdLst/>
            <a:ahLst/>
            <a:cxnLst/>
            <a:rect l="l" t="t" r="r" b="b"/>
            <a:pathLst>
              <a:path w="9144000" h="1752600">
                <a:moveTo>
                  <a:pt x="9144000" y="0"/>
                </a:moveTo>
                <a:lnTo>
                  <a:pt x="0" y="0"/>
                </a:lnTo>
                <a:lnTo>
                  <a:pt x="0" y="1752600"/>
                </a:lnTo>
                <a:lnTo>
                  <a:pt x="9144000" y="1752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75638" y="376250"/>
            <a:ext cx="6630162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1710" marR="5080" indent="-969644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FFFF"/>
                </a:solidFill>
              </a:rPr>
              <a:t>UCS1405 </a:t>
            </a:r>
            <a:r>
              <a:rPr spc="-5" dirty="0">
                <a:solidFill>
                  <a:srgbClr val="FFFFFF"/>
                </a:solidFill>
              </a:rPr>
              <a:t>– </a:t>
            </a:r>
            <a:r>
              <a:rPr spc="-50" dirty="0">
                <a:solidFill>
                  <a:srgbClr val="FFFFFF"/>
                </a:solidFill>
              </a:rPr>
              <a:t>SOFTWARE  </a:t>
            </a:r>
            <a:r>
              <a:rPr spc="-10" dirty="0">
                <a:solidFill>
                  <a:srgbClr val="FFFFFF"/>
                </a:solidFill>
              </a:rPr>
              <a:t>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15239"/>
            <a:ext cx="6781800" cy="932562"/>
          </a:xfrm>
        </p:spPr>
        <p:txBody>
          <a:bodyPr/>
          <a:lstStyle/>
          <a:p>
            <a:r>
              <a:rPr lang="en-IN" dirty="0" smtClean="0"/>
              <a:t>EARNED VALUE ANALYSIS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04" y="1625853"/>
            <a:ext cx="8073390" cy="9971961"/>
          </a:xfrm>
        </p:spPr>
        <p:txBody>
          <a:bodyPr/>
          <a:lstStyle/>
          <a:p>
            <a:r>
              <a:rPr lang="en-IN" dirty="0" smtClean="0"/>
              <a:t>To determine the earned value, the following steps</a:t>
            </a:r>
            <a:br>
              <a:rPr lang="en-IN" dirty="0" smtClean="0"/>
            </a:br>
            <a:r>
              <a:rPr lang="en-IN" dirty="0" smtClean="0"/>
              <a:t>are </a:t>
            </a:r>
            <a:r>
              <a:rPr lang="en-IN" dirty="0" smtClean="0"/>
              <a:t>performed</a:t>
            </a:r>
          </a:p>
          <a:p>
            <a:pPr marL="457200" indent="-457200">
              <a:buAutoNum type="arabicPeriod"/>
            </a:pPr>
            <a:r>
              <a:rPr lang="en-IN" dirty="0" smtClean="0"/>
              <a:t>The </a:t>
            </a:r>
            <a:r>
              <a:rPr lang="en-IN" i="1" dirty="0" smtClean="0"/>
              <a:t>budgeted cost of work scheduled </a:t>
            </a:r>
            <a:r>
              <a:rPr lang="en-IN" dirty="0" smtClean="0"/>
              <a:t>(BCWS) is determined for each work </a:t>
            </a:r>
            <a:r>
              <a:rPr lang="en-IN" dirty="0" smtClean="0"/>
              <a:t>task represented </a:t>
            </a:r>
            <a:r>
              <a:rPr lang="en-IN" dirty="0" smtClean="0"/>
              <a:t>in the schedule. During estimation, the work (in person-hours </a:t>
            </a:r>
            <a:r>
              <a:rPr lang="en-IN" dirty="0" smtClean="0"/>
              <a:t>or person-days</a:t>
            </a:r>
            <a:r>
              <a:rPr lang="en-IN" dirty="0" smtClean="0"/>
              <a:t>) of each software engineering task is planned. Hence, </a:t>
            </a:r>
            <a:r>
              <a:rPr lang="en-IN" dirty="0" err="1" smtClean="0"/>
              <a:t>BCWS</a:t>
            </a:r>
            <a:r>
              <a:rPr lang="en-IN" i="1" dirty="0" err="1" smtClean="0"/>
              <a:t>i</a:t>
            </a:r>
            <a:r>
              <a:rPr lang="en-IN" i="1" dirty="0" smtClean="0"/>
              <a:t> </a:t>
            </a:r>
            <a:r>
              <a:rPr lang="en-IN" dirty="0" smtClean="0"/>
              <a:t>is the </a:t>
            </a:r>
            <a:r>
              <a:rPr lang="en-IN" dirty="0" smtClean="0"/>
              <a:t>effort planned for work task </a:t>
            </a:r>
            <a:r>
              <a:rPr lang="en-IN" i="1" dirty="0" err="1" smtClean="0"/>
              <a:t>i</a:t>
            </a:r>
            <a:r>
              <a:rPr lang="en-IN" i="1" dirty="0" smtClean="0"/>
              <a:t>. </a:t>
            </a:r>
            <a:endParaRPr lang="en-IN" i="1" dirty="0" smtClean="0"/>
          </a:p>
          <a:p>
            <a:pPr marL="457200" indent="-457200">
              <a:buAutoNum type="arabicPeriod"/>
            </a:pPr>
            <a:r>
              <a:rPr lang="en-IN" dirty="0" smtClean="0"/>
              <a:t>The BCWS values for all work tasks are summed to derive the </a:t>
            </a:r>
            <a:r>
              <a:rPr lang="en-IN" i="1" dirty="0" smtClean="0"/>
              <a:t>budget </a:t>
            </a:r>
            <a:r>
              <a:rPr lang="en-IN" i="1" dirty="0" smtClean="0"/>
              <a:t>at completion </a:t>
            </a:r>
            <a:r>
              <a:rPr lang="en-IN" dirty="0" smtClean="0"/>
              <a:t>(BAC). Hence,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486400"/>
            <a:ext cx="426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15239"/>
            <a:ext cx="6781800" cy="932562"/>
          </a:xfrm>
        </p:spPr>
        <p:txBody>
          <a:bodyPr/>
          <a:lstStyle/>
          <a:p>
            <a:r>
              <a:rPr lang="en-IN" dirty="0" smtClean="0"/>
              <a:t>EARNED VALUE ANALYSIS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04" y="1625853"/>
            <a:ext cx="8073390" cy="8125301"/>
          </a:xfrm>
        </p:spPr>
        <p:txBody>
          <a:bodyPr/>
          <a:lstStyle/>
          <a:p>
            <a:r>
              <a:rPr lang="en-IN" dirty="0" smtClean="0"/>
              <a:t>To determine the earned value, the following steps</a:t>
            </a:r>
            <a:br>
              <a:rPr lang="en-IN" dirty="0" smtClean="0"/>
            </a:br>
            <a:r>
              <a:rPr lang="en-IN" dirty="0" smtClean="0"/>
              <a:t>are </a:t>
            </a:r>
            <a:r>
              <a:rPr lang="en-IN" dirty="0" smtClean="0"/>
              <a:t>performed</a:t>
            </a:r>
          </a:p>
          <a:p>
            <a:pPr marL="457200" indent="-457200"/>
            <a:r>
              <a:rPr lang="en-IN" dirty="0" smtClean="0"/>
              <a:t>3. </a:t>
            </a:r>
            <a:r>
              <a:rPr lang="en-IN" dirty="0" smtClean="0"/>
              <a:t>Next, the value for </a:t>
            </a:r>
            <a:r>
              <a:rPr lang="en-IN" i="1" dirty="0" smtClean="0"/>
              <a:t>budgeted cost of work performed </a:t>
            </a:r>
            <a:r>
              <a:rPr lang="en-IN" dirty="0" smtClean="0"/>
              <a:t>(BCWP) is computed. </a:t>
            </a:r>
            <a:r>
              <a:rPr lang="en-IN" dirty="0" smtClean="0"/>
              <a:t>The value </a:t>
            </a:r>
            <a:r>
              <a:rPr lang="en-IN" dirty="0" smtClean="0"/>
              <a:t>for BCWP is the sum of the BCWS values for all work tasks that </a:t>
            </a:r>
            <a:r>
              <a:rPr lang="en-IN" dirty="0" smtClean="0"/>
              <a:t>have actually </a:t>
            </a:r>
            <a:r>
              <a:rPr lang="en-IN" dirty="0" smtClean="0"/>
              <a:t>been completed by a point in time on the project schedule.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572000"/>
            <a:ext cx="4495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15239"/>
            <a:ext cx="6781800" cy="932562"/>
          </a:xfrm>
        </p:spPr>
        <p:txBody>
          <a:bodyPr/>
          <a:lstStyle/>
          <a:p>
            <a:r>
              <a:rPr lang="en-IN" dirty="0" smtClean="0"/>
              <a:t>EARNED VALUE ANALYSIS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04" y="1625853"/>
            <a:ext cx="8073390" cy="5909310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5162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667000"/>
            <a:ext cx="3105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066800" y="358140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It is also possible to compute the </a:t>
            </a:r>
            <a:r>
              <a:rPr lang="en-IN" i="1" dirty="0" smtClean="0"/>
              <a:t>actual cost of work performed </a:t>
            </a:r>
            <a:r>
              <a:rPr lang="en-IN" dirty="0" smtClean="0"/>
              <a:t>(ACWP). </a:t>
            </a:r>
            <a:r>
              <a:rPr lang="en-IN" dirty="0" smtClean="0"/>
              <a:t>The value </a:t>
            </a:r>
            <a:r>
              <a:rPr lang="en-IN" dirty="0" smtClean="0"/>
              <a:t>for ACWP is the sum of the effort actually expended on work tasks that </a:t>
            </a:r>
            <a:r>
              <a:rPr lang="en-IN" dirty="0" smtClean="0"/>
              <a:t>have </a:t>
            </a:r>
            <a:r>
              <a:rPr lang="en-IN" dirty="0" smtClean="0"/>
              <a:t>been completed by a point in time on the project schedule. It is then possible </a:t>
            </a:r>
            <a:r>
              <a:rPr lang="en-IN" dirty="0" smtClean="0"/>
              <a:t>to compute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4953000"/>
            <a:ext cx="4943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15239"/>
            <a:ext cx="6781800" cy="932562"/>
          </a:xfrm>
        </p:spPr>
        <p:txBody>
          <a:bodyPr/>
          <a:lstStyle/>
          <a:p>
            <a:r>
              <a:rPr lang="en-IN" dirty="0" smtClean="0"/>
              <a:t>EARNED VALUE ANALYSIS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04" y="1625853"/>
            <a:ext cx="8073390" cy="5909310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371600" y="1447800"/>
            <a:ext cx="2758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Example SPI calculation No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1600200" y="1905000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Project #1 has a $5,000 budget and is scheduled for 30 days. To date, 50% of the work is complete, which is in line with the project’s schedule.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295400" y="29718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To calculate your project’s SPI performance, the formula is:</a:t>
            </a:r>
          </a:p>
          <a:p>
            <a:r>
              <a:rPr lang="en-IN" b="1" dirty="0" smtClean="0"/>
              <a:t>Schedule Performance Index (SPI) = Earned Value (EV) / Planned Value (PV)</a:t>
            </a:r>
            <a:endParaRPr lang="en-IN" dirty="0" smtClean="0"/>
          </a:p>
          <a:p>
            <a:r>
              <a:rPr lang="en-IN" b="1" dirty="0" smtClean="0"/>
              <a:t>SPI = EV / PV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295400" y="4419600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if </a:t>
            </a:r>
            <a:r>
              <a:rPr lang="en-IN" dirty="0" smtClean="0"/>
              <a:t>the SPI calculation yields a value that is:</a:t>
            </a:r>
          </a:p>
          <a:p>
            <a:r>
              <a:rPr lang="en-IN" b="1" dirty="0" smtClean="0"/>
              <a:t>Greater than 1</a:t>
            </a:r>
            <a:r>
              <a:rPr lang="en-IN" dirty="0" smtClean="0"/>
              <a:t>: The project is ahead of schedule.</a:t>
            </a:r>
          </a:p>
          <a:p>
            <a:r>
              <a:rPr lang="en-IN" b="1" dirty="0" smtClean="0"/>
              <a:t>Less than 1</a:t>
            </a:r>
            <a:r>
              <a:rPr lang="en-IN" dirty="0" smtClean="0"/>
              <a:t>: The project is behind schedule.</a:t>
            </a:r>
          </a:p>
          <a:p>
            <a:r>
              <a:rPr lang="en-IN" b="1" dirty="0" smtClean="0"/>
              <a:t>Equal to 1</a:t>
            </a:r>
            <a:r>
              <a:rPr lang="en-IN" dirty="0" smtClean="0"/>
              <a:t>: The project is on schedule.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219200" y="5562600"/>
            <a:ext cx="678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Planned Value (PV) = Planned % Complete x Budget at Completion (BAC)</a:t>
            </a:r>
            <a:endParaRPr lang="en-IN" dirty="0" smtClean="0"/>
          </a:p>
          <a:p>
            <a:r>
              <a:rPr lang="en-IN" b="1" dirty="0" smtClean="0"/>
              <a:t>PV = % Planned Complete x BAC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6781800" cy="932562"/>
          </a:xfrm>
        </p:spPr>
        <p:txBody>
          <a:bodyPr/>
          <a:lstStyle/>
          <a:p>
            <a:r>
              <a:rPr lang="en-IN" dirty="0" smtClean="0"/>
              <a:t>EARNED VALUE ANALYSIS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04" y="1625853"/>
            <a:ext cx="8073390" cy="5909310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295400" y="1219200"/>
            <a:ext cx="2758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Example SPI calculation No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1524000" y="1676400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Project #1 has a $5,000 budget and is scheduled for 30 days. To date, 50% of the work is complete, which is in line with the project’s schedule.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43000" y="2514601"/>
            <a:ext cx="716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Planned Value (PV) = Planned % Complete x Budget at Completion (BAC)</a:t>
            </a:r>
            <a:endParaRPr lang="en-IN" dirty="0" smtClean="0"/>
          </a:p>
          <a:p>
            <a:r>
              <a:rPr lang="en-IN" b="1" dirty="0" smtClean="0"/>
              <a:t>PV = % Planned Complete x </a:t>
            </a:r>
            <a:r>
              <a:rPr lang="en-IN" b="1" dirty="0" smtClean="0"/>
              <a:t>BAC</a:t>
            </a:r>
          </a:p>
          <a:p>
            <a:endParaRPr lang="en-US" b="1" dirty="0" smtClean="0"/>
          </a:p>
          <a:p>
            <a:r>
              <a:rPr lang="en-US" b="1" dirty="0" smtClean="0"/>
              <a:t>PV=50 % x $ 5000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PV=$2500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IN" b="1" dirty="0" smtClean="0"/>
              <a:t>EV </a:t>
            </a:r>
            <a:r>
              <a:rPr lang="en-IN" b="1" dirty="0" smtClean="0"/>
              <a:t>= % Actual Complete x </a:t>
            </a:r>
            <a:r>
              <a:rPr lang="en-IN" b="1" dirty="0" smtClean="0"/>
              <a:t>BAC</a:t>
            </a:r>
          </a:p>
          <a:p>
            <a:endParaRPr lang="en-US" b="1" dirty="0" smtClean="0"/>
          </a:p>
          <a:p>
            <a:r>
              <a:rPr lang="en-US" b="1" dirty="0" smtClean="0"/>
              <a:t>EV=50 % x  $ 5000</a:t>
            </a:r>
          </a:p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EV= $2500</a:t>
            </a:r>
          </a:p>
          <a:p>
            <a:r>
              <a:rPr lang="en-IN" b="1" dirty="0" smtClean="0"/>
              <a:t>SPI = EV / </a:t>
            </a:r>
            <a:r>
              <a:rPr lang="en-IN" b="1" dirty="0" smtClean="0"/>
              <a:t>PV=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2500/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2500=1.0 </a:t>
            </a:r>
            <a:endParaRPr lang="en-IN" dirty="0" smtClean="0"/>
          </a:p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04" y="1625853"/>
            <a:ext cx="8073390" cy="3323987"/>
          </a:xfrm>
        </p:spPr>
        <p:txBody>
          <a:bodyPr/>
          <a:lstStyle/>
          <a:p>
            <a:r>
              <a:rPr lang="en-IN" dirty="0" smtClean="0"/>
              <a:t>Solve </a:t>
            </a:r>
            <a:r>
              <a:rPr lang="en-IN" dirty="0" smtClean="0"/>
              <a:t>the given problem to determine cost and schedule performance index.  Suppose you have a budgeted cost of a project at $900,000. The project is to be completed in 9 months. After a month, you have completed 8 percent of the project at a total expense of $200,000. The planned completion should have been 12 percent. Calculate Schedule performance Index (SPI), schedule variance (SV), cost performance Index (PI), and cost variance (CV).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04" y="1625853"/>
            <a:ext cx="8073390" cy="9971961"/>
          </a:xfrm>
        </p:spPr>
        <p:txBody>
          <a:bodyPr/>
          <a:lstStyle/>
          <a:p>
            <a:r>
              <a:rPr lang="en-IN" dirty="0" smtClean="0"/>
              <a:t>BAC = $900,000</a:t>
            </a:r>
          </a:p>
          <a:p>
            <a:r>
              <a:rPr lang="en-IN" dirty="0" smtClean="0"/>
              <a:t>AC = </a:t>
            </a:r>
            <a:r>
              <a:rPr lang="en-IN" dirty="0" smtClean="0"/>
              <a:t>$200,000</a:t>
            </a:r>
          </a:p>
          <a:p>
            <a:endParaRPr lang="en-US" dirty="0" smtClean="0"/>
          </a:p>
          <a:p>
            <a:r>
              <a:rPr lang="en-IN" dirty="0" smtClean="0"/>
              <a:t>Planned Value = Planned Completion (%) * BAC = </a:t>
            </a:r>
            <a:r>
              <a:rPr lang="en-IN" dirty="0" smtClean="0"/>
              <a:t>12% </a:t>
            </a:r>
            <a:r>
              <a:rPr lang="en-IN" dirty="0" smtClean="0"/>
              <a:t>* $900,000 = </a:t>
            </a:r>
            <a:r>
              <a:rPr lang="en-IN" b="1" dirty="0" smtClean="0"/>
              <a:t>108000</a:t>
            </a:r>
          </a:p>
          <a:p>
            <a:endParaRPr lang="en-US" b="1" dirty="0" smtClean="0"/>
          </a:p>
          <a:p>
            <a:r>
              <a:rPr lang="en-IN" dirty="0" smtClean="0"/>
              <a:t>Earned Value = Actual Completion (%) * BAC = 8</a:t>
            </a:r>
            <a:r>
              <a:rPr lang="en-IN" dirty="0" smtClean="0"/>
              <a:t>% </a:t>
            </a:r>
            <a:r>
              <a:rPr lang="en-IN" dirty="0" smtClean="0"/>
              <a:t>* $900,000 = </a:t>
            </a:r>
            <a:r>
              <a:rPr lang="en-IN" dirty="0" smtClean="0"/>
              <a:t>$72000</a:t>
            </a:r>
          </a:p>
          <a:p>
            <a:endParaRPr lang="en-US" dirty="0" smtClean="0"/>
          </a:p>
          <a:p>
            <a:r>
              <a:rPr lang="en-IN" dirty="0" smtClean="0"/>
              <a:t>Cost Performance Index = EV / AC = </a:t>
            </a:r>
            <a:r>
              <a:rPr lang="en-IN" dirty="0" smtClean="0"/>
              <a:t>$72000 </a:t>
            </a:r>
            <a:r>
              <a:rPr lang="en-IN" dirty="0" smtClean="0"/>
              <a:t>/ </a:t>
            </a:r>
            <a:r>
              <a:rPr lang="en-IN" dirty="0" smtClean="0"/>
              <a:t>$200,000 </a:t>
            </a:r>
            <a:r>
              <a:rPr lang="en-IN" dirty="0" smtClean="0"/>
              <a:t>= </a:t>
            </a:r>
            <a:r>
              <a:rPr lang="en-IN" dirty="0" smtClean="0">
                <a:solidFill>
                  <a:srgbClr val="FF0000"/>
                </a:solidFill>
              </a:rPr>
              <a:t>0.36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SPI=</a:t>
            </a:r>
            <a:r>
              <a:rPr lang="en-IN" dirty="0" smtClean="0"/>
              <a:t> Earned Value </a:t>
            </a:r>
            <a:r>
              <a:rPr lang="en-IN" dirty="0" smtClean="0"/>
              <a:t>/</a:t>
            </a:r>
            <a:r>
              <a:rPr lang="en-IN" dirty="0" smtClean="0"/>
              <a:t> Planned Value </a:t>
            </a:r>
            <a:r>
              <a:rPr lang="en-IN" dirty="0" smtClean="0"/>
              <a:t>=</a:t>
            </a:r>
            <a:r>
              <a:rPr lang="en-IN" dirty="0" smtClean="0"/>
              <a:t> $</a:t>
            </a:r>
            <a:r>
              <a:rPr lang="en-IN" dirty="0" smtClean="0"/>
              <a:t>72000/</a:t>
            </a:r>
            <a:r>
              <a:rPr lang="en-IN" b="1" dirty="0" smtClean="0"/>
              <a:t> </a:t>
            </a:r>
            <a:r>
              <a:rPr lang="en-IN" b="1" dirty="0" smtClean="0"/>
              <a:t>108000=</a:t>
            </a:r>
            <a:r>
              <a:rPr lang="en-IN" b="1" dirty="0" smtClean="0">
                <a:solidFill>
                  <a:srgbClr val="FF0000"/>
                </a:solidFill>
              </a:rPr>
              <a:t>0.66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04" y="1625853"/>
            <a:ext cx="8073390" cy="7017306"/>
          </a:xfrm>
        </p:spPr>
        <p:txBody>
          <a:bodyPr/>
          <a:lstStyle/>
          <a:p>
            <a:r>
              <a:rPr lang="en-IN" dirty="0" smtClean="0"/>
              <a:t>Schedule Variance (SV) = Earned Value (EV) – Planned Value (PV</a:t>
            </a:r>
            <a:r>
              <a:rPr lang="en-IN" dirty="0" smtClean="0"/>
              <a:t>)</a:t>
            </a:r>
          </a:p>
          <a:p>
            <a:endParaRPr lang="en-US" dirty="0" smtClean="0"/>
          </a:p>
          <a:p>
            <a:r>
              <a:rPr lang="en-IN" dirty="0" smtClean="0"/>
              <a:t>Cost variance = earned value - actual cost.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24654"/>
            <a:ext cx="8641732" cy="1033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6485" y="515238"/>
            <a:ext cx="5263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Learning</a:t>
            </a:r>
            <a:r>
              <a:rPr spc="-60" dirty="0"/>
              <a:t> </a:t>
            </a:r>
            <a:r>
              <a:rPr spc="-5" dirty="0"/>
              <a:t>Objective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24654"/>
            <a:ext cx="8641732" cy="1033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0702" y="483234"/>
            <a:ext cx="360349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Overview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24654"/>
            <a:ext cx="8641732" cy="1033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577710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 smtClean="0"/>
              <a:t>Function-Based Metrics</a:t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35940" y="1625853"/>
            <a:ext cx="8072755" cy="5221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en-IN" sz="2400" dirty="0" smtClean="0"/>
              <a:t>The </a:t>
            </a:r>
            <a:r>
              <a:rPr lang="en-IN" sz="2400" i="1" dirty="0" smtClean="0"/>
              <a:t>function point </a:t>
            </a:r>
            <a:r>
              <a:rPr lang="en-IN" sz="2400" dirty="0" smtClean="0"/>
              <a:t>(FP) </a:t>
            </a:r>
            <a:r>
              <a:rPr lang="en-IN" sz="2400" i="1" dirty="0" smtClean="0"/>
              <a:t>metric </a:t>
            </a:r>
            <a:r>
              <a:rPr lang="en-IN" sz="2400" dirty="0" smtClean="0"/>
              <a:t>can be used effectively as a means for </a:t>
            </a:r>
            <a:r>
              <a:rPr lang="en-IN" sz="2400" dirty="0" smtClean="0">
                <a:solidFill>
                  <a:srgbClr val="FF0000"/>
                </a:solidFill>
              </a:rPr>
              <a:t>measuring </a:t>
            </a:r>
            <a:r>
              <a:rPr lang="en-IN" sz="2400" dirty="0" smtClean="0">
                <a:solidFill>
                  <a:srgbClr val="FF0000"/>
                </a:solidFill>
              </a:rPr>
              <a:t>the functionality </a:t>
            </a:r>
            <a:r>
              <a:rPr lang="en-IN" sz="2400" dirty="0" smtClean="0">
                <a:solidFill>
                  <a:srgbClr val="FF0000"/>
                </a:solidFill>
              </a:rPr>
              <a:t>delivered </a:t>
            </a:r>
            <a:r>
              <a:rPr lang="en-IN" sz="2400" dirty="0" smtClean="0"/>
              <a:t>by a </a:t>
            </a:r>
            <a:r>
              <a:rPr lang="en-IN" sz="2400" dirty="0" smtClean="0"/>
              <a:t>system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en-IN" sz="2400" dirty="0" smtClean="0"/>
              <a:t>Using historical data, the FP metric can then be</a:t>
            </a:r>
            <a:br>
              <a:rPr lang="en-IN" sz="2400" dirty="0" smtClean="0"/>
            </a:br>
            <a:r>
              <a:rPr lang="en-IN" sz="2400" dirty="0" smtClean="0"/>
              <a:t>used </a:t>
            </a:r>
            <a:r>
              <a:rPr lang="en-IN" sz="2400" dirty="0" smtClean="0"/>
              <a:t>to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IN" sz="2400" dirty="0" smtClean="0"/>
              <a:t> </a:t>
            </a:r>
            <a:r>
              <a:rPr lang="en-IN" sz="2400" dirty="0" smtClean="0"/>
              <a:t>    </a:t>
            </a:r>
            <a:r>
              <a:rPr lang="en-IN" sz="2400" dirty="0" smtClean="0"/>
              <a:t>(1) estimate the </a:t>
            </a:r>
            <a:r>
              <a:rPr lang="en-IN" sz="2400" dirty="0" smtClean="0">
                <a:solidFill>
                  <a:srgbClr val="FF0000"/>
                </a:solidFill>
              </a:rPr>
              <a:t>cost or effort required to design</a:t>
            </a:r>
            <a:r>
              <a:rPr lang="en-IN" sz="2400" dirty="0" smtClean="0"/>
              <a:t>, code, and test the software;</a:t>
            </a:r>
            <a:br>
              <a:rPr lang="en-IN" sz="2400" dirty="0" smtClean="0"/>
            </a:br>
            <a:r>
              <a:rPr lang="en-IN" sz="2400" dirty="0" smtClean="0"/>
              <a:t>(2) </a:t>
            </a:r>
            <a:r>
              <a:rPr lang="en-IN" sz="2400" dirty="0" smtClean="0">
                <a:solidFill>
                  <a:srgbClr val="FF0000"/>
                </a:solidFill>
              </a:rPr>
              <a:t>predict the number of errors </a:t>
            </a:r>
            <a:r>
              <a:rPr lang="en-IN" sz="2400" dirty="0" smtClean="0"/>
              <a:t>that will be encountered during testing; </a:t>
            </a:r>
            <a:r>
              <a:rPr lang="en-IN" sz="2400" dirty="0" smtClean="0"/>
              <a:t>and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IN" sz="2400" dirty="0" smtClean="0"/>
              <a:t> </a:t>
            </a:r>
            <a:r>
              <a:rPr lang="en-IN" sz="2400" dirty="0" smtClean="0"/>
              <a:t>   </a:t>
            </a:r>
            <a:r>
              <a:rPr lang="en-IN" sz="2400" dirty="0" smtClean="0"/>
              <a:t>(3) </a:t>
            </a:r>
            <a:r>
              <a:rPr lang="en-IN" sz="2400" dirty="0" smtClean="0">
                <a:solidFill>
                  <a:srgbClr val="FF0000"/>
                </a:solidFill>
              </a:rPr>
              <a:t>forecast the number of components </a:t>
            </a:r>
            <a:r>
              <a:rPr lang="en-IN" sz="2400" dirty="0" smtClean="0"/>
              <a:t>and/or the number of projected </a:t>
            </a:r>
            <a:r>
              <a:rPr lang="en-IN" sz="2400" dirty="0" smtClean="0">
                <a:solidFill>
                  <a:srgbClr val="FF0000"/>
                </a:solidFill>
              </a:rPr>
              <a:t>source lines in </a:t>
            </a:r>
            <a:r>
              <a:rPr lang="en-IN" sz="2400" dirty="0" smtClean="0">
                <a:solidFill>
                  <a:srgbClr val="FF0000"/>
                </a:solidFill>
              </a:rPr>
              <a:t>the implemented </a:t>
            </a:r>
            <a:r>
              <a:rPr lang="en-IN" sz="2400" dirty="0" smtClean="0">
                <a:solidFill>
                  <a:srgbClr val="FF0000"/>
                </a:solidFill>
              </a:rPr>
              <a:t>system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sz="2400">
              <a:solidFill>
                <a:srgbClr val="FF0000"/>
              </a:solidFill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24654"/>
            <a:ext cx="8641732" cy="1033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577710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 smtClean="0"/>
              <a:t>Function-Based Metrics</a:t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35940" y="1625853"/>
            <a:ext cx="8072755" cy="7845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en-IN" sz="2400" dirty="0" smtClean="0"/>
              <a:t>Function points are derived using an empirical relationship based on </a:t>
            </a:r>
            <a:r>
              <a:rPr lang="en-IN" sz="2400" dirty="0" smtClean="0"/>
              <a:t>countable (direct</a:t>
            </a:r>
            <a:r>
              <a:rPr lang="en-IN" sz="2400" dirty="0" smtClean="0"/>
              <a:t>) measures of software’s information domain and qualitative assessments of</a:t>
            </a:r>
            <a:br>
              <a:rPr lang="en-IN" sz="2400" dirty="0" smtClean="0"/>
            </a:br>
            <a:r>
              <a:rPr lang="en-IN" sz="2400" dirty="0" smtClean="0"/>
              <a:t>software complexity. </a:t>
            </a:r>
            <a:endParaRPr lang="en-IN" sz="2400" dirty="0" smtClean="0"/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en-IN" sz="2400" dirty="0" smtClean="0"/>
              <a:t>Information </a:t>
            </a:r>
            <a:r>
              <a:rPr lang="en-IN" sz="2400" dirty="0" smtClean="0"/>
              <a:t>domain values are defined in the following manner</a:t>
            </a:r>
            <a:r>
              <a:rPr lang="en-IN" sz="2400" dirty="0" smtClean="0"/>
              <a:t>: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5600" algn="l"/>
              </a:tabLst>
            </a:pPr>
            <a:r>
              <a:rPr lang="en-IN" sz="2400" b="1" dirty="0" smtClean="0"/>
              <a:t>Number </a:t>
            </a:r>
            <a:r>
              <a:rPr lang="en-IN" sz="2400" b="1" dirty="0" smtClean="0"/>
              <a:t>of external inputs (EIs</a:t>
            </a:r>
            <a:r>
              <a:rPr lang="en-IN" sz="2400" b="1" dirty="0" smtClean="0"/>
              <a:t>)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5600" algn="l"/>
              </a:tabLst>
            </a:pPr>
            <a:r>
              <a:rPr lang="en-IN" sz="2400" b="1" dirty="0" smtClean="0"/>
              <a:t>Number of external outputs (EOs</a:t>
            </a:r>
            <a:r>
              <a:rPr lang="en-IN" sz="2400" b="1" dirty="0" smtClean="0"/>
              <a:t>)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5600" algn="l"/>
              </a:tabLst>
            </a:pPr>
            <a:r>
              <a:rPr lang="en-IN" sz="2400" b="1" dirty="0" smtClean="0"/>
              <a:t>Number of external inquiries (EQs</a:t>
            </a:r>
            <a:r>
              <a:rPr lang="en-IN" sz="2400" b="1" dirty="0" smtClean="0"/>
              <a:t>)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5600" algn="l"/>
              </a:tabLst>
            </a:pPr>
            <a:r>
              <a:rPr lang="en-IN" sz="2400" b="1" dirty="0" smtClean="0"/>
              <a:t>Number of internal logical files (ILFs). </a:t>
            </a:r>
            <a:endParaRPr lang="en-IN" sz="2400" b="1" dirty="0" smtClean="0"/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5600" algn="l"/>
              </a:tabLst>
            </a:pPr>
            <a:r>
              <a:rPr lang="en-IN" sz="2400" b="1" dirty="0" smtClean="0"/>
              <a:t>Number of external interface files (EIFs).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sz="2400">
              <a:solidFill>
                <a:srgbClr val="FF0000"/>
              </a:solidFill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577710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 smtClean="0"/>
              <a:t>Function-Based Metrics</a:t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35940" y="1625853"/>
            <a:ext cx="8072755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en-IN" sz="2400" dirty="0" smtClean="0"/>
              <a:t>To compute function points (FP), the following relationship is used: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sz="2400">
              <a:solidFill>
                <a:srgbClr val="FF0000"/>
              </a:solidFill>
              <a:latin typeface="Caladea"/>
              <a:cs typeface="Calad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362200"/>
            <a:ext cx="4410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819400"/>
            <a:ext cx="80772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577710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 smtClean="0"/>
              <a:t>Function-Based Metrics</a:t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35940" y="1625853"/>
            <a:ext cx="8072755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target product has 7 simple inputs, 2 average input, and 10 complex inputs. There are 56 average output, 8 simple inquires, 12 average master files, and 17 complex interfaces. Identify the unadjusted function points (UFP). If the total degree of influence for the product is 49 (∑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), calculate the number of function points. 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sz="2400">
              <a:solidFill>
                <a:srgbClr val="FF0000"/>
              </a:solidFill>
              <a:latin typeface="Caladea"/>
              <a:cs typeface="Calad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19400"/>
            <a:ext cx="80772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60198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x 3 +2 x 4+ 10 x6 + 56x 5+ 8x3+ 12x10+17*10=      (UFP)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15239"/>
            <a:ext cx="6781800" cy="932562"/>
          </a:xfrm>
        </p:spPr>
        <p:txBody>
          <a:bodyPr/>
          <a:lstStyle/>
          <a:p>
            <a:r>
              <a:rPr lang="en-IN" dirty="0" smtClean="0"/>
              <a:t>EARNED VALUE ANALYSIS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04" y="1625853"/>
            <a:ext cx="8073390" cy="3323987"/>
          </a:xfrm>
        </p:spPr>
        <p:txBody>
          <a:bodyPr/>
          <a:lstStyle/>
          <a:p>
            <a:r>
              <a:rPr lang="en-IN" dirty="0" smtClean="0"/>
              <a:t>The earned value system provides a common value scale for every [software </a:t>
            </a:r>
            <a:r>
              <a:rPr lang="en-IN" dirty="0" smtClean="0"/>
              <a:t>project] task</a:t>
            </a:r>
            <a:r>
              <a:rPr lang="en-IN" dirty="0" smtClean="0"/>
              <a:t>, regardless of the type of work being performed.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total hours to do the </a:t>
            </a:r>
            <a:r>
              <a:rPr lang="en-IN" dirty="0" smtClean="0"/>
              <a:t>whole project </a:t>
            </a:r>
            <a:r>
              <a:rPr lang="en-IN" dirty="0" smtClean="0"/>
              <a:t>are estimated, and every task is given an earned value based on its estimated</a:t>
            </a:r>
            <a:br>
              <a:rPr lang="en-IN" dirty="0" smtClean="0"/>
            </a:br>
            <a:r>
              <a:rPr lang="en-IN" dirty="0" smtClean="0"/>
              <a:t>percentage of the total.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15239"/>
            <a:ext cx="6781800" cy="932562"/>
          </a:xfrm>
        </p:spPr>
        <p:txBody>
          <a:bodyPr/>
          <a:lstStyle/>
          <a:p>
            <a:r>
              <a:rPr lang="en-IN" dirty="0" smtClean="0"/>
              <a:t>EARNED VALUE ANALYSIS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04" y="1625853"/>
            <a:ext cx="8073390" cy="4801314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earned value is a measure of progress.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It </a:t>
            </a:r>
            <a:r>
              <a:rPr lang="en-IN" dirty="0" smtClean="0"/>
              <a:t>enables you </a:t>
            </a:r>
            <a:r>
              <a:rPr lang="en-IN" dirty="0" smtClean="0"/>
              <a:t>to assess </a:t>
            </a:r>
            <a:r>
              <a:rPr lang="en-IN" dirty="0" smtClean="0"/>
              <a:t>the “</a:t>
            </a:r>
            <a:r>
              <a:rPr lang="en-IN" dirty="0" smtClean="0">
                <a:solidFill>
                  <a:srgbClr val="FF0000"/>
                </a:solidFill>
              </a:rPr>
              <a:t>percent of completeness</a:t>
            </a:r>
            <a:r>
              <a:rPr lang="en-IN" dirty="0" smtClean="0"/>
              <a:t>” of a project using quantitative analysis </a:t>
            </a:r>
            <a:r>
              <a:rPr lang="en-IN" dirty="0" smtClean="0"/>
              <a:t>rather than </a:t>
            </a:r>
            <a:r>
              <a:rPr lang="en-IN" dirty="0" smtClean="0"/>
              <a:t>rely on a gut feeling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736</Words>
  <Application>Microsoft Office PowerPoint</Application>
  <PresentationFormat>On-screen Show (4:3)</PresentationFormat>
  <Paragraphs>140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UCS1405 – SOFTWARE  ENGINEERING</vt:lpstr>
      <vt:lpstr>Learning Objective</vt:lpstr>
      <vt:lpstr>Overview</vt:lpstr>
      <vt:lpstr>Function-Based Metrics  </vt:lpstr>
      <vt:lpstr>Function-Based Metrics  </vt:lpstr>
      <vt:lpstr>Function-Based Metrics  </vt:lpstr>
      <vt:lpstr>Function-Based Metrics  </vt:lpstr>
      <vt:lpstr>EARNED VALUE ANALYSIS  </vt:lpstr>
      <vt:lpstr>EARNED VALUE ANALYSIS  </vt:lpstr>
      <vt:lpstr>EARNED VALUE ANALYSIS  </vt:lpstr>
      <vt:lpstr>EARNED VALUE ANALYSIS  </vt:lpstr>
      <vt:lpstr>EARNED VALUE ANALYSIS  </vt:lpstr>
      <vt:lpstr>EARNED VALUE ANALYSIS  </vt:lpstr>
      <vt:lpstr>EARNED VALUE ANALYSIS  </vt:lpstr>
      <vt:lpstr>Example</vt:lpstr>
      <vt:lpstr>Solution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ssn</cp:lastModifiedBy>
  <cp:revision>28</cp:revision>
  <dcterms:created xsi:type="dcterms:W3CDTF">2022-03-04T04:53:44Z</dcterms:created>
  <dcterms:modified xsi:type="dcterms:W3CDTF">2022-03-28T05:13:18Z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2022-03-04T00:00:00Z</vt:filetime>
  </property>
</Properties>
</file>