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83" r:id="rId13"/>
    <p:sldId id="284" r:id="rId14"/>
    <p:sldId id="285" r:id="rId15"/>
    <p:sldId id="265" r:id="rId16"/>
    <p:sldId id="286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53" autoAdjust="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4981" y="1016634"/>
            <a:ext cx="725403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18092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895600"/>
            <a:ext cx="2362200" cy="2362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98691" y="1676400"/>
            <a:ext cx="2819400" cy="2819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689091" y="0"/>
            <a:ext cx="1600200" cy="1600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298691" y="5870447"/>
            <a:ext cx="990600" cy="987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523" y="2667000"/>
            <a:ext cx="4191000" cy="419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68034" y="1589658"/>
            <a:ext cx="2369820" cy="553720"/>
          </a:xfrm>
          <a:custGeom>
            <a:avLst/>
            <a:gdLst/>
            <a:ahLst/>
            <a:cxnLst/>
            <a:rect l="l" t="t" r="r" b="b"/>
            <a:pathLst>
              <a:path w="2369820" h="553719">
                <a:moveTo>
                  <a:pt x="2324989" y="0"/>
                </a:moveTo>
                <a:lnTo>
                  <a:pt x="2097023" y="75437"/>
                </a:lnTo>
                <a:lnTo>
                  <a:pt x="1867154" y="144525"/>
                </a:lnTo>
                <a:lnTo>
                  <a:pt x="1791208" y="165735"/>
                </a:lnTo>
                <a:lnTo>
                  <a:pt x="1636902" y="207010"/>
                </a:lnTo>
                <a:lnTo>
                  <a:pt x="1484375" y="245363"/>
                </a:lnTo>
                <a:lnTo>
                  <a:pt x="1408557" y="263525"/>
                </a:lnTo>
                <a:lnTo>
                  <a:pt x="1181608" y="314325"/>
                </a:lnTo>
                <a:lnTo>
                  <a:pt x="958468" y="359537"/>
                </a:lnTo>
                <a:lnTo>
                  <a:pt x="812418" y="386841"/>
                </a:lnTo>
                <a:lnTo>
                  <a:pt x="597535" y="424052"/>
                </a:lnTo>
                <a:lnTo>
                  <a:pt x="322834" y="466089"/>
                </a:lnTo>
                <a:lnTo>
                  <a:pt x="125856" y="492760"/>
                </a:lnTo>
                <a:lnTo>
                  <a:pt x="0" y="508126"/>
                </a:lnTo>
                <a:lnTo>
                  <a:pt x="6992" y="519175"/>
                </a:lnTo>
                <a:lnTo>
                  <a:pt x="21074" y="541274"/>
                </a:lnTo>
                <a:lnTo>
                  <a:pt x="28066" y="552323"/>
                </a:lnTo>
                <a:lnTo>
                  <a:pt x="55571" y="553040"/>
                </a:lnTo>
                <a:lnTo>
                  <a:pt x="85715" y="553296"/>
                </a:lnTo>
                <a:lnTo>
                  <a:pt x="118390" y="553104"/>
                </a:lnTo>
                <a:lnTo>
                  <a:pt x="153486" y="552478"/>
                </a:lnTo>
                <a:lnTo>
                  <a:pt x="230506" y="549978"/>
                </a:lnTo>
                <a:lnTo>
                  <a:pt x="361471" y="543314"/>
                </a:lnTo>
                <a:lnTo>
                  <a:pt x="613631" y="525342"/>
                </a:lnTo>
                <a:lnTo>
                  <a:pt x="1014907" y="488627"/>
                </a:lnTo>
                <a:lnTo>
                  <a:pt x="1558574" y="428485"/>
                </a:lnTo>
                <a:lnTo>
                  <a:pt x="1956169" y="377497"/>
                </a:lnTo>
                <a:lnTo>
                  <a:pt x="2203727" y="341684"/>
                </a:lnTo>
                <a:lnTo>
                  <a:pt x="2331142" y="321256"/>
                </a:lnTo>
                <a:lnTo>
                  <a:pt x="2369439" y="314705"/>
                </a:lnTo>
                <a:lnTo>
                  <a:pt x="2362378" y="263014"/>
                </a:lnTo>
                <a:lnTo>
                  <a:pt x="2357062" y="224796"/>
                </a:lnTo>
                <a:lnTo>
                  <a:pt x="2353052" y="196683"/>
                </a:lnTo>
                <a:lnTo>
                  <a:pt x="2349915" y="175308"/>
                </a:lnTo>
                <a:lnTo>
                  <a:pt x="2344512" y="139305"/>
                </a:lnTo>
                <a:lnTo>
                  <a:pt x="2341375" y="117942"/>
                </a:lnTo>
                <a:lnTo>
                  <a:pt x="2337365" y="89848"/>
                </a:lnTo>
                <a:lnTo>
                  <a:pt x="2332049" y="51657"/>
                </a:lnTo>
                <a:lnTo>
                  <a:pt x="2324989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391910"/>
          </a:xfrm>
          <a:custGeom>
            <a:avLst/>
            <a:gdLst/>
            <a:ahLst/>
            <a:cxnLst/>
            <a:rect l="l" t="t" r="r" b="b"/>
            <a:pathLst>
              <a:path w="9144000" h="6391910">
                <a:moveTo>
                  <a:pt x="9144000" y="0"/>
                </a:moveTo>
                <a:lnTo>
                  <a:pt x="8642350" y="0"/>
                </a:lnTo>
                <a:lnTo>
                  <a:pt x="8642350" y="514350"/>
                </a:lnTo>
                <a:lnTo>
                  <a:pt x="8642350" y="1858797"/>
                </a:lnTo>
                <a:lnTo>
                  <a:pt x="8286877" y="1912239"/>
                </a:lnTo>
                <a:lnTo>
                  <a:pt x="7917688" y="1961769"/>
                </a:lnTo>
                <a:lnTo>
                  <a:pt x="7176008" y="2044065"/>
                </a:lnTo>
                <a:lnTo>
                  <a:pt x="6806819" y="2073783"/>
                </a:lnTo>
                <a:lnTo>
                  <a:pt x="6075045" y="2116582"/>
                </a:lnTo>
                <a:lnTo>
                  <a:pt x="5363083" y="2139696"/>
                </a:lnTo>
                <a:lnTo>
                  <a:pt x="5013706" y="2142998"/>
                </a:lnTo>
                <a:lnTo>
                  <a:pt x="4337939" y="2142998"/>
                </a:lnTo>
                <a:lnTo>
                  <a:pt x="4011676" y="2136394"/>
                </a:lnTo>
                <a:lnTo>
                  <a:pt x="3695192" y="2126488"/>
                </a:lnTo>
                <a:lnTo>
                  <a:pt x="3091942" y="2100199"/>
                </a:lnTo>
                <a:lnTo>
                  <a:pt x="2534920" y="2067179"/>
                </a:lnTo>
                <a:lnTo>
                  <a:pt x="2030603" y="2027682"/>
                </a:lnTo>
                <a:lnTo>
                  <a:pt x="903262" y="1912239"/>
                </a:lnTo>
                <a:lnTo>
                  <a:pt x="514350" y="1860219"/>
                </a:lnTo>
                <a:lnTo>
                  <a:pt x="514350" y="514350"/>
                </a:lnTo>
                <a:lnTo>
                  <a:pt x="8642350" y="514350"/>
                </a:lnTo>
                <a:lnTo>
                  <a:pt x="8642350" y="0"/>
                </a:lnTo>
                <a:lnTo>
                  <a:pt x="0" y="0"/>
                </a:lnTo>
                <a:lnTo>
                  <a:pt x="0" y="514350"/>
                </a:lnTo>
                <a:lnTo>
                  <a:pt x="0" y="6356350"/>
                </a:lnTo>
                <a:lnTo>
                  <a:pt x="484632" y="6356350"/>
                </a:lnTo>
                <a:lnTo>
                  <a:pt x="484632" y="6391669"/>
                </a:lnTo>
                <a:lnTo>
                  <a:pt x="8659368" y="6391656"/>
                </a:lnTo>
                <a:lnTo>
                  <a:pt x="8659368" y="6356350"/>
                </a:lnTo>
                <a:lnTo>
                  <a:pt x="9144000" y="6356350"/>
                </a:lnTo>
                <a:lnTo>
                  <a:pt x="9144000" y="514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05344" y="0"/>
            <a:ext cx="765048" cy="1164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50"/>
                </a:moveTo>
                <a:lnTo>
                  <a:pt x="9144000" y="501650"/>
                </a:lnTo>
                <a:lnTo>
                  <a:pt x="9144000" y="0"/>
                </a:lnTo>
                <a:lnTo>
                  <a:pt x="0" y="0"/>
                </a:lnTo>
                <a:lnTo>
                  <a:pt x="0" y="501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3798" y="1973935"/>
            <a:ext cx="5457825" cy="3265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9747" y="6133446"/>
            <a:ext cx="3606800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B31166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These slides are designed </a:t>
            </a:r>
            <a:r>
              <a:rPr dirty="0"/>
              <a:t>to accompany </a:t>
            </a:r>
            <a:r>
              <a:rPr i="1" spc="-5" dirty="0">
                <a:latin typeface="Arial"/>
                <a:cs typeface="Arial"/>
              </a:rPr>
              <a:t>Software </a:t>
            </a:r>
            <a:r>
              <a:rPr i="1" dirty="0">
                <a:latin typeface="Arial"/>
                <a:cs typeface="Arial"/>
              </a:rPr>
              <a:t>Engineering: </a:t>
            </a:r>
            <a:r>
              <a:rPr i="1" spc="-5" dirty="0">
                <a:latin typeface="Arial"/>
                <a:cs typeface="Arial"/>
              </a:rPr>
              <a:t>A  Practitioner’s Approach, </a:t>
            </a:r>
            <a:r>
              <a:rPr i="1" dirty="0">
                <a:latin typeface="Arial"/>
                <a:cs typeface="Arial"/>
              </a:rPr>
              <a:t>7/e </a:t>
            </a:r>
            <a:r>
              <a:rPr dirty="0"/>
              <a:t>(McGraw-Hill </a:t>
            </a:r>
            <a:r>
              <a:rPr spc="-5" dirty="0"/>
              <a:t>2009). </a:t>
            </a:r>
            <a:r>
              <a:rPr dirty="0"/>
              <a:t>Slides </a:t>
            </a:r>
            <a:r>
              <a:rPr spc="-5" dirty="0"/>
              <a:t>copyright  2009 by </a:t>
            </a:r>
            <a:r>
              <a:rPr dirty="0"/>
              <a:t>Roger</a:t>
            </a:r>
            <a:r>
              <a:rPr spc="-25" dirty="0"/>
              <a:t> </a:t>
            </a:r>
            <a:r>
              <a:rPr spc="-5"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981" y="1016634"/>
            <a:ext cx="2245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FF0000"/>
                </a:solidFill>
                <a:latin typeface="Gothic Uralic"/>
                <a:cs typeface="Gothic Uralic"/>
              </a:rPr>
              <a:t>Unit 2</a:t>
            </a:r>
            <a:endParaRPr sz="3200">
              <a:solidFill>
                <a:srgbClr val="FF0000"/>
              </a:solidFill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57200" y="4343400"/>
            <a:ext cx="6264453" cy="22179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z="1800" spc="-5" dirty="0" smtClean="0">
                <a:latin typeface="+mj-lt"/>
              </a:rPr>
              <a:t>Dr.K.Madheswari </a:t>
            </a: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endParaRPr lang="en-US" sz="1800" spc="-5" dirty="0" smtClean="0">
              <a:latin typeface="+mj-l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endParaRPr lang="en-US" sz="1800" spc="-5" dirty="0" smtClean="0">
              <a:latin typeface="+mj-l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endParaRPr lang="en-US" sz="1800" spc="-5" dirty="0" smtClean="0">
              <a:latin typeface="+mj-l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endParaRPr lang="en-US" sz="1800" spc="-5" dirty="0" smtClean="0">
              <a:latin typeface="+mj-l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lang="en-US" sz="1800" spc="-5" dirty="0" smtClean="0">
                <a:latin typeface="+mj-lt"/>
              </a:rPr>
              <a:t>Reference: chapter 26, </a:t>
            </a:r>
            <a:r>
              <a:rPr lang="en-IN" sz="1800" dirty="0" smtClean="0">
                <a:latin typeface="+mj-lt"/>
              </a:rPr>
              <a:t>ESTIMATION FOR SOFTWARE PROJECTS</a:t>
            </a:r>
            <a:br>
              <a:rPr lang="en-IN" sz="1800" dirty="0" smtClean="0">
                <a:latin typeface="+mj-lt"/>
              </a:rPr>
            </a:br>
            <a:r>
              <a:rPr lang="en-IN" sz="1800" dirty="0" smtClean="0">
                <a:latin typeface="+mj-lt"/>
              </a:rPr>
              <a:t/>
            </a:r>
            <a:br>
              <a:rPr lang="en-IN" sz="1800" dirty="0" smtClean="0">
                <a:latin typeface="+mj-lt"/>
              </a:rPr>
            </a:br>
            <a:endParaRPr sz="1800" spc="-5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981" y="2264486"/>
            <a:ext cx="42366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/>
              <a:t>PROJECT PLANNING AND MANAGEMENT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477328"/>
          </a:xfrm>
        </p:spPr>
        <p:txBody>
          <a:bodyPr/>
          <a:lstStyle/>
          <a:p>
            <a:r>
              <a:rPr lang="en-IN" dirty="0" smtClean="0"/>
              <a:t>Four characteristics of Resources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14600"/>
            <a:ext cx="5457825" cy="3600986"/>
          </a:xfrm>
        </p:spPr>
        <p:txBody>
          <a:bodyPr/>
          <a:lstStyle/>
          <a:p>
            <a:r>
              <a:rPr lang="en-IN" dirty="0" smtClean="0"/>
              <a:t>Each resource is specified </a:t>
            </a:r>
            <a:r>
              <a:rPr lang="en-IN" dirty="0" smtClean="0"/>
              <a:t>with four </a:t>
            </a:r>
            <a:r>
              <a:rPr lang="en-IN" dirty="0" smtClean="0"/>
              <a:t>characteristics: </a:t>
            </a:r>
            <a:endParaRPr lang="en-IN" dirty="0" smtClean="0"/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Description </a:t>
            </a:r>
            <a:r>
              <a:rPr lang="en-IN" dirty="0" smtClean="0"/>
              <a:t>of the resource, 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Statement </a:t>
            </a:r>
            <a:r>
              <a:rPr lang="en-IN" dirty="0" smtClean="0"/>
              <a:t>of </a:t>
            </a:r>
            <a:r>
              <a:rPr lang="en-IN" dirty="0" smtClean="0"/>
              <a:t>availability,</a:t>
            </a:r>
          </a:p>
          <a:p>
            <a:pPr marL="342900" indent="-342900">
              <a:buAutoNum type="arabicPeriod"/>
            </a:pPr>
            <a:r>
              <a:rPr lang="en-IN" dirty="0" smtClean="0"/>
              <a:t>Time when </a:t>
            </a:r>
            <a:r>
              <a:rPr lang="en-IN" dirty="0" smtClean="0"/>
              <a:t>the resource will be required, and 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Duration </a:t>
            </a:r>
            <a:r>
              <a:rPr lang="en-IN" dirty="0" smtClean="0"/>
              <a:t>of time that the resource will be</a:t>
            </a:r>
            <a:br>
              <a:rPr lang="en-IN" dirty="0" smtClean="0"/>
            </a:br>
            <a:r>
              <a:rPr lang="en-IN" dirty="0" smtClean="0"/>
              <a:t>applied. </a:t>
            </a: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The </a:t>
            </a:r>
            <a:r>
              <a:rPr lang="en-IN" dirty="0" smtClean="0"/>
              <a:t>last two characteristics can be viewed as a </a:t>
            </a:r>
            <a:r>
              <a:rPr lang="en-IN" i="1" dirty="0" smtClean="0">
                <a:solidFill>
                  <a:srgbClr val="FF0000"/>
                </a:solidFill>
              </a:rPr>
              <a:t>time window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477328"/>
          </a:xfrm>
        </p:spPr>
        <p:txBody>
          <a:bodyPr/>
          <a:lstStyle/>
          <a:p>
            <a:r>
              <a:rPr lang="en-IN" dirty="0" smtClean="0"/>
              <a:t>Reusable Software Resources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09800"/>
            <a:ext cx="7467600" cy="6370975"/>
          </a:xfrm>
        </p:spPr>
        <p:txBody>
          <a:bodyPr/>
          <a:lstStyle/>
          <a:p>
            <a:r>
              <a:rPr lang="en-IN" dirty="0" err="1" smtClean="0"/>
              <a:t>Bennatan</a:t>
            </a:r>
            <a:r>
              <a:rPr lang="en-IN" dirty="0" smtClean="0"/>
              <a:t> [Ben00] suggests </a:t>
            </a:r>
            <a:r>
              <a:rPr lang="en-IN" b="1" i="1" dirty="0" smtClean="0">
                <a:solidFill>
                  <a:srgbClr val="FF0000"/>
                </a:solidFill>
              </a:rPr>
              <a:t>four </a:t>
            </a:r>
            <a:r>
              <a:rPr lang="en-IN" b="1" i="1" dirty="0" smtClean="0">
                <a:solidFill>
                  <a:srgbClr val="FF0000"/>
                </a:solidFill>
              </a:rPr>
              <a:t>software resource </a:t>
            </a:r>
            <a:r>
              <a:rPr lang="en-IN" b="1" i="1" dirty="0" smtClean="0">
                <a:solidFill>
                  <a:srgbClr val="FF0000"/>
                </a:solidFill>
              </a:rPr>
              <a:t>categories </a:t>
            </a:r>
            <a:r>
              <a:rPr lang="en-IN" dirty="0" smtClean="0"/>
              <a:t>that should be considered as planning proceeds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r>
              <a:rPr lang="en-IN" b="1" i="1" dirty="0" smtClean="0">
                <a:solidFill>
                  <a:srgbClr val="FF0000"/>
                </a:solidFill>
              </a:rPr>
              <a:t>Off-the-shelf components</a:t>
            </a:r>
            <a:r>
              <a:rPr lang="en-IN" i="1" dirty="0" smtClean="0"/>
              <a:t>. </a:t>
            </a:r>
            <a:r>
              <a:rPr lang="en-IN" dirty="0" smtClean="0"/>
              <a:t>Existing software that can be acquired from a third</a:t>
            </a:r>
            <a:br>
              <a:rPr lang="en-IN" dirty="0" smtClean="0"/>
            </a:br>
            <a:r>
              <a:rPr lang="en-IN" dirty="0" smtClean="0"/>
              <a:t>party or from a past project. </a:t>
            </a:r>
            <a:endParaRPr lang="en-IN" dirty="0" smtClean="0"/>
          </a:p>
          <a:p>
            <a:endParaRPr lang="en-IN" dirty="0" smtClean="0"/>
          </a:p>
          <a:p>
            <a:r>
              <a:rPr lang="en-IN" b="1" i="1" dirty="0" smtClean="0">
                <a:solidFill>
                  <a:srgbClr val="FF0000"/>
                </a:solidFill>
              </a:rPr>
              <a:t>COTS </a:t>
            </a:r>
            <a:r>
              <a:rPr lang="en-IN" b="1" i="1" dirty="0" smtClean="0">
                <a:solidFill>
                  <a:srgbClr val="FF0000"/>
                </a:solidFill>
              </a:rPr>
              <a:t>(commercial off-the-shelf) </a:t>
            </a:r>
            <a:r>
              <a:rPr lang="en-IN" dirty="0" smtClean="0"/>
              <a:t>components are purchased from a third party, are ready for use on the current project, and have </a:t>
            </a:r>
            <a:r>
              <a:rPr lang="en-IN" dirty="0" smtClean="0"/>
              <a:t>been fully </a:t>
            </a:r>
            <a:r>
              <a:rPr lang="en-IN" dirty="0" smtClean="0"/>
              <a:t>validated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algn="l"/>
            <a:r>
              <a:rPr lang="en-IN" b="1" i="1" dirty="0" smtClean="0">
                <a:solidFill>
                  <a:srgbClr val="FF0000"/>
                </a:solidFill>
              </a:rPr>
              <a:t>Full-experience components</a:t>
            </a:r>
            <a:r>
              <a:rPr lang="en-IN" b="1" i="1" dirty="0" smtClean="0">
                <a:solidFill>
                  <a:srgbClr val="FF0000"/>
                </a:solidFill>
              </a:rPr>
              <a:t>. </a:t>
            </a:r>
            <a:r>
              <a:rPr lang="en-IN" dirty="0" smtClean="0"/>
              <a:t>Existing specifications, designs, code, or test data</a:t>
            </a:r>
            <a:br>
              <a:rPr lang="en-IN" dirty="0" smtClean="0"/>
            </a:br>
            <a:r>
              <a:rPr lang="en-IN" dirty="0" smtClean="0"/>
              <a:t>developed for past projects that are similar to the software to be built for the</a:t>
            </a:r>
            <a:br>
              <a:rPr lang="en-IN" dirty="0" smtClean="0"/>
            </a:br>
            <a:r>
              <a:rPr lang="en-IN" dirty="0" smtClean="0"/>
              <a:t>current project. Members of the current software team have had full </a:t>
            </a:r>
            <a:r>
              <a:rPr lang="en-IN" dirty="0" smtClean="0"/>
              <a:t>experience in </a:t>
            </a:r>
            <a:r>
              <a:rPr lang="en-IN" dirty="0" smtClean="0"/>
              <a:t>the application area represented by these components. Therefore, </a:t>
            </a:r>
            <a:r>
              <a:rPr lang="en-IN" dirty="0" smtClean="0"/>
              <a:t>modifications required </a:t>
            </a:r>
            <a:r>
              <a:rPr lang="en-IN" dirty="0" smtClean="0"/>
              <a:t>for full-experience components will be relatively low risk.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477328"/>
          </a:xfrm>
        </p:spPr>
        <p:txBody>
          <a:bodyPr/>
          <a:lstStyle/>
          <a:p>
            <a:r>
              <a:rPr lang="en-IN" dirty="0" smtClean="0"/>
              <a:t>Reusable Software Resources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09801"/>
            <a:ext cx="7467600" cy="5262979"/>
          </a:xfrm>
        </p:spPr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Partial-experience components.</a:t>
            </a:r>
            <a:r>
              <a:rPr lang="en-IN" i="1" dirty="0" smtClean="0"/>
              <a:t> </a:t>
            </a:r>
            <a:r>
              <a:rPr lang="en-IN" dirty="0" smtClean="0"/>
              <a:t>Existing specifications, designs, code, or test </a:t>
            </a:r>
            <a:r>
              <a:rPr lang="en-IN" dirty="0" smtClean="0"/>
              <a:t>data developed </a:t>
            </a:r>
            <a:r>
              <a:rPr lang="en-IN" dirty="0" smtClean="0"/>
              <a:t>for past projects that are related to the software to be built for the </a:t>
            </a:r>
            <a:r>
              <a:rPr lang="en-IN" dirty="0" smtClean="0">
                <a:solidFill>
                  <a:srgbClr val="FF0000"/>
                </a:solidFill>
              </a:rPr>
              <a:t>current project but will require substantial modification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Members </a:t>
            </a:r>
            <a:r>
              <a:rPr lang="en-IN" dirty="0" smtClean="0"/>
              <a:t>of the current </a:t>
            </a:r>
            <a:r>
              <a:rPr lang="en-IN" dirty="0" smtClean="0">
                <a:solidFill>
                  <a:srgbClr val="FF0000"/>
                </a:solidFill>
              </a:rPr>
              <a:t>software team have only limited experience </a:t>
            </a:r>
            <a:r>
              <a:rPr lang="en-IN" dirty="0" smtClean="0"/>
              <a:t>in the application area represented </a:t>
            </a:r>
            <a:r>
              <a:rPr lang="en-IN" dirty="0" smtClean="0"/>
              <a:t>by these </a:t>
            </a:r>
            <a:r>
              <a:rPr lang="en-IN" dirty="0" smtClean="0"/>
              <a:t>components.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 smtClean="0"/>
              <a:t>, modifications required for partial-experience components have a </a:t>
            </a:r>
            <a:r>
              <a:rPr lang="en-IN" dirty="0" smtClean="0">
                <a:solidFill>
                  <a:srgbClr val="FF0000"/>
                </a:solidFill>
              </a:rPr>
              <a:t>fair degree of risk.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477328"/>
          </a:xfrm>
        </p:spPr>
        <p:txBody>
          <a:bodyPr/>
          <a:lstStyle/>
          <a:p>
            <a:r>
              <a:rPr lang="en-IN" dirty="0" smtClean="0"/>
              <a:t>Reusable Software Resources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09801"/>
            <a:ext cx="7467600" cy="4154984"/>
          </a:xfrm>
        </p:spPr>
        <p:txBody>
          <a:bodyPr/>
          <a:lstStyle/>
          <a:p>
            <a:r>
              <a:rPr lang="en-IN" i="1" dirty="0" smtClean="0">
                <a:solidFill>
                  <a:srgbClr val="FF0000"/>
                </a:solidFill>
              </a:rPr>
              <a:t>New components.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Software components must be built by the software </a:t>
            </a:r>
            <a:r>
              <a:rPr lang="en-IN" dirty="0" smtClean="0"/>
              <a:t>team specifically </a:t>
            </a:r>
            <a:r>
              <a:rPr lang="en-IN" dirty="0" smtClean="0"/>
              <a:t>for the needs of the current project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969770"/>
          </a:xfrm>
        </p:spPr>
        <p:txBody>
          <a:bodyPr/>
          <a:lstStyle/>
          <a:p>
            <a:r>
              <a:rPr lang="en-IN" dirty="0" smtClean="0"/>
              <a:t>Environmental Resources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209801"/>
            <a:ext cx="7467600" cy="4431983"/>
          </a:xfrm>
        </p:spPr>
        <p:txBody>
          <a:bodyPr/>
          <a:lstStyle/>
          <a:p>
            <a:r>
              <a:rPr lang="en-IN" dirty="0" smtClean="0"/>
              <a:t>The environment that supports a software project, often called the </a:t>
            </a:r>
            <a:r>
              <a:rPr lang="en-IN" i="1" dirty="0" smtClean="0">
                <a:solidFill>
                  <a:srgbClr val="FF0000"/>
                </a:solidFill>
              </a:rPr>
              <a:t>software engineering environment </a:t>
            </a:r>
            <a:r>
              <a:rPr lang="en-IN" dirty="0" smtClean="0">
                <a:solidFill>
                  <a:srgbClr val="FF0000"/>
                </a:solidFill>
              </a:rPr>
              <a:t>(SEE),</a:t>
            </a:r>
            <a:r>
              <a:rPr lang="en-IN" dirty="0" smtClean="0"/>
              <a:t> incorporates hardware and software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502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6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0" y="2286000"/>
            <a:ext cx="3886835" cy="358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7089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Project scope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must</a:t>
            </a:r>
            <a:r>
              <a:rPr sz="2000" spc="-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be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understood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Elaboration</a:t>
            </a:r>
            <a:r>
              <a:rPr sz="20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(decomposition)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necessary</a:t>
            </a:r>
            <a:endParaRPr sz="2000">
              <a:latin typeface="Gothic Uralic"/>
              <a:cs typeface="Gothic Uralic"/>
            </a:endParaRPr>
          </a:p>
          <a:p>
            <a:pPr marL="355600" marR="40894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Historical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metrics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are</a:t>
            </a:r>
            <a:r>
              <a:rPr sz="2000" spc="-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very 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helpful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At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least two</a:t>
            </a:r>
            <a:r>
              <a:rPr sz="2000" spc="-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different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techniques should be</a:t>
            </a:r>
            <a:r>
              <a:rPr sz="2000" spc="-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used</a:t>
            </a:r>
            <a:endParaRPr sz="2000">
              <a:latin typeface="Gothic Uralic"/>
              <a:cs typeface="Gothic Uralic"/>
            </a:endParaRPr>
          </a:p>
          <a:p>
            <a:pPr marL="355600" marR="558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Uncertainty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inherent </a:t>
            </a: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in</a:t>
            </a:r>
            <a:r>
              <a:rPr sz="2000" spc="-1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process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2410" y="2135284"/>
            <a:ext cx="1853564" cy="1746250"/>
            <a:chOff x="2062410" y="2135284"/>
            <a:chExt cx="1853564" cy="1746250"/>
          </a:xfrm>
        </p:grpSpPr>
        <p:sp>
          <p:nvSpPr>
            <p:cNvPr id="6" name="object 6"/>
            <p:cNvSpPr/>
            <p:nvPr/>
          </p:nvSpPr>
          <p:spPr>
            <a:xfrm>
              <a:off x="2271032" y="2137651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1412260" y="0"/>
                  </a:moveTo>
                  <a:lnTo>
                    <a:pt x="0" y="0"/>
                  </a:lnTo>
                  <a:lnTo>
                    <a:pt x="0" y="708472"/>
                  </a:lnTo>
                  <a:lnTo>
                    <a:pt x="1412260" y="708472"/>
                  </a:lnTo>
                  <a:lnTo>
                    <a:pt x="1412260" y="0"/>
                  </a:lnTo>
                  <a:close/>
                </a:path>
              </a:pathLst>
            </a:custGeom>
            <a:solidFill>
              <a:srgbClr val="BE7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032" y="2137651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708472"/>
                  </a:moveTo>
                  <a:lnTo>
                    <a:pt x="1412260" y="708472"/>
                  </a:lnTo>
                  <a:lnTo>
                    <a:pt x="1412260" y="0"/>
                  </a:lnTo>
                  <a:lnTo>
                    <a:pt x="0" y="0"/>
                  </a:lnTo>
                  <a:lnTo>
                    <a:pt x="0" y="708472"/>
                  </a:lnTo>
                  <a:close/>
                </a:path>
              </a:pathLst>
            </a:custGeom>
            <a:ln w="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2242" y="2278070"/>
              <a:ext cx="1068070" cy="464820"/>
            </a:xfrm>
            <a:custGeom>
              <a:avLst/>
              <a:gdLst/>
              <a:ahLst/>
              <a:cxnLst/>
              <a:rect l="l" t="t" r="r" b="b"/>
              <a:pathLst>
                <a:path w="1068070" h="464819">
                  <a:moveTo>
                    <a:pt x="1067488" y="0"/>
                  </a:moveTo>
                  <a:lnTo>
                    <a:pt x="0" y="0"/>
                  </a:lnTo>
                  <a:lnTo>
                    <a:pt x="0" y="464780"/>
                  </a:lnTo>
                  <a:lnTo>
                    <a:pt x="1067488" y="464780"/>
                  </a:lnTo>
                  <a:lnTo>
                    <a:pt x="1067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2242" y="2278070"/>
              <a:ext cx="1068070" cy="464820"/>
            </a:xfrm>
            <a:custGeom>
              <a:avLst/>
              <a:gdLst/>
              <a:ahLst/>
              <a:cxnLst/>
              <a:rect l="l" t="t" r="r" b="b"/>
              <a:pathLst>
                <a:path w="1068070" h="464819">
                  <a:moveTo>
                    <a:pt x="0" y="464780"/>
                  </a:moveTo>
                  <a:lnTo>
                    <a:pt x="1067488" y="464780"/>
                  </a:lnTo>
                  <a:lnTo>
                    <a:pt x="1067488" y="0"/>
                  </a:lnTo>
                  <a:lnTo>
                    <a:pt x="0" y="0"/>
                  </a:lnTo>
                  <a:lnTo>
                    <a:pt x="0" y="464780"/>
                  </a:lnTo>
                  <a:close/>
                </a:path>
              </a:pathLst>
            </a:custGeom>
            <a:ln w="47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2696" y="2187698"/>
              <a:ext cx="890905" cy="42545"/>
            </a:xfrm>
            <a:custGeom>
              <a:avLst/>
              <a:gdLst/>
              <a:ahLst/>
              <a:cxnLst/>
              <a:rect l="l" t="t" r="r" b="b"/>
              <a:pathLst>
                <a:path w="890904" h="42544">
                  <a:moveTo>
                    <a:pt x="890367" y="0"/>
                  </a:moveTo>
                  <a:lnTo>
                    <a:pt x="0" y="0"/>
                  </a:lnTo>
                  <a:lnTo>
                    <a:pt x="0" y="41959"/>
                  </a:lnTo>
                  <a:lnTo>
                    <a:pt x="890367" y="41960"/>
                  </a:lnTo>
                  <a:lnTo>
                    <a:pt x="8903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2696" y="2187698"/>
              <a:ext cx="890905" cy="42545"/>
            </a:xfrm>
            <a:custGeom>
              <a:avLst/>
              <a:gdLst/>
              <a:ahLst/>
              <a:cxnLst/>
              <a:rect l="l" t="t" r="r" b="b"/>
              <a:pathLst>
                <a:path w="890904" h="42544">
                  <a:moveTo>
                    <a:pt x="0" y="41959"/>
                  </a:moveTo>
                  <a:lnTo>
                    <a:pt x="890367" y="41960"/>
                  </a:lnTo>
                  <a:lnTo>
                    <a:pt x="890367" y="0"/>
                  </a:lnTo>
                  <a:lnTo>
                    <a:pt x="0" y="0"/>
                  </a:lnTo>
                  <a:lnTo>
                    <a:pt x="0" y="41959"/>
                  </a:lnTo>
                  <a:close/>
                </a:path>
              </a:pathLst>
            </a:custGeom>
            <a:ln w="4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836" y="2785637"/>
              <a:ext cx="110489" cy="28575"/>
            </a:xfrm>
            <a:custGeom>
              <a:avLst/>
              <a:gdLst/>
              <a:ahLst/>
              <a:cxnLst/>
              <a:rect l="l" t="t" r="r" b="b"/>
              <a:pathLst>
                <a:path w="110489" h="28575">
                  <a:moveTo>
                    <a:pt x="110196" y="0"/>
                  </a:moveTo>
                  <a:lnTo>
                    <a:pt x="0" y="0"/>
                  </a:lnTo>
                  <a:lnTo>
                    <a:pt x="0" y="28241"/>
                  </a:lnTo>
                  <a:lnTo>
                    <a:pt x="110196" y="28241"/>
                  </a:lnTo>
                  <a:lnTo>
                    <a:pt x="1101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836" y="2785637"/>
              <a:ext cx="110489" cy="28575"/>
            </a:xfrm>
            <a:custGeom>
              <a:avLst/>
              <a:gdLst/>
              <a:ahLst/>
              <a:cxnLst/>
              <a:rect l="l" t="t" r="r" b="b"/>
              <a:pathLst>
                <a:path w="110489" h="28575">
                  <a:moveTo>
                    <a:pt x="0" y="28241"/>
                  </a:moveTo>
                  <a:lnTo>
                    <a:pt x="110196" y="28241"/>
                  </a:lnTo>
                  <a:lnTo>
                    <a:pt x="110196" y="0"/>
                  </a:lnTo>
                  <a:lnTo>
                    <a:pt x="0" y="0"/>
                  </a:lnTo>
                  <a:lnTo>
                    <a:pt x="0" y="28241"/>
                  </a:lnTo>
                  <a:close/>
                </a:path>
              </a:pathLst>
            </a:custGeom>
            <a:ln w="4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9540" y="2785637"/>
              <a:ext cx="110489" cy="28575"/>
            </a:xfrm>
            <a:custGeom>
              <a:avLst/>
              <a:gdLst/>
              <a:ahLst/>
              <a:cxnLst/>
              <a:rect l="l" t="t" r="r" b="b"/>
              <a:pathLst>
                <a:path w="110489" h="28575">
                  <a:moveTo>
                    <a:pt x="110196" y="0"/>
                  </a:moveTo>
                  <a:lnTo>
                    <a:pt x="0" y="0"/>
                  </a:lnTo>
                  <a:lnTo>
                    <a:pt x="0" y="28241"/>
                  </a:lnTo>
                  <a:lnTo>
                    <a:pt x="110196" y="28241"/>
                  </a:lnTo>
                  <a:lnTo>
                    <a:pt x="1101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540" y="2785637"/>
              <a:ext cx="110489" cy="28575"/>
            </a:xfrm>
            <a:custGeom>
              <a:avLst/>
              <a:gdLst/>
              <a:ahLst/>
              <a:cxnLst/>
              <a:rect l="l" t="t" r="r" b="b"/>
              <a:pathLst>
                <a:path w="110489" h="28575">
                  <a:moveTo>
                    <a:pt x="0" y="28241"/>
                  </a:moveTo>
                  <a:lnTo>
                    <a:pt x="110196" y="28241"/>
                  </a:lnTo>
                  <a:lnTo>
                    <a:pt x="110196" y="0"/>
                  </a:lnTo>
                  <a:lnTo>
                    <a:pt x="0" y="0"/>
                  </a:lnTo>
                  <a:lnTo>
                    <a:pt x="0" y="28241"/>
                  </a:lnTo>
                  <a:close/>
                </a:path>
              </a:pathLst>
            </a:custGeom>
            <a:ln w="4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0527" y="2303862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137237" y="0"/>
                  </a:moveTo>
                  <a:lnTo>
                    <a:pt x="0" y="0"/>
                  </a:lnTo>
                  <a:lnTo>
                    <a:pt x="0" y="22593"/>
                  </a:lnTo>
                  <a:lnTo>
                    <a:pt x="137237" y="22593"/>
                  </a:lnTo>
                  <a:lnTo>
                    <a:pt x="137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0527" y="2303862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0" y="22593"/>
                  </a:moveTo>
                  <a:lnTo>
                    <a:pt x="137237" y="22593"/>
                  </a:lnTo>
                  <a:lnTo>
                    <a:pt x="137237" y="0"/>
                  </a:lnTo>
                  <a:lnTo>
                    <a:pt x="0" y="0"/>
                  </a:lnTo>
                  <a:lnTo>
                    <a:pt x="0" y="22593"/>
                  </a:lnTo>
                  <a:close/>
                </a:path>
              </a:pathLst>
            </a:custGeom>
            <a:ln w="4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0527" y="2367639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137237" y="0"/>
                  </a:moveTo>
                  <a:lnTo>
                    <a:pt x="0" y="0"/>
                  </a:lnTo>
                  <a:lnTo>
                    <a:pt x="0" y="22593"/>
                  </a:lnTo>
                  <a:lnTo>
                    <a:pt x="137237" y="22593"/>
                  </a:lnTo>
                  <a:lnTo>
                    <a:pt x="137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0527" y="2367639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0" y="22593"/>
                  </a:moveTo>
                  <a:lnTo>
                    <a:pt x="137237" y="22593"/>
                  </a:lnTo>
                  <a:lnTo>
                    <a:pt x="137237" y="0"/>
                  </a:lnTo>
                  <a:lnTo>
                    <a:pt x="0" y="0"/>
                  </a:lnTo>
                  <a:lnTo>
                    <a:pt x="0" y="22593"/>
                  </a:lnTo>
                  <a:close/>
                </a:path>
              </a:pathLst>
            </a:custGeom>
            <a:ln w="4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0527" y="2438602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137237" y="0"/>
                  </a:moveTo>
                  <a:lnTo>
                    <a:pt x="0" y="0"/>
                  </a:lnTo>
                  <a:lnTo>
                    <a:pt x="0" y="22593"/>
                  </a:lnTo>
                  <a:lnTo>
                    <a:pt x="137237" y="22593"/>
                  </a:lnTo>
                  <a:lnTo>
                    <a:pt x="137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0527" y="2438602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0" y="22593"/>
                  </a:moveTo>
                  <a:lnTo>
                    <a:pt x="137237" y="22593"/>
                  </a:lnTo>
                  <a:lnTo>
                    <a:pt x="137237" y="0"/>
                  </a:lnTo>
                  <a:lnTo>
                    <a:pt x="0" y="0"/>
                  </a:lnTo>
                  <a:lnTo>
                    <a:pt x="0" y="22593"/>
                  </a:lnTo>
                  <a:close/>
                </a:path>
              </a:pathLst>
            </a:custGeom>
            <a:ln w="4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0527" y="2502379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137237" y="0"/>
                  </a:moveTo>
                  <a:lnTo>
                    <a:pt x="0" y="0"/>
                  </a:lnTo>
                  <a:lnTo>
                    <a:pt x="0" y="22593"/>
                  </a:lnTo>
                  <a:lnTo>
                    <a:pt x="137237" y="22593"/>
                  </a:lnTo>
                  <a:lnTo>
                    <a:pt x="137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0527" y="2502379"/>
              <a:ext cx="137795" cy="22860"/>
            </a:xfrm>
            <a:custGeom>
              <a:avLst/>
              <a:gdLst/>
              <a:ahLst/>
              <a:cxnLst/>
              <a:rect l="l" t="t" r="r" b="b"/>
              <a:pathLst>
                <a:path w="137794" h="22860">
                  <a:moveTo>
                    <a:pt x="0" y="22593"/>
                  </a:moveTo>
                  <a:lnTo>
                    <a:pt x="137237" y="22593"/>
                  </a:lnTo>
                  <a:lnTo>
                    <a:pt x="137237" y="0"/>
                  </a:lnTo>
                  <a:lnTo>
                    <a:pt x="0" y="0"/>
                  </a:lnTo>
                  <a:lnTo>
                    <a:pt x="0" y="22593"/>
                  </a:lnTo>
                  <a:close/>
                </a:path>
              </a:pathLst>
            </a:custGeom>
            <a:ln w="4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5624" y="2300621"/>
              <a:ext cx="1038225" cy="417195"/>
            </a:xfrm>
            <a:custGeom>
              <a:avLst/>
              <a:gdLst/>
              <a:ahLst/>
              <a:cxnLst/>
              <a:rect l="l" t="t" r="r" b="b"/>
              <a:pathLst>
                <a:path w="1038225" h="417194">
                  <a:moveTo>
                    <a:pt x="0" y="417170"/>
                  </a:moveTo>
                  <a:lnTo>
                    <a:pt x="53406" y="314739"/>
                  </a:lnTo>
                  <a:lnTo>
                    <a:pt x="85860" y="353458"/>
                  </a:lnTo>
                  <a:lnTo>
                    <a:pt x="155490" y="154164"/>
                  </a:lnTo>
                  <a:lnTo>
                    <a:pt x="273788" y="154164"/>
                  </a:lnTo>
                  <a:lnTo>
                    <a:pt x="333315" y="71028"/>
                  </a:lnTo>
                  <a:lnTo>
                    <a:pt x="457024" y="301790"/>
                  </a:lnTo>
                  <a:lnTo>
                    <a:pt x="575321" y="103337"/>
                  </a:lnTo>
                  <a:lnTo>
                    <a:pt x="628733" y="141215"/>
                  </a:lnTo>
                  <a:lnTo>
                    <a:pt x="736207" y="77503"/>
                  </a:lnTo>
                  <a:lnTo>
                    <a:pt x="849147" y="77503"/>
                  </a:lnTo>
                  <a:lnTo>
                    <a:pt x="1037740" y="0"/>
                  </a:lnTo>
                </a:path>
              </a:pathLst>
            </a:custGeom>
            <a:ln w="474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1031" y="2326456"/>
              <a:ext cx="1043305" cy="398145"/>
            </a:xfrm>
            <a:custGeom>
              <a:avLst/>
              <a:gdLst/>
              <a:ahLst/>
              <a:cxnLst/>
              <a:rect l="l" t="t" r="r" b="b"/>
              <a:pathLst>
                <a:path w="1043304" h="398144">
                  <a:moveTo>
                    <a:pt x="0" y="263070"/>
                  </a:moveTo>
                  <a:lnTo>
                    <a:pt x="48000" y="359869"/>
                  </a:lnTo>
                  <a:lnTo>
                    <a:pt x="166319" y="225128"/>
                  </a:lnTo>
                  <a:lnTo>
                    <a:pt x="231204" y="0"/>
                  </a:lnTo>
                  <a:lnTo>
                    <a:pt x="279205" y="205769"/>
                  </a:lnTo>
                  <a:lnTo>
                    <a:pt x="408325" y="32309"/>
                  </a:lnTo>
                  <a:lnTo>
                    <a:pt x="548268" y="353459"/>
                  </a:lnTo>
                  <a:lnTo>
                    <a:pt x="612504" y="186409"/>
                  </a:lnTo>
                  <a:lnTo>
                    <a:pt x="655796" y="295315"/>
                  </a:lnTo>
                  <a:lnTo>
                    <a:pt x="741624" y="141215"/>
                  </a:lnTo>
                  <a:lnTo>
                    <a:pt x="854510" y="334099"/>
                  </a:lnTo>
                  <a:lnTo>
                    <a:pt x="908625" y="199294"/>
                  </a:lnTo>
                  <a:lnTo>
                    <a:pt x="1043157" y="397811"/>
                  </a:lnTo>
                </a:path>
              </a:pathLst>
            </a:custGeom>
            <a:ln w="47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4408" y="2570944"/>
              <a:ext cx="704850" cy="546100"/>
            </a:xfrm>
            <a:custGeom>
              <a:avLst/>
              <a:gdLst/>
              <a:ahLst/>
              <a:cxnLst/>
              <a:rect l="l" t="t" r="r" b="b"/>
              <a:pathLst>
                <a:path w="704850" h="546100">
                  <a:moveTo>
                    <a:pt x="85827" y="0"/>
                  </a:moveTo>
                  <a:lnTo>
                    <a:pt x="0" y="435753"/>
                  </a:lnTo>
                  <a:lnTo>
                    <a:pt x="704425" y="545501"/>
                  </a:lnTo>
                  <a:lnTo>
                    <a:pt x="575305" y="5697"/>
                  </a:lnTo>
                  <a:lnTo>
                    <a:pt x="85827" y="0"/>
                  </a:lnTo>
                  <a:close/>
                </a:path>
              </a:pathLst>
            </a:custGeom>
            <a:solidFill>
              <a:srgbClr val="B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4408" y="2570944"/>
              <a:ext cx="704850" cy="546100"/>
            </a:xfrm>
            <a:custGeom>
              <a:avLst/>
              <a:gdLst/>
              <a:ahLst/>
              <a:cxnLst/>
              <a:rect l="l" t="t" r="r" b="b"/>
              <a:pathLst>
                <a:path w="704850" h="546100">
                  <a:moveTo>
                    <a:pt x="0" y="435753"/>
                  </a:moveTo>
                  <a:lnTo>
                    <a:pt x="85827" y="0"/>
                  </a:lnTo>
                  <a:lnTo>
                    <a:pt x="575305" y="5697"/>
                  </a:lnTo>
                  <a:lnTo>
                    <a:pt x="704425" y="545501"/>
                  </a:lnTo>
                  <a:lnTo>
                    <a:pt x="0" y="435753"/>
                  </a:lnTo>
                  <a:close/>
                </a:path>
              </a:pathLst>
            </a:custGeom>
            <a:ln w="4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07427" y="3212467"/>
              <a:ext cx="1764030" cy="666750"/>
            </a:xfrm>
            <a:custGeom>
              <a:avLst/>
              <a:gdLst/>
              <a:ahLst/>
              <a:cxnLst/>
              <a:rect l="l" t="t" r="r" b="b"/>
              <a:pathLst>
                <a:path w="1764029" h="666750">
                  <a:moveTo>
                    <a:pt x="0" y="666509"/>
                  </a:moveTo>
                  <a:lnTo>
                    <a:pt x="1763850" y="666509"/>
                  </a:lnTo>
                  <a:lnTo>
                    <a:pt x="1763850" y="0"/>
                  </a:lnTo>
                  <a:lnTo>
                    <a:pt x="0" y="0"/>
                  </a:lnTo>
                  <a:lnTo>
                    <a:pt x="0" y="666509"/>
                  </a:lnTo>
                  <a:close/>
                </a:path>
              </a:pathLst>
            </a:custGeom>
            <a:solidFill>
              <a:srgbClr val="9F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07427" y="3160792"/>
              <a:ext cx="1764030" cy="718185"/>
            </a:xfrm>
            <a:custGeom>
              <a:avLst/>
              <a:gdLst/>
              <a:ahLst/>
              <a:cxnLst/>
              <a:rect l="l" t="t" r="r" b="b"/>
              <a:pathLst>
                <a:path w="1764029" h="718185">
                  <a:moveTo>
                    <a:pt x="0" y="718184"/>
                  </a:moveTo>
                  <a:lnTo>
                    <a:pt x="1763850" y="718184"/>
                  </a:lnTo>
                  <a:lnTo>
                    <a:pt x="1763850" y="0"/>
                  </a:lnTo>
                  <a:lnTo>
                    <a:pt x="0" y="0"/>
                  </a:lnTo>
                  <a:lnTo>
                    <a:pt x="0" y="718184"/>
                  </a:lnTo>
                  <a:close/>
                </a:path>
              </a:pathLst>
            </a:custGeom>
            <a:ln w="4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4836" y="3006698"/>
              <a:ext cx="1848485" cy="154305"/>
            </a:xfrm>
            <a:custGeom>
              <a:avLst/>
              <a:gdLst/>
              <a:ahLst/>
              <a:cxnLst/>
              <a:rect l="l" t="t" r="r" b="b"/>
              <a:pathLst>
                <a:path w="1848485" h="154305">
                  <a:moveTo>
                    <a:pt x="1548176" y="0"/>
                  </a:moveTo>
                  <a:lnTo>
                    <a:pt x="300844" y="0"/>
                  </a:lnTo>
                  <a:lnTo>
                    <a:pt x="0" y="154100"/>
                  </a:lnTo>
                  <a:lnTo>
                    <a:pt x="1848356" y="154100"/>
                  </a:lnTo>
                  <a:lnTo>
                    <a:pt x="1548176" y="0"/>
                  </a:lnTo>
                  <a:close/>
                </a:path>
              </a:pathLst>
            </a:custGeom>
            <a:solidFill>
              <a:srgbClr val="7E7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4836" y="3006698"/>
              <a:ext cx="1848485" cy="154305"/>
            </a:xfrm>
            <a:custGeom>
              <a:avLst/>
              <a:gdLst/>
              <a:ahLst/>
              <a:cxnLst/>
              <a:rect l="l" t="t" r="r" b="b"/>
              <a:pathLst>
                <a:path w="1848485" h="154305">
                  <a:moveTo>
                    <a:pt x="0" y="154100"/>
                  </a:moveTo>
                  <a:lnTo>
                    <a:pt x="1848356" y="154100"/>
                  </a:lnTo>
                  <a:lnTo>
                    <a:pt x="1548176" y="0"/>
                  </a:lnTo>
                  <a:lnTo>
                    <a:pt x="300844" y="0"/>
                  </a:lnTo>
                  <a:lnTo>
                    <a:pt x="0" y="154100"/>
                  </a:lnTo>
                  <a:close/>
                </a:path>
              </a:pathLst>
            </a:custGeom>
            <a:ln w="4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4836" y="3160824"/>
              <a:ext cx="1848485" cy="52069"/>
            </a:xfrm>
            <a:custGeom>
              <a:avLst/>
              <a:gdLst/>
              <a:ahLst/>
              <a:cxnLst/>
              <a:rect l="l" t="t" r="r" b="b"/>
              <a:pathLst>
                <a:path w="1848485" h="52069">
                  <a:moveTo>
                    <a:pt x="1848325" y="0"/>
                  </a:moveTo>
                  <a:lnTo>
                    <a:pt x="0" y="0"/>
                  </a:lnTo>
                  <a:lnTo>
                    <a:pt x="0" y="51642"/>
                  </a:lnTo>
                  <a:lnTo>
                    <a:pt x="1848325" y="51642"/>
                  </a:lnTo>
                  <a:lnTo>
                    <a:pt x="1848325" y="0"/>
                  </a:lnTo>
                  <a:close/>
                </a:path>
              </a:pathLst>
            </a:custGeom>
            <a:solidFill>
              <a:srgbClr val="5F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4836" y="3160824"/>
              <a:ext cx="1848485" cy="52069"/>
            </a:xfrm>
            <a:custGeom>
              <a:avLst/>
              <a:gdLst/>
              <a:ahLst/>
              <a:cxnLst/>
              <a:rect l="l" t="t" r="r" b="b"/>
              <a:pathLst>
                <a:path w="1848485" h="52069">
                  <a:moveTo>
                    <a:pt x="0" y="51642"/>
                  </a:moveTo>
                  <a:lnTo>
                    <a:pt x="1848325" y="51642"/>
                  </a:lnTo>
                  <a:lnTo>
                    <a:pt x="1848325" y="0"/>
                  </a:lnTo>
                  <a:lnTo>
                    <a:pt x="0" y="0"/>
                  </a:lnTo>
                  <a:lnTo>
                    <a:pt x="0" y="51642"/>
                  </a:lnTo>
                  <a:close/>
                </a:path>
              </a:pathLst>
            </a:custGeom>
            <a:ln w="4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2866" y="3076108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24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62866" y="3076108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24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64219" y="306400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15" y="0"/>
                  </a:lnTo>
                  <a:lnTo>
                    <a:pt x="0" y="58078"/>
                  </a:lnTo>
                  <a:lnTo>
                    <a:pt x="434024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64219" y="306400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24" y="58078"/>
                  </a:lnTo>
                  <a:lnTo>
                    <a:pt x="401577" y="0"/>
                  </a:lnTo>
                  <a:lnTo>
                    <a:pt x="188615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60836" y="3049496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24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60836" y="3049496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24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66243" y="303577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46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66243" y="303577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46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60836" y="3021201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143"/>
                  </a:lnTo>
                  <a:lnTo>
                    <a:pt x="434024" y="58143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60836" y="3021201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143"/>
                  </a:moveTo>
                  <a:lnTo>
                    <a:pt x="434024" y="58143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143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70978" y="300346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19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70978" y="300346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19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68272" y="2985719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19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68272" y="2985719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19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62189" y="2969597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24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62189" y="2969597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24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5566" y="2951856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19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5566" y="2951856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19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5566" y="2934892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19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5566" y="2934892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19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6919" y="291877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19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6919" y="2918770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19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8948" y="2898569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401577" y="0"/>
                  </a:moveTo>
                  <a:lnTo>
                    <a:pt x="188620" y="0"/>
                  </a:lnTo>
                  <a:lnTo>
                    <a:pt x="0" y="58078"/>
                  </a:lnTo>
                  <a:lnTo>
                    <a:pt x="434046" y="58078"/>
                  </a:lnTo>
                  <a:lnTo>
                    <a:pt x="40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8948" y="2898569"/>
              <a:ext cx="434340" cy="58419"/>
            </a:xfrm>
            <a:custGeom>
              <a:avLst/>
              <a:gdLst/>
              <a:ahLst/>
              <a:cxnLst/>
              <a:rect l="l" t="t" r="r" b="b"/>
              <a:pathLst>
                <a:path w="434339" h="58419">
                  <a:moveTo>
                    <a:pt x="0" y="58078"/>
                  </a:moveTo>
                  <a:lnTo>
                    <a:pt x="434046" y="58078"/>
                  </a:lnTo>
                  <a:lnTo>
                    <a:pt x="401577" y="0"/>
                  </a:lnTo>
                  <a:lnTo>
                    <a:pt x="188620" y="0"/>
                  </a:lnTo>
                  <a:lnTo>
                    <a:pt x="0" y="58078"/>
                  </a:lnTo>
                  <a:close/>
                </a:path>
              </a:pathLst>
            </a:custGeom>
            <a:ln w="4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53479" y="2955049"/>
              <a:ext cx="347345" cy="156845"/>
            </a:xfrm>
            <a:custGeom>
              <a:avLst/>
              <a:gdLst/>
              <a:ahLst/>
              <a:cxnLst/>
              <a:rect l="l" t="t" r="r" b="b"/>
              <a:pathLst>
                <a:path w="347345" h="156844">
                  <a:moveTo>
                    <a:pt x="346817" y="0"/>
                  </a:moveTo>
                  <a:lnTo>
                    <a:pt x="0" y="0"/>
                  </a:lnTo>
                  <a:lnTo>
                    <a:pt x="0" y="156541"/>
                  </a:lnTo>
                  <a:lnTo>
                    <a:pt x="346817" y="156541"/>
                  </a:lnTo>
                  <a:lnTo>
                    <a:pt x="346817" y="0"/>
                  </a:lnTo>
                  <a:close/>
                </a:path>
              </a:pathLst>
            </a:custGeom>
            <a:solidFill>
              <a:srgbClr val="FF7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53479" y="2955049"/>
              <a:ext cx="347345" cy="156845"/>
            </a:xfrm>
            <a:custGeom>
              <a:avLst/>
              <a:gdLst/>
              <a:ahLst/>
              <a:cxnLst/>
              <a:rect l="l" t="t" r="r" b="b"/>
              <a:pathLst>
                <a:path w="347345" h="156844">
                  <a:moveTo>
                    <a:pt x="0" y="156541"/>
                  </a:moveTo>
                  <a:lnTo>
                    <a:pt x="346817" y="156541"/>
                  </a:lnTo>
                  <a:lnTo>
                    <a:pt x="346817" y="0"/>
                  </a:lnTo>
                  <a:lnTo>
                    <a:pt x="0" y="0"/>
                  </a:lnTo>
                  <a:lnTo>
                    <a:pt x="0" y="156541"/>
                  </a:lnTo>
                  <a:close/>
                </a:path>
              </a:pathLst>
            </a:custGeom>
            <a:ln w="4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12892" y="2958267"/>
              <a:ext cx="43815" cy="153670"/>
            </a:xfrm>
            <a:custGeom>
              <a:avLst/>
              <a:gdLst/>
              <a:ahLst/>
              <a:cxnLst/>
              <a:rect l="l" t="t" r="r" b="b"/>
              <a:pathLst>
                <a:path w="43814" h="153669">
                  <a:moveTo>
                    <a:pt x="43292" y="0"/>
                  </a:moveTo>
                  <a:lnTo>
                    <a:pt x="0" y="18582"/>
                  </a:lnTo>
                  <a:lnTo>
                    <a:pt x="0" y="102496"/>
                  </a:lnTo>
                  <a:lnTo>
                    <a:pt x="43292" y="153323"/>
                  </a:lnTo>
                  <a:lnTo>
                    <a:pt x="43292" y="0"/>
                  </a:lnTo>
                  <a:close/>
                </a:path>
              </a:pathLst>
            </a:custGeom>
            <a:solidFill>
              <a:srgbClr val="FF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12892" y="2958267"/>
              <a:ext cx="43815" cy="153670"/>
            </a:xfrm>
            <a:custGeom>
              <a:avLst/>
              <a:gdLst/>
              <a:ahLst/>
              <a:cxnLst/>
              <a:rect l="l" t="t" r="r" b="b"/>
              <a:pathLst>
                <a:path w="43814" h="153669">
                  <a:moveTo>
                    <a:pt x="43292" y="0"/>
                  </a:moveTo>
                  <a:lnTo>
                    <a:pt x="43292" y="153323"/>
                  </a:lnTo>
                  <a:lnTo>
                    <a:pt x="0" y="102496"/>
                  </a:lnTo>
                  <a:lnTo>
                    <a:pt x="0" y="18582"/>
                  </a:lnTo>
                  <a:lnTo>
                    <a:pt x="43292" y="0"/>
                  </a:lnTo>
                  <a:close/>
                </a:path>
              </a:pathLst>
            </a:custGeom>
            <a:ln w="4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03945" y="3039007"/>
              <a:ext cx="290830" cy="82550"/>
            </a:xfrm>
            <a:custGeom>
              <a:avLst/>
              <a:gdLst/>
              <a:ahLst/>
              <a:cxnLst/>
              <a:rect l="l" t="t" r="r" b="b"/>
              <a:pathLst>
                <a:path w="290829" h="82550">
                  <a:moveTo>
                    <a:pt x="35121" y="0"/>
                  </a:moveTo>
                  <a:lnTo>
                    <a:pt x="0" y="82294"/>
                  </a:lnTo>
                  <a:lnTo>
                    <a:pt x="290710" y="82294"/>
                  </a:lnTo>
                  <a:lnTo>
                    <a:pt x="240003" y="2395"/>
                  </a:lnTo>
                  <a:lnTo>
                    <a:pt x="35121" y="0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03945" y="3039007"/>
              <a:ext cx="290830" cy="82550"/>
            </a:xfrm>
            <a:custGeom>
              <a:avLst/>
              <a:gdLst/>
              <a:ahLst/>
              <a:cxnLst/>
              <a:rect l="l" t="t" r="r" b="b"/>
              <a:pathLst>
                <a:path w="290829" h="82550">
                  <a:moveTo>
                    <a:pt x="0" y="82294"/>
                  </a:moveTo>
                  <a:lnTo>
                    <a:pt x="290710" y="82294"/>
                  </a:lnTo>
                  <a:lnTo>
                    <a:pt x="240003" y="2395"/>
                  </a:lnTo>
                  <a:lnTo>
                    <a:pt x="35121" y="0"/>
                  </a:lnTo>
                  <a:lnTo>
                    <a:pt x="0" y="82294"/>
                  </a:lnTo>
                  <a:close/>
                </a:path>
              </a:pathLst>
            </a:custGeom>
            <a:ln w="4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81424" y="3055129"/>
              <a:ext cx="281465" cy="93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06530" y="2403959"/>
              <a:ext cx="260985" cy="303530"/>
            </a:xfrm>
            <a:custGeom>
              <a:avLst/>
              <a:gdLst/>
              <a:ahLst/>
              <a:cxnLst/>
              <a:rect l="l" t="t" r="r" b="b"/>
              <a:pathLst>
                <a:path w="260985" h="303530">
                  <a:moveTo>
                    <a:pt x="130473" y="0"/>
                  </a:moveTo>
                  <a:lnTo>
                    <a:pt x="89224" y="7734"/>
                  </a:lnTo>
                  <a:lnTo>
                    <a:pt x="53407" y="29270"/>
                  </a:lnTo>
                  <a:lnTo>
                    <a:pt x="25166" y="62109"/>
                  </a:lnTo>
                  <a:lnTo>
                    <a:pt x="6649" y="103754"/>
                  </a:lnTo>
                  <a:lnTo>
                    <a:pt x="0" y="151704"/>
                  </a:lnTo>
                  <a:lnTo>
                    <a:pt x="6649" y="199648"/>
                  </a:lnTo>
                  <a:lnTo>
                    <a:pt x="25166" y="241276"/>
                  </a:lnTo>
                  <a:lnTo>
                    <a:pt x="53407" y="274096"/>
                  </a:lnTo>
                  <a:lnTo>
                    <a:pt x="89224" y="295616"/>
                  </a:lnTo>
                  <a:lnTo>
                    <a:pt x="130473" y="303344"/>
                  </a:lnTo>
                  <a:lnTo>
                    <a:pt x="171722" y="295616"/>
                  </a:lnTo>
                  <a:lnTo>
                    <a:pt x="207539" y="274096"/>
                  </a:lnTo>
                  <a:lnTo>
                    <a:pt x="235779" y="241276"/>
                  </a:lnTo>
                  <a:lnTo>
                    <a:pt x="254297" y="199648"/>
                  </a:lnTo>
                  <a:lnTo>
                    <a:pt x="260946" y="151704"/>
                  </a:lnTo>
                  <a:lnTo>
                    <a:pt x="254297" y="103754"/>
                  </a:lnTo>
                  <a:lnTo>
                    <a:pt x="235779" y="62109"/>
                  </a:lnTo>
                  <a:lnTo>
                    <a:pt x="207539" y="29270"/>
                  </a:lnTo>
                  <a:lnTo>
                    <a:pt x="171721" y="7734"/>
                  </a:lnTo>
                  <a:lnTo>
                    <a:pt x="130473" y="0"/>
                  </a:lnTo>
                  <a:close/>
                </a:path>
              </a:pathLst>
            </a:custGeom>
            <a:solidFill>
              <a:srgbClr val="FFB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6530" y="2403959"/>
              <a:ext cx="260985" cy="303530"/>
            </a:xfrm>
            <a:custGeom>
              <a:avLst/>
              <a:gdLst/>
              <a:ahLst/>
              <a:cxnLst/>
              <a:rect l="l" t="t" r="r" b="b"/>
              <a:pathLst>
                <a:path w="260985" h="303530">
                  <a:moveTo>
                    <a:pt x="260946" y="151704"/>
                  </a:moveTo>
                  <a:lnTo>
                    <a:pt x="254297" y="199648"/>
                  </a:lnTo>
                  <a:lnTo>
                    <a:pt x="235779" y="241276"/>
                  </a:lnTo>
                  <a:lnTo>
                    <a:pt x="207539" y="274096"/>
                  </a:lnTo>
                  <a:lnTo>
                    <a:pt x="171722" y="295616"/>
                  </a:lnTo>
                  <a:lnTo>
                    <a:pt x="130473" y="303344"/>
                  </a:lnTo>
                  <a:lnTo>
                    <a:pt x="89224" y="295616"/>
                  </a:lnTo>
                  <a:lnTo>
                    <a:pt x="53407" y="274096"/>
                  </a:lnTo>
                  <a:lnTo>
                    <a:pt x="25166" y="241276"/>
                  </a:lnTo>
                  <a:lnTo>
                    <a:pt x="6649" y="199648"/>
                  </a:lnTo>
                  <a:lnTo>
                    <a:pt x="0" y="151704"/>
                  </a:lnTo>
                  <a:lnTo>
                    <a:pt x="6649" y="103754"/>
                  </a:lnTo>
                  <a:lnTo>
                    <a:pt x="25166" y="62109"/>
                  </a:lnTo>
                  <a:lnTo>
                    <a:pt x="53407" y="29270"/>
                  </a:lnTo>
                  <a:lnTo>
                    <a:pt x="89224" y="7734"/>
                  </a:lnTo>
                  <a:lnTo>
                    <a:pt x="130473" y="0"/>
                  </a:lnTo>
                  <a:lnTo>
                    <a:pt x="171721" y="7734"/>
                  </a:lnTo>
                  <a:lnTo>
                    <a:pt x="207539" y="29270"/>
                  </a:lnTo>
                  <a:lnTo>
                    <a:pt x="235779" y="62109"/>
                  </a:lnTo>
                  <a:lnTo>
                    <a:pt x="254297" y="103754"/>
                  </a:lnTo>
                  <a:lnTo>
                    <a:pt x="260946" y="151704"/>
                  </a:lnTo>
                  <a:close/>
                </a:path>
              </a:pathLst>
            </a:custGeom>
            <a:ln w="43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09820" y="2707303"/>
              <a:ext cx="665480" cy="421640"/>
            </a:xfrm>
            <a:custGeom>
              <a:avLst/>
              <a:gdLst/>
              <a:ahLst/>
              <a:cxnLst/>
              <a:rect l="l" t="t" r="r" b="b"/>
              <a:pathLst>
                <a:path w="665479" h="421639">
                  <a:moveTo>
                    <a:pt x="425891" y="0"/>
                  </a:moveTo>
                  <a:lnTo>
                    <a:pt x="328536" y="4856"/>
                  </a:lnTo>
                  <a:lnTo>
                    <a:pt x="235241" y="4856"/>
                  </a:lnTo>
                  <a:lnTo>
                    <a:pt x="130473" y="18582"/>
                  </a:lnTo>
                  <a:lnTo>
                    <a:pt x="119649" y="24215"/>
                  </a:lnTo>
                  <a:lnTo>
                    <a:pt x="112182" y="33086"/>
                  </a:lnTo>
                  <a:lnTo>
                    <a:pt x="649" y="352682"/>
                  </a:lnTo>
                  <a:lnTo>
                    <a:pt x="0" y="363171"/>
                  </a:lnTo>
                  <a:lnTo>
                    <a:pt x="8766" y="367185"/>
                  </a:lnTo>
                  <a:lnTo>
                    <a:pt x="313005" y="398653"/>
                  </a:lnTo>
                  <a:lnTo>
                    <a:pt x="373182" y="421250"/>
                  </a:lnTo>
                  <a:lnTo>
                    <a:pt x="657074" y="353459"/>
                  </a:lnTo>
                  <a:lnTo>
                    <a:pt x="665191" y="348603"/>
                  </a:lnTo>
                  <a:lnTo>
                    <a:pt x="665191" y="335718"/>
                  </a:lnTo>
                  <a:lnTo>
                    <a:pt x="546244" y="26676"/>
                  </a:lnTo>
                  <a:lnTo>
                    <a:pt x="539480" y="16963"/>
                  </a:lnTo>
                  <a:lnTo>
                    <a:pt x="528657" y="12107"/>
                  </a:lnTo>
                  <a:lnTo>
                    <a:pt x="425891" y="0"/>
                  </a:lnTo>
                  <a:close/>
                </a:path>
              </a:pathLst>
            </a:custGeom>
            <a:solidFill>
              <a:srgbClr val="005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09820" y="2707303"/>
              <a:ext cx="665480" cy="421640"/>
            </a:xfrm>
            <a:custGeom>
              <a:avLst/>
              <a:gdLst/>
              <a:ahLst/>
              <a:cxnLst/>
              <a:rect l="l" t="t" r="r" b="b"/>
              <a:pathLst>
                <a:path w="665479" h="421639">
                  <a:moveTo>
                    <a:pt x="313005" y="398653"/>
                  </a:moveTo>
                  <a:lnTo>
                    <a:pt x="8766" y="367185"/>
                  </a:lnTo>
                  <a:lnTo>
                    <a:pt x="0" y="363171"/>
                  </a:lnTo>
                  <a:lnTo>
                    <a:pt x="649" y="352682"/>
                  </a:lnTo>
                  <a:lnTo>
                    <a:pt x="112182" y="33086"/>
                  </a:lnTo>
                  <a:lnTo>
                    <a:pt x="119649" y="24215"/>
                  </a:lnTo>
                  <a:lnTo>
                    <a:pt x="130473" y="18582"/>
                  </a:lnTo>
                  <a:lnTo>
                    <a:pt x="235241" y="4856"/>
                  </a:lnTo>
                  <a:lnTo>
                    <a:pt x="328536" y="4856"/>
                  </a:lnTo>
                  <a:lnTo>
                    <a:pt x="425891" y="0"/>
                  </a:lnTo>
                  <a:lnTo>
                    <a:pt x="528657" y="12107"/>
                  </a:lnTo>
                  <a:lnTo>
                    <a:pt x="665191" y="335718"/>
                  </a:lnTo>
                  <a:lnTo>
                    <a:pt x="665191" y="348603"/>
                  </a:lnTo>
                  <a:lnTo>
                    <a:pt x="657074" y="353459"/>
                  </a:lnTo>
                  <a:lnTo>
                    <a:pt x="373182" y="421250"/>
                  </a:lnTo>
                  <a:lnTo>
                    <a:pt x="313005" y="398653"/>
                  </a:lnTo>
                  <a:close/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51409" y="2706685"/>
              <a:ext cx="404275" cy="446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76117" y="2707303"/>
              <a:ext cx="332740" cy="237490"/>
            </a:xfrm>
            <a:custGeom>
              <a:avLst/>
              <a:gdLst/>
              <a:ahLst/>
              <a:cxnLst/>
              <a:rect l="l" t="t" r="r" b="b"/>
              <a:pathLst>
                <a:path w="332739" h="237489">
                  <a:moveTo>
                    <a:pt x="64235" y="7316"/>
                  </a:moveTo>
                  <a:lnTo>
                    <a:pt x="0" y="87150"/>
                  </a:lnTo>
                  <a:lnTo>
                    <a:pt x="182532" y="237236"/>
                  </a:lnTo>
                  <a:lnTo>
                    <a:pt x="332595" y="82359"/>
                  </a:lnTo>
                  <a:lnTo>
                    <a:pt x="267710" y="0"/>
                  </a:lnTo>
                </a:path>
              </a:pathLst>
            </a:custGeom>
            <a:ln w="4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51886" y="2957490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39" h="17780">
                  <a:moveTo>
                    <a:pt x="11526" y="0"/>
                  </a:moveTo>
                  <a:lnTo>
                    <a:pt x="3301" y="0"/>
                  </a:lnTo>
                  <a:lnTo>
                    <a:pt x="0" y="3949"/>
                  </a:lnTo>
                  <a:lnTo>
                    <a:pt x="0" y="13791"/>
                  </a:lnTo>
                  <a:lnTo>
                    <a:pt x="3301" y="17740"/>
                  </a:lnTo>
                  <a:lnTo>
                    <a:pt x="11526" y="17740"/>
                  </a:lnTo>
                  <a:lnTo>
                    <a:pt x="14881" y="13791"/>
                  </a:lnTo>
                  <a:lnTo>
                    <a:pt x="14881" y="3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51886" y="2957490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39" h="17780">
                  <a:moveTo>
                    <a:pt x="14881" y="8870"/>
                  </a:moveTo>
                  <a:lnTo>
                    <a:pt x="14881" y="13791"/>
                  </a:lnTo>
                  <a:lnTo>
                    <a:pt x="11526" y="17740"/>
                  </a:lnTo>
                  <a:lnTo>
                    <a:pt x="7413" y="17740"/>
                  </a:lnTo>
                  <a:lnTo>
                    <a:pt x="3301" y="17740"/>
                  </a:lnTo>
                  <a:lnTo>
                    <a:pt x="0" y="13791"/>
                  </a:lnTo>
                  <a:lnTo>
                    <a:pt x="0" y="8870"/>
                  </a:lnTo>
                  <a:lnTo>
                    <a:pt x="0" y="3949"/>
                  </a:lnTo>
                  <a:lnTo>
                    <a:pt x="3301" y="0"/>
                  </a:lnTo>
                  <a:lnTo>
                    <a:pt x="7413" y="0"/>
                  </a:lnTo>
                  <a:lnTo>
                    <a:pt x="11526" y="0"/>
                  </a:lnTo>
                  <a:lnTo>
                    <a:pt x="14881" y="3949"/>
                  </a:lnTo>
                  <a:lnTo>
                    <a:pt x="14881" y="8870"/>
                  </a:lnTo>
                  <a:close/>
                </a:path>
              </a:pathLst>
            </a:custGeom>
            <a:ln w="4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51886" y="2996209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39" h="17780">
                  <a:moveTo>
                    <a:pt x="11526" y="0"/>
                  </a:moveTo>
                  <a:lnTo>
                    <a:pt x="3301" y="0"/>
                  </a:lnTo>
                  <a:lnTo>
                    <a:pt x="0" y="3949"/>
                  </a:lnTo>
                  <a:lnTo>
                    <a:pt x="0" y="13791"/>
                  </a:lnTo>
                  <a:lnTo>
                    <a:pt x="3301" y="17740"/>
                  </a:lnTo>
                  <a:lnTo>
                    <a:pt x="11526" y="17740"/>
                  </a:lnTo>
                  <a:lnTo>
                    <a:pt x="14881" y="13791"/>
                  </a:lnTo>
                  <a:lnTo>
                    <a:pt x="14881" y="3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51886" y="2996209"/>
              <a:ext cx="15240" cy="17780"/>
            </a:xfrm>
            <a:custGeom>
              <a:avLst/>
              <a:gdLst/>
              <a:ahLst/>
              <a:cxnLst/>
              <a:rect l="l" t="t" r="r" b="b"/>
              <a:pathLst>
                <a:path w="15239" h="17780">
                  <a:moveTo>
                    <a:pt x="14881" y="8870"/>
                  </a:moveTo>
                  <a:lnTo>
                    <a:pt x="14881" y="13791"/>
                  </a:lnTo>
                  <a:lnTo>
                    <a:pt x="11526" y="17740"/>
                  </a:lnTo>
                  <a:lnTo>
                    <a:pt x="7413" y="17740"/>
                  </a:lnTo>
                  <a:lnTo>
                    <a:pt x="3301" y="17740"/>
                  </a:lnTo>
                  <a:lnTo>
                    <a:pt x="0" y="13791"/>
                  </a:lnTo>
                  <a:lnTo>
                    <a:pt x="0" y="8870"/>
                  </a:lnTo>
                  <a:lnTo>
                    <a:pt x="0" y="3949"/>
                  </a:lnTo>
                  <a:lnTo>
                    <a:pt x="3301" y="0"/>
                  </a:lnTo>
                  <a:lnTo>
                    <a:pt x="7413" y="0"/>
                  </a:lnTo>
                  <a:lnTo>
                    <a:pt x="11526" y="0"/>
                  </a:lnTo>
                  <a:lnTo>
                    <a:pt x="14881" y="3949"/>
                  </a:lnTo>
                  <a:lnTo>
                    <a:pt x="14881" y="8870"/>
                  </a:lnTo>
                  <a:close/>
                </a:path>
              </a:pathLst>
            </a:custGeom>
            <a:ln w="4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94" y="874268"/>
            <a:ext cx="6547611" cy="1477328"/>
          </a:xfrm>
        </p:spPr>
        <p:txBody>
          <a:bodyPr/>
          <a:lstStyle/>
          <a:p>
            <a:r>
              <a:rPr lang="en-IN" dirty="0" smtClean="0"/>
              <a:t>DECOMPOSITION TECHNIQUES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6477000" cy="11079956"/>
          </a:xfrm>
        </p:spPr>
        <p:txBody>
          <a:bodyPr/>
          <a:lstStyle/>
          <a:p>
            <a:r>
              <a:rPr lang="en-IN" dirty="0" smtClean="0"/>
              <a:t>Decomposition </a:t>
            </a:r>
            <a:r>
              <a:rPr lang="en-IN" dirty="0" smtClean="0"/>
              <a:t>approach was discussed from two different </a:t>
            </a:r>
            <a:r>
              <a:rPr lang="en-IN" dirty="0" smtClean="0"/>
              <a:t>points of </a:t>
            </a:r>
            <a:r>
              <a:rPr lang="en-IN" dirty="0" smtClean="0"/>
              <a:t>view: 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Decomposition </a:t>
            </a:r>
            <a:r>
              <a:rPr lang="en-IN" dirty="0" smtClean="0"/>
              <a:t>of the problem and 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D</a:t>
            </a:r>
            <a:r>
              <a:rPr lang="en-IN" dirty="0" smtClean="0"/>
              <a:t>ecomposition </a:t>
            </a:r>
            <a:r>
              <a:rPr lang="en-IN" dirty="0" smtClean="0"/>
              <a:t>of the process</a:t>
            </a:r>
            <a:r>
              <a:rPr lang="en-IN" dirty="0" smtClean="0"/>
              <a:t>.</a:t>
            </a:r>
          </a:p>
          <a:p>
            <a:pPr marL="342900" indent="-342900"/>
            <a:r>
              <a:rPr lang="en-IN" b="1" i="1" dirty="0" smtClean="0"/>
              <a:t>Software Sizing</a:t>
            </a:r>
          </a:p>
          <a:p>
            <a:pPr marL="342900" indent="-342900"/>
            <a:r>
              <a:rPr lang="en-IN" dirty="0" smtClean="0"/>
              <a:t>      -  </a:t>
            </a:r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dirty="0" smtClean="0">
                <a:solidFill>
                  <a:srgbClr val="FF0000"/>
                </a:solidFill>
              </a:rPr>
              <a:t>accuracy of a software project estimate is predicated on a number of things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/>
            <a:r>
              <a:rPr lang="en-IN" dirty="0" smtClean="0"/>
              <a:t> </a:t>
            </a:r>
            <a:r>
              <a:rPr lang="en-IN" dirty="0" smtClean="0"/>
              <a:t>(1</a:t>
            </a:r>
            <a:r>
              <a:rPr lang="en-IN" dirty="0" smtClean="0"/>
              <a:t>) </a:t>
            </a:r>
            <a:r>
              <a:rPr lang="en-IN" dirty="0" smtClean="0"/>
              <a:t>The </a:t>
            </a:r>
            <a:r>
              <a:rPr lang="en-IN" dirty="0" smtClean="0"/>
              <a:t>degree to which you have properly estimated the size </a:t>
            </a:r>
            <a:r>
              <a:rPr lang="en-IN" dirty="0" smtClean="0">
                <a:solidFill>
                  <a:srgbClr val="FF0000"/>
                </a:solidFill>
              </a:rPr>
              <a:t>of the product to be built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AutoNum type="arabicParenBoth" startAt="2"/>
            </a:pPr>
            <a:r>
              <a:rPr lang="en-IN" dirty="0" smtClean="0"/>
              <a:t>T</a:t>
            </a:r>
            <a:r>
              <a:rPr lang="en-IN" dirty="0" smtClean="0"/>
              <a:t>he </a:t>
            </a:r>
            <a:r>
              <a:rPr lang="en-IN" dirty="0" smtClean="0"/>
              <a:t>ability to </a:t>
            </a:r>
            <a:r>
              <a:rPr lang="en-IN" dirty="0" smtClean="0">
                <a:solidFill>
                  <a:srgbClr val="FF0000"/>
                </a:solidFill>
              </a:rPr>
              <a:t>translate the size estimate into human effort</a:t>
            </a:r>
            <a:r>
              <a:rPr lang="en-IN" dirty="0" smtClean="0"/>
              <a:t>, calendar time, and dollars (a function of the availability of reliable software metrics from past projects</a:t>
            </a:r>
            <a:r>
              <a:rPr lang="en-IN" dirty="0" smtClean="0"/>
              <a:t>);</a:t>
            </a:r>
          </a:p>
          <a:p>
            <a:pPr marL="342900" indent="-342900">
              <a:buAutoNum type="arabicParenBoth" startAt="2"/>
            </a:pPr>
            <a:r>
              <a:rPr lang="en-IN" dirty="0" smtClean="0"/>
              <a:t>The </a:t>
            </a:r>
            <a:r>
              <a:rPr lang="en-IN" dirty="0" smtClean="0"/>
              <a:t>degree to which </a:t>
            </a:r>
            <a:r>
              <a:rPr lang="en-IN" dirty="0" smtClean="0">
                <a:solidFill>
                  <a:srgbClr val="FF0000"/>
                </a:solidFill>
              </a:rPr>
              <a:t>the project plan reflects the abilities </a:t>
            </a:r>
            <a:r>
              <a:rPr lang="en-IN" dirty="0" smtClean="0"/>
              <a:t>of the </a:t>
            </a:r>
            <a:r>
              <a:rPr lang="en-IN" dirty="0" smtClean="0">
                <a:solidFill>
                  <a:srgbClr val="FF0000"/>
                </a:solidFill>
              </a:rPr>
              <a:t>software team</a:t>
            </a:r>
            <a:r>
              <a:rPr lang="en-IN" dirty="0" smtClean="0"/>
              <a:t>;</a:t>
            </a:r>
          </a:p>
          <a:p>
            <a:pPr marL="342900" indent="-342900">
              <a:buAutoNum type="arabicParenBoth" startAt="2"/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stability of product requirements</a:t>
            </a:r>
            <a:r>
              <a:rPr lang="en-IN" dirty="0" smtClean="0"/>
              <a:t> and the environment that supports the software engineering effort.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endParaRPr lang="en-US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endParaRPr lang="en-US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endParaRPr lang="en-IN" b="1" i="1" dirty="0" smtClean="0"/>
          </a:p>
          <a:p>
            <a:pPr marL="342900" indent="-342900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74268"/>
            <a:ext cx="8077200" cy="1969770"/>
          </a:xfrm>
        </p:spPr>
        <p:txBody>
          <a:bodyPr/>
          <a:lstStyle/>
          <a:p>
            <a:r>
              <a:rPr lang="en-IN" b="1" dirty="0" smtClean="0"/>
              <a:t>How do </a:t>
            </a:r>
            <a:r>
              <a:rPr lang="en-IN" b="1" dirty="0" smtClean="0"/>
              <a:t>we size the software </a:t>
            </a:r>
            <a:r>
              <a:rPr lang="en-IN" b="1" dirty="0" smtClean="0"/>
              <a:t>that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we’re </a:t>
            </a:r>
            <a:r>
              <a:rPr lang="en-IN" b="1" dirty="0" smtClean="0"/>
              <a:t>planning to </a:t>
            </a:r>
            <a:r>
              <a:rPr lang="en-IN" b="1" dirty="0" smtClean="0"/>
              <a:t>build?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38400"/>
            <a:ext cx="7010400" cy="1661993"/>
          </a:xfrm>
        </p:spPr>
        <p:txBody>
          <a:bodyPr/>
          <a:lstStyle/>
          <a:p>
            <a:r>
              <a:rPr lang="en-IN" dirty="0" smtClean="0"/>
              <a:t>Putnam and Myers [Put92] suggest four different approaches to the sizing problem</a:t>
            </a:r>
            <a:r>
              <a:rPr lang="en-IN" dirty="0" smtClean="0"/>
              <a:t>:</a:t>
            </a:r>
          </a:p>
          <a:p>
            <a:endParaRPr lang="en-IN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1064132"/>
            <a:ext cx="435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Estimation</a:t>
            </a:r>
            <a:r>
              <a:rPr spc="-60" dirty="0"/>
              <a:t> </a:t>
            </a:r>
            <a:r>
              <a:rPr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904" y="1957800"/>
            <a:ext cx="4372610" cy="23723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Past (similar) project</a:t>
            </a:r>
            <a:r>
              <a:rPr sz="18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experience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Conventional estimation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techniques</a:t>
            </a:r>
            <a:endParaRPr sz="1800">
              <a:latin typeface="Gothic Uralic"/>
              <a:cs typeface="Gothic Uralic"/>
            </a:endParaRPr>
          </a:p>
          <a:p>
            <a:pPr marL="414655">
              <a:lnSpc>
                <a:spcPct val="100000"/>
              </a:lnSpc>
              <a:spcBef>
                <a:spcPts val="1000"/>
              </a:spcBef>
              <a:tabLst>
                <a:tab pos="75311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task breakdown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and effort</a:t>
            </a:r>
            <a:r>
              <a:rPr sz="1600" spc="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estimates</a:t>
            </a:r>
            <a:endParaRPr sz="1600">
              <a:latin typeface="Gothic Uralic"/>
              <a:cs typeface="Gothic Uralic"/>
            </a:endParaRPr>
          </a:p>
          <a:p>
            <a:pPr marL="414655">
              <a:lnSpc>
                <a:spcPct val="100000"/>
              </a:lnSpc>
              <a:spcBef>
                <a:spcPts val="1000"/>
              </a:spcBef>
              <a:tabLst>
                <a:tab pos="75311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size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(e.g.,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FP)</a:t>
            </a:r>
            <a:r>
              <a:rPr sz="16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estimates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Empirical</a:t>
            </a:r>
            <a:r>
              <a:rPr sz="1800" spc="-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models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Automated</a:t>
            </a:r>
            <a:r>
              <a:rPr sz="18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tools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936" y="569467"/>
            <a:ext cx="38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7185" y="3359669"/>
            <a:ext cx="2229167" cy="2612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118107"/>
            <a:ext cx="407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Estimation</a:t>
            </a:r>
            <a:r>
              <a:rPr spc="-80" dirty="0"/>
              <a:t> </a:t>
            </a:r>
            <a:r>
              <a:rPr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374100"/>
            <a:ext cx="5799455" cy="334010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Predicated on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…</a:t>
            </a:r>
            <a:endParaRPr sz="1800">
              <a:latin typeface="Gothic Uralic"/>
              <a:cs typeface="Gothic Uralic"/>
            </a:endParaRPr>
          </a:p>
          <a:p>
            <a:pPr marL="698500" marR="618490" indent="-283845">
              <a:lnSpc>
                <a:spcPts val="1730"/>
              </a:lnSpc>
              <a:spcBef>
                <a:spcPts val="1025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the degree to which the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planner has properly 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estimated the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size of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the product to be</a:t>
            </a:r>
            <a:r>
              <a:rPr sz="1600" spc="85" dirty="0">
                <a:solidFill>
                  <a:srgbClr val="A4A4A4"/>
                </a:solidFill>
                <a:latin typeface="Gothic Uralic"/>
                <a:cs typeface="Gothic Uralic"/>
              </a:rPr>
              <a:t> </a:t>
            </a:r>
            <a:r>
              <a:rPr sz="1600" dirty="0">
                <a:solidFill>
                  <a:srgbClr val="A4A4A4"/>
                </a:solidFill>
                <a:latin typeface="Gothic Uralic"/>
                <a:cs typeface="Gothic Uralic"/>
              </a:rPr>
              <a:t>built</a:t>
            </a:r>
            <a:endParaRPr sz="1600">
              <a:latin typeface="Gothic Uralic"/>
              <a:cs typeface="Gothic Uralic"/>
            </a:endParaRPr>
          </a:p>
          <a:p>
            <a:pPr marL="698500" marR="99060" indent="-283845">
              <a:lnSpc>
                <a:spcPct val="90000"/>
              </a:lnSpc>
              <a:spcBef>
                <a:spcPts val="969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ability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translate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size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estimate into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human  effort, calendar time,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dollars </a:t>
            </a:r>
            <a:r>
              <a:rPr sz="1600" spc="-25" dirty="0">
                <a:solidFill>
                  <a:srgbClr val="404040"/>
                </a:solidFill>
                <a:latin typeface="Gothic Uralic"/>
                <a:cs typeface="Gothic Uralic"/>
              </a:rPr>
              <a:t>(a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 of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availability of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reliable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software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metrics from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past  projects)</a:t>
            </a:r>
            <a:endParaRPr sz="1600">
              <a:latin typeface="Gothic Uralic"/>
              <a:cs typeface="Gothic Uralic"/>
            </a:endParaRPr>
          </a:p>
          <a:p>
            <a:pPr marL="698500" marR="298450" indent="-283845">
              <a:lnSpc>
                <a:spcPts val="1730"/>
              </a:lnSpc>
              <a:spcBef>
                <a:spcPts val="1019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degree to which the project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plan reflects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abilities of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the </a:t>
            </a:r>
            <a:r>
              <a:rPr sz="1600" spc="-15" dirty="0">
                <a:solidFill>
                  <a:srgbClr val="A4A4A4"/>
                </a:solidFill>
                <a:latin typeface="Gothic Uralic"/>
                <a:cs typeface="Gothic Uralic"/>
              </a:rPr>
              <a:t>software</a:t>
            </a:r>
            <a:r>
              <a:rPr sz="1600" spc="45" dirty="0">
                <a:solidFill>
                  <a:srgbClr val="A4A4A4"/>
                </a:solidFill>
                <a:latin typeface="Gothic Uralic"/>
                <a:cs typeface="Gothic Uralic"/>
              </a:rPr>
              <a:t> </a:t>
            </a:r>
            <a:r>
              <a:rPr sz="1600" spc="-15" dirty="0">
                <a:solidFill>
                  <a:srgbClr val="A4A4A4"/>
                </a:solidFill>
                <a:latin typeface="Gothic Uralic"/>
                <a:cs typeface="Gothic Uralic"/>
              </a:rPr>
              <a:t>team</a:t>
            </a:r>
            <a:endParaRPr sz="1600">
              <a:latin typeface="Gothic Uralic"/>
              <a:cs typeface="Gothic Uralic"/>
            </a:endParaRPr>
          </a:p>
          <a:p>
            <a:pPr marL="698500" marR="5080" indent="-283845">
              <a:lnSpc>
                <a:spcPct val="90100"/>
              </a:lnSpc>
              <a:spcBef>
                <a:spcPts val="98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stability of product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requirements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 the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environment that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supports the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software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engineering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effort.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253" y="1070305"/>
            <a:ext cx="5066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Software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8339" y="1869948"/>
            <a:ext cx="6583680" cy="1839595"/>
            <a:chOff x="1958339" y="1869948"/>
            <a:chExt cx="6583680" cy="1839595"/>
          </a:xfrm>
        </p:grpSpPr>
        <p:sp>
          <p:nvSpPr>
            <p:cNvPr id="5" name="object 5"/>
            <p:cNvSpPr/>
            <p:nvPr/>
          </p:nvSpPr>
          <p:spPr>
            <a:xfrm>
              <a:off x="2029967" y="1918716"/>
              <a:ext cx="6512052" cy="1790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199" y="1869948"/>
              <a:ext cx="6509384" cy="1788160"/>
            </a:xfrm>
            <a:custGeom>
              <a:avLst/>
              <a:gdLst/>
              <a:ahLst/>
              <a:cxnLst/>
              <a:rect l="l" t="t" r="r" b="b"/>
              <a:pathLst>
                <a:path w="6509384" h="1788160">
                  <a:moveTo>
                    <a:pt x="6509004" y="0"/>
                  </a:moveTo>
                  <a:lnTo>
                    <a:pt x="0" y="0"/>
                  </a:lnTo>
                  <a:lnTo>
                    <a:pt x="0" y="1787652"/>
                  </a:lnTo>
                  <a:lnTo>
                    <a:pt x="6509004" y="1787652"/>
                  </a:lnTo>
                  <a:lnTo>
                    <a:pt x="650900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8339" y="1926336"/>
              <a:ext cx="5882640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8339" y="2292096"/>
              <a:ext cx="654100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8339" y="2657856"/>
              <a:ext cx="6509004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8339" y="3023616"/>
              <a:ext cx="1406652" cy="679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58339" y="3755135"/>
            <a:ext cx="6014085" cy="1516380"/>
            <a:chOff x="1958339" y="3755135"/>
            <a:chExt cx="6014085" cy="1516380"/>
          </a:xfrm>
        </p:grpSpPr>
        <p:sp>
          <p:nvSpPr>
            <p:cNvPr id="12" name="object 12"/>
            <p:cNvSpPr/>
            <p:nvPr/>
          </p:nvSpPr>
          <p:spPr>
            <a:xfrm>
              <a:off x="1958339" y="3755135"/>
              <a:ext cx="1184148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8339" y="4152899"/>
              <a:ext cx="6013704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8339" y="4591811"/>
              <a:ext cx="1370076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1132458"/>
            <a:ext cx="5182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Functional</a:t>
            </a:r>
            <a:r>
              <a:rPr spc="-75" dirty="0"/>
              <a:t> </a:t>
            </a:r>
            <a:r>
              <a:rPr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7600" y="3863340"/>
            <a:ext cx="711835" cy="111760"/>
            <a:chOff x="7467600" y="3863340"/>
            <a:chExt cx="711835" cy="111760"/>
          </a:xfrm>
        </p:grpSpPr>
        <p:sp>
          <p:nvSpPr>
            <p:cNvPr id="5" name="object 5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6" y="99060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6" y="99060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96000" y="5298947"/>
            <a:ext cx="711835" cy="113030"/>
            <a:chOff x="6096000" y="5298947"/>
            <a:chExt cx="711835" cy="113030"/>
          </a:xfrm>
        </p:grpSpPr>
        <p:sp>
          <p:nvSpPr>
            <p:cNvPr id="8" name="object 8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6" y="100583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6" y="100583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543800" y="4498847"/>
            <a:ext cx="723900" cy="113030"/>
            <a:chOff x="7543800" y="4498847"/>
            <a:chExt cx="723900" cy="113030"/>
          </a:xfrm>
        </p:grpSpPr>
        <p:sp>
          <p:nvSpPr>
            <p:cNvPr id="11" name="object 11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711707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711707" y="100583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0" y="100583"/>
                  </a:moveTo>
                  <a:lnTo>
                    <a:pt x="711707" y="100583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37169" y="404240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5908">
            <a:solidFill>
              <a:srgbClr val="3A2F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676400" y="1996439"/>
            <a:ext cx="6922134" cy="3251200"/>
            <a:chOff x="1676400" y="1996439"/>
            <a:chExt cx="6922134" cy="3251200"/>
          </a:xfrm>
        </p:grpSpPr>
        <p:sp>
          <p:nvSpPr>
            <p:cNvPr id="15" name="object 15"/>
            <p:cNvSpPr/>
            <p:nvPr/>
          </p:nvSpPr>
          <p:spPr>
            <a:xfrm>
              <a:off x="3275075" y="2665475"/>
              <a:ext cx="3115055" cy="1717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0400" y="2590799"/>
              <a:ext cx="3112135" cy="1714500"/>
            </a:xfrm>
            <a:custGeom>
              <a:avLst/>
              <a:gdLst/>
              <a:ahLst/>
              <a:cxnLst/>
              <a:rect l="l" t="t" r="r" b="b"/>
              <a:pathLst>
                <a:path w="3112135" h="1714500">
                  <a:moveTo>
                    <a:pt x="1556003" y="0"/>
                  </a:moveTo>
                  <a:lnTo>
                    <a:pt x="1494901" y="648"/>
                  </a:lnTo>
                  <a:lnTo>
                    <a:pt x="1434396" y="2579"/>
                  </a:lnTo>
                  <a:lnTo>
                    <a:pt x="1374531" y="5767"/>
                  </a:lnTo>
                  <a:lnTo>
                    <a:pt x="1315349" y="10189"/>
                  </a:lnTo>
                  <a:lnTo>
                    <a:pt x="1256895" y="15821"/>
                  </a:lnTo>
                  <a:lnTo>
                    <a:pt x="1199210" y="22640"/>
                  </a:lnTo>
                  <a:lnTo>
                    <a:pt x="1142338" y="30621"/>
                  </a:lnTo>
                  <a:lnTo>
                    <a:pt x="1086323" y="39740"/>
                  </a:lnTo>
                  <a:lnTo>
                    <a:pt x="1031207" y="49975"/>
                  </a:lnTo>
                  <a:lnTo>
                    <a:pt x="977034" y="61301"/>
                  </a:lnTo>
                  <a:lnTo>
                    <a:pt x="923847" y="73693"/>
                  </a:lnTo>
                  <a:lnTo>
                    <a:pt x="871690" y="87130"/>
                  </a:lnTo>
                  <a:lnTo>
                    <a:pt x="820605" y="101585"/>
                  </a:lnTo>
                  <a:lnTo>
                    <a:pt x="770636" y="117037"/>
                  </a:lnTo>
                  <a:lnTo>
                    <a:pt x="721825" y="133461"/>
                  </a:lnTo>
                  <a:lnTo>
                    <a:pt x="674217" y="150832"/>
                  </a:lnTo>
                  <a:lnTo>
                    <a:pt x="627855" y="169128"/>
                  </a:lnTo>
                  <a:lnTo>
                    <a:pt x="582781" y="188325"/>
                  </a:lnTo>
                  <a:lnTo>
                    <a:pt x="539039" y="208398"/>
                  </a:lnTo>
                  <a:lnTo>
                    <a:pt x="496672" y="229324"/>
                  </a:lnTo>
                  <a:lnTo>
                    <a:pt x="455723" y="251078"/>
                  </a:lnTo>
                  <a:lnTo>
                    <a:pt x="416236" y="273639"/>
                  </a:lnTo>
                  <a:lnTo>
                    <a:pt x="378254" y="296980"/>
                  </a:lnTo>
                  <a:lnTo>
                    <a:pt x="341820" y="321079"/>
                  </a:lnTo>
                  <a:lnTo>
                    <a:pt x="306977" y="345912"/>
                  </a:lnTo>
                  <a:lnTo>
                    <a:pt x="273769" y="371455"/>
                  </a:lnTo>
                  <a:lnTo>
                    <a:pt x="242238" y="397684"/>
                  </a:lnTo>
                  <a:lnTo>
                    <a:pt x="212428" y="424575"/>
                  </a:lnTo>
                  <a:lnTo>
                    <a:pt x="184383" y="452104"/>
                  </a:lnTo>
                  <a:lnTo>
                    <a:pt x="158144" y="480248"/>
                  </a:lnTo>
                  <a:lnTo>
                    <a:pt x="111263" y="538285"/>
                  </a:lnTo>
                  <a:lnTo>
                    <a:pt x="72131" y="598495"/>
                  </a:lnTo>
                  <a:lnTo>
                    <a:pt x="41092" y="660687"/>
                  </a:lnTo>
                  <a:lnTo>
                    <a:pt x="18493" y="724670"/>
                  </a:lnTo>
                  <a:lnTo>
                    <a:pt x="4681" y="790255"/>
                  </a:lnTo>
                  <a:lnTo>
                    <a:pt x="0" y="857250"/>
                  </a:lnTo>
                  <a:lnTo>
                    <a:pt x="1177" y="890911"/>
                  </a:lnTo>
                  <a:lnTo>
                    <a:pt x="10467" y="957225"/>
                  </a:lnTo>
                  <a:lnTo>
                    <a:pt x="28716" y="1022033"/>
                  </a:lnTo>
                  <a:lnTo>
                    <a:pt x="55578" y="1085144"/>
                  </a:lnTo>
                  <a:lnTo>
                    <a:pt x="90707" y="1146369"/>
                  </a:lnTo>
                  <a:lnTo>
                    <a:pt x="133757" y="1205516"/>
                  </a:lnTo>
                  <a:lnTo>
                    <a:pt x="184383" y="1262395"/>
                  </a:lnTo>
                  <a:lnTo>
                    <a:pt x="212428" y="1289924"/>
                  </a:lnTo>
                  <a:lnTo>
                    <a:pt x="242238" y="1316815"/>
                  </a:lnTo>
                  <a:lnTo>
                    <a:pt x="273769" y="1343044"/>
                  </a:lnTo>
                  <a:lnTo>
                    <a:pt x="306977" y="1368587"/>
                  </a:lnTo>
                  <a:lnTo>
                    <a:pt x="341820" y="1393420"/>
                  </a:lnTo>
                  <a:lnTo>
                    <a:pt x="378254" y="1417519"/>
                  </a:lnTo>
                  <a:lnTo>
                    <a:pt x="416236" y="1440860"/>
                  </a:lnTo>
                  <a:lnTo>
                    <a:pt x="455723" y="1463421"/>
                  </a:lnTo>
                  <a:lnTo>
                    <a:pt x="496672" y="1485175"/>
                  </a:lnTo>
                  <a:lnTo>
                    <a:pt x="539039" y="1506101"/>
                  </a:lnTo>
                  <a:lnTo>
                    <a:pt x="582781" y="1526174"/>
                  </a:lnTo>
                  <a:lnTo>
                    <a:pt x="627855" y="1545371"/>
                  </a:lnTo>
                  <a:lnTo>
                    <a:pt x="674217" y="1563667"/>
                  </a:lnTo>
                  <a:lnTo>
                    <a:pt x="721825" y="1581038"/>
                  </a:lnTo>
                  <a:lnTo>
                    <a:pt x="770636" y="1597462"/>
                  </a:lnTo>
                  <a:lnTo>
                    <a:pt x="820605" y="1612914"/>
                  </a:lnTo>
                  <a:lnTo>
                    <a:pt x="871690" y="1627369"/>
                  </a:lnTo>
                  <a:lnTo>
                    <a:pt x="923847" y="1640806"/>
                  </a:lnTo>
                  <a:lnTo>
                    <a:pt x="977034" y="1653198"/>
                  </a:lnTo>
                  <a:lnTo>
                    <a:pt x="1031207" y="1664524"/>
                  </a:lnTo>
                  <a:lnTo>
                    <a:pt x="1086323" y="1674759"/>
                  </a:lnTo>
                  <a:lnTo>
                    <a:pt x="1142338" y="1683878"/>
                  </a:lnTo>
                  <a:lnTo>
                    <a:pt x="1199210" y="1691859"/>
                  </a:lnTo>
                  <a:lnTo>
                    <a:pt x="1256895" y="1698678"/>
                  </a:lnTo>
                  <a:lnTo>
                    <a:pt x="1315349" y="1704310"/>
                  </a:lnTo>
                  <a:lnTo>
                    <a:pt x="1374531" y="1708732"/>
                  </a:lnTo>
                  <a:lnTo>
                    <a:pt x="1434396" y="1711920"/>
                  </a:lnTo>
                  <a:lnTo>
                    <a:pt x="1494901" y="1713851"/>
                  </a:lnTo>
                  <a:lnTo>
                    <a:pt x="1556003" y="1714500"/>
                  </a:lnTo>
                  <a:lnTo>
                    <a:pt x="1617106" y="1713851"/>
                  </a:lnTo>
                  <a:lnTo>
                    <a:pt x="1677611" y="1711920"/>
                  </a:lnTo>
                  <a:lnTo>
                    <a:pt x="1737476" y="1708732"/>
                  </a:lnTo>
                  <a:lnTo>
                    <a:pt x="1796658" y="1704310"/>
                  </a:lnTo>
                  <a:lnTo>
                    <a:pt x="1855112" y="1698678"/>
                  </a:lnTo>
                  <a:lnTo>
                    <a:pt x="1912797" y="1691859"/>
                  </a:lnTo>
                  <a:lnTo>
                    <a:pt x="1969669" y="1683878"/>
                  </a:lnTo>
                  <a:lnTo>
                    <a:pt x="2025684" y="1674759"/>
                  </a:lnTo>
                  <a:lnTo>
                    <a:pt x="2080800" y="1664524"/>
                  </a:lnTo>
                  <a:lnTo>
                    <a:pt x="2134973" y="1653198"/>
                  </a:lnTo>
                  <a:lnTo>
                    <a:pt x="2188160" y="1640806"/>
                  </a:lnTo>
                  <a:lnTo>
                    <a:pt x="2240317" y="1627369"/>
                  </a:lnTo>
                  <a:lnTo>
                    <a:pt x="2291402" y="1612914"/>
                  </a:lnTo>
                  <a:lnTo>
                    <a:pt x="2341371" y="1597462"/>
                  </a:lnTo>
                  <a:lnTo>
                    <a:pt x="2390182" y="1581038"/>
                  </a:lnTo>
                  <a:lnTo>
                    <a:pt x="2437790" y="1563667"/>
                  </a:lnTo>
                  <a:lnTo>
                    <a:pt x="2484152" y="1545371"/>
                  </a:lnTo>
                  <a:lnTo>
                    <a:pt x="2529226" y="1526174"/>
                  </a:lnTo>
                  <a:lnTo>
                    <a:pt x="2572968" y="1506101"/>
                  </a:lnTo>
                  <a:lnTo>
                    <a:pt x="2615335" y="1485175"/>
                  </a:lnTo>
                  <a:lnTo>
                    <a:pt x="2656284" y="1463421"/>
                  </a:lnTo>
                  <a:lnTo>
                    <a:pt x="2695771" y="1440860"/>
                  </a:lnTo>
                  <a:lnTo>
                    <a:pt x="2733753" y="1417519"/>
                  </a:lnTo>
                  <a:lnTo>
                    <a:pt x="2770187" y="1393420"/>
                  </a:lnTo>
                  <a:lnTo>
                    <a:pt x="2805030" y="1368587"/>
                  </a:lnTo>
                  <a:lnTo>
                    <a:pt x="2838238" y="1343044"/>
                  </a:lnTo>
                  <a:lnTo>
                    <a:pt x="2869769" y="1316815"/>
                  </a:lnTo>
                  <a:lnTo>
                    <a:pt x="2899579" y="1289924"/>
                  </a:lnTo>
                  <a:lnTo>
                    <a:pt x="2927624" y="1262395"/>
                  </a:lnTo>
                  <a:lnTo>
                    <a:pt x="2953863" y="1234251"/>
                  </a:lnTo>
                  <a:lnTo>
                    <a:pt x="3000744" y="1176214"/>
                  </a:lnTo>
                  <a:lnTo>
                    <a:pt x="3039876" y="1116004"/>
                  </a:lnTo>
                  <a:lnTo>
                    <a:pt x="3070915" y="1053812"/>
                  </a:lnTo>
                  <a:lnTo>
                    <a:pt x="3093514" y="989829"/>
                  </a:lnTo>
                  <a:lnTo>
                    <a:pt x="3107326" y="924244"/>
                  </a:lnTo>
                  <a:lnTo>
                    <a:pt x="3112008" y="857250"/>
                  </a:lnTo>
                  <a:lnTo>
                    <a:pt x="3110830" y="823588"/>
                  </a:lnTo>
                  <a:lnTo>
                    <a:pt x="3101540" y="757274"/>
                  </a:lnTo>
                  <a:lnTo>
                    <a:pt x="3083291" y="692466"/>
                  </a:lnTo>
                  <a:lnTo>
                    <a:pt x="3056429" y="629355"/>
                  </a:lnTo>
                  <a:lnTo>
                    <a:pt x="3021300" y="568130"/>
                  </a:lnTo>
                  <a:lnTo>
                    <a:pt x="2978250" y="508983"/>
                  </a:lnTo>
                  <a:lnTo>
                    <a:pt x="2927624" y="452104"/>
                  </a:lnTo>
                  <a:lnTo>
                    <a:pt x="2899579" y="424575"/>
                  </a:lnTo>
                  <a:lnTo>
                    <a:pt x="2869769" y="397684"/>
                  </a:lnTo>
                  <a:lnTo>
                    <a:pt x="2838238" y="371455"/>
                  </a:lnTo>
                  <a:lnTo>
                    <a:pt x="2805030" y="345912"/>
                  </a:lnTo>
                  <a:lnTo>
                    <a:pt x="2770187" y="321079"/>
                  </a:lnTo>
                  <a:lnTo>
                    <a:pt x="2733753" y="296980"/>
                  </a:lnTo>
                  <a:lnTo>
                    <a:pt x="2695771" y="273639"/>
                  </a:lnTo>
                  <a:lnTo>
                    <a:pt x="2656284" y="251079"/>
                  </a:lnTo>
                  <a:lnTo>
                    <a:pt x="2615335" y="229324"/>
                  </a:lnTo>
                  <a:lnTo>
                    <a:pt x="2572968" y="208398"/>
                  </a:lnTo>
                  <a:lnTo>
                    <a:pt x="2529226" y="188325"/>
                  </a:lnTo>
                  <a:lnTo>
                    <a:pt x="2484152" y="169128"/>
                  </a:lnTo>
                  <a:lnTo>
                    <a:pt x="2437790" y="150832"/>
                  </a:lnTo>
                  <a:lnTo>
                    <a:pt x="2390182" y="133461"/>
                  </a:lnTo>
                  <a:lnTo>
                    <a:pt x="2341371" y="117037"/>
                  </a:lnTo>
                  <a:lnTo>
                    <a:pt x="2291402" y="101585"/>
                  </a:lnTo>
                  <a:lnTo>
                    <a:pt x="2240317" y="87130"/>
                  </a:lnTo>
                  <a:lnTo>
                    <a:pt x="2188160" y="73693"/>
                  </a:lnTo>
                  <a:lnTo>
                    <a:pt x="2134973" y="61301"/>
                  </a:lnTo>
                  <a:lnTo>
                    <a:pt x="2080800" y="49975"/>
                  </a:lnTo>
                  <a:lnTo>
                    <a:pt x="2025684" y="39740"/>
                  </a:lnTo>
                  <a:lnTo>
                    <a:pt x="1969669" y="30621"/>
                  </a:lnTo>
                  <a:lnTo>
                    <a:pt x="1912797" y="22640"/>
                  </a:lnTo>
                  <a:lnTo>
                    <a:pt x="1855112" y="15821"/>
                  </a:lnTo>
                  <a:lnTo>
                    <a:pt x="1796658" y="10189"/>
                  </a:lnTo>
                  <a:lnTo>
                    <a:pt x="1737476" y="5767"/>
                  </a:lnTo>
                  <a:lnTo>
                    <a:pt x="1677611" y="2579"/>
                  </a:lnTo>
                  <a:lnTo>
                    <a:pt x="1617106" y="648"/>
                  </a:lnTo>
                  <a:lnTo>
                    <a:pt x="1556003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1638300" y="0"/>
                  </a:moveTo>
                  <a:lnTo>
                    <a:pt x="1548384" y="0"/>
                  </a:lnTo>
                  <a:lnTo>
                    <a:pt x="1548384" y="2500122"/>
                  </a:lnTo>
                  <a:lnTo>
                    <a:pt x="0" y="2500122"/>
                  </a:lnTo>
                  <a:lnTo>
                    <a:pt x="0" y="2561844"/>
                  </a:lnTo>
                  <a:lnTo>
                    <a:pt x="1638300" y="2561844"/>
                  </a:lnTo>
                  <a:lnTo>
                    <a:pt x="1638300" y="2500122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D10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0" y="2561844"/>
                  </a:moveTo>
                  <a:lnTo>
                    <a:pt x="1638300" y="2561844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25618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5554" y="2087130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1638300" y="0"/>
                  </a:moveTo>
                  <a:lnTo>
                    <a:pt x="1561338" y="0"/>
                  </a:lnTo>
                  <a:lnTo>
                    <a:pt x="1561338" y="2475725"/>
                  </a:lnTo>
                  <a:lnTo>
                    <a:pt x="0" y="2475725"/>
                  </a:lnTo>
                  <a:lnTo>
                    <a:pt x="0" y="2549639"/>
                  </a:lnTo>
                  <a:lnTo>
                    <a:pt x="1638300" y="2549639"/>
                  </a:lnTo>
                  <a:lnTo>
                    <a:pt x="1638300" y="2475725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8B4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5553" y="2087117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0" y="2549651"/>
                  </a:moveTo>
                  <a:lnTo>
                    <a:pt x="1638299" y="2549651"/>
                  </a:lnTo>
                  <a:lnTo>
                    <a:pt x="1638299" y="0"/>
                  </a:lnTo>
                  <a:lnTo>
                    <a:pt x="0" y="0"/>
                  </a:lnTo>
                  <a:lnTo>
                    <a:pt x="0" y="25496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0" y="1996439"/>
              <a:ext cx="1651000" cy="2563495"/>
            </a:xfrm>
            <a:custGeom>
              <a:avLst/>
              <a:gdLst/>
              <a:ahLst/>
              <a:cxnLst/>
              <a:rect l="l" t="t" r="r" b="b"/>
              <a:pathLst>
                <a:path w="1651000" h="2563495">
                  <a:moveTo>
                    <a:pt x="1650492" y="0"/>
                  </a:moveTo>
                  <a:lnTo>
                    <a:pt x="0" y="0"/>
                  </a:lnTo>
                  <a:lnTo>
                    <a:pt x="0" y="2563368"/>
                  </a:lnTo>
                  <a:lnTo>
                    <a:pt x="1650492" y="2563368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AC2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2511" y="3297936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2511" y="3297936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5" y="990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5" y="990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73396" y="4504944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5" y="100583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3396" y="4504944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5" y="100583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6603" y="4504944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7992" y="10058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6603" y="4504944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3"/>
                  </a:moveTo>
                  <a:lnTo>
                    <a:pt x="697992" y="100583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49061" y="3470909"/>
              <a:ext cx="2235835" cy="1330960"/>
            </a:xfrm>
            <a:custGeom>
              <a:avLst/>
              <a:gdLst/>
              <a:ahLst/>
              <a:cxnLst/>
              <a:rect l="l" t="t" r="r" b="b"/>
              <a:pathLst>
                <a:path w="2235834" h="1330960">
                  <a:moveTo>
                    <a:pt x="1269491" y="12191"/>
                  </a:moveTo>
                  <a:lnTo>
                    <a:pt x="521208" y="327659"/>
                  </a:lnTo>
                </a:path>
                <a:path w="2235834" h="1330960">
                  <a:moveTo>
                    <a:pt x="1295399" y="0"/>
                  </a:moveTo>
                  <a:lnTo>
                    <a:pt x="1295399" y="327659"/>
                  </a:lnTo>
                </a:path>
                <a:path w="2235834" h="1330960">
                  <a:moveTo>
                    <a:pt x="1295399" y="12191"/>
                  </a:moveTo>
                  <a:lnTo>
                    <a:pt x="2235708" y="327659"/>
                  </a:lnTo>
                </a:path>
                <a:path w="2235834" h="1330960">
                  <a:moveTo>
                    <a:pt x="431291" y="597407"/>
                  </a:moveTo>
                  <a:lnTo>
                    <a:pt x="0" y="937259"/>
                  </a:lnTo>
                </a:path>
                <a:path w="2235834" h="1330960">
                  <a:moveTo>
                    <a:pt x="431291" y="597407"/>
                  </a:moveTo>
                  <a:lnTo>
                    <a:pt x="457200" y="1330452"/>
                  </a:lnTo>
                </a:path>
              </a:pathLst>
            </a:custGeom>
            <a:ln w="25908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8161" y="4042410"/>
              <a:ext cx="940435" cy="1191895"/>
            </a:xfrm>
            <a:custGeom>
              <a:avLst/>
              <a:gdLst/>
              <a:ahLst/>
              <a:cxnLst/>
              <a:rect l="l" t="t" r="r" b="b"/>
              <a:pathLst>
                <a:path w="940434" h="1191895">
                  <a:moveTo>
                    <a:pt x="0" y="25907"/>
                  </a:moveTo>
                  <a:lnTo>
                    <a:pt x="647699" y="1191767"/>
                  </a:lnTo>
                </a:path>
                <a:path w="940434" h="1191895">
                  <a:moveTo>
                    <a:pt x="940308" y="0"/>
                  </a:moveTo>
                  <a:lnTo>
                    <a:pt x="850391" y="377951"/>
                  </a:lnTo>
                </a:path>
              </a:pathLst>
            </a:custGeom>
            <a:ln w="25908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697992" y="100584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4"/>
                  </a:moveTo>
                  <a:lnTo>
                    <a:pt x="697992" y="100584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08470" y="4042410"/>
              <a:ext cx="546100" cy="771525"/>
            </a:xfrm>
            <a:custGeom>
              <a:avLst/>
              <a:gdLst/>
              <a:ahLst/>
              <a:cxnLst/>
              <a:rect l="l" t="t" r="r" b="b"/>
              <a:pathLst>
                <a:path w="546100" h="771525">
                  <a:moveTo>
                    <a:pt x="0" y="0"/>
                  </a:moveTo>
                  <a:lnTo>
                    <a:pt x="545591" y="771144"/>
                  </a:lnTo>
                </a:path>
              </a:pathLst>
            </a:custGeom>
            <a:ln w="25908">
              <a:solidFill>
                <a:srgbClr val="3A2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7623" y="2455163"/>
              <a:ext cx="1463040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62928" y="2729483"/>
              <a:ext cx="1935479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95643" y="251231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functional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omp</a:t>
            </a:r>
            <a:r>
              <a:rPr sz="1800" b="1" dirty="0">
                <a:latin typeface="Arial"/>
                <a:cs typeface="Arial"/>
              </a:rPr>
              <a:t>ositio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15083" y="2382011"/>
            <a:ext cx="1411605" cy="1007744"/>
            <a:chOff x="1815083" y="2382011"/>
            <a:chExt cx="1411605" cy="1007744"/>
          </a:xfrm>
        </p:grpSpPr>
        <p:sp>
          <p:nvSpPr>
            <p:cNvPr id="43" name="object 43"/>
            <p:cNvSpPr/>
            <p:nvPr/>
          </p:nvSpPr>
          <p:spPr>
            <a:xfrm>
              <a:off x="1815083" y="2382011"/>
              <a:ext cx="1411224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58567" y="2628899"/>
              <a:ext cx="524256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23871" y="2875787"/>
              <a:ext cx="993648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676400" y="1996439"/>
            <a:ext cx="1651000" cy="256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82575" marR="257175" algn="ctr">
              <a:lnSpc>
                <a:spcPts val="1939"/>
              </a:lnSpc>
              <a:spcBef>
                <a:spcPts val="1530"/>
              </a:spcBef>
            </a:pP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  of</a:t>
            </a:r>
            <a:endParaRPr sz="1800">
              <a:latin typeface="Arial"/>
              <a:cs typeface="Arial"/>
            </a:endParaRPr>
          </a:p>
          <a:p>
            <a:pPr marL="18415" algn="ctr">
              <a:lnSpc>
                <a:spcPts val="1920"/>
              </a:lnSpc>
            </a:pPr>
            <a:r>
              <a:rPr sz="1800" b="1" spc="-5" dirty="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60064" y="3052572"/>
            <a:ext cx="2592705" cy="760730"/>
            <a:chOff x="3560064" y="3052572"/>
            <a:chExt cx="2592705" cy="760730"/>
          </a:xfrm>
        </p:grpSpPr>
        <p:sp>
          <p:nvSpPr>
            <p:cNvPr id="48" name="object 48"/>
            <p:cNvSpPr/>
            <p:nvPr/>
          </p:nvSpPr>
          <p:spPr>
            <a:xfrm>
              <a:off x="4168140" y="3052572"/>
              <a:ext cx="1438656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60064" y="3299460"/>
              <a:ext cx="2592324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692144" y="3109671"/>
            <a:ext cx="231076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Perform </a:t>
            </a: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5"/>
              </a:lnSpc>
            </a:pPr>
            <a:r>
              <a:rPr sz="1800" b="1" spc="-5" dirty="0">
                <a:latin typeface="Arial"/>
                <a:cs typeface="Arial"/>
              </a:rPr>
              <a:t>Grammatical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“parse”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500634"/>
            <a:ext cx="5232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Conventional Methods:  </a:t>
            </a:r>
            <a:r>
              <a:rPr sz="3600" dirty="0"/>
              <a:t>LOC/FP</a:t>
            </a:r>
            <a:r>
              <a:rPr sz="3600" spc="-25" dirty="0"/>
              <a:t> </a:t>
            </a:r>
            <a:r>
              <a:rPr sz="3600" dirty="0"/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83104" y="2084654"/>
            <a:ext cx="5654040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compute LOC/FP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estimates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endParaRPr sz="18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domain</a:t>
            </a:r>
            <a:r>
              <a:rPr sz="1800" spc="-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values</a:t>
            </a:r>
            <a:endParaRPr sz="1800">
              <a:latin typeface="Gothic Uralic"/>
              <a:cs typeface="Gothic Uralic"/>
            </a:endParaRPr>
          </a:p>
          <a:p>
            <a:pPr marL="355600" marR="486409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historical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build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estimates for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project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453" y="1070305"/>
            <a:ext cx="4963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LOC</a:t>
            </a:r>
            <a:r>
              <a:rPr spc="-65" dirty="0"/>
              <a:t> </a:t>
            </a:r>
            <a:r>
              <a:rPr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3183" y="1904987"/>
            <a:ext cx="6457315" cy="4234180"/>
            <a:chOff x="1853183" y="1904987"/>
            <a:chExt cx="6457315" cy="4234180"/>
          </a:xfrm>
        </p:grpSpPr>
        <p:sp>
          <p:nvSpPr>
            <p:cNvPr id="5" name="object 5"/>
            <p:cNvSpPr/>
            <p:nvPr/>
          </p:nvSpPr>
          <p:spPr>
            <a:xfrm>
              <a:off x="2362199" y="1904987"/>
              <a:ext cx="4188806" cy="2427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3183" y="4363211"/>
              <a:ext cx="6457188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3183" y="4747259"/>
              <a:ext cx="6309360" cy="513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3183" y="4994147"/>
              <a:ext cx="3089147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3183" y="5378195"/>
              <a:ext cx="6187440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3183" y="5625083"/>
              <a:ext cx="4270248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3994" y="4309871"/>
            <a:ext cx="6109970" cy="19189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latin typeface="Arial"/>
                <a:cs typeface="Arial"/>
              </a:rPr>
              <a:t>Average </a:t>
            </a:r>
            <a:r>
              <a:rPr sz="1800" spc="-5" dirty="0">
                <a:latin typeface="Arial"/>
                <a:cs typeface="Arial"/>
              </a:rPr>
              <a:t>productivity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of this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620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LOC/pm.</a:t>
            </a:r>
            <a:endParaRPr sz="1800">
              <a:latin typeface="Arial"/>
              <a:cs typeface="Arial"/>
            </a:endParaRPr>
          </a:p>
          <a:p>
            <a:pPr marL="12700" marR="152400" algn="just">
              <a:lnSpc>
                <a:spcPts val="1939"/>
              </a:lnSpc>
              <a:spcBef>
                <a:spcPts val="1115"/>
              </a:spcBef>
            </a:pPr>
            <a:r>
              <a:rPr sz="1800" spc="-5" dirty="0">
                <a:latin typeface="Arial"/>
                <a:cs typeface="Arial"/>
              </a:rPr>
              <a:t>Burdened labor </a:t>
            </a:r>
            <a:r>
              <a:rPr sz="1800" dirty="0">
                <a:latin typeface="Arial"/>
                <a:cs typeface="Arial"/>
              </a:rPr>
              <a:t>rate </a:t>
            </a:r>
            <a:r>
              <a:rPr sz="1800" spc="-5" dirty="0">
                <a:latin typeface="Arial"/>
                <a:cs typeface="Arial"/>
              </a:rPr>
              <a:t>=$8000 per month, </a:t>
            </a:r>
            <a:r>
              <a:rPr sz="1800" dirty="0">
                <a:latin typeface="Arial"/>
                <a:cs typeface="Arial"/>
              </a:rPr>
              <a:t>the cost </a:t>
            </a:r>
            <a:r>
              <a:rPr sz="1800" spc="-5" dirty="0">
                <a:latin typeface="Arial"/>
                <a:cs typeface="Arial"/>
              </a:rPr>
              <a:t>per line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code is approximately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$13.</a:t>
            </a:r>
            <a:endParaRPr sz="1800">
              <a:latin typeface="Arial"/>
              <a:cs typeface="Arial"/>
            </a:endParaRPr>
          </a:p>
          <a:p>
            <a:pPr marL="12700" marR="274955" algn="just">
              <a:lnSpc>
                <a:spcPts val="1939"/>
              </a:lnSpc>
              <a:spcBef>
                <a:spcPts val="1090"/>
              </a:spcBef>
            </a:pPr>
            <a:r>
              <a:rPr sz="1800" spc="-5" dirty="0">
                <a:latin typeface="Arial"/>
                <a:cs typeface="Arial"/>
              </a:rPr>
              <a:t>Based on </a:t>
            </a:r>
            <a:r>
              <a:rPr sz="1800" dirty="0">
                <a:latin typeface="Arial"/>
                <a:cs typeface="Arial"/>
              </a:rPr>
              <a:t>the LOC </a:t>
            </a:r>
            <a:r>
              <a:rPr sz="1800" spc="-5" dirty="0">
                <a:latin typeface="Arial"/>
                <a:cs typeface="Arial"/>
              </a:rPr>
              <a:t>estimate 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historical productivity  data,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total estimated project </a:t>
            </a:r>
            <a:r>
              <a:rPr sz="1800" dirty="0">
                <a:latin typeface="Arial"/>
                <a:cs typeface="Arial"/>
              </a:rPr>
              <a:t>cost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$431,000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and the 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estimated effort is 54</a:t>
            </a:r>
            <a:r>
              <a:rPr sz="1800" b="1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person-months.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253" y="994105"/>
            <a:ext cx="4530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FP</a:t>
            </a:r>
            <a:r>
              <a:rPr spc="-60" dirty="0"/>
              <a:t> </a:t>
            </a:r>
            <a:r>
              <a:rPr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399" y="1752631"/>
            <a:ext cx="5648109" cy="2139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68423" y="4017264"/>
            <a:ext cx="6221095" cy="1866900"/>
            <a:chOff x="1868423" y="4017264"/>
            <a:chExt cx="6221095" cy="1866900"/>
          </a:xfrm>
        </p:grpSpPr>
        <p:sp>
          <p:nvSpPr>
            <p:cNvPr id="6" name="object 6"/>
            <p:cNvSpPr/>
            <p:nvPr/>
          </p:nvSpPr>
          <p:spPr>
            <a:xfrm>
              <a:off x="1868423" y="4017264"/>
              <a:ext cx="3829812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7223" y="4299204"/>
              <a:ext cx="5334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7451" y="4433316"/>
              <a:ext cx="780288" cy="316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9431" y="4299204"/>
              <a:ext cx="946403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1515" y="4299204"/>
              <a:ext cx="341375" cy="4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8571" y="4299204"/>
              <a:ext cx="717803" cy="457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2055" y="4299204"/>
              <a:ext cx="387096" cy="457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1220" y="4299204"/>
              <a:ext cx="1412748" cy="457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9647" y="4299204"/>
              <a:ext cx="387096" cy="457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0335" y="4299204"/>
              <a:ext cx="409955" cy="457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52359" y="4299204"/>
              <a:ext cx="464820" cy="457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4008" y="4433316"/>
              <a:ext cx="224027" cy="3169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73339" y="4299204"/>
              <a:ext cx="397764" cy="457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7223" y="4581144"/>
              <a:ext cx="5334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97451" y="4715256"/>
              <a:ext cx="780288" cy="316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9431" y="4581144"/>
              <a:ext cx="787908" cy="4572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8423" y="4863084"/>
              <a:ext cx="4754880" cy="4571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423" y="5145024"/>
              <a:ext cx="6220968" cy="457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423" y="5426964"/>
              <a:ext cx="5852160" cy="4572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33194" y="4029227"/>
            <a:ext cx="7113905" cy="196151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Arial"/>
                <a:cs typeface="Arial"/>
              </a:rPr>
              <a:t>The estimated number of FP 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derived:</a:t>
            </a:r>
            <a:endParaRPr sz="1600">
              <a:latin typeface="Arial"/>
              <a:cs typeface="Arial"/>
            </a:endParaRPr>
          </a:p>
          <a:p>
            <a:pPr marL="1892300">
              <a:lnSpc>
                <a:spcPct val="100000"/>
              </a:lnSpc>
              <a:spcBef>
                <a:spcPts val="300"/>
              </a:spcBef>
            </a:pPr>
            <a:r>
              <a:rPr sz="1600" spc="5" dirty="0">
                <a:latin typeface="Arial"/>
                <a:cs typeface="Arial"/>
              </a:rPr>
              <a:t>FP</a:t>
            </a:r>
            <a:r>
              <a:rPr sz="1575" spc="7" baseline="-21164" dirty="0">
                <a:latin typeface="Arial"/>
                <a:cs typeface="Arial"/>
              </a:rPr>
              <a:t>estimated </a:t>
            </a:r>
            <a:r>
              <a:rPr sz="1600" spc="-5" dirty="0">
                <a:latin typeface="Arial"/>
                <a:cs typeface="Arial"/>
              </a:rPr>
              <a:t>= count-total 3 [0.65 + 0.01 3 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</a:t>
            </a:r>
            <a:r>
              <a:rPr sz="1575" spc="-7" baseline="-21164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)]</a:t>
            </a:r>
            <a:endParaRPr sz="1600">
              <a:latin typeface="Arial"/>
              <a:cs typeface="Arial"/>
            </a:endParaRPr>
          </a:p>
          <a:p>
            <a:pPr marL="63500" marR="2623185" indent="1828800">
              <a:lnSpc>
                <a:spcPts val="1839"/>
              </a:lnSpc>
              <a:spcBef>
                <a:spcPts val="810"/>
              </a:spcBef>
            </a:pPr>
            <a:r>
              <a:rPr sz="2400" spc="7" baseline="13888" dirty="0">
                <a:latin typeface="Arial"/>
                <a:cs typeface="Arial"/>
              </a:rPr>
              <a:t>FP</a:t>
            </a:r>
            <a:r>
              <a:rPr sz="1050" spc="5" dirty="0">
                <a:latin typeface="Arial"/>
                <a:cs typeface="Arial"/>
              </a:rPr>
              <a:t>estimated </a:t>
            </a:r>
            <a:r>
              <a:rPr sz="2400" spc="-7" baseline="13888" dirty="0">
                <a:latin typeface="Arial"/>
                <a:cs typeface="Arial"/>
              </a:rPr>
              <a:t>= 375  </a:t>
            </a:r>
            <a:r>
              <a:rPr sz="1600" spc="-5" dirty="0">
                <a:latin typeface="Arial"/>
                <a:cs typeface="Arial"/>
              </a:rPr>
              <a:t>organizational average productivity = 6.5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FP/pm.</a:t>
            </a:r>
            <a:endParaRPr sz="1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Arial"/>
                <a:cs typeface="Arial"/>
              </a:rPr>
              <a:t>burdened labor rate = $8000 per month, approximately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$1230/FP.</a:t>
            </a:r>
            <a:endParaRPr sz="1600">
              <a:latin typeface="Arial"/>
              <a:cs typeface="Arial"/>
            </a:endParaRPr>
          </a:p>
          <a:p>
            <a:pPr marL="63500" marR="30480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latin typeface="Arial"/>
                <a:cs typeface="Arial"/>
              </a:rPr>
              <a:t>Based on the FP estimate and the historical productivity data,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total estimated  project cost is $461,000 and estimated effort is 58</a:t>
            </a:r>
            <a:r>
              <a:rPr sz="1600" b="1" spc="16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person-months.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1125474"/>
            <a:ext cx="4940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Process-Based</a:t>
            </a:r>
            <a:r>
              <a:rPr spc="-12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2139" y="1813560"/>
            <a:ext cx="5675375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304" y="1892630"/>
            <a:ext cx="5296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Obtained from </a:t>
            </a:r>
            <a:r>
              <a:rPr sz="2400" b="1" spc="-5" dirty="0">
                <a:latin typeface="Arial"/>
                <a:cs typeface="Arial"/>
              </a:rPr>
              <a:t>“process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framework”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3244" y="2808668"/>
            <a:ext cx="5550535" cy="3300095"/>
            <a:chOff x="2083244" y="2808668"/>
            <a:chExt cx="5550535" cy="3300095"/>
          </a:xfrm>
        </p:grpSpPr>
        <p:sp>
          <p:nvSpPr>
            <p:cNvPr id="7" name="object 7"/>
            <p:cNvSpPr/>
            <p:nvPr/>
          </p:nvSpPr>
          <p:spPr>
            <a:xfrm>
              <a:off x="2122170" y="2821685"/>
              <a:ext cx="5499100" cy="3274060"/>
            </a:xfrm>
            <a:custGeom>
              <a:avLst/>
              <a:gdLst/>
              <a:ahLst/>
              <a:cxnLst/>
              <a:rect l="l" t="t" r="r" b="b"/>
              <a:pathLst>
                <a:path w="5499100" h="3274060">
                  <a:moveTo>
                    <a:pt x="0" y="3273552"/>
                  </a:moveTo>
                  <a:lnTo>
                    <a:pt x="5498591" y="3273552"/>
                  </a:lnTo>
                  <a:lnTo>
                    <a:pt x="5498591" y="0"/>
                  </a:lnTo>
                  <a:lnTo>
                    <a:pt x="0" y="0"/>
                  </a:lnTo>
                  <a:lnTo>
                    <a:pt x="0" y="327355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6262" y="2821685"/>
              <a:ext cx="1321435" cy="3274060"/>
            </a:xfrm>
            <a:custGeom>
              <a:avLst/>
              <a:gdLst/>
              <a:ahLst/>
              <a:cxnLst/>
              <a:rect l="l" t="t" r="r" b="b"/>
              <a:pathLst>
                <a:path w="1321435" h="3274060">
                  <a:moveTo>
                    <a:pt x="1321308" y="0"/>
                  </a:moveTo>
                  <a:lnTo>
                    <a:pt x="0" y="0"/>
                  </a:lnTo>
                  <a:lnTo>
                    <a:pt x="0" y="3273552"/>
                  </a:lnTo>
                  <a:lnTo>
                    <a:pt x="1321308" y="3273552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6262" y="2821685"/>
              <a:ext cx="1321435" cy="3274060"/>
            </a:xfrm>
            <a:custGeom>
              <a:avLst/>
              <a:gdLst/>
              <a:ahLst/>
              <a:cxnLst/>
              <a:rect l="l" t="t" r="r" b="b"/>
              <a:pathLst>
                <a:path w="1321435" h="3274060">
                  <a:moveTo>
                    <a:pt x="0" y="3273552"/>
                  </a:moveTo>
                  <a:lnTo>
                    <a:pt x="1321308" y="3273552"/>
                  </a:lnTo>
                  <a:lnTo>
                    <a:pt x="1321308" y="0"/>
                  </a:lnTo>
                  <a:lnTo>
                    <a:pt x="0" y="0"/>
                  </a:lnTo>
                  <a:lnTo>
                    <a:pt x="0" y="327355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000" y="2819399"/>
              <a:ext cx="4191000" cy="559435"/>
            </a:xfrm>
            <a:custGeom>
              <a:avLst/>
              <a:gdLst/>
              <a:ahLst/>
              <a:cxnLst/>
              <a:rect l="l" t="t" r="r" b="b"/>
              <a:pathLst>
                <a:path w="4191000" h="559435">
                  <a:moveTo>
                    <a:pt x="4191000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4191000" y="559308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762" y="2821685"/>
              <a:ext cx="4191000" cy="556260"/>
            </a:xfrm>
            <a:custGeom>
              <a:avLst/>
              <a:gdLst/>
              <a:ahLst/>
              <a:cxnLst/>
              <a:rect l="l" t="t" r="r" b="b"/>
              <a:pathLst>
                <a:path w="4191000" h="556260">
                  <a:moveTo>
                    <a:pt x="0" y="556260"/>
                  </a:moveTo>
                  <a:lnTo>
                    <a:pt x="4190999" y="556260"/>
                  </a:lnTo>
                  <a:lnTo>
                    <a:pt x="4190999" y="0"/>
                  </a:lnTo>
                  <a:lnTo>
                    <a:pt x="0" y="0"/>
                  </a:lnTo>
                  <a:lnTo>
                    <a:pt x="0" y="55626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5500" y="2819399"/>
              <a:ext cx="1321308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6262" y="2821685"/>
              <a:ext cx="1321435" cy="556260"/>
            </a:xfrm>
            <a:custGeom>
              <a:avLst/>
              <a:gdLst/>
              <a:ahLst/>
              <a:cxnLst/>
              <a:rect l="l" t="t" r="r" b="b"/>
              <a:pathLst>
                <a:path w="1321435" h="556260">
                  <a:moveTo>
                    <a:pt x="0" y="556260"/>
                  </a:moveTo>
                  <a:lnTo>
                    <a:pt x="1321308" y="556260"/>
                  </a:lnTo>
                  <a:lnTo>
                    <a:pt x="1321308" y="0"/>
                  </a:lnTo>
                  <a:lnTo>
                    <a:pt x="0" y="0"/>
                  </a:lnTo>
                  <a:lnTo>
                    <a:pt x="0" y="55626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1816" y="2830067"/>
              <a:ext cx="3339084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247260" y="2196338"/>
            <a:ext cx="389890" cy="552450"/>
          </a:xfrm>
          <a:custGeom>
            <a:avLst/>
            <a:gdLst/>
            <a:ahLst/>
            <a:cxnLst/>
            <a:rect l="l" t="t" r="r" b="b"/>
            <a:pathLst>
              <a:path w="389889" h="552450">
                <a:moveTo>
                  <a:pt x="283472" y="441925"/>
                </a:moveTo>
                <a:lnTo>
                  <a:pt x="241935" y="470408"/>
                </a:lnTo>
                <a:lnTo>
                  <a:pt x="389509" y="552196"/>
                </a:lnTo>
                <a:lnTo>
                  <a:pt x="377126" y="462661"/>
                </a:lnTo>
                <a:lnTo>
                  <a:pt x="297688" y="462661"/>
                </a:lnTo>
                <a:lnTo>
                  <a:pt x="283472" y="441925"/>
                </a:lnTo>
                <a:close/>
              </a:path>
              <a:path w="389889" h="552450">
                <a:moveTo>
                  <a:pt x="324983" y="413460"/>
                </a:moveTo>
                <a:lnTo>
                  <a:pt x="283472" y="441925"/>
                </a:lnTo>
                <a:lnTo>
                  <a:pt x="297688" y="462661"/>
                </a:lnTo>
                <a:lnTo>
                  <a:pt x="339216" y="434213"/>
                </a:lnTo>
                <a:lnTo>
                  <a:pt x="324983" y="413460"/>
                </a:lnTo>
                <a:close/>
              </a:path>
              <a:path w="389889" h="552450">
                <a:moveTo>
                  <a:pt x="366394" y="385063"/>
                </a:moveTo>
                <a:lnTo>
                  <a:pt x="324983" y="413460"/>
                </a:lnTo>
                <a:lnTo>
                  <a:pt x="339216" y="434213"/>
                </a:lnTo>
                <a:lnTo>
                  <a:pt x="297688" y="462661"/>
                </a:lnTo>
                <a:lnTo>
                  <a:pt x="377126" y="462661"/>
                </a:lnTo>
                <a:lnTo>
                  <a:pt x="366394" y="385063"/>
                </a:lnTo>
                <a:close/>
              </a:path>
              <a:path w="389889" h="552450">
                <a:moveTo>
                  <a:pt x="41401" y="0"/>
                </a:moveTo>
                <a:lnTo>
                  <a:pt x="0" y="28448"/>
                </a:lnTo>
                <a:lnTo>
                  <a:pt x="283472" y="441925"/>
                </a:lnTo>
                <a:lnTo>
                  <a:pt x="324983" y="413460"/>
                </a:lnTo>
                <a:lnTo>
                  <a:pt x="41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96261" y="2821685"/>
          <a:ext cx="5524500" cy="3289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/>
                <a:gridCol w="4203065"/>
              </a:tblGrid>
              <a:tr h="556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framework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0330" marB="0"/>
                </a:tc>
              </a:tr>
              <a:tr h="1782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5614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Effort required </a:t>
                      </a:r>
                      <a:r>
                        <a:rPr sz="18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61465" marR="8896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accomplish  each</a:t>
                      </a:r>
                      <a:r>
                        <a:rPr sz="1800" b="1" spc="-6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framework  </a:t>
                      </a:r>
                      <a:r>
                        <a:rPr sz="1800" b="1" spc="-10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1800" b="1" spc="-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for each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1561465">
                        <a:lnSpc>
                          <a:spcPts val="2065"/>
                        </a:lnSpc>
                      </a:pPr>
                      <a:r>
                        <a:rPr sz="1800" b="1" spc="-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800" b="1" spc="-25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A4A4A4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2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3441953" y="3437382"/>
            <a:ext cx="1157605" cy="2524760"/>
            <a:chOff x="3441953" y="3437382"/>
            <a:chExt cx="1157605" cy="2524760"/>
          </a:xfrm>
        </p:grpSpPr>
        <p:sp>
          <p:nvSpPr>
            <p:cNvPr id="18" name="object 18"/>
            <p:cNvSpPr/>
            <p:nvPr/>
          </p:nvSpPr>
          <p:spPr>
            <a:xfrm>
              <a:off x="4049267" y="4002024"/>
              <a:ext cx="550163" cy="403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12691" y="3965448"/>
              <a:ext cx="547370" cy="401320"/>
            </a:xfrm>
            <a:custGeom>
              <a:avLst/>
              <a:gdLst/>
              <a:ahLst/>
              <a:cxnLst/>
              <a:rect l="l" t="t" r="r" b="b"/>
              <a:pathLst>
                <a:path w="547370" h="401320">
                  <a:moveTo>
                    <a:pt x="547115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547115" y="400812"/>
                  </a:lnTo>
                  <a:lnTo>
                    <a:pt x="5471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1959" y="3474720"/>
              <a:ext cx="160020" cy="6095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5007" y="3437382"/>
              <a:ext cx="78105" cy="528955"/>
            </a:xfrm>
            <a:custGeom>
              <a:avLst/>
              <a:gdLst/>
              <a:ahLst/>
              <a:cxnLst/>
              <a:rect l="l" t="t" r="r" b="b"/>
              <a:pathLst>
                <a:path w="78104" h="528954">
                  <a:moveTo>
                    <a:pt x="25907" y="451103"/>
                  </a:moveTo>
                  <a:lnTo>
                    <a:pt x="0" y="451103"/>
                  </a:lnTo>
                  <a:lnTo>
                    <a:pt x="38862" y="528827"/>
                  </a:lnTo>
                  <a:lnTo>
                    <a:pt x="71247" y="464057"/>
                  </a:lnTo>
                  <a:lnTo>
                    <a:pt x="25907" y="464057"/>
                  </a:lnTo>
                  <a:lnTo>
                    <a:pt x="25907" y="451103"/>
                  </a:lnTo>
                  <a:close/>
                </a:path>
                <a:path w="78104" h="528954">
                  <a:moveTo>
                    <a:pt x="51815" y="0"/>
                  </a:moveTo>
                  <a:lnTo>
                    <a:pt x="25907" y="0"/>
                  </a:lnTo>
                  <a:lnTo>
                    <a:pt x="25907" y="464057"/>
                  </a:lnTo>
                  <a:lnTo>
                    <a:pt x="51815" y="464057"/>
                  </a:lnTo>
                  <a:lnTo>
                    <a:pt x="51815" y="0"/>
                  </a:lnTo>
                  <a:close/>
                </a:path>
                <a:path w="78104" h="528954">
                  <a:moveTo>
                    <a:pt x="77724" y="451103"/>
                  </a:moveTo>
                  <a:lnTo>
                    <a:pt x="51815" y="451103"/>
                  </a:lnTo>
                  <a:lnTo>
                    <a:pt x="51815" y="464057"/>
                  </a:lnTo>
                  <a:lnTo>
                    <a:pt x="71247" y="464057"/>
                  </a:lnTo>
                  <a:lnTo>
                    <a:pt x="77724" y="451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9291" y="4166616"/>
              <a:ext cx="627888" cy="1600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4169664"/>
              <a:ext cx="547370" cy="78105"/>
            </a:xfrm>
            <a:custGeom>
              <a:avLst/>
              <a:gdLst/>
              <a:ahLst/>
              <a:cxnLst/>
              <a:rect l="l" t="t" r="r" b="b"/>
              <a:pathLst>
                <a:path w="547370" h="78104">
                  <a:moveTo>
                    <a:pt x="469392" y="0"/>
                  </a:moveTo>
                  <a:lnTo>
                    <a:pt x="469392" y="77724"/>
                  </a:lnTo>
                  <a:lnTo>
                    <a:pt x="521208" y="51816"/>
                  </a:lnTo>
                  <a:lnTo>
                    <a:pt x="482346" y="51816"/>
                  </a:lnTo>
                  <a:lnTo>
                    <a:pt x="482346" y="25908"/>
                  </a:lnTo>
                  <a:lnTo>
                    <a:pt x="521208" y="25908"/>
                  </a:lnTo>
                  <a:lnTo>
                    <a:pt x="469392" y="0"/>
                  </a:lnTo>
                  <a:close/>
                </a:path>
                <a:path w="547370" h="78104">
                  <a:moveTo>
                    <a:pt x="469392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69392" y="51816"/>
                  </a:lnTo>
                  <a:lnTo>
                    <a:pt x="469392" y="25908"/>
                  </a:lnTo>
                  <a:close/>
                </a:path>
                <a:path w="547370" h="78104">
                  <a:moveTo>
                    <a:pt x="521208" y="25908"/>
                  </a:moveTo>
                  <a:lnTo>
                    <a:pt x="482346" y="25908"/>
                  </a:lnTo>
                  <a:lnTo>
                    <a:pt x="482346" y="51816"/>
                  </a:lnTo>
                  <a:lnTo>
                    <a:pt x="521208" y="51816"/>
                  </a:lnTo>
                  <a:lnTo>
                    <a:pt x="547116" y="38862"/>
                  </a:lnTo>
                  <a:lnTo>
                    <a:pt x="521208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49267" y="4517136"/>
              <a:ext cx="550163" cy="402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2691" y="4480560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70" h="399414">
                  <a:moveTo>
                    <a:pt x="547115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47115" y="399288"/>
                  </a:lnTo>
                  <a:lnTo>
                    <a:pt x="5471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9267" y="5030724"/>
              <a:ext cx="550163" cy="403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12691" y="4994148"/>
              <a:ext cx="547370" cy="401320"/>
            </a:xfrm>
            <a:custGeom>
              <a:avLst/>
              <a:gdLst/>
              <a:ahLst/>
              <a:cxnLst/>
              <a:rect l="l" t="t" r="r" b="b"/>
              <a:pathLst>
                <a:path w="547370" h="401320">
                  <a:moveTo>
                    <a:pt x="547115" y="0"/>
                  </a:moveTo>
                  <a:lnTo>
                    <a:pt x="0" y="0"/>
                  </a:lnTo>
                  <a:lnTo>
                    <a:pt x="0" y="400811"/>
                  </a:lnTo>
                  <a:lnTo>
                    <a:pt x="547115" y="400811"/>
                  </a:lnTo>
                  <a:lnTo>
                    <a:pt x="5471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9267" y="5559552"/>
              <a:ext cx="550163" cy="402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2691" y="5522976"/>
              <a:ext cx="547370" cy="399415"/>
            </a:xfrm>
            <a:custGeom>
              <a:avLst/>
              <a:gdLst/>
              <a:ahLst/>
              <a:cxnLst/>
              <a:rect l="l" t="t" r="r" b="b"/>
              <a:pathLst>
                <a:path w="547370" h="399414">
                  <a:moveTo>
                    <a:pt x="547115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47115" y="399288"/>
                  </a:lnTo>
                  <a:lnTo>
                    <a:pt x="547115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Process-Based</a:t>
            </a:r>
            <a:r>
              <a:rPr spc="-130" dirty="0"/>
              <a:t> </a:t>
            </a:r>
            <a:r>
              <a:rPr spc="-5" dirty="0"/>
              <a:t>Estimation 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574" y="5183114"/>
            <a:ext cx="5346700" cy="71755"/>
          </a:xfrm>
          <a:custGeom>
            <a:avLst/>
            <a:gdLst/>
            <a:ahLst/>
            <a:cxnLst/>
            <a:rect l="l" t="t" r="r" b="b"/>
            <a:pathLst>
              <a:path w="5346700" h="71754">
                <a:moveTo>
                  <a:pt x="0" y="71639"/>
                </a:moveTo>
                <a:lnTo>
                  <a:pt x="5346641" y="71639"/>
                </a:lnTo>
                <a:lnTo>
                  <a:pt x="5346641" y="0"/>
                </a:lnTo>
                <a:lnTo>
                  <a:pt x="0" y="0"/>
                </a:lnTo>
                <a:lnTo>
                  <a:pt x="0" y="7163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70196" y="1981125"/>
            <a:ext cx="5346700" cy="3209290"/>
            <a:chOff x="2070196" y="1981125"/>
            <a:chExt cx="5346700" cy="3209290"/>
          </a:xfrm>
        </p:grpSpPr>
        <p:sp>
          <p:nvSpPr>
            <p:cNvPr id="6" name="object 6"/>
            <p:cNvSpPr/>
            <p:nvPr/>
          </p:nvSpPr>
          <p:spPr>
            <a:xfrm>
              <a:off x="2070196" y="1981125"/>
              <a:ext cx="5334000" cy="3202305"/>
            </a:xfrm>
            <a:custGeom>
              <a:avLst/>
              <a:gdLst/>
              <a:ahLst/>
              <a:cxnLst/>
              <a:rect l="l" t="t" r="r" b="b"/>
              <a:pathLst>
                <a:path w="5334000" h="3202304">
                  <a:moveTo>
                    <a:pt x="5333750" y="3201989"/>
                  </a:moveTo>
                  <a:lnTo>
                    <a:pt x="5333750" y="0"/>
                  </a:lnTo>
                  <a:lnTo>
                    <a:pt x="0" y="0"/>
                  </a:lnTo>
                  <a:lnTo>
                    <a:pt x="0" y="3201989"/>
                  </a:lnTo>
                  <a:lnTo>
                    <a:pt x="5333750" y="3201989"/>
                  </a:lnTo>
                  <a:close/>
                </a:path>
              </a:pathLst>
            </a:custGeom>
            <a:solidFill>
              <a:srgbClr val="FB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0196" y="5183114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0" y="0"/>
                  </a:lnTo>
                </a:path>
                <a:path w="5334000">
                  <a:moveTo>
                    <a:pt x="0" y="0"/>
                  </a:moveTo>
                  <a:lnTo>
                    <a:pt x="5333750" y="0"/>
                  </a:lnTo>
                </a:path>
              </a:pathLst>
            </a:custGeom>
            <a:ln w="13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0196" y="5169068"/>
              <a:ext cx="5346700" cy="0"/>
            </a:xfrm>
            <a:custGeom>
              <a:avLst/>
              <a:gdLst/>
              <a:ahLst/>
              <a:cxnLst/>
              <a:rect l="l" t="t" r="r" b="b"/>
              <a:pathLst>
                <a:path w="5346700">
                  <a:moveTo>
                    <a:pt x="5346567" y="0"/>
                  </a:moveTo>
                  <a:lnTo>
                    <a:pt x="0" y="0"/>
                  </a:lnTo>
                </a:path>
              </a:pathLst>
            </a:custGeom>
            <a:ln w="14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574" y="225262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5">
                  <a:moveTo>
                    <a:pt x="0" y="0"/>
                  </a:moveTo>
                  <a:lnTo>
                    <a:pt x="482642" y="0"/>
                  </a:lnTo>
                </a:path>
              </a:pathLst>
            </a:custGeom>
            <a:ln w="14379">
              <a:solidFill>
                <a:srgbClr val="1E1B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3827" y="2202515"/>
              <a:ext cx="128470" cy="1144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5786" y="2388745"/>
              <a:ext cx="286512" cy="1140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9671" y="2888826"/>
              <a:ext cx="115631" cy="143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63798" y="1973935"/>
          <a:ext cx="5370830" cy="3239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533400"/>
                <a:gridCol w="660400"/>
                <a:gridCol w="596900"/>
                <a:gridCol w="469900"/>
                <a:gridCol w="469900"/>
                <a:gridCol w="457200"/>
                <a:gridCol w="457835"/>
                <a:gridCol w="419735"/>
                <a:gridCol w="645160"/>
              </a:tblGrid>
              <a:tr h="37160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7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b="1" spc="-6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b="1" spc="6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nn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900" b="1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49530" indent="101600">
                        <a:lnSpc>
                          <a:spcPts val="900"/>
                        </a:lnSpc>
                        <a:spcBef>
                          <a:spcPts val="520"/>
                        </a:spcBef>
                      </a:pPr>
                      <a:r>
                        <a:rPr sz="900" b="1" spc="-4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Risk  </a:t>
                      </a:r>
                      <a:r>
                        <a:rPr sz="900" b="1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900" b="1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spc="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b="1" spc="-4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Engineering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2565" marR="171450" indent="-127635">
                        <a:lnSpc>
                          <a:spcPts val="900"/>
                        </a:lnSpc>
                        <a:spcBef>
                          <a:spcPts val="290"/>
                        </a:spcBef>
                      </a:pPr>
                      <a:r>
                        <a:rPr sz="900" b="1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900" b="1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900" b="1" spc="3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spc="-1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900" b="1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3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00" b="1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9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Release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b="1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7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Totals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684">
                <a:tc>
                  <a:txBody>
                    <a:bodyPr/>
                    <a:lstStyle/>
                    <a:p>
                      <a:pPr marL="50165">
                        <a:lnSpc>
                          <a:spcPts val="1235"/>
                        </a:lnSpc>
                      </a:pPr>
                      <a:r>
                        <a:rPr sz="1100" b="1" spc="-9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50" spc="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750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na</a:t>
                      </a:r>
                      <a:r>
                        <a:rPr sz="750" spc="4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750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ys</a:t>
                      </a:r>
                      <a:r>
                        <a:rPr sz="750" spc="4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7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750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50" spc="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50" spc="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750" spc="4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750" spc="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75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-1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875"/>
                        </a:lnSpc>
                        <a:spcBef>
                          <a:spcPts val="375"/>
                        </a:spcBef>
                      </a:pPr>
                      <a:r>
                        <a:rPr sz="750" spc="-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86086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7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684">
                <a:tc>
                  <a:txBody>
                    <a:bodyPr/>
                    <a:lstStyle/>
                    <a:p>
                      <a:pPr marL="151765">
                        <a:lnSpc>
                          <a:spcPts val="1230"/>
                        </a:lnSpc>
                      </a:pPr>
                      <a:r>
                        <a:rPr sz="1100" spc="-7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UICF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115"/>
                        </a:lnSpc>
                        <a:spcBef>
                          <a:spcPts val="13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15"/>
                        </a:lnSpc>
                        <a:spcBef>
                          <a:spcPts val="13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8.40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2DGA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25"/>
                        </a:lnSpc>
                        <a:spcBef>
                          <a:spcPts val="13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25"/>
                        </a:lnSpc>
                        <a:spcBef>
                          <a:spcPts val="13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25"/>
                        </a:lnSpc>
                        <a:spcBef>
                          <a:spcPts val="13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25"/>
                        </a:lnSpc>
                        <a:spcBef>
                          <a:spcPts val="13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7.35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99">
                <a:tc>
                  <a:txBody>
                    <a:bodyPr/>
                    <a:lstStyle/>
                    <a:p>
                      <a:pPr marL="151765">
                        <a:lnSpc>
                          <a:spcPts val="1230"/>
                        </a:lnSpc>
                      </a:pPr>
                      <a:r>
                        <a:rPr sz="1100" spc="-1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3DGA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8.50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85658">
                <a:tc>
                  <a:txBody>
                    <a:bodyPr/>
                    <a:lstStyle/>
                    <a:p>
                      <a:pPr marL="151765">
                        <a:lnSpc>
                          <a:spcPts val="1235"/>
                        </a:lnSpc>
                      </a:pPr>
                      <a:r>
                        <a:rPr sz="1100" spc="-10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CGDF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5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25"/>
                        </a:lnSpc>
                        <a:spcBef>
                          <a:spcPts val="13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35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6.00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827">
                <a:tc>
                  <a:txBody>
                    <a:bodyPr/>
                    <a:lstStyle/>
                    <a:p>
                      <a:pPr marL="151765">
                        <a:lnSpc>
                          <a:spcPts val="1235"/>
                        </a:lnSpc>
                      </a:pPr>
                      <a:r>
                        <a:rPr sz="1100" spc="-1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DSM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115"/>
                        </a:lnSpc>
                        <a:spcBef>
                          <a:spcPts val="140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5.75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28">
                <a:tc>
                  <a:txBody>
                    <a:bodyPr/>
                    <a:lstStyle/>
                    <a:p>
                      <a:pPr marL="151765">
                        <a:lnSpc>
                          <a:spcPts val="1230"/>
                        </a:lnSpc>
                      </a:pPr>
                      <a:r>
                        <a:rPr sz="1100" spc="-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PCF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25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2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30"/>
                        </a:lnSpc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86115">
                <a:tc>
                  <a:txBody>
                    <a:bodyPr/>
                    <a:lstStyle/>
                    <a:p>
                      <a:pPr marL="151765">
                        <a:lnSpc>
                          <a:spcPts val="1235"/>
                        </a:lnSpc>
                      </a:pPr>
                      <a:r>
                        <a:rPr sz="1100" spc="-11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DAM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12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8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8743">
                <a:tc>
                  <a:txBody>
                    <a:bodyPr/>
                    <a:lstStyle/>
                    <a:p>
                      <a:pPr marL="50165">
                        <a:lnSpc>
                          <a:spcPts val="1290"/>
                        </a:lnSpc>
                      </a:pPr>
                      <a:r>
                        <a:rPr sz="1100" b="1" spc="-7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Totals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0.25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7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4.50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100" spc="2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25"/>
                        </a:lnSpc>
                        <a:spcBef>
                          <a:spcPts val="80"/>
                        </a:spcBef>
                      </a:pPr>
                      <a:r>
                        <a:rPr sz="1100" spc="-8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46.00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71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BFCFD"/>
                    </a:solidFill>
                  </a:tcPr>
                </a:tc>
              </a:tr>
              <a:tr h="185773">
                <a:tc>
                  <a:txBody>
                    <a:bodyPr/>
                    <a:lstStyle/>
                    <a:p>
                      <a:pPr marL="62865">
                        <a:lnSpc>
                          <a:spcPts val="1235"/>
                        </a:lnSpc>
                      </a:pPr>
                      <a:r>
                        <a:rPr sz="1100" b="1" spc="-9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00" b="1" spc="-2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6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effort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235"/>
                        </a:lnSpc>
                      </a:pPr>
                      <a:r>
                        <a:rPr sz="1100" spc="-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35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-5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05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1120"/>
                        </a:lnSpc>
                      </a:pPr>
                      <a:r>
                        <a:rPr sz="1100" spc="-6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36</a:t>
                      </a:r>
                      <a:r>
                        <a:rPr sz="1100" dirty="0">
                          <a:solidFill>
                            <a:srgbClr val="1E1B17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82667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BFCFD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853183" y="5430011"/>
            <a:ext cx="6010910" cy="760730"/>
            <a:chOff x="1853183" y="5430011"/>
            <a:chExt cx="6010910" cy="760730"/>
          </a:xfrm>
        </p:grpSpPr>
        <p:sp>
          <p:nvSpPr>
            <p:cNvPr id="15" name="object 15"/>
            <p:cNvSpPr/>
            <p:nvPr/>
          </p:nvSpPr>
          <p:spPr>
            <a:xfrm>
              <a:off x="1853183" y="5430011"/>
              <a:ext cx="6010656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3183" y="5676899"/>
              <a:ext cx="1069847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4347" y="5313845"/>
            <a:ext cx="7270750" cy="994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6520" algn="ctr">
              <a:lnSpc>
                <a:spcPct val="100000"/>
              </a:lnSpc>
              <a:spcBef>
                <a:spcPts val="125"/>
              </a:spcBef>
            </a:pPr>
            <a:r>
              <a:rPr sz="1100" spc="-85" dirty="0">
                <a:solidFill>
                  <a:srgbClr val="1E1B17"/>
                </a:solidFill>
                <a:latin typeface="Arial"/>
                <a:cs typeface="Arial"/>
              </a:rPr>
              <a:t>CC </a:t>
            </a:r>
            <a:r>
              <a:rPr sz="1100" spc="-60" dirty="0">
                <a:solidFill>
                  <a:srgbClr val="1E1B17"/>
                </a:solidFill>
                <a:latin typeface="Arial"/>
                <a:cs typeface="Arial"/>
              </a:rPr>
              <a:t>= </a:t>
            </a:r>
            <a:r>
              <a:rPr sz="1100" spc="-75" dirty="0">
                <a:solidFill>
                  <a:srgbClr val="1E1B17"/>
                </a:solidFill>
                <a:latin typeface="Arial"/>
                <a:cs typeface="Arial"/>
              </a:rPr>
              <a:t>customer </a:t>
            </a:r>
            <a:r>
              <a:rPr sz="1100" spc="-85" dirty="0">
                <a:solidFill>
                  <a:srgbClr val="1E1B17"/>
                </a:solidFill>
                <a:latin typeface="Arial"/>
                <a:cs typeface="Arial"/>
              </a:rPr>
              <a:t>communication CE </a:t>
            </a:r>
            <a:r>
              <a:rPr sz="1100" spc="-60" dirty="0">
                <a:solidFill>
                  <a:srgbClr val="1E1B17"/>
                </a:solidFill>
                <a:latin typeface="Arial"/>
                <a:cs typeface="Arial"/>
              </a:rPr>
              <a:t>= </a:t>
            </a:r>
            <a:r>
              <a:rPr sz="1100" spc="-80" dirty="0">
                <a:solidFill>
                  <a:srgbClr val="1E1B17"/>
                </a:solidFill>
                <a:latin typeface="Arial"/>
                <a:cs typeface="Arial"/>
              </a:rPr>
              <a:t>customer</a:t>
            </a:r>
            <a:r>
              <a:rPr sz="1100" spc="-75" dirty="0">
                <a:solidFill>
                  <a:srgbClr val="1E1B17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1E1B17"/>
                </a:solidFill>
                <a:latin typeface="Arial"/>
                <a:cs typeface="Arial"/>
              </a:rPr>
              <a:t>evaluation</a:t>
            </a:r>
            <a:endParaRPr sz="1100">
              <a:latin typeface="Arial"/>
              <a:cs typeface="Arial"/>
            </a:endParaRPr>
          </a:p>
          <a:p>
            <a:pPr marL="1351915" marR="30480">
              <a:lnSpc>
                <a:spcPts val="1939"/>
              </a:lnSpc>
              <a:spcBef>
                <a:spcPts val="265"/>
              </a:spcBef>
            </a:pPr>
            <a:r>
              <a:rPr sz="1800" spc="-5" dirty="0">
                <a:latin typeface="Arial"/>
                <a:cs typeface="Arial"/>
              </a:rPr>
              <a:t>Based on an average burdened labor </a:t>
            </a:r>
            <a:r>
              <a:rPr sz="1800" dirty="0">
                <a:latin typeface="Arial"/>
                <a:cs typeface="Arial"/>
              </a:rPr>
              <a:t>rate of </a:t>
            </a:r>
            <a:r>
              <a:rPr sz="1800" spc="-5" dirty="0">
                <a:latin typeface="Arial"/>
                <a:cs typeface="Arial"/>
              </a:rPr>
              <a:t>$8,000 per  month,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total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estimated project cost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$368,000</a:t>
            </a:r>
            <a:r>
              <a:rPr sz="1800" b="1" spc="5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2700" b="1" baseline="6172" smtClean="0">
                <a:solidFill>
                  <a:srgbClr val="A4A4A4"/>
                </a:solidFill>
                <a:latin typeface="Arial"/>
                <a:cs typeface="Arial"/>
              </a:rPr>
              <a:t>person-months</a:t>
            </a:r>
            <a:r>
              <a:rPr sz="2700" b="1" baseline="6172" dirty="0">
                <a:solidFill>
                  <a:srgbClr val="A4A4A4"/>
                </a:solidFill>
                <a:latin typeface="Arial"/>
                <a:cs typeface="Arial"/>
              </a:rPr>
              <a:t>.</a:t>
            </a:r>
            <a:endParaRPr sz="2700" baseline="617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1094358"/>
            <a:ext cx="4255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Tool-Based</a:t>
            </a:r>
            <a:r>
              <a:rPr spc="-114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8739" y="2764535"/>
            <a:ext cx="3657600" cy="2009139"/>
            <a:chOff x="1348739" y="2764535"/>
            <a:chExt cx="3657600" cy="2009139"/>
          </a:xfrm>
        </p:grpSpPr>
        <p:sp>
          <p:nvSpPr>
            <p:cNvPr id="5" name="object 5"/>
            <p:cNvSpPr/>
            <p:nvPr/>
          </p:nvSpPr>
          <p:spPr>
            <a:xfrm>
              <a:off x="1348739" y="2764535"/>
              <a:ext cx="3657600" cy="679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1723" y="3436619"/>
              <a:ext cx="3046476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7423" y="4093463"/>
              <a:ext cx="2226564" cy="679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5905" y="2844165"/>
            <a:ext cx="3277235" cy="1720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project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marL="151765" marR="362585" indent="114300">
              <a:lnSpc>
                <a:spcPct val="179700"/>
              </a:lnSpc>
              <a:spcBef>
                <a:spcPts val="115"/>
              </a:spcBef>
            </a:pPr>
            <a:r>
              <a:rPr sz="2400" b="1" spc="-5" dirty="0">
                <a:latin typeface="Arial"/>
                <a:cs typeface="Arial"/>
              </a:rPr>
              <a:t>calibration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factors  LOC/FP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70932" y="2977895"/>
            <a:ext cx="775970" cy="268605"/>
            <a:chOff x="5170932" y="2977895"/>
            <a:chExt cx="775970" cy="268605"/>
          </a:xfrm>
        </p:grpSpPr>
        <p:sp>
          <p:nvSpPr>
            <p:cNvPr id="10" name="object 10"/>
            <p:cNvSpPr/>
            <p:nvPr/>
          </p:nvSpPr>
          <p:spPr>
            <a:xfrm>
              <a:off x="5207508" y="3014471"/>
              <a:ext cx="739139" cy="231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0932" y="2977895"/>
              <a:ext cx="736600" cy="228600"/>
            </a:xfrm>
            <a:custGeom>
              <a:avLst/>
              <a:gdLst/>
              <a:ahLst/>
              <a:cxnLst/>
              <a:rect l="l" t="t" r="r" b="b"/>
              <a:pathLst>
                <a:path w="736600" h="228600">
                  <a:moveTo>
                    <a:pt x="367791" y="0"/>
                  </a:moveTo>
                  <a:lnTo>
                    <a:pt x="367791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67791" y="171450"/>
                  </a:lnTo>
                  <a:lnTo>
                    <a:pt x="367791" y="228600"/>
                  </a:lnTo>
                  <a:lnTo>
                    <a:pt x="736091" y="114300"/>
                  </a:lnTo>
                  <a:lnTo>
                    <a:pt x="367791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95115" y="3621023"/>
            <a:ext cx="1754505" cy="954405"/>
            <a:chOff x="3595115" y="3621023"/>
            <a:chExt cx="1754505" cy="954405"/>
          </a:xfrm>
        </p:grpSpPr>
        <p:sp>
          <p:nvSpPr>
            <p:cNvPr id="13" name="object 13"/>
            <p:cNvSpPr/>
            <p:nvPr/>
          </p:nvSpPr>
          <p:spPr>
            <a:xfrm>
              <a:off x="4610099" y="3657599"/>
              <a:ext cx="739139" cy="231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3523" y="3621023"/>
              <a:ext cx="736600" cy="228600"/>
            </a:xfrm>
            <a:custGeom>
              <a:avLst/>
              <a:gdLst/>
              <a:ahLst/>
              <a:cxnLst/>
              <a:rect l="l" t="t" r="r" b="b"/>
              <a:pathLst>
                <a:path w="736600" h="228600">
                  <a:moveTo>
                    <a:pt x="367791" y="0"/>
                  </a:moveTo>
                  <a:lnTo>
                    <a:pt x="367791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67791" y="171450"/>
                  </a:lnTo>
                  <a:lnTo>
                    <a:pt x="367791" y="228600"/>
                  </a:lnTo>
                  <a:lnTo>
                    <a:pt x="736091" y="114300"/>
                  </a:lnTo>
                  <a:lnTo>
                    <a:pt x="367791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1691" y="4343399"/>
              <a:ext cx="740663" cy="231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5115" y="4306823"/>
              <a:ext cx="737870" cy="228600"/>
            </a:xfrm>
            <a:custGeom>
              <a:avLst/>
              <a:gdLst/>
              <a:ahLst/>
              <a:cxnLst/>
              <a:rect l="l" t="t" r="r" b="b"/>
              <a:pathLst>
                <a:path w="737870" h="228600">
                  <a:moveTo>
                    <a:pt x="369316" y="0"/>
                  </a:moveTo>
                  <a:lnTo>
                    <a:pt x="369316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369316" y="171450"/>
                  </a:lnTo>
                  <a:lnTo>
                    <a:pt x="369316" y="228600"/>
                  </a:lnTo>
                  <a:lnTo>
                    <a:pt x="737616" y="114300"/>
                  </a:lnTo>
                  <a:lnTo>
                    <a:pt x="369316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54273" y="2548426"/>
            <a:ext cx="2668905" cy="2454275"/>
            <a:chOff x="5654273" y="2548426"/>
            <a:chExt cx="2668905" cy="2454275"/>
          </a:xfrm>
        </p:grpSpPr>
        <p:sp>
          <p:nvSpPr>
            <p:cNvPr id="18" name="object 18"/>
            <p:cNvSpPr/>
            <p:nvPr/>
          </p:nvSpPr>
          <p:spPr>
            <a:xfrm>
              <a:off x="5698762" y="4317665"/>
              <a:ext cx="2294890" cy="676275"/>
            </a:xfrm>
            <a:custGeom>
              <a:avLst/>
              <a:gdLst/>
              <a:ahLst/>
              <a:cxnLst/>
              <a:rect l="l" t="t" r="r" b="b"/>
              <a:pathLst>
                <a:path w="2294890" h="676275">
                  <a:moveTo>
                    <a:pt x="444727" y="0"/>
                  </a:moveTo>
                  <a:lnTo>
                    <a:pt x="0" y="320077"/>
                  </a:lnTo>
                  <a:lnTo>
                    <a:pt x="1885753" y="675700"/>
                  </a:lnTo>
                  <a:lnTo>
                    <a:pt x="2294759" y="337854"/>
                  </a:lnTo>
                  <a:lnTo>
                    <a:pt x="444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8762" y="4317665"/>
              <a:ext cx="2294890" cy="676275"/>
            </a:xfrm>
            <a:custGeom>
              <a:avLst/>
              <a:gdLst/>
              <a:ahLst/>
              <a:cxnLst/>
              <a:rect l="l" t="t" r="r" b="b"/>
              <a:pathLst>
                <a:path w="2294890" h="676275">
                  <a:moveTo>
                    <a:pt x="444727" y="0"/>
                  </a:moveTo>
                  <a:lnTo>
                    <a:pt x="2294759" y="337854"/>
                  </a:lnTo>
                </a:path>
                <a:path w="2294890" h="676275">
                  <a:moveTo>
                    <a:pt x="2294759" y="337854"/>
                  </a:moveTo>
                  <a:lnTo>
                    <a:pt x="2294759" y="337854"/>
                  </a:lnTo>
                </a:path>
                <a:path w="2294890" h="676275">
                  <a:moveTo>
                    <a:pt x="2294759" y="337854"/>
                  </a:moveTo>
                  <a:lnTo>
                    <a:pt x="1885753" y="675700"/>
                  </a:lnTo>
                </a:path>
                <a:path w="2294890" h="676275">
                  <a:moveTo>
                    <a:pt x="1885753" y="675700"/>
                  </a:moveTo>
                  <a:lnTo>
                    <a:pt x="1885753" y="675700"/>
                  </a:lnTo>
                </a:path>
                <a:path w="2294890" h="676275">
                  <a:moveTo>
                    <a:pt x="1885753" y="675700"/>
                  </a:moveTo>
                  <a:lnTo>
                    <a:pt x="0" y="320077"/>
                  </a:lnTo>
                </a:path>
                <a:path w="2294890" h="676275">
                  <a:moveTo>
                    <a:pt x="0" y="320077"/>
                  </a:moveTo>
                  <a:lnTo>
                    <a:pt x="0" y="320077"/>
                  </a:lnTo>
                </a:path>
                <a:path w="2294890" h="676275">
                  <a:moveTo>
                    <a:pt x="0" y="320077"/>
                  </a:moveTo>
                  <a:lnTo>
                    <a:pt x="444727" y="0"/>
                  </a:lnTo>
                </a:path>
                <a:path w="2294890" h="676275">
                  <a:moveTo>
                    <a:pt x="444727" y="0"/>
                  </a:moveTo>
                  <a:lnTo>
                    <a:pt x="444727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2446" y="2592819"/>
              <a:ext cx="2081530" cy="1405255"/>
            </a:xfrm>
            <a:custGeom>
              <a:avLst/>
              <a:gdLst/>
              <a:ahLst/>
              <a:cxnLst/>
              <a:rect l="l" t="t" r="r" b="b"/>
              <a:pathLst>
                <a:path w="2081529" h="1405254">
                  <a:moveTo>
                    <a:pt x="2081268" y="0"/>
                  </a:moveTo>
                  <a:lnTo>
                    <a:pt x="17780" y="53313"/>
                  </a:lnTo>
                  <a:lnTo>
                    <a:pt x="0" y="1173611"/>
                  </a:lnTo>
                  <a:lnTo>
                    <a:pt x="2063647" y="1404786"/>
                  </a:lnTo>
                  <a:lnTo>
                    <a:pt x="208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2446" y="2592819"/>
              <a:ext cx="2081530" cy="1405255"/>
            </a:xfrm>
            <a:custGeom>
              <a:avLst/>
              <a:gdLst/>
              <a:ahLst/>
              <a:cxnLst/>
              <a:rect l="l" t="t" r="r" b="b"/>
              <a:pathLst>
                <a:path w="2081529" h="1405254">
                  <a:moveTo>
                    <a:pt x="17780" y="53313"/>
                  </a:moveTo>
                  <a:lnTo>
                    <a:pt x="0" y="1173611"/>
                  </a:lnTo>
                </a:path>
                <a:path w="2081529" h="1405254">
                  <a:moveTo>
                    <a:pt x="0" y="1173611"/>
                  </a:moveTo>
                  <a:lnTo>
                    <a:pt x="0" y="1173611"/>
                  </a:lnTo>
                </a:path>
                <a:path w="2081529" h="1405254">
                  <a:moveTo>
                    <a:pt x="0" y="1173611"/>
                  </a:moveTo>
                  <a:lnTo>
                    <a:pt x="2063647" y="1404786"/>
                  </a:lnTo>
                </a:path>
                <a:path w="2081529" h="1405254">
                  <a:moveTo>
                    <a:pt x="2063647" y="1404786"/>
                  </a:moveTo>
                  <a:lnTo>
                    <a:pt x="2063647" y="1404786"/>
                  </a:lnTo>
                </a:path>
                <a:path w="2081529" h="1405254">
                  <a:moveTo>
                    <a:pt x="2063647" y="1404786"/>
                  </a:moveTo>
                  <a:lnTo>
                    <a:pt x="2081268" y="0"/>
                  </a:lnTo>
                </a:path>
                <a:path w="2081529" h="1405254">
                  <a:moveTo>
                    <a:pt x="2081268" y="0"/>
                  </a:moveTo>
                  <a:lnTo>
                    <a:pt x="2081268" y="0"/>
                  </a:lnTo>
                </a:path>
                <a:path w="2081529" h="1405254">
                  <a:moveTo>
                    <a:pt x="2081268" y="0"/>
                  </a:moveTo>
                  <a:lnTo>
                    <a:pt x="17780" y="53313"/>
                  </a:lnTo>
                </a:path>
                <a:path w="2081529" h="1405254">
                  <a:moveTo>
                    <a:pt x="17780" y="53313"/>
                  </a:moveTo>
                  <a:lnTo>
                    <a:pt x="17780" y="53313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1288" y="2557336"/>
              <a:ext cx="2081530" cy="1423035"/>
            </a:xfrm>
            <a:custGeom>
              <a:avLst/>
              <a:gdLst/>
              <a:ahLst/>
              <a:cxnLst/>
              <a:rect l="l" t="t" r="r" b="b"/>
              <a:pathLst>
                <a:path w="2081529" h="1423035">
                  <a:moveTo>
                    <a:pt x="2081410" y="0"/>
                  </a:moveTo>
                  <a:lnTo>
                    <a:pt x="17780" y="53313"/>
                  </a:lnTo>
                  <a:lnTo>
                    <a:pt x="0" y="1173540"/>
                  </a:lnTo>
                  <a:lnTo>
                    <a:pt x="2063612" y="1422474"/>
                  </a:lnTo>
                  <a:lnTo>
                    <a:pt x="208141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1288" y="2557336"/>
              <a:ext cx="2081530" cy="1423035"/>
            </a:xfrm>
            <a:custGeom>
              <a:avLst/>
              <a:gdLst/>
              <a:ahLst/>
              <a:cxnLst/>
              <a:rect l="l" t="t" r="r" b="b"/>
              <a:pathLst>
                <a:path w="2081529" h="1423035">
                  <a:moveTo>
                    <a:pt x="17780" y="53313"/>
                  </a:moveTo>
                  <a:lnTo>
                    <a:pt x="0" y="1173540"/>
                  </a:lnTo>
                </a:path>
                <a:path w="2081529" h="1423035">
                  <a:moveTo>
                    <a:pt x="0" y="1173540"/>
                  </a:moveTo>
                  <a:lnTo>
                    <a:pt x="0" y="1173540"/>
                  </a:lnTo>
                </a:path>
                <a:path w="2081529" h="1423035">
                  <a:moveTo>
                    <a:pt x="0" y="1173540"/>
                  </a:moveTo>
                  <a:lnTo>
                    <a:pt x="2063612" y="1422474"/>
                  </a:lnTo>
                </a:path>
                <a:path w="2081529" h="1423035">
                  <a:moveTo>
                    <a:pt x="2063612" y="1422474"/>
                  </a:moveTo>
                  <a:lnTo>
                    <a:pt x="2063612" y="1422474"/>
                  </a:lnTo>
                </a:path>
                <a:path w="2081529" h="1423035">
                  <a:moveTo>
                    <a:pt x="2063612" y="1422474"/>
                  </a:moveTo>
                  <a:lnTo>
                    <a:pt x="2081410" y="0"/>
                  </a:lnTo>
                </a:path>
                <a:path w="2081529" h="1423035">
                  <a:moveTo>
                    <a:pt x="2081410" y="0"/>
                  </a:moveTo>
                  <a:lnTo>
                    <a:pt x="2081410" y="0"/>
                  </a:lnTo>
                </a:path>
                <a:path w="2081529" h="1423035">
                  <a:moveTo>
                    <a:pt x="2081410" y="0"/>
                  </a:moveTo>
                  <a:lnTo>
                    <a:pt x="17780" y="53313"/>
                  </a:lnTo>
                </a:path>
                <a:path w="2081529" h="1423035">
                  <a:moveTo>
                    <a:pt x="17780" y="53313"/>
                  </a:moveTo>
                  <a:lnTo>
                    <a:pt x="17780" y="53313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77173" y="3873130"/>
              <a:ext cx="925194" cy="534035"/>
            </a:xfrm>
            <a:custGeom>
              <a:avLst/>
              <a:gdLst/>
              <a:ahLst/>
              <a:cxnLst/>
              <a:rect l="l" t="t" r="r" b="b"/>
              <a:pathLst>
                <a:path w="925195" h="534035">
                  <a:moveTo>
                    <a:pt x="515885" y="0"/>
                  </a:moveTo>
                  <a:lnTo>
                    <a:pt x="515885" y="302282"/>
                  </a:lnTo>
                  <a:lnTo>
                    <a:pt x="0" y="462312"/>
                  </a:lnTo>
                  <a:lnTo>
                    <a:pt x="533683" y="533438"/>
                  </a:lnTo>
                  <a:lnTo>
                    <a:pt x="924962" y="391186"/>
                  </a:lnTo>
                  <a:lnTo>
                    <a:pt x="711578" y="17777"/>
                  </a:lnTo>
                  <a:lnTo>
                    <a:pt x="515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77173" y="3873130"/>
              <a:ext cx="925194" cy="534035"/>
            </a:xfrm>
            <a:custGeom>
              <a:avLst/>
              <a:gdLst/>
              <a:ahLst/>
              <a:cxnLst/>
              <a:rect l="l" t="t" r="r" b="b"/>
              <a:pathLst>
                <a:path w="925195" h="534035">
                  <a:moveTo>
                    <a:pt x="711578" y="17777"/>
                  </a:moveTo>
                  <a:lnTo>
                    <a:pt x="924962" y="391186"/>
                  </a:lnTo>
                </a:path>
                <a:path w="925195" h="534035">
                  <a:moveTo>
                    <a:pt x="924962" y="391186"/>
                  </a:moveTo>
                  <a:lnTo>
                    <a:pt x="924962" y="391186"/>
                  </a:lnTo>
                </a:path>
                <a:path w="925195" h="534035">
                  <a:moveTo>
                    <a:pt x="924962" y="391186"/>
                  </a:moveTo>
                  <a:lnTo>
                    <a:pt x="533683" y="533438"/>
                  </a:lnTo>
                </a:path>
                <a:path w="925195" h="534035">
                  <a:moveTo>
                    <a:pt x="533683" y="533438"/>
                  </a:moveTo>
                  <a:lnTo>
                    <a:pt x="533683" y="533438"/>
                  </a:lnTo>
                </a:path>
                <a:path w="925195" h="534035">
                  <a:moveTo>
                    <a:pt x="533683" y="533438"/>
                  </a:moveTo>
                  <a:lnTo>
                    <a:pt x="0" y="462312"/>
                  </a:lnTo>
                </a:path>
                <a:path w="925195" h="534035">
                  <a:moveTo>
                    <a:pt x="0" y="462312"/>
                  </a:moveTo>
                  <a:lnTo>
                    <a:pt x="0" y="462312"/>
                  </a:lnTo>
                </a:path>
                <a:path w="925195" h="534035">
                  <a:moveTo>
                    <a:pt x="0" y="462312"/>
                  </a:moveTo>
                  <a:lnTo>
                    <a:pt x="515885" y="302282"/>
                  </a:lnTo>
                </a:path>
                <a:path w="925195" h="534035">
                  <a:moveTo>
                    <a:pt x="515885" y="302282"/>
                  </a:moveTo>
                  <a:lnTo>
                    <a:pt x="515885" y="302282"/>
                  </a:lnTo>
                </a:path>
                <a:path w="925195" h="534035">
                  <a:moveTo>
                    <a:pt x="515885" y="302282"/>
                  </a:moveTo>
                  <a:lnTo>
                    <a:pt x="515885" y="0"/>
                  </a:lnTo>
                </a:path>
                <a:path w="925195" h="534035">
                  <a:moveTo>
                    <a:pt x="515885" y="0"/>
                  </a:moveTo>
                  <a:lnTo>
                    <a:pt x="515885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3059" y="3873130"/>
              <a:ext cx="196215" cy="17780"/>
            </a:xfrm>
            <a:custGeom>
              <a:avLst/>
              <a:gdLst/>
              <a:ahLst/>
              <a:cxnLst/>
              <a:rect l="l" t="t" r="r" b="b"/>
              <a:pathLst>
                <a:path w="196215" h="17779">
                  <a:moveTo>
                    <a:pt x="-8910" y="8888"/>
                  </a:moveTo>
                  <a:lnTo>
                    <a:pt x="204603" y="8888"/>
                  </a:lnTo>
                </a:path>
              </a:pathLst>
            </a:custGeom>
            <a:ln w="35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88752" y="38909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3183" y="4246539"/>
              <a:ext cx="2330450" cy="711835"/>
            </a:xfrm>
            <a:custGeom>
              <a:avLst/>
              <a:gdLst/>
              <a:ahLst/>
              <a:cxnLst/>
              <a:rect l="l" t="t" r="r" b="b"/>
              <a:pathLst>
                <a:path w="2330450" h="711835">
                  <a:moveTo>
                    <a:pt x="444727" y="0"/>
                  </a:moveTo>
                  <a:lnTo>
                    <a:pt x="0" y="320077"/>
                  </a:lnTo>
                  <a:lnTo>
                    <a:pt x="1921332" y="711263"/>
                  </a:lnTo>
                  <a:lnTo>
                    <a:pt x="2330338" y="355631"/>
                  </a:lnTo>
                  <a:lnTo>
                    <a:pt x="444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3183" y="4246539"/>
              <a:ext cx="2330450" cy="711835"/>
            </a:xfrm>
            <a:custGeom>
              <a:avLst/>
              <a:gdLst/>
              <a:ahLst/>
              <a:cxnLst/>
              <a:rect l="l" t="t" r="r" b="b"/>
              <a:pathLst>
                <a:path w="2330450" h="711835">
                  <a:moveTo>
                    <a:pt x="444727" y="0"/>
                  </a:moveTo>
                  <a:lnTo>
                    <a:pt x="2330338" y="355631"/>
                  </a:lnTo>
                </a:path>
                <a:path w="2330450" h="711835">
                  <a:moveTo>
                    <a:pt x="2330338" y="355631"/>
                  </a:moveTo>
                  <a:lnTo>
                    <a:pt x="2330338" y="355631"/>
                  </a:lnTo>
                </a:path>
                <a:path w="2330450" h="711835">
                  <a:moveTo>
                    <a:pt x="2330338" y="355631"/>
                  </a:moveTo>
                  <a:lnTo>
                    <a:pt x="1921332" y="711263"/>
                  </a:lnTo>
                </a:path>
                <a:path w="2330450" h="711835">
                  <a:moveTo>
                    <a:pt x="1921332" y="711263"/>
                  </a:moveTo>
                  <a:lnTo>
                    <a:pt x="1921332" y="711263"/>
                  </a:lnTo>
                </a:path>
                <a:path w="2330450" h="711835">
                  <a:moveTo>
                    <a:pt x="1921332" y="711263"/>
                  </a:moveTo>
                  <a:lnTo>
                    <a:pt x="0" y="320077"/>
                  </a:lnTo>
                </a:path>
                <a:path w="2330450" h="711835">
                  <a:moveTo>
                    <a:pt x="0" y="320077"/>
                  </a:moveTo>
                  <a:lnTo>
                    <a:pt x="0" y="320077"/>
                  </a:lnTo>
                </a:path>
                <a:path w="2330450" h="711835">
                  <a:moveTo>
                    <a:pt x="0" y="320077"/>
                  </a:moveTo>
                  <a:lnTo>
                    <a:pt x="444727" y="0"/>
                  </a:lnTo>
                </a:path>
                <a:path w="2330450" h="711835">
                  <a:moveTo>
                    <a:pt x="444727" y="0"/>
                  </a:moveTo>
                  <a:lnTo>
                    <a:pt x="444727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0130" y="428211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17780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07911" y="4282111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43490" y="429097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0130" y="428211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17777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43490" y="4299888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3490" y="4299888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43490" y="4308754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3490" y="4299888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4648" y="431766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4648" y="431766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85805" y="431766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85805" y="431766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56963" y="4335442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94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2542" y="4335442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0"/>
                  </a:moveTo>
                  <a:lnTo>
                    <a:pt x="35578" y="17794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28121" y="434432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56963" y="4335442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17794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28121" y="4353237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8121" y="4353237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8121" y="4362104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8121" y="4353237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99279" y="437101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279" y="437101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0437" y="437101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70437" y="437101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41595" y="438879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77173" y="4388791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12752" y="439765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41595" y="438879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17777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12752" y="4406569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12752" y="4406569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94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12752" y="441545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12752" y="4406569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17794"/>
                  </a:moveTo>
                  <a:lnTo>
                    <a:pt x="35578" y="0"/>
                  </a:lnTo>
                </a:path>
                <a:path w="36195" h="18414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83910" y="442436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3910" y="442436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55068" y="442436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55068" y="4424364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26226" y="4442141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61805" y="4442141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97384" y="445100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26226" y="4442141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97384" y="445991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97384" y="445991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97384" y="4468784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97384" y="4459918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68541" y="447769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68541" y="447769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94"/>
                  </a:lnTo>
                </a:path>
                <a:path w="71754" h="36195">
                  <a:moveTo>
                    <a:pt x="0" y="17794"/>
                  </a:moveTo>
                  <a:lnTo>
                    <a:pt x="0" y="17794"/>
                  </a:lnTo>
                </a:path>
                <a:path w="71754" h="36195">
                  <a:moveTo>
                    <a:pt x="0" y="17794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39699" y="447769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94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39699" y="4477695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17794"/>
                  </a:lnTo>
                </a:path>
                <a:path w="71754" h="36195">
                  <a:moveTo>
                    <a:pt x="71157" y="17794"/>
                  </a:moveTo>
                  <a:lnTo>
                    <a:pt x="71157" y="17794"/>
                  </a:lnTo>
                </a:path>
                <a:path w="71754" h="36195">
                  <a:moveTo>
                    <a:pt x="71157" y="17794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10857" y="449549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46436" y="4495490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82015" y="450435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10857" y="449549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82015" y="4513267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82015" y="4513267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82015" y="452213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282015" y="4513267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53173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53173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24331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96" y="0"/>
                  </a:moveTo>
                  <a:lnTo>
                    <a:pt x="0" y="35572"/>
                  </a:lnTo>
                  <a:lnTo>
                    <a:pt x="35596" y="35572"/>
                  </a:lnTo>
                  <a:lnTo>
                    <a:pt x="71193" y="17777"/>
                  </a:lnTo>
                  <a:lnTo>
                    <a:pt x="35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24331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96" y="0"/>
                  </a:moveTo>
                  <a:lnTo>
                    <a:pt x="71193" y="17777"/>
                  </a:lnTo>
                </a:path>
                <a:path w="71754" h="36195">
                  <a:moveTo>
                    <a:pt x="71193" y="17777"/>
                  </a:moveTo>
                  <a:lnTo>
                    <a:pt x="71193" y="17777"/>
                  </a:lnTo>
                </a:path>
                <a:path w="71754" h="36195">
                  <a:moveTo>
                    <a:pt x="71193" y="17777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96" y="0"/>
                  </a:lnTo>
                </a:path>
                <a:path w="71754" h="36195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95524" y="454882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96" y="0"/>
                  </a:moveTo>
                  <a:lnTo>
                    <a:pt x="0" y="35572"/>
                  </a:lnTo>
                  <a:lnTo>
                    <a:pt x="35596" y="35572"/>
                  </a:lnTo>
                  <a:lnTo>
                    <a:pt x="71193" y="17794"/>
                  </a:lnTo>
                  <a:lnTo>
                    <a:pt x="35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31121" y="4548821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0"/>
                  </a:moveTo>
                  <a:lnTo>
                    <a:pt x="35596" y="17794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66717" y="455770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495524" y="454882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93" y="17794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96" y="0"/>
                  </a:lnTo>
                </a:path>
                <a:path w="71754" h="36195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66717" y="4566616"/>
              <a:ext cx="71120" cy="35560"/>
            </a:xfrm>
            <a:custGeom>
              <a:avLst/>
              <a:gdLst/>
              <a:ahLst/>
              <a:cxnLst/>
              <a:rect l="l" t="t" r="r" b="b"/>
              <a:pathLst>
                <a:path w="71120" h="35560">
                  <a:moveTo>
                    <a:pt x="71015" y="0"/>
                  </a:moveTo>
                  <a:lnTo>
                    <a:pt x="35418" y="0"/>
                  </a:lnTo>
                  <a:lnTo>
                    <a:pt x="0" y="17777"/>
                  </a:lnTo>
                  <a:lnTo>
                    <a:pt x="35418" y="35554"/>
                  </a:lnTo>
                  <a:lnTo>
                    <a:pt x="71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66717" y="4566616"/>
              <a:ext cx="71120" cy="35560"/>
            </a:xfrm>
            <a:custGeom>
              <a:avLst/>
              <a:gdLst/>
              <a:ahLst/>
              <a:cxnLst/>
              <a:rect l="l" t="t" r="r" b="b"/>
              <a:pathLst>
                <a:path w="71120" h="35560">
                  <a:moveTo>
                    <a:pt x="35418" y="0"/>
                  </a:moveTo>
                  <a:lnTo>
                    <a:pt x="71015" y="0"/>
                  </a:lnTo>
                </a:path>
                <a:path w="71120" h="35560">
                  <a:moveTo>
                    <a:pt x="71015" y="0"/>
                  </a:moveTo>
                  <a:lnTo>
                    <a:pt x="71015" y="0"/>
                  </a:lnTo>
                </a:path>
                <a:path w="71120" h="35560">
                  <a:moveTo>
                    <a:pt x="71015" y="0"/>
                  </a:moveTo>
                  <a:lnTo>
                    <a:pt x="35418" y="35554"/>
                  </a:lnTo>
                </a:path>
                <a:path w="71120" h="35560">
                  <a:moveTo>
                    <a:pt x="35418" y="35554"/>
                  </a:moveTo>
                  <a:lnTo>
                    <a:pt x="35418" y="35554"/>
                  </a:lnTo>
                </a:path>
                <a:path w="71120" h="35560">
                  <a:moveTo>
                    <a:pt x="3541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66717" y="457548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7" y="4566616"/>
              <a:ext cx="35560" cy="17780"/>
            </a:xfrm>
            <a:custGeom>
              <a:avLst/>
              <a:gdLst/>
              <a:ahLst/>
              <a:cxnLst/>
              <a:rect l="l" t="t" r="r" b="b"/>
              <a:pathLst>
                <a:path w="35559" h="17779">
                  <a:moveTo>
                    <a:pt x="0" y="17777"/>
                  </a:moveTo>
                  <a:lnTo>
                    <a:pt x="35418" y="0"/>
                  </a:lnTo>
                </a:path>
                <a:path w="35559" h="17779">
                  <a:moveTo>
                    <a:pt x="35418" y="0"/>
                  </a:moveTo>
                  <a:lnTo>
                    <a:pt x="3541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37733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93" y="0"/>
                  </a:moveTo>
                  <a:lnTo>
                    <a:pt x="35596" y="0"/>
                  </a:lnTo>
                  <a:lnTo>
                    <a:pt x="0" y="17777"/>
                  </a:lnTo>
                  <a:lnTo>
                    <a:pt x="35596" y="35554"/>
                  </a:lnTo>
                  <a:lnTo>
                    <a:pt x="71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37733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96" y="0"/>
                  </a:moveTo>
                  <a:lnTo>
                    <a:pt x="71193" y="0"/>
                  </a:lnTo>
                </a:path>
                <a:path w="71754" h="35560">
                  <a:moveTo>
                    <a:pt x="71193" y="0"/>
                  </a:moveTo>
                  <a:lnTo>
                    <a:pt x="71193" y="0"/>
                  </a:lnTo>
                </a:path>
                <a:path w="71754" h="35560">
                  <a:moveTo>
                    <a:pt x="71193" y="0"/>
                  </a:moveTo>
                  <a:lnTo>
                    <a:pt x="35596" y="35554"/>
                  </a:lnTo>
                </a:path>
                <a:path w="71754" h="35560">
                  <a:moveTo>
                    <a:pt x="35596" y="35554"/>
                  </a:moveTo>
                  <a:lnTo>
                    <a:pt x="35596" y="35554"/>
                  </a:lnTo>
                </a:path>
                <a:path w="71754" h="35560">
                  <a:moveTo>
                    <a:pt x="35596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96" y="0"/>
                  </a:lnTo>
                </a:path>
                <a:path w="71754" h="35560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08926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96" y="0"/>
                  </a:moveTo>
                  <a:lnTo>
                    <a:pt x="0" y="35554"/>
                  </a:lnTo>
                  <a:lnTo>
                    <a:pt x="35596" y="35554"/>
                  </a:lnTo>
                  <a:lnTo>
                    <a:pt x="71193" y="17777"/>
                  </a:lnTo>
                  <a:lnTo>
                    <a:pt x="35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08926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96" y="0"/>
                  </a:moveTo>
                  <a:lnTo>
                    <a:pt x="71193" y="17777"/>
                  </a:lnTo>
                </a:path>
                <a:path w="71754" h="35560">
                  <a:moveTo>
                    <a:pt x="71193" y="17777"/>
                  </a:moveTo>
                  <a:lnTo>
                    <a:pt x="71193" y="17777"/>
                  </a:lnTo>
                </a:path>
                <a:path w="71754" h="35560">
                  <a:moveTo>
                    <a:pt x="71193" y="17777"/>
                  </a:moveTo>
                  <a:lnTo>
                    <a:pt x="35596" y="35554"/>
                  </a:lnTo>
                </a:path>
                <a:path w="71754" h="35560">
                  <a:moveTo>
                    <a:pt x="35596" y="35554"/>
                  </a:moveTo>
                  <a:lnTo>
                    <a:pt x="35596" y="35554"/>
                  </a:lnTo>
                </a:path>
                <a:path w="71754" h="35560">
                  <a:moveTo>
                    <a:pt x="35596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96" y="0"/>
                  </a:lnTo>
                </a:path>
                <a:path w="71754" h="35560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80120" y="460217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96" y="0"/>
                  </a:moveTo>
                  <a:lnTo>
                    <a:pt x="0" y="35572"/>
                  </a:lnTo>
                  <a:lnTo>
                    <a:pt x="35596" y="35572"/>
                  </a:lnTo>
                  <a:lnTo>
                    <a:pt x="71193" y="17777"/>
                  </a:lnTo>
                  <a:lnTo>
                    <a:pt x="35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15716" y="4602171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96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51313" y="461103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80120" y="460217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93" y="17777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96" y="0"/>
                  </a:lnTo>
                </a:path>
                <a:path w="71754" h="36195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51313" y="461994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93" y="0"/>
                  </a:moveTo>
                  <a:lnTo>
                    <a:pt x="35596" y="0"/>
                  </a:lnTo>
                  <a:lnTo>
                    <a:pt x="0" y="17794"/>
                  </a:lnTo>
                  <a:lnTo>
                    <a:pt x="35596" y="35572"/>
                  </a:lnTo>
                  <a:lnTo>
                    <a:pt x="71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851313" y="461994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96" y="0"/>
                  </a:moveTo>
                  <a:lnTo>
                    <a:pt x="71193" y="0"/>
                  </a:lnTo>
                </a:path>
                <a:path w="71754" h="36195">
                  <a:moveTo>
                    <a:pt x="71193" y="0"/>
                  </a:moveTo>
                  <a:lnTo>
                    <a:pt x="71193" y="0"/>
                  </a:lnTo>
                </a:path>
                <a:path w="71754" h="36195">
                  <a:moveTo>
                    <a:pt x="71193" y="0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35596" y="35572"/>
                  </a:lnTo>
                </a:path>
                <a:path w="71754" h="36195">
                  <a:moveTo>
                    <a:pt x="35596" y="35572"/>
                  </a:moveTo>
                  <a:lnTo>
                    <a:pt x="0" y="17794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51313" y="462883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51313" y="4619948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17794"/>
                  </a:moveTo>
                  <a:lnTo>
                    <a:pt x="35596" y="0"/>
                  </a:lnTo>
                </a:path>
                <a:path w="36195" h="18414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18973" y="435323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18973" y="435323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90130" y="435323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17780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090130" y="435323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161288" y="437101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35554"/>
                  </a:lnTo>
                  <a:lnTo>
                    <a:pt x="17780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161288" y="437101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32446" y="438879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17780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32446" y="438879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303604" y="43887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0" y="35572"/>
                  </a:lnTo>
                  <a:lnTo>
                    <a:pt x="17780" y="53349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03604" y="438879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17780" y="53349"/>
                  </a:lnTo>
                </a:path>
                <a:path w="53975" h="53975">
                  <a:moveTo>
                    <a:pt x="17780" y="53349"/>
                  </a:moveTo>
                  <a:lnTo>
                    <a:pt x="17780" y="53349"/>
                  </a:lnTo>
                </a:path>
                <a:path w="53975" h="53975">
                  <a:moveTo>
                    <a:pt x="17780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780" y="0"/>
                  </a:lnTo>
                </a:path>
                <a:path w="53975" h="5397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374762" y="440656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17780" y="35572"/>
                  </a:lnTo>
                  <a:lnTo>
                    <a:pt x="53359" y="17794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74762" y="440656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45919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35554"/>
                  </a:lnTo>
                  <a:lnTo>
                    <a:pt x="17780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45919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517077" y="444214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17780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17077" y="444214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88235" y="444214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0" y="35554"/>
                  </a:lnTo>
                  <a:lnTo>
                    <a:pt x="17780" y="53349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88235" y="444214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17780" y="53349"/>
                  </a:lnTo>
                </a:path>
                <a:path w="53975" h="53975">
                  <a:moveTo>
                    <a:pt x="17780" y="53349"/>
                  </a:moveTo>
                  <a:lnTo>
                    <a:pt x="17780" y="53349"/>
                  </a:lnTo>
                </a:path>
                <a:path w="53975" h="53975">
                  <a:moveTo>
                    <a:pt x="17780" y="53349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17780" y="0"/>
                  </a:lnTo>
                </a:path>
                <a:path w="53975" h="5397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59393" y="445991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17780" y="35572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59393" y="445991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30551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35572"/>
                  </a:lnTo>
                  <a:lnTo>
                    <a:pt x="17780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730551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01709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17780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801709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72866" y="4495490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80" y="0"/>
                  </a:moveTo>
                  <a:lnTo>
                    <a:pt x="0" y="35554"/>
                  </a:lnTo>
                  <a:lnTo>
                    <a:pt x="17780" y="53331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72866" y="4495490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80" y="0"/>
                  </a:moveTo>
                  <a:lnTo>
                    <a:pt x="53359" y="17777"/>
                  </a:lnTo>
                </a:path>
                <a:path w="53975" h="53339">
                  <a:moveTo>
                    <a:pt x="53359" y="17777"/>
                  </a:moveTo>
                  <a:lnTo>
                    <a:pt x="53359" y="17777"/>
                  </a:lnTo>
                </a:path>
                <a:path w="53975" h="53339">
                  <a:moveTo>
                    <a:pt x="53359" y="17777"/>
                  </a:moveTo>
                  <a:lnTo>
                    <a:pt x="17780" y="53331"/>
                  </a:lnTo>
                </a:path>
                <a:path w="53975" h="53339">
                  <a:moveTo>
                    <a:pt x="17780" y="53331"/>
                  </a:moveTo>
                  <a:lnTo>
                    <a:pt x="17780" y="53331"/>
                  </a:lnTo>
                </a:path>
                <a:path w="53975" h="53339">
                  <a:moveTo>
                    <a:pt x="17780" y="53331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17780" y="0"/>
                  </a:lnTo>
                </a:path>
                <a:path w="53975" h="53339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44024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17780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944024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17780" y="35554"/>
                  </a:lnTo>
                </a:path>
                <a:path w="53975" h="35560">
                  <a:moveTo>
                    <a:pt x="1778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15182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35572"/>
                  </a:lnTo>
                  <a:lnTo>
                    <a:pt x="17780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15182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17780" y="35572"/>
                  </a:lnTo>
                </a:path>
                <a:path w="53975" h="36195">
                  <a:moveTo>
                    <a:pt x="1778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86322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17794"/>
                  </a:lnTo>
                  <a:lnTo>
                    <a:pt x="1779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86322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157480" y="454882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0" y="35572"/>
                  </a:lnTo>
                  <a:lnTo>
                    <a:pt x="17798" y="53349"/>
                  </a:lnTo>
                  <a:lnTo>
                    <a:pt x="53377" y="17794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57480" y="454882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53377" y="17794"/>
                  </a:lnTo>
                </a:path>
                <a:path w="53975" h="53975">
                  <a:moveTo>
                    <a:pt x="53377" y="17794"/>
                  </a:moveTo>
                  <a:lnTo>
                    <a:pt x="53377" y="17794"/>
                  </a:lnTo>
                </a:path>
                <a:path w="53975" h="53975">
                  <a:moveTo>
                    <a:pt x="53377" y="17794"/>
                  </a:moveTo>
                  <a:lnTo>
                    <a:pt x="17798" y="53349"/>
                  </a:lnTo>
                </a:path>
                <a:path w="53975" h="53975">
                  <a:moveTo>
                    <a:pt x="17798" y="53349"/>
                  </a:moveTo>
                  <a:lnTo>
                    <a:pt x="17798" y="53349"/>
                  </a:lnTo>
                </a:path>
                <a:path w="53975" h="53975">
                  <a:moveTo>
                    <a:pt x="17798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798" y="0"/>
                  </a:lnTo>
                </a:path>
                <a:path w="53975" h="5397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228638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0" y="35554"/>
                  </a:lnTo>
                  <a:lnTo>
                    <a:pt x="17798" y="35554"/>
                  </a:lnTo>
                  <a:lnTo>
                    <a:pt x="53377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228638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299795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77" y="0"/>
                  </a:moveTo>
                  <a:lnTo>
                    <a:pt x="17798" y="0"/>
                  </a:lnTo>
                  <a:lnTo>
                    <a:pt x="0" y="35554"/>
                  </a:lnTo>
                  <a:lnTo>
                    <a:pt x="17798" y="35554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299795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70953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1779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370953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442111" y="460217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816" y="0"/>
                  </a:moveTo>
                  <a:lnTo>
                    <a:pt x="0" y="35572"/>
                  </a:lnTo>
                  <a:lnTo>
                    <a:pt x="17816" y="53349"/>
                  </a:lnTo>
                  <a:lnTo>
                    <a:pt x="53412" y="17777"/>
                  </a:lnTo>
                  <a:lnTo>
                    <a:pt x="17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442111" y="460217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816" y="0"/>
                  </a:moveTo>
                  <a:lnTo>
                    <a:pt x="53412" y="17777"/>
                  </a:lnTo>
                </a:path>
                <a:path w="53975" h="53975">
                  <a:moveTo>
                    <a:pt x="53412" y="17777"/>
                  </a:moveTo>
                  <a:lnTo>
                    <a:pt x="53412" y="17777"/>
                  </a:lnTo>
                </a:path>
                <a:path w="53975" h="53975">
                  <a:moveTo>
                    <a:pt x="53412" y="17777"/>
                  </a:moveTo>
                  <a:lnTo>
                    <a:pt x="17816" y="53349"/>
                  </a:lnTo>
                </a:path>
                <a:path w="53975" h="53975">
                  <a:moveTo>
                    <a:pt x="17816" y="53349"/>
                  </a:moveTo>
                  <a:lnTo>
                    <a:pt x="17816" y="53349"/>
                  </a:lnTo>
                </a:path>
                <a:path w="53975" h="53975">
                  <a:moveTo>
                    <a:pt x="17816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816" y="0"/>
                  </a:lnTo>
                </a:path>
                <a:path w="53975" h="53975">
                  <a:moveTo>
                    <a:pt x="17816" y="0"/>
                  </a:moveTo>
                  <a:lnTo>
                    <a:pt x="1781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13322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0" y="35572"/>
                  </a:lnTo>
                  <a:lnTo>
                    <a:pt x="17798" y="35572"/>
                  </a:lnTo>
                  <a:lnTo>
                    <a:pt x="53395" y="17794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513322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95" y="17794"/>
                  </a:lnTo>
                </a:path>
                <a:path w="53975" h="36195">
                  <a:moveTo>
                    <a:pt x="53395" y="17794"/>
                  </a:moveTo>
                  <a:lnTo>
                    <a:pt x="53395" y="17794"/>
                  </a:lnTo>
                </a:path>
                <a:path w="53975" h="36195">
                  <a:moveTo>
                    <a:pt x="53395" y="17794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84516" y="4637743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53217" y="0"/>
                  </a:moveTo>
                  <a:lnTo>
                    <a:pt x="17620" y="0"/>
                  </a:lnTo>
                  <a:lnTo>
                    <a:pt x="0" y="35554"/>
                  </a:lnTo>
                  <a:lnTo>
                    <a:pt x="17620" y="35554"/>
                  </a:lnTo>
                  <a:lnTo>
                    <a:pt x="53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584516" y="4637743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17620" y="0"/>
                  </a:moveTo>
                  <a:lnTo>
                    <a:pt x="53217" y="0"/>
                  </a:lnTo>
                </a:path>
                <a:path w="53340" h="35560">
                  <a:moveTo>
                    <a:pt x="53217" y="0"/>
                  </a:moveTo>
                  <a:lnTo>
                    <a:pt x="53217" y="0"/>
                  </a:lnTo>
                </a:path>
                <a:path w="53340" h="35560">
                  <a:moveTo>
                    <a:pt x="53217" y="0"/>
                  </a:moveTo>
                  <a:lnTo>
                    <a:pt x="17620" y="35554"/>
                  </a:lnTo>
                </a:path>
                <a:path w="53340" h="35560">
                  <a:moveTo>
                    <a:pt x="17620" y="35554"/>
                  </a:moveTo>
                  <a:lnTo>
                    <a:pt x="17620" y="35554"/>
                  </a:lnTo>
                </a:path>
                <a:path w="53340" h="35560">
                  <a:moveTo>
                    <a:pt x="17620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17620" y="0"/>
                  </a:lnTo>
                </a:path>
                <a:path w="53340" h="35560">
                  <a:moveTo>
                    <a:pt x="17620" y="0"/>
                  </a:moveTo>
                  <a:lnTo>
                    <a:pt x="1762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55531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95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17798" y="35554"/>
                  </a:lnTo>
                  <a:lnTo>
                    <a:pt x="5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55531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17798" y="35554"/>
                  </a:lnTo>
                </a:path>
                <a:path w="53975" h="35560">
                  <a:moveTo>
                    <a:pt x="1779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26725" y="465552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0" y="35554"/>
                  </a:lnTo>
                  <a:lnTo>
                    <a:pt x="17798" y="53349"/>
                  </a:lnTo>
                  <a:lnTo>
                    <a:pt x="53395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726725" y="465552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53395" y="17777"/>
                  </a:lnTo>
                </a:path>
                <a:path w="53975" h="53975">
                  <a:moveTo>
                    <a:pt x="53395" y="17777"/>
                  </a:moveTo>
                  <a:lnTo>
                    <a:pt x="53395" y="17777"/>
                  </a:lnTo>
                </a:path>
                <a:path w="53975" h="53975">
                  <a:moveTo>
                    <a:pt x="53395" y="17777"/>
                  </a:moveTo>
                  <a:lnTo>
                    <a:pt x="17798" y="53349"/>
                  </a:lnTo>
                </a:path>
                <a:path w="53975" h="53975">
                  <a:moveTo>
                    <a:pt x="17798" y="53349"/>
                  </a:moveTo>
                  <a:lnTo>
                    <a:pt x="17798" y="53349"/>
                  </a:lnTo>
                </a:path>
                <a:path w="53975" h="53975">
                  <a:moveTo>
                    <a:pt x="17798" y="53349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17798" y="0"/>
                  </a:lnTo>
                </a:path>
                <a:path w="53975" h="5397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797918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0" y="35572"/>
                  </a:lnTo>
                  <a:lnTo>
                    <a:pt x="17798" y="35572"/>
                  </a:lnTo>
                  <a:lnTo>
                    <a:pt x="53395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797918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95" y="17777"/>
                  </a:lnTo>
                </a:path>
                <a:path w="53975" h="36195">
                  <a:moveTo>
                    <a:pt x="53395" y="17777"/>
                  </a:moveTo>
                  <a:lnTo>
                    <a:pt x="53395" y="17777"/>
                  </a:lnTo>
                </a:path>
                <a:path w="53975" h="36195">
                  <a:moveTo>
                    <a:pt x="53395" y="17777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17798" y="35572"/>
                  </a:lnTo>
                </a:path>
                <a:path w="53975" h="36195">
                  <a:moveTo>
                    <a:pt x="1779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947815" y="440656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35572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947815" y="440656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18973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18973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090130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090130" y="4424364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61288" y="444214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61288" y="4442141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32446" y="445991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32446" y="445991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03604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03604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74762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53359" y="17794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74762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45919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445919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517077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517077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588235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588235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59393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659393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730551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53359" y="17794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730551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01709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801709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872866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872866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944024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44024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015182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61" y="35572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015182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35561" y="35572"/>
                  </a:lnTo>
                </a:path>
                <a:path w="53975" h="36195">
                  <a:moveTo>
                    <a:pt x="35561" y="35572"/>
                  </a:moveTo>
                  <a:lnTo>
                    <a:pt x="35561" y="35572"/>
                  </a:lnTo>
                </a:path>
                <a:path w="53975" h="36195">
                  <a:moveTo>
                    <a:pt x="35561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086322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086322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157480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77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157480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228638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77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228638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299795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77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299795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370953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370953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442111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412" y="0"/>
                  </a:moveTo>
                  <a:lnTo>
                    <a:pt x="17816" y="0"/>
                  </a:lnTo>
                  <a:lnTo>
                    <a:pt x="0" y="17794"/>
                  </a:lnTo>
                  <a:lnTo>
                    <a:pt x="35614" y="35572"/>
                  </a:lnTo>
                  <a:lnTo>
                    <a:pt x="53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442111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816" y="0"/>
                  </a:moveTo>
                  <a:lnTo>
                    <a:pt x="53412" y="0"/>
                  </a:lnTo>
                </a:path>
                <a:path w="53975" h="36195">
                  <a:moveTo>
                    <a:pt x="53412" y="0"/>
                  </a:moveTo>
                  <a:lnTo>
                    <a:pt x="53412" y="0"/>
                  </a:lnTo>
                </a:path>
                <a:path w="53975" h="36195">
                  <a:moveTo>
                    <a:pt x="53412" y="0"/>
                  </a:moveTo>
                  <a:lnTo>
                    <a:pt x="35614" y="35572"/>
                  </a:lnTo>
                </a:path>
                <a:path w="53975" h="36195">
                  <a:moveTo>
                    <a:pt x="35614" y="35572"/>
                  </a:moveTo>
                  <a:lnTo>
                    <a:pt x="35614" y="35572"/>
                  </a:lnTo>
                </a:path>
                <a:path w="53975" h="36195">
                  <a:moveTo>
                    <a:pt x="35614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816" y="0"/>
                  </a:lnTo>
                </a:path>
                <a:path w="53975" h="36195">
                  <a:moveTo>
                    <a:pt x="17816" y="0"/>
                  </a:moveTo>
                  <a:lnTo>
                    <a:pt x="1781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513322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0" y="35572"/>
                  </a:lnTo>
                  <a:lnTo>
                    <a:pt x="35596" y="35572"/>
                  </a:lnTo>
                  <a:lnTo>
                    <a:pt x="53395" y="17794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513322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95" y="17794"/>
                  </a:lnTo>
                </a:path>
                <a:path w="53975" h="36195">
                  <a:moveTo>
                    <a:pt x="53395" y="17794"/>
                  </a:moveTo>
                  <a:lnTo>
                    <a:pt x="53395" y="17794"/>
                  </a:lnTo>
                </a:path>
                <a:path w="53975" h="36195">
                  <a:moveTo>
                    <a:pt x="53395" y="17794"/>
                  </a:moveTo>
                  <a:lnTo>
                    <a:pt x="35596" y="35572"/>
                  </a:lnTo>
                </a:path>
                <a:path w="53975" h="36195">
                  <a:moveTo>
                    <a:pt x="35596" y="35572"/>
                  </a:moveTo>
                  <a:lnTo>
                    <a:pt x="35596" y="35572"/>
                  </a:lnTo>
                </a:path>
                <a:path w="53975" h="36195">
                  <a:moveTo>
                    <a:pt x="35596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584516" y="4708869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17620" y="0"/>
                  </a:moveTo>
                  <a:lnTo>
                    <a:pt x="0" y="35554"/>
                  </a:lnTo>
                  <a:lnTo>
                    <a:pt x="35418" y="35554"/>
                  </a:lnTo>
                  <a:lnTo>
                    <a:pt x="53217" y="17777"/>
                  </a:lnTo>
                  <a:lnTo>
                    <a:pt x="1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584516" y="4708869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17620" y="0"/>
                  </a:moveTo>
                  <a:lnTo>
                    <a:pt x="53217" y="17777"/>
                  </a:lnTo>
                </a:path>
                <a:path w="53340" h="35560">
                  <a:moveTo>
                    <a:pt x="53217" y="17777"/>
                  </a:moveTo>
                  <a:lnTo>
                    <a:pt x="53217" y="17777"/>
                  </a:lnTo>
                </a:path>
                <a:path w="53340" h="35560">
                  <a:moveTo>
                    <a:pt x="53217" y="17777"/>
                  </a:moveTo>
                  <a:lnTo>
                    <a:pt x="35418" y="35554"/>
                  </a:lnTo>
                </a:path>
                <a:path w="53340" h="35560">
                  <a:moveTo>
                    <a:pt x="35418" y="35554"/>
                  </a:moveTo>
                  <a:lnTo>
                    <a:pt x="35418" y="35554"/>
                  </a:lnTo>
                </a:path>
                <a:path w="53340" h="35560">
                  <a:moveTo>
                    <a:pt x="35418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17620" y="0"/>
                  </a:lnTo>
                </a:path>
                <a:path w="53340" h="35560">
                  <a:moveTo>
                    <a:pt x="17620" y="0"/>
                  </a:moveTo>
                  <a:lnTo>
                    <a:pt x="1762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655531" y="472664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95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35596" y="35554"/>
                  </a:lnTo>
                  <a:lnTo>
                    <a:pt x="5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655531" y="472664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35596" y="35554"/>
                  </a:lnTo>
                </a:path>
                <a:path w="53975" h="35560">
                  <a:moveTo>
                    <a:pt x="35596" y="35554"/>
                  </a:moveTo>
                  <a:lnTo>
                    <a:pt x="35596" y="35554"/>
                  </a:lnTo>
                </a:path>
                <a:path w="53975" h="35560">
                  <a:moveTo>
                    <a:pt x="35596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726725" y="4744423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95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35596" y="35572"/>
                  </a:lnTo>
                  <a:lnTo>
                    <a:pt x="5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726725" y="4744423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95" y="0"/>
                  </a:lnTo>
                </a:path>
                <a:path w="53975" h="36195">
                  <a:moveTo>
                    <a:pt x="53395" y="0"/>
                  </a:moveTo>
                  <a:lnTo>
                    <a:pt x="53395" y="0"/>
                  </a:lnTo>
                </a:path>
                <a:path w="53975" h="36195">
                  <a:moveTo>
                    <a:pt x="53395" y="0"/>
                  </a:moveTo>
                  <a:lnTo>
                    <a:pt x="35596" y="35572"/>
                  </a:lnTo>
                </a:path>
                <a:path w="53975" h="36195">
                  <a:moveTo>
                    <a:pt x="35596" y="35572"/>
                  </a:moveTo>
                  <a:lnTo>
                    <a:pt x="35596" y="35572"/>
                  </a:lnTo>
                </a:path>
                <a:path w="53975" h="36195">
                  <a:moveTo>
                    <a:pt x="35596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876657" y="445991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876657" y="445991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947815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35572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947815" y="447769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018973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018973" y="449549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090130" y="4495490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80" y="0"/>
                  </a:moveTo>
                  <a:lnTo>
                    <a:pt x="0" y="35554"/>
                  </a:lnTo>
                  <a:lnTo>
                    <a:pt x="35578" y="53331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090130" y="4495490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80" y="0"/>
                  </a:moveTo>
                  <a:lnTo>
                    <a:pt x="53359" y="17777"/>
                  </a:lnTo>
                </a:path>
                <a:path w="53975" h="53339">
                  <a:moveTo>
                    <a:pt x="53359" y="17777"/>
                  </a:moveTo>
                  <a:lnTo>
                    <a:pt x="53359" y="17777"/>
                  </a:lnTo>
                </a:path>
                <a:path w="53975" h="53339">
                  <a:moveTo>
                    <a:pt x="53359" y="17777"/>
                  </a:moveTo>
                  <a:lnTo>
                    <a:pt x="35578" y="53331"/>
                  </a:lnTo>
                </a:path>
                <a:path w="53975" h="53339">
                  <a:moveTo>
                    <a:pt x="35578" y="53331"/>
                  </a:moveTo>
                  <a:lnTo>
                    <a:pt x="35578" y="53331"/>
                  </a:lnTo>
                </a:path>
                <a:path w="53975" h="53339">
                  <a:moveTo>
                    <a:pt x="35578" y="53331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17780" y="0"/>
                  </a:lnTo>
                </a:path>
                <a:path w="53975" h="53339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161288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161288" y="4513267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232446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35572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232446" y="453104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303604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303604" y="454882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374762" y="454882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0" y="35572"/>
                  </a:lnTo>
                  <a:lnTo>
                    <a:pt x="35578" y="53349"/>
                  </a:lnTo>
                  <a:lnTo>
                    <a:pt x="53359" y="17794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374762" y="454882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53359" y="17794"/>
                  </a:lnTo>
                </a:path>
                <a:path w="53975" h="53975">
                  <a:moveTo>
                    <a:pt x="53359" y="17794"/>
                  </a:moveTo>
                  <a:lnTo>
                    <a:pt x="53359" y="17794"/>
                  </a:lnTo>
                </a:path>
                <a:path w="53975" h="53975">
                  <a:moveTo>
                    <a:pt x="53359" y="17794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780" y="0"/>
                  </a:lnTo>
                </a:path>
                <a:path w="53975" h="5397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45919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45919" y="456661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53359" y="17777"/>
                  </a:lnTo>
                </a:path>
                <a:path w="53975" h="35560">
                  <a:moveTo>
                    <a:pt x="53359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517077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35554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517077" y="458439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588235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588235" y="4602171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53359" y="0"/>
                  </a:lnTo>
                </a:path>
                <a:path w="53975" h="36195">
                  <a:moveTo>
                    <a:pt x="53359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0" y="17777"/>
                  </a:lnTo>
                </a:path>
                <a:path w="53975" h="36195">
                  <a:moveTo>
                    <a:pt x="0" y="17777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659393" y="460217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0" y="35572"/>
                  </a:lnTo>
                  <a:lnTo>
                    <a:pt x="35578" y="53349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659393" y="460217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780" y="0"/>
                  </a:lnTo>
                </a:path>
                <a:path w="53975" h="5397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730551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53359" y="17794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730551" y="461994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53359" y="17794"/>
                  </a:lnTo>
                </a:path>
                <a:path w="53975" h="36195">
                  <a:moveTo>
                    <a:pt x="53359" y="17794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801709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35554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801709" y="463774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872866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59" y="0"/>
                  </a:moveTo>
                  <a:lnTo>
                    <a:pt x="17780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872866" y="4655520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80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53359" y="0"/>
                  </a:lnTo>
                </a:path>
                <a:path w="53975" h="35560">
                  <a:moveTo>
                    <a:pt x="53359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80" y="0"/>
                  </a:lnTo>
                </a:path>
                <a:path w="53975" h="35560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944024" y="465552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0" y="35554"/>
                  </a:lnTo>
                  <a:lnTo>
                    <a:pt x="35578" y="53349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944024" y="465552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80" y="0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53359" y="17777"/>
                  </a:lnTo>
                </a:path>
                <a:path w="53975" h="53975">
                  <a:moveTo>
                    <a:pt x="53359" y="17777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35578" y="53349"/>
                  </a:lnTo>
                </a:path>
                <a:path w="53975" h="53975">
                  <a:moveTo>
                    <a:pt x="35578" y="53349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0" y="35554"/>
                  </a:lnTo>
                </a:path>
                <a:path w="53975" h="53975">
                  <a:moveTo>
                    <a:pt x="0" y="35554"/>
                  </a:moveTo>
                  <a:lnTo>
                    <a:pt x="17780" y="0"/>
                  </a:lnTo>
                </a:path>
                <a:path w="53975" h="5397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015182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0" y="35572"/>
                  </a:lnTo>
                  <a:lnTo>
                    <a:pt x="35561" y="35572"/>
                  </a:lnTo>
                  <a:lnTo>
                    <a:pt x="53359" y="17777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15182" y="4673297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80" y="0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53359" y="17777"/>
                  </a:lnTo>
                </a:path>
                <a:path w="53975" h="36195">
                  <a:moveTo>
                    <a:pt x="53359" y="17777"/>
                  </a:moveTo>
                  <a:lnTo>
                    <a:pt x="35561" y="35572"/>
                  </a:lnTo>
                </a:path>
                <a:path w="53975" h="36195">
                  <a:moveTo>
                    <a:pt x="35561" y="35572"/>
                  </a:moveTo>
                  <a:lnTo>
                    <a:pt x="35561" y="35572"/>
                  </a:lnTo>
                </a:path>
                <a:path w="53975" h="36195">
                  <a:moveTo>
                    <a:pt x="35561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80" y="0"/>
                  </a:lnTo>
                </a:path>
                <a:path w="53975" h="36195">
                  <a:moveTo>
                    <a:pt x="17780" y="0"/>
                  </a:moveTo>
                  <a:lnTo>
                    <a:pt x="1778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86322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35572"/>
                  </a:lnTo>
                  <a:lnTo>
                    <a:pt x="3557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86322" y="469107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57480" y="4708869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77" y="0"/>
                  </a:moveTo>
                  <a:lnTo>
                    <a:pt x="1779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57480" y="4708869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53377" y="0"/>
                  </a:lnTo>
                </a:path>
                <a:path w="53975" h="35560">
                  <a:moveTo>
                    <a:pt x="53377" y="0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0" y="17777"/>
                  </a:lnTo>
                </a:path>
                <a:path w="53975" h="35560">
                  <a:moveTo>
                    <a:pt x="0" y="17777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228638" y="4708869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98" y="0"/>
                  </a:moveTo>
                  <a:lnTo>
                    <a:pt x="0" y="35554"/>
                  </a:lnTo>
                  <a:lnTo>
                    <a:pt x="35578" y="53331"/>
                  </a:lnTo>
                  <a:lnTo>
                    <a:pt x="53377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228638" y="4708869"/>
              <a:ext cx="53975" cy="53340"/>
            </a:xfrm>
            <a:custGeom>
              <a:avLst/>
              <a:gdLst/>
              <a:ahLst/>
              <a:cxnLst/>
              <a:rect l="l" t="t" r="r" b="b"/>
              <a:pathLst>
                <a:path w="53975" h="53339">
                  <a:moveTo>
                    <a:pt x="17798" y="0"/>
                  </a:moveTo>
                  <a:lnTo>
                    <a:pt x="53377" y="17777"/>
                  </a:lnTo>
                </a:path>
                <a:path w="53975" h="53339">
                  <a:moveTo>
                    <a:pt x="53377" y="17777"/>
                  </a:moveTo>
                  <a:lnTo>
                    <a:pt x="53377" y="17777"/>
                  </a:lnTo>
                </a:path>
                <a:path w="53975" h="53339">
                  <a:moveTo>
                    <a:pt x="53377" y="17777"/>
                  </a:moveTo>
                  <a:lnTo>
                    <a:pt x="35578" y="53331"/>
                  </a:lnTo>
                </a:path>
                <a:path w="53975" h="53339">
                  <a:moveTo>
                    <a:pt x="35578" y="53331"/>
                  </a:moveTo>
                  <a:lnTo>
                    <a:pt x="35578" y="53331"/>
                  </a:lnTo>
                </a:path>
                <a:path w="53975" h="53339">
                  <a:moveTo>
                    <a:pt x="35578" y="53331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0" y="35554"/>
                  </a:lnTo>
                </a:path>
                <a:path w="53975" h="53339">
                  <a:moveTo>
                    <a:pt x="0" y="35554"/>
                  </a:moveTo>
                  <a:lnTo>
                    <a:pt x="17798" y="0"/>
                  </a:lnTo>
                </a:path>
                <a:path w="53975" h="53339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299796" y="472664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53377" y="17777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299796" y="4726646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53377" y="17777"/>
                  </a:lnTo>
                </a:path>
                <a:path w="53975" h="35560">
                  <a:moveTo>
                    <a:pt x="53377" y="17777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35578" y="35554"/>
                  </a:lnTo>
                </a:path>
                <a:path w="53975" h="35560">
                  <a:moveTo>
                    <a:pt x="35578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370953" y="4744423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377" y="0"/>
                  </a:moveTo>
                  <a:lnTo>
                    <a:pt x="17798" y="0"/>
                  </a:lnTo>
                  <a:lnTo>
                    <a:pt x="0" y="35572"/>
                  </a:lnTo>
                  <a:lnTo>
                    <a:pt x="35578" y="35572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370953" y="4744423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798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53377" y="0"/>
                  </a:lnTo>
                </a:path>
                <a:path w="53975" h="36195">
                  <a:moveTo>
                    <a:pt x="53377" y="0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35578" y="35572"/>
                  </a:lnTo>
                </a:path>
                <a:path w="53975" h="36195">
                  <a:moveTo>
                    <a:pt x="35578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0" y="35572"/>
                  </a:lnTo>
                </a:path>
                <a:path w="53975" h="36195">
                  <a:moveTo>
                    <a:pt x="0" y="35572"/>
                  </a:moveTo>
                  <a:lnTo>
                    <a:pt x="17798" y="0"/>
                  </a:lnTo>
                </a:path>
                <a:path w="53975" h="3619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442111" y="4762200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53412" y="0"/>
                  </a:moveTo>
                  <a:lnTo>
                    <a:pt x="17816" y="0"/>
                  </a:lnTo>
                  <a:lnTo>
                    <a:pt x="0" y="17794"/>
                  </a:lnTo>
                  <a:lnTo>
                    <a:pt x="35614" y="35572"/>
                  </a:lnTo>
                  <a:lnTo>
                    <a:pt x="53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442111" y="4762200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5">
                  <a:moveTo>
                    <a:pt x="17816" y="0"/>
                  </a:moveTo>
                  <a:lnTo>
                    <a:pt x="53412" y="0"/>
                  </a:lnTo>
                </a:path>
                <a:path w="53975" h="36195">
                  <a:moveTo>
                    <a:pt x="53412" y="0"/>
                  </a:moveTo>
                  <a:lnTo>
                    <a:pt x="53412" y="0"/>
                  </a:lnTo>
                </a:path>
                <a:path w="53975" h="36195">
                  <a:moveTo>
                    <a:pt x="53412" y="0"/>
                  </a:moveTo>
                  <a:lnTo>
                    <a:pt x="35614" y="35572"/>
                  </a:lnTo>
                </a:path>
                <a:path w="53975" h="36195">
                  <a:moveTo>
                    <a:pt x="35614" y="35572"/>
                  </a:moveTo>
                  <a:lnTo>
                    <a:pt x="35614" y="35572"/>
                  </a:lnTo>
                </a:path>
                <a:path w="53975" h="36195">
                  <a:moveTo>
                    <a:pt x="35614" y="35572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0" y="17794"/>
                  </a:lnTo>
                </a:path>
                <a:path w="53975" h="36195">
                  <a:moveTo>
                    <a:pt x="0" y="17794"/>
                  </a:moveTo>
                  <a:lnTo>
                    <a:pt x="17816" y="0"/>
                  </a:lnTo>
                </a:path>
                <a:path w="53975" h="36195">
                  <a:moveTo>
                    <a:pt x="17816" y="0"/>
                  </a:moveTo>
                  <a:lnTo>
                    <a:pt x="1781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513322" y="47622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0" y="35572"/>
                  </a:lnTo>
                  <a:lnTo>
                    <a:pt x="35596" y="53349"/>
                  </a:lnTo>
                  <a:lnTo>
                    <a:pt x="53395" y="17794"/>
                  </a:lnTo>
                  <a:lnTo>
                    <a:pt x="17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513322" y="47622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17798" y="0"/>
                  </a:moveTo>
                  <a:lnTo>
                    <a:pt x="53395" y="17794"/>
                  </a:lnTo>
                </a:path>
                <a:path w="53975" h="53975">
                  <a:moveTo>
                    <a:pt x="53395" y="17794"/>
                  </a:moveTo>
                  <a:lnTo>
                    <a:pt x="53395" y="17794"/>
                  </a:lnTo>
                </a:path>
                <a:path w="53975" h="53975">
                  <a:moveTo>
                    <a:pt x="53395" y="17794"/>
                  </a:moveTo>
                  <a:lnTo>
                    <a:pt x="35596" y="53349"/>
                  </a:lnTo>
                </a:path>
                <a:path w="53975" h="53975">
                  <a:moveTo>
                    <a:pt x="35596" y="53349"/>
                  </a:moveTo>
                  <a:lnTo>
                    <a:pt x="35596" y="53349"/>
                  </a:lnTo>
                </a:path>
                <a:path w="53975" h="53975">
                  <a:moveTo>
                    <a:pt x="35596" y="53349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0" y="35572"/>
                  </a:lnTo>
                </a:path>
                <a:path w="53975" h="53975">
                  <a:moveTo>
                    <a:pt x="0" y="35572"/>
                  </a:moveTo>
                  <a:lnTo>
                    <a:pt x="17798" y="0"/>
                  </a:lnTo>
                </a:path>
                <a:path w="53975" h="53975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584516" y="4779995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17620" y="0"/>
                  </a:moveTo>
                  <a:lnTo>
                    <a:pt x="0" y="35554"/>
                  </a:lnTo>
                  <a:lnTo>
                    <a:pt x="35418" y="35554"/>
                  </a:lnTo>
                  <a:lnTo>
                    <a:pt x="53217" y="17777"/>
                  </a:lnTo>
                  <a:lnTo>
                    <a:pt x="1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584516" y="4779995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40" h="35560">
                  <a:moveTo>
                    <a:pt x="17620" y="0"/>
                  </a:moveTo>
                  <a:lnTo>
                    <a:pt x="53217" y="17777"/>
                  </a:lnTo>
                </a:path>
                <a:path w="53340" h="35560">
                  <a:moveTo>
                    <a:pt x="53217" y="17777"/>
                  </a:moveTo>
                  <a:lnTo>
                    <a:pt x="53217" y="17777"/>
                  </a:lnTo>
                </a:path>
                <a:path w="53340" h="35560">
                  <a:moveTo>
                    <a:pt x="53217" y="17777"/>
                  </a:moveTo>
                  <a:lnTo>
                    <a:pt x="35418" y="35554"/>
                  </a:lnTo>
                </a:path>
                <a:path w="53340" h="35560">
                  <a:moveTo>
                    <a:pt x="35418" y="35554"/>
                  </a:moveTo>
                  <a:lnTo>
                    <a:pt x="35418" y="35554"/>
                  </a:lnTo>
                </a:path>
                <a:path w="53340" h="35560">
                  <a:moveTo>
                    <a:pt x="35418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0" y="35554"/>
                  </a:lnTo>
                </a:path>
                <a:path w="53340" h="35560">
                  <a:moveTo>
                    <a:pt x="0" y="35554"/>
                  </a:moveTo>
                  <a:lnTo>
                    <a:pt x="17620" y="0"/>
                  </a:lnTo>
                </a:path>
                <a:path w="53340" h="35560">
                  <a:moveTo>
                    <a:pt x="17620" y="0"/>
                  </a:moveTo>
                  <a:lnTo>
                    <a:pt x="17620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655531" y="479777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53395" y="0"/>
                  </a:moveTo>
                  <a:lnTo>
                    <a:pt x="17798" y="0"/>
                  </a:lnTo>
                  <a:lnTo>
                    <a:pt x="0" y="35554"/>
                  </a:lnTo>
                  <a:lnTo>
                    <a:pt x="35596" y="35554"/>
                  </a:lnTo>
                  <a:lnTo>
                    <a:pt x="5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655531" y="4797773"/>
              <a:ext cx="53975" cy="35560"/>
            </a:xfrm>
            <a:custGeom>
              <a:avLst/>
              <a:gdLst/>
              <a:ahLst/>
              <a:cxnLst/>
              <a:rect l="l" t="t" r="r" b="b"/>
              <a:pathLst>
                <a:path w="53975" h="35560">
                  <a:moveTo>
                    <a:pt x="17798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53395" y="0"/>
                  </a:lnTo>
                </a:path>
                <a:path w="53975" h="35560">
                  <a:moveTo>
                    <a:pt x="53395" y="0"/>
                  </a:moveTo>
                  <a:lnTo>
                    <a:pt x="35596" y="35554"/>
                  </a:lnTo>
                </a:path>
                <a:path w="53975" h="35560">
                  <a:moveTo>
                    <a:pt x="35596" y="35554"/>
                  </a:moveTo>
                  <a:lnTo>
                    <a:pt x="35596" y="35554"/>
                  </a:lnTo>
                </a:path>
                <a:path w="53975" h="35560">
                  <a:moveTo>
                    <a:pt x="35596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0" y="35554"/>
                  </a:lnTo>
                </a:path>
                <a:path w="53975" h="35560">
                  <a:moveTo>
                    <a:pt x="0" y="35554"/>
                  </a:moveTo>
                  <a:lnTo>
                    <a:pt x="17798" y="0"/>
                  </a:lnTo>
                </a:path>
                <a:path w="53975" h="35560">
                  <a:moveTo>
                    <a:pt x="17798" y="0"/>
                  </a:moveTo>
                  <a:lnTo>
                    <a:pt x="1779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805497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9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805497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9" y="0"/>
                  </a:lnTo>
                </a:path>
                <a:path w="71754" h="36195">
                  <a:moveTo>
                    <a:pt x="71159" y="0"/>
                  </a:moveTo>
                  <a:lnTo>
                    <a:pt x="71159" y="0"/>
                  </a:lnTo>
                </a:path>
                <a:path w="71754" h="36195">
                  <a:moveTo>
                    <a:pt x="71159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876657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876657" y="453104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71157" y="17777"/>
                  </a:lnTo>
                </a:path>
                <a:path w="71754" h="36195">
                  <a:moveTo>
                    <a:pt x="71157" y="17777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947815" y="454882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94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983394" y="4548821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0"/>
                  </a:moveTo>
                  <a:lnTo>
                    <a:pt x="35578" y="17794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018973" y="455770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947815" y="454882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17794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018973" y="4566616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018973" y="4566616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018973" y="457548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018973" y="4566616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090130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090130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161288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161288" y="458439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232446" y="460217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268025" y="4602171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303604" y="461103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232446" y="4602171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17777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303604" y="461994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303604" y="461994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94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303604" y="462883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303604" y="4619948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17794"/>
                  </a:moveTo>
                  <a:lnTo>
                    <a:pt x="35578" y="0"/>
                  </a:lnTo>
                </a:path>
                <a:path w="36195" h="18414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374762" y="463774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374762" y="463774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445919" y="463774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445919" y="463774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517077" y="465552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52656" y="4655520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588235" y="466438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517077" y="465552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588235" y="4673297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588235" y="4673297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588235" y="468216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588235" y="4673297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659393" y="469107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94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659393" y="469107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94"/>
                  </a:lnTo>
                </a:path>
                <a:path w="71754" h="36195">
                  <a:moveTo>
                    <a:pt x="0" y="17794"/>
                  </a:moveTo>
                  <a:lnTo>
                    <a:pt x="0" y="17794"/>
                  </a:lnTo>
                </a:path>
                <a:path w="71754" h="36195">
                  <a:moveTo>
                    <a:pt x="0" y="17794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730551" y="469107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94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730551" y="4691074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17794"/>
                  </a:lnTo>
                </a:path>
                <a:path w="71754" h="36195">
                  <a:moveTo>
                    <a:pt x="71157" y="17794"/>
                  </a:moveTo>
                  <a:lnTo>
                    <a:pt x="71157" y="17794"/>
                  </a:lnTo>
                </a:path>
                <a:path w="71754" h="36195">
                  <a:moveTo>
                    <a:pt x="71157" y="17794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801709" y="4708869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837287" y="4708869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872866" y="471773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801709" y="4708869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872866" y="4726646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872866" y="4726646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872866" y="473551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872866" y="4726646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44024" y="4744423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72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944024" y="4744423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71157" y="0"/>
                  </a:lnTo>
                </a:path>
                <a:path w="71754" h="36195">
                  <a:moveTo>
                    <a:pt x="71157" y="0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0" y="17777"/>
                  </a:lnTo>
                </a:path>
                <a:path w="71754" h="36195">
                  <a:moveTo>
                    <a:pt x="0" y="17777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015182" y="4744423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61" y="0"/>
                  </a:moveTo>
                  <a:lnTo>
                    <a:pt x="0" y="35572"/>
                  </a:lnTo>
                  <a:lnTo>
                    <a:pt x="35561" y="35572"/>
                  </a:lnTo>
                  <a:lnTo>
                    <a:pt x="71140" y="17777"/>
                  </a:lnTo>
                  <a:lnTo>
                    <a:pt x="35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015182" y="4744423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61" y="0"/>
                  </a:moveTo>
                  <a:lnTo>
                    <a:pt x="71140" y="17777"/>
                  </a:lnTo>
                </a:path>
                <a:path w="71754" h="36195">
                  <a:moveTo>
                    <a:pt x="71140" y="17777"/>
                  </a:moveTo>
                  <a:lnTo>
                    <a:pt x="71140" y="17777"/>
                  </a:lnTo>
                </a:path>
                <a:path w="71754" h="36195">
                  <a:moveTo>
                    <a:pt x="71140" y="17777"/>
                  </a:moveTo>
                  <a:lnTo>
                    <a:pt x="35561" y="35572"/>
                  </a:lnTo>
                </a:path>
                <a:path w="71754" h="36195">
                  <a:moveTo>
                    <a:pt x="35561" y="35572"/>
                  </a:moveTo>
                  <a:lnTo>
                    <a:pt x="35561" y="35572"/>
                  </a:lnTo>
                </a:path>
                <a:path w="71754" h="36195">
                  <a:moveTo>
                    <a:pt x="35561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61" y="0"/>
                  </a:lnTo>
                </a:path>
                <a:path w="71754" h="36195">
                  <a:moveTo>
                    <a:pt x="35561" y="0"/>
                  </a:moveTo>
                  <a:lnTo>
                    <a:pt x="35561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086322" y="4762200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578" y="0"/>
                  </a:moveTo>
                  <a:lnTo>
                    <a:pt x="0" y="35572"/>
                  </a:lnTo>
                  <a:lnTo>
                    <a:pt x="35578" y="35572"/>
                  </a:lnTo>
                  <a:lnTo>
                    <a:pt x="71157" y="17794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121901" y="4762200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0" y="0"/>
                  </a:moveTo>
                  <a:lnTo>
                    <a:pt x="35578" y="17794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157480" y="477108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086322" y="4762200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157" y="17794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35578" y="35572"/>
                  </a:lnTo>
                </a:path>
                <a:path w="71754" h="36195">
                  <a:moveTo>
                    <a:pt x="35578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0" y="35572"/>
                  </a:lnTo>
                </a:path>
                <a:path w="71754" h="36195">
                  <a:moveTo>
                    <a:pt x="0" y="35572"/>
                  </a:moveTo>
                  <a:lnTo>
                    <a:pt x="35578" y="0"/>
                  </a:lnTo>
                </a:path>
                <a:path w="71754" h="36195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157480" y="4779995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157480" y="4779995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157480" y="478886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157480" y="4779995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77"/>
                  </a:moveTo>
                  <a:lnTo>
                    <a:pt x="35578" y="0"/>
                  </a:lnTo>
                </a:path>
                <a:path w="36195" h="17779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228638" y="479777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0"/>
                  </a:moveTo>
                  <a:lnTo>
                    <a:pt x="35578" y="0"/>
                  </a:lnTo>
                  <a:lnTo>
                    <a:pt x="0" y="17777"/>
                  </a:lnTo>
                  <a:lnTo>
                    <a:pt x="35578" y="35554"/>
                  </a:lnTo>
                  <a:lnTo>
                    <a:pt x="71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228638" y="479777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71157" y="0"/>
                  </a:lnTo>
                </a:path>
                <a:path w="71754" h="35560">
                  <a:moveTo>
                    <a:pt x="71157" y="0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0" y="17777"/>
                  </a:lnTo>
                </a:path>
                <a:path w="71754" h="35560">
                  <a:moveTo>
                    <a:pt x="0" y="17777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299796" y="479777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54"/>
                  </a:lnTo>
                  <a:lnTo>
                    <a:pt x="35578" y="35554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299796" y="479777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71157" y="17777"/>
                  </a:lnTo>
                </a:path>
                <a:path w="71754" h="35560">
                  <a:moveTo>
                    <a:pt x="71157" y="17777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35578" y="35554"/>
                  </a:lnTo>
                </a:path>
                <a:path w="71754" h="35560">
                  <a:moveTo>
                    <a:pt x="35578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0" y="35554"/>
                  </a:lnTo>
                </a:path>
                <a:path w="71754" h="35560">
                  <a:moveTo>
                    <a:pt x="0" y="35554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370953" y="481555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78" y="0"/>
                  </a:moveTo>
                  <a:lnTo>
                    <a:pt x="0" y="35563"/>
                  </a:lnTo>
                  <a:lnTo>
                    <a:pt x="35578" y="35563"/>
                  </a:lnTo>
                  <a:lnTo>
                    <a:pt x="71157" y="17777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406532" y="4815550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0"/>
                  </a:moveTo>
                  <a:lnTo>
                    <a:pt x="35578" y="17777"/>
                  </a:lnTo>
                </a:path>
              </a:pathLst>
            </a:custGeom>
            <a:ln w="1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442111" y="482441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370953" y="4815550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57" y="17777"/>
                  </a:moveTo>
                  <a:lnTo>
                    <a:pt x="35578" y="35563"/>
                  </a:lnTo>
                </a:path>
                <a:path w="71754" h="35560">
                  <a:moveTo>
                    <a:pt x="35578" y="35563"/>
                  </a:moveTo>
                  <a:lnTo>
                    <a:pt x="35578" y="35563"/>
                  </a:lnTo>
                </a:path>
                <a:path w="71754" h="35560">
                  <a:moveTo>
                    <a:pt x="35578" y="35563"/>
                  </a:moveTo>
                  <a:lnTo>
                    <a:pt x="0" y="35563"/>
                  </a:lnTo>
                </a:path>
                <a:path w="71754" h="35560">
                  <a:moveTo>
                    <a:pt x="0" y="35563"/>
                  </a:moveTo>
                  <a:lnTo>
                    <a:pt x="0" y="35563"/>
                  </a:lnTo>
                </a:path>
                <a:path w="71754" h="35560">
                  <a:moveTo>
                    <a:pt x="0" y="35563"/>
                  </a:moveTo>
                  <a:lnTo>
                    <a:pt x="35578" y="0"/>
                  </a:lnTo>
                </a:path>
                <a:path w="71754" h="35560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442111" y="4833327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211" y="0"/>
                  </a:moveTo>
                  <a:lnTo>
                    <a:pt x="35614" y="0"/>
                  </a:lnTo>
                  <a:lnTo>
                    <a:pt x="0" y="17786"/>
                  </a:lnTo>
                  <a:lnTo>
                    <a:pt x="35614" y="35568"/>
                  </a:lnTo>
                  <a:lnTo>
                    <a:pt x="71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442111" y="4833327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35614" y="0"/>
                  </a:moveTo>
                  <a:lnTo>
                    <a:pt x="71211" y="0"/>
                  </a:lnTo>
                </a:path>
                <a:path w="71754" h="36195">
                  <a:moveTo>
                    <a:pt x="71211" y="0"/>
                  </a:moveTo>
                  <a:lnTo>
                    <a:pt x="71211" y="0"/>
                  </a:lnTo>
                </a:path>
                <a:path w="71754" h="36195">
                  <a:moveTo>
                    <a:pt x="71211" y="0"/>
                  </a:moveTo>
                  <a:lnTo>
                    <a:pt x="35614" y="35568"/>
                  </a:lnTo>
                </a:path>
                <a:path w="71754" h="36195">
                  <a:moveTo>
                    <a:pt x="35614" y="35568"/>
                  </a:moveTo>
                  <a:lnTo>
                    <a:pt x="35614" y="35568"/>
                  </a:lnTo>
                </a:path>
                <a:path w="71754" h="36195">
                  <a:moveTo>
                    <a:pt x="35614" y="35568"/>
                  </a:moveTo>
                  <a:lnTo>
                    <a:pt x="0" y="17786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442111" y="484220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442111" y="4833327"/>
              <a:ext cx="36195" cy="17780"/>
            </a:xfrm>
            <a:custGeom>
              <a:avLst/>
              <a:gdLst/>
              <a:ahLst/>
              <a:cxnLst/>
              <a:rect l="l" t="t" r="r" b="b"/>
              <a:pathLst>
                <a:path w="36195" h="17779">
                  <a:moveTo>
                    <a:pt x="0" y="17786"/>
                  </a:moveTo>
                  <a:lnTo>
                    <a:pt x="35614" y="0"/>
                  </a:lnTo>
                </a:path>
                <a:path w="36195" h="17779">
                  <a:moveTo>
                    <a:pt x="35614" y="0"/>
                  </a:moveTo>
                  <a:lnTo>
                    <a:pt x="35614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513322" y="485111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71193" y="0"/>
                  </a:moveTo>
                  <a:lnTo>
                    <a:pt x="35596" y="0"/>
                  </a:lnTo>
                  <a:lnTo>
                    <a:pt x="0" y="17782"/>
                  </a:lnTo>
                  <a:lnTo>
                    <a:pt x="35596" y="35563"/>
                  </a:lnTo>
                  <a:lnTo>
                    <a:pt x="71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513322" y="4851113"/>
              <a:ext cx="71755" cy="35560"/>
            </a:xfrm>
            <a:custGeom>
              <a:avLst/>
              <a:gdLst/>
              <a:ahLst/>
              <a:cxnLst/>
              <a:rect l="l" t="t" r="r" b="b"/>
              <a:pathLst>
                <a:path w="71754" h="35560">
                  <a:moveTo>
                    <a:pt x="35596" y="0"/>
                  </a:moveTo>
                  <a:lnTo>
                    <a:pt x="71193" y="0"/>
                  </a:lnTo>
                </a:path>
                <a:path w="71754" h="35560">
                  <a:moveTo>
                    <a:pt x="71193" y="0"/>
                  </a:moveTo>
                  <a:lnTo>
                    <a:pt x="71193" y="0"/>
                  </a:lnTo>
                </a:path>
                <a:path w="71754" h="35560">
                  <a:moveTo>
                    <a:pt x="71193" y="0"/>
                  </a:moveTo>
                  <a:lnTo>
                    <a:pt x="35596" y="35563"/>
                  </a:lnTo>
                </a:path>
                <a:path w="71754" h="35560">
                  <a:moveTo>
                    <a:pt x="35596" y="35563"/>
                  </a:moveTo>
                  <a:lnTo>
                    <a:pt x="35596" y="35563"/>
                  </a:lnTo>
                </a:path>
                <a:path w="71754" h="35560">
                  <a:moveTo>
                    <a:pt x="35596" y="35563"/>
                  </a:moveTo>
                  <a:lnTo>
                    <a:pt x="0" y="17782"/>
                  </a:lnTo>
                </a:path>
                <a:path w="71754" h="35560">
                  <a:moveTo>
                    <a:pt x="0" y="17782"/>
                  </a:moveTo>
                  <a:lnTo>
                    <a:pt x="0" y="17782"/>
                  </a:lnTo>
                </a:path>
                <a:path w="71754" h="35560">
                  <a:moveTo>
                    <a:pt x="0" y="17782"/>
                  </a:moveTo>
                  <a:lnTo>
                    <a:pt x="35596" y="0"/>
                  </a:lnTo>
                </a:path>
                <a:path w="71754" h="35560">
                  <a:moveTo>
                    <a:pt x="35596" y="0"/>
                  </a:moveTo>
                  <a:lnTo>
                    <a:pt x="35596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584516" y="4851113"/>
              <a:ext cx="71120" cy="35560"/>
            </a:xfrm>
            <a:custGeom>
              <a:avLst/>
              <a:gdLst/>
              <a:ahLst/>
              <a:cxnLst/>
              <a:rect l="l" t="t" r="r" b="b"/>
              <a:pathLst>
                <a:path w="71120" h="35560">
                  <a:moveTo>
                    <a:pt x="35418" y="0"/>
                  </a:moveTo>
                  <a:lnTo>
                    <a:pt x="0" y="35563"/>
                  </a:lnTo>
                  <a:lnTo>
                    <a:pt x="35418" y="35563"/>
                  </a:lnTo>
                  <a:lnTo>
                    <a:pt x="71015" y="17782"/>
                  </a:lnTo>
                  <a:lnTo>
                    <a:pt x="35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584516" y="4851113"/>
              <a:ext cx="71120" cy="35560"/>
            </a:xfrm>
            <a:custGeom>
              <a:avLst/>
              <a:gdLst/>
              <a:ahLst/>
              <a:cxnLst/>
              <a:rect l="l" t="t" r="r" b="b"/>
              <a:pathLst>
                <a:path w="71120" h="35560">
                  <a:moveTo>
                    <a:pt x="35418" y="0"/>
                  </a:moveTo>
                  <a:lnTo>
                    <a:pt x="71015" y="17782"/>
                  </a:lnTo>
                </a:path>
                <a:path w="71120" h="35560">
                  <a:moveTo>
                    <a:pt x="71015" y="17782"/>
                  </a:moveTo>
                  <a:lnTo>
                    <a:pt x="71015" y="17782"/>
                  </a:lnTo>
                </a:path>
                <a:path w="71120" h="35560">
                  <a:moveTo>
                    <a:pt x="71015" y="17782"/>
                  </a:moveTo>
                  <a:lnTo>
                    <a:pt x="35418" y="35563"/>
                  </a:lnTo>
                </a:path>
                <a:path w="71120" h="35560">
                  <a:moveTo>
                    <a:pt x="35418" y="35563"/>
                  </a:moveTo>
                  <a:lnTo>
                    <a:pt x="35418" y="35563"/>
                  </a:lnTo>
                </a:path>
                <a:path w="71120" h="35560">
                  <a:moveTo>
                    <a:pt x="35418" y="35563"/>
                  </a:moveTo>
                  <a:lnTo>
                    <a:pt x="0" y="35563"/>
                  </a:lnTo>
                </a:path>
                <a:path w="71120" h="35560">
                  <a:moveTo>
                    <a:pt x="0" y="35563"/>
                  </a:moveTo>
                  <a:lnTo>
                    <a:pt x="0" y="35563"/>
                  </a:lnTo>
                </a:path>
                <a:path w="71120" h="35560">
                  <a:moveTo>
                    <a:pt x="0" y="35563"/>
                  </a:moveTo>
                  <a:lnTo>
                    <a:pt x="35418" y="0"/>
                  </a:lnTo>
                </a:path>
                <a:path w="71120" h="35560">
                  <a:moveTo>
                    <a:pt x="35418" y="0"/>
                  </a:moveTo>
                  <a:lnTo>
                    <a:pt x="3541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214648" y="4602171"/>
              <a:ext cx="658495" cy="160655"/>
            </a:xfrm>
            <a:custGeom>
              <a:avLst/>
              <a:gdLst/>
              <a:ahLst/>
              <a:cxnLst/>
              <a:rect l="l" t="t" r="r" b="b"/>
              <a:pathLst>
                <a:path w="658495" h="160654">
                  <a:moveTo>
                    <a:pt x="35578" y="0"/>
                  </a:moveTo>
                  <a:lnTo>
                    <a:pt x="0" y="35572"/>
                  </a:lnTo>
                  <a:lnTo>
                    <a:pt x="622639" y="160029"/>
                  </a:lnTo>
                  <a:lnTo>
                    <a:pt x="658218" y="106698"/>
                  </a:lnTo>
                  <a:lnTo>
                    <a:pt x="35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250227" y="4602171"/>
              <a:ext cx="622935" cy="107314"/>
            </a:xfrm>
            <a:custGeom>
              <a:avLst/>
              <a:gdLst/>
              <a:ahLst/>
              <a:cxnLst/>
              <a:rect l="l" t="t" r="r" b="b"/>
              <a:pathLst>
                <a:path w="622934" h="107314">
                  <a:moveTo>
                    <a:pt x="0" y="0"/>
                  </a:moveTo>
                  <a:lnTo>
                    <a:pt x="622639" y="106698"/>
                  </a:lnTo>
                </a:path>
              </a:pathLst>
            </a:custGeom>
            <a:ln w="17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872866" y="469995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0" y="17821"/>
                  </a:moveTo>
                  <a:lnTo>
                    <a:pt x="0" y="0"/>
                  </a:lnTo>
                  <a:lnTo>
                    <a:pt x="0" y="17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214648" y="4602171"/>
              <a:ext cx="658495" cy="160655"/>
            </a:xfrm>
            <a:custGeom>
              <a:avLst/>
              <a:gdLst/>
              <a:ahLst/>
              <a:cxnLst/>
              <a:rect l="l" t="t" r="r" b="b"/>
              <a:pathLst>
                <a:path w="658495" h="160654">
                  <a:moveTo>
                    <a:pt x="658218" y="106698"/>
                  </a:moveTo>
                  <a:lnTo>
                    <a:pt x="622639" y="160029"/>
                  </a:lnTo>
                </a:path>
                <a:path w="658495" h="160654">
                  <a:moveTo>
                    <a:pt x="622639" y="160029"/>
                  </a:moveTo>
                  <a:lnTo>
                    <a:pt x="622639" y="160029"/>
                  </a:lnTo>
                </a:path>
                <a:path w="658495" h="160654">
                  <a:moveTo>
                    <a:pt x="622639" y="160029"/>
                  </a:moveTo>
                  <a:lnTo>
                    <a:pt x="0" y="35572"/>
                  </a:lnTo>
                </a:path>
                <a:path w="658495" h="160654">
                  <a:moveTo>
                    <a:pt x="0" y="35572"/>
                  </a:moveTo>
                  <a:lnTo>
                    <a:pt x="0" y="35572"/>
                  </a:lnTo>
                </a:path>
                <a:path w="658495" h="160654">
                  <a:moveTo>
                    <a:pt x="0" y="35572"/>
                  </a:moveTo>
                  <a:lnTo>
                    <a:pt x="35578" y="0"/>
                  </a:lnTo>
                </a:path>
                <a:path w="658495" h="160654">
                  <a:moveTo>
                    <a:pt x="35578" y="0"/>
                  </a:moveTo>
                  <a:lnTo>
                    <a:pt x="35578" y="0"/>
                  </a:lnTo>
                </a:path>
              </a:pathLst>
            </a:custGeom>
            <a:ln w="17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5057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Estimation with</a:t>
            </a:r>
            <a:r>
              <a:rPr spc="-40" dirty="0"/>
              <a:t> </a:t>
            </a:r>
            <a:r>
              <a:rPr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6960" y="2211653"/>
            <a:ext cx="1993264" cy="8578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16865" marR="5080" indent="-304800">
              <a:lnSpc>
                <a:spcPct val="103800"/>
              </a:lnSpc>
              <a:spcBef>
                <a:spcPts val="35"/>
              </a:spcBef>
              <a:tabLst>
                <a:tab pos="850265" algn="l"/>
              </a:tabLst>
            </a:pPr>
            <a:r>
              <a:rPr sz="1350" spc="-105" dirty="0">
                <a:latin typeface="Arial"/>
                <a:cs typeface="Arial"/>
              </a:rPr>
              <a:t>use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cases	scenarios </a:t>
            </a:r>
            <a:r>
              <a:rPr sz="1350" spc="-100" dirty="0">
                <a:latin typeface="Arial"/>
                <a:cs typeface="Arial"/>
              </a:rPr>
              <a:t>pages  </a:t>
            </a:r>
            <a:r>
              <a:rPr sz="1350" spc="-85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L="278765">
              <a:lnSpc>
                <a:spcPts val="1595"/>
              </a:lnSpc>
              <a:spcBef>
                <a:spcPts val="65"/>
              </a:spcBef>
            </a:pPr>
            <a:r>
              <a:rPr sz="1350" spc="-155" dirty="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  <a:p>
            <a:pPr marL="316865">
              <a:lnSpc>
                <a:spcPts val="1595"/>
              </a:lnSpc>
            </a:pPr>
            <a:r>
              <a:rPr sz="1350" spc="-8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214" y="2425258"/>
            <a:ext cx="177800" cy="64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55" dirty="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65"/>
              </a:spcBef>
            </a:pPr>
            <a:r>
              <a:rPr sz="1350" spc="-155" dirty="0">
                <a:latin typeface="Arial"/>
                <a:cs typeface="Arial"/>
              </a:rPr>
              <a:t>20</a:t>
            </a:r>
            <a:endParaRPr sz="1350">
              <a:latin typeface="Arial"/>
              <a:cs typeface="Arial"/>
            </a:endParaRPr>
          </a:p>
          <a:p>
            <a:pPr marL="63500">
              <a:lnSpc>
                <a:spcPts val="1595"/>
              </a:lnSpc>
            </a:pPr>
            <a:r>
              <a:rPr sz="1350" spc="-85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3325" y="2425258"/>
            <a:ext cx="110489" cy="64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5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65"/>
              </a:spcBef>
            </a:pPr>
            <a:r>
              <a:rPr sz="1350" spc="-85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350" spc="-8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5185" y="2211653"/>
            <a:ext cx="935355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350" spc="-105" dirty="0">
                <a:latin typeface="Arial"/>
                <a:cs typeface="Arial"/>
              </a:rPr>
              <a:t>LOC</a:t>
            </a:r>
            <a:r>
              <a:rPr sz="1350" spc="-21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estimate</a:t>
            </a:r>
            <a:endParaRPr sz="1350">
              <a:latin typeface="Arial"/>
              <a:cs typeface="Arial"/>
            </a:endParaRPr>
          </a:p>
          <a:p>
            <a:pPr marR="17780" algn="r">
              <a:lnSpc>
                <a:spcPct val="100000"/>
              </a:lnSpc>
              <a:spcBef>
                <a:spcPts val="60"/>
              </a:spcBef>
            </a:pPr>
            <a:r>
              <a:rPr sz="1350" spc="-155" dirty="0">
                <a:latin typeface="Arial"/>
                <a:cs typeface="Arial"/>
              </a:rPr>
              <a:t>3</a:t>
            </a:r>
            <a:r>
              <a:rPr sz="1350" spc="-80" dirty="0">
                <a:latin typeface="Arial"/>
                <a:cs typeface="Arial"/>
              </a:rPr>
              <a:t>,</a:t>
            </a:r>
            <a:r>
              <a:rPr sz="1350" spc="-155" dirty="0">
                <a:latin typeface="Arial"/>
                <a:cs typeface="Arial"/>
              </a:rPr>
              <a:t>3</a:t>
            </a:r>
            <a:r>
              <a:rPr sz="1350" spc="-55" dirty="0">
                <a:latin typeface="Arial"/>
                <a:cs typeface="Arial"/>
              </a:rPr>
              <a:t>6</a:t>
            </a:r>
            <a:r>
              <a:rPr sz="1350" spc="-85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R="17780" algn="r">
              <a:lnSpc>
                <a:spcPts val="1595"/>
              </a:lnSpc>
              <a:spcBef>
                <a:spcPts val="65"/>
              </a:spcBef>
            </a:pPr>
            <a:r>
              <a:rPr sz="1350" spc="-55" dirty="0">
                <a:latin typeface="Arial"/>
                <a:cs typeface="Arial"/>
              </a:rPr>
              <a:t>3</a:t>
            </a:r>
            <a:r>
              <a:rPr sz="1350" spc="-155" dirty="0">
                <a:latin typeface="Arial"/>
                <a:cs typeface="Arial"/>
              </a:rPr>
              <a:t>1</a:t>
            </a:r>
            <a:r>
              <a:rPr sz="1350" spc="-80" dirty="0">
                <a:latin typeface="Arial"/>
                <a:cs typeface="Arial"/>
              </a:rPr>
              <a:t>,</a:t>
            </a:r>
            <a:r>
              <a:rPr sz="1350" spc="-155" dirty="0">
                <a:latin typeface="Arial"/>
                <a:cs typeface="Arial"/>
              </a:rPr>
              <a:t>2</a:t>
            </a:r>
            <a:r>
              <a:rPr sz="1350" spc="-55" dirty="0">
                <a:latin typeface="Arial"/>
                <a:cs typeface="Arial"/>
              </a:rPr>
              <a:t>3</a:t>
            </a:r>
            <a:r>
              <a:rPr sz="1350" spc="-8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  <a:p>
            <a:pPr marR="17780" algn="r">
              <a:lnSpc>
                <a:spcPts val="1595"/>
              </a:lnSpc>
            </a:pPr>
            <a:r>
              <a:rPr sz="1350" spc="-155" dirty="0">
                <a:latin typeface="Arial"/>
                <a:cs typeface="Arial"/>
              </a:rPr>
              <a:t>7</a:t>
            </a:r>
            <a:r>
              <a:rPr sz="1350" spc="-80" dirty="0">
                <a:latin typeface="Arial"/>
                <a:cs typeface="Arial"/>
              </a:rPr>
              <a:t>,</a:t>
            </a:r>
            <a:r>
              <a:rPr sz="1350" spc="-155" dirty="0">
                <a:latin typeface="Arial"/>
                <a:cs typeface="Arial"/>
              </a:rPr>
              <a:t>9</a:t>
            </a:r>
            <a:r>
              <a:rPr sz="1350" spc="-55" dirty="0">
                <a:latin typeface="Arial"/>
                <a:cs typeface="Arial"/>
              </a:rPr>
              <a:t>7</a:t>
            </a:r>
            <a:r>
              <a:rPr sz="1350" spc="-85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560" y="2454153"/>
            <a:ext cx="126555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490"/>
              </a:lnSpc>
            </a:pPr>
            <a:r>
              <a:rPr sz="1350" spc="-85" dirty="0">
                <a:latin typeface="Arial"/>
                <a:cs typeface="Arial"/>
              </a:rPr>
              <a:t>e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100" dirty="0">
                <a:latin typeface="Arial"/>
                <a:cs typeface="Arial"/>
              </a:rPr>
              <a:t>subsystem</a:t>
            </a:r>
            <a:endParaRPr sz="1350">
              <a:latin typeface="Arial"/>
              <a:cs typeface="Arial"/>
            </a:endParaRPr>
          </a:p>
          <a:p>
            <a:pPr indent="37465">
              <a:lnSpc>
                <a:spcPts val="1570"/>
              </a:lnSpc>
              <a:spcBef>
                <a:spcPts val="155"/>
              </a:spcBef>
            </a:pPr>
            <a:r>
              <a:rPr sz="1350" spc="-100" dirty="0">
                <a:latin typeface="Arial"/>
                <a:cs typeface="Arial"/>
              </a:rPr>
              <a:t>subsystem </a:t>
            </a:r>
            <a:r>
              <a:rPr sz="1350" spc="-80" dirty="0">
                <a:latin typeface="Arial"/>
                <a:cs typeface="Arial"/>
              </a:rPr>
              <a:t>group  </a:t>
            </a:r>
            <a:r>
              <a:rPr sz="1350" spc="-85" dirty="0">
                <a:latin typeface="Arial"/>
                <a:cs typeface="Arial"/>
              </a:rPr>
              <a:t>e </a:t>
            </a:r>
            <a:r>
              <a:rPr sz="1350" spc="-100" dirty="0">
                <a:latin typeface="Arial"/>
                <a:cs typeface="Arial"/>
              </a:rPr>
              <a:t>subsystem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-80" dirty="0">
                <a:latin typeface="Arial"/>
                <a:cs typeface="Arial"/>
              </a:rPr>
              <a:t>group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</a:pPr>
            <a:r>
              <a:rPr sz="1350" spc="-85" dirty="0">
                <a:latin typeface="Arial"/>
                <a:cs typeface="Arial"/>
              </a:rPr>
              <a:t>stimate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87941" y="2224161"/>
          <a:ext cx="1910715" cy="1268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"/>
                <a:gridCol w="723900"/>
                <a:gridCol w="546100"/>
                <a:gridCol w="508000"/>
              </a:tblGrid>
              <a:tr h="218690">
                <a:tc>
                  <a:txBody>
                    <a:bodyPr/>
                    <a:lstStyle/>
                    <a:p>
                      <a:pPr algn="r">
                        <a:lnSpc>
                          <a:spcPts val="162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620"/>
                        </a:lnSpc>
                      </a:pPr>
                      <a:r>
                        <a:rPr sz="1350" spc="-90" dirty="0">
                          <a:latin typeface="Arial"/>
                          <a:cs typeface="Arial"/>
                        </a:rPr>
                        <a:t>scenarios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620"/>
                        </a:lnSpc>
                      </a:pPr>
                      <a:r>
                        <a:rPr sz="1350" spc="-100" dirty="0">
                          <a:latin typeface="Arial"/>
                          <a:cs typeface="Arial"/>
                        </a:rPr>
                        <a:t>pages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620"/>
                        </a:lnSpc>
                      </a:pPr>
                      <a:r>
                        <a:rPr sz="1350" spc="-105" dirty="0">
                          <a:latin typeface="Arial"/>
                          <a:cs typeface="Arial"/>
                        </a:rPr>
                        <a:t>LOC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  <a:tr h="213775"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80"/>
                        </a:lnSpc>
                      </a:pPr>
                      <a:r>
                        <a:rPr sz="1350" spc="-155" dirty="0">
                          <a:latin typeface="Arial"/>
                          <a:cs typeface="Arial"/>
                        </a:rPr>
                        <a:t>12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350" spc="-100" dirty="0">
                          <a:latin typeface="Arial"/>
                          <a:cs typeface="Arial"/>
                        </a:rPr>
                        <a:t>560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  <a:tr h="206754">
                <a:tc>
                  <a:txBody>
                    <a:bodyPr/>
                    <a:lstStyle/>
                    <a:p>
                      <a:pPr algn="r">
                        <a:lnSpc>
                          <a:spcPts val="153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30"/>
                        </a:lnSpc>
                      </a:pPr>
                      <a:r>
                        <a:rPr sz="1350" spc="-155" dirty="0">
                          <a:latin typeface="Arial"/>
                          <a:cs typeface="Arial"/>
                        </a:rPr>
                        <a:t>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53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350" spc="-114" dirty="0">
                          <a:latin typeface="Arial"/>
                          <a:cs typeface="Arial"/>
                        </a:rPr>
                        <a:t>3100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  <a:tr h="206754">
                <a:tc>
                  <a:txBody>
                    <a:bodyPr/>
                    <a:lstStyle/>
                    <a:p>
                      <a:pPr algn="r">
                        <a:lnSpc>
                          <a:spcPts val="152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350" spc="-155" dirty="0">
                          <a:latin typeface="Arial"/>
                          <a:cs typeface="Arial"/>
                        </a:rPr>
                        <a:t>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52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350" spc="-114" dirty="0">
                          <a:latin typeface="Arial"/>
                          <a:cs typeface="Arial"/>
                        </a:rPr>
                        <a:t>1650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  <a:tr h="213946"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80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  <a:tr h="209025">
                <a:tc>
                  <a:txBody>
                    <a:bodyPr/>
                    <a:lstStyle/>
                    <a:p>
                      <a:pPr algn="r">
                        <a:lnSpc>
                          <a:spcPts val="154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54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4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4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К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049489" y="3266659"/>
            <a:ext cx="4787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0" dirty="0">
                <a:latin typeface="Arial"/>
                <a:cs typeface="Arial"/>
              </a:rPr>
              <a:t>42,568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547" y="2209796"/>
            <a:ext cx="1866264" cy="1383665"/>
          </a:xfrm>
          <a:custGeom>
            <a:avLst/>
            <a:gdLst/>
            <a:ahLst/>
            <a:cxnLst/>
            <a:rect l="l" t="t" r="r" b="b"/>
            <a:pathLst>
              <a:path w="1866264" h="1383664">
                <a:moveTo>
                  <a:pt x="1866230" y="0"/>
                </a:moveTo>
                <a:lnTo>
                  <a:pt x="0" y="0"/>
                </a:lnTo>
                <a:lnTo>
                  <a:pt x="0" y="1383265"/>
                </a:lnTo>
                <a:lnTo>
                  <a:pt x="1866230" y="1383266"/>
                </a:lnTo>
                <a:lnTo>
                  <a:pt x="1866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98" y="2454011"/>
            <a:ext cx="2078355" cy="9150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83100"/>
              </a:lnSpc>
              <a:spcBef>
                <a:spcPts val="370"/>
              </a:spcBef>
            </a:pPr>
            <a:r>
              <a:rPr sz="1350" spc="-90" dirty="0">
                <a:latin typeface="Arial"/>
                <a:cs typeface="Arial"/>
              </a:rPr>
              <a:t>User </a:t>
            </a:r>
            <a:r>
              <a:rPr sz="1350" spc="-70" dirty="0">
                <a:latin typeface="Arial"/>
                <a:cs typeface="Arial"/>
              </a:rPr>
              <a:t>interface </a:t>
            </a:r>
            <a:r>
              <a:rPr sz="1350" spc="-100" dirty="0">
                <a:latin typeface="Arial"/>
                <a:cs typeface="Arial"/>
              </a:rPr>
              <a:t>subsystem  </a:t>
            </a:r>
            <a:r>
              <a:rPr sz="1350" spc="-90" dirty="0">
                <a:latin typeface="Arial"/>
                <a:cs typeface="Arial"/>
              </a:rPr>
              <a:t>Engineering </a:t>
            </a:r>
            <a:r>
              <a:rPr sz="1350" spc="-100" dirty="0">
                <a:latin typeface="Arial"/>
                <a:cs typeface="Arial"/>
              </a:rPr>
              <a:t>subsystem </a:t>
            </a:r>
            <a:r>
              <a:rPr sz="1350" spc="-80" dirty="0">
                <a:latin typeface="Arial"/>
                <a:cs typeface="Arial"/>
              </a:rPr>
              <a:t>group  Infrastructure </a:t>
            </a:r>
            <a:r>
              <a:rPr sz="1350" spc="-100" dirty="0">
                <a:latin typeface="Arial"/>
                <a:cs typeface="Arial"/>
              </a:rPr>
              <a:t>subsystem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80" dirty="0">
                <a:latin typeface="Arial"/>
                <a:cs typeface="Arial"/>
              </a:rPr>
              <a:t>group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350" spc="-90" dirty="0">
                <a:latin typeface="Arial"/>
                <a:cs typeface="Arial"/>
              </a:rPr>
              <a:t>Total </a:t>
            </a:r>
            <a:r>
              <a:rPr sz="1350" spc="-105" dirty="0">
                <a:latin typeface="Arial"/>
                <a:cs typeface="Arial"/>
              </a:rPr>
              <a:t>LOC</a:t>
            </a:r>
            <a:r>
              <a:rPr sz="1350" spc="-295" dirty="0">
                <a:latin typeface="Arial"/>
                <a:cs typeface="Arial"/>
              </a:rPr>
              <a:t> </a:t>
            </a:r>
            <a:r>
              <a:rPr sz="1350" spc="-85" dirty="0">
                <a:latin typeface="Arial"/>
                <a:cs typeface="Arial"/>
              </a:rPr>
              <a:t>estimate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05583" y="4085844"/>
            <a:ext cx="6594475" cy="1336675"/>
            <a:chOff x="2005583" y="4085844"/>
            <a:chExt cx="6594475" cy="1336675"/>
          </a:xfrm>
        </p:grpSpPr>
        <p:sp>
          <p:nvSpPr>
            <p:cNvPr id="14" name="object 14"/>
            <p:cNvSpPr/>
            <p:nvPr/>
          </p:nvSpPr>
          <p:spPr>
            <a:xfrm>
              <a:off x="2005583" y="4085844"/>
              <a:ext cx="6594348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5583" y="4360164"/>
              <a:ext cx="6403848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5583" y="4634484"/>
              <a:ext cx="6416040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13775" y="4634484"/>
              <a:ext cx="384048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5583" y="4908804"/>
              <a:ext cx="5362956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6394" y="4142613"/>
            <a:ext cx="62477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Using 620 LOC/pm 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average productivity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of  this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and a burdened labor </a:t>
            </a:r>
            <a:r>
              <a:rPr sz="1800" dirty="0">
                <a:latin typeface="Arial"/>
                <a:cs typeface="Arial"/>
              </a:rPr>
              <a:t>rate of </a:t>
            </a:r>
            <a:r>
              <a:rPr sz="1800" spc="-5" dirty="0">
                <a:latin typeface="Arial"/>
                <a:cs typeface="Arial"/>
              </a:rPr>
              <a:t>$8000 per month,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cost per line of code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approximately </a:t>
            </a:r>
            <a:r>
              <a:rPr sz="1800" spc="-10" dirty="0">
                <a:latin typeface="Arial"/>
                <a:cs typeface="Arial"/>
              </a:rPr>
              <a:t>$13.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on the </a:t>
            </a:r>
            <a:r>
              <a:rPr sz="1800" spc="-5" dirty="0">
                <a:latin typeface="Arial"/>
                <a:cs typeface="Arial"/>
              </a:rPr>
              <a:t>use-  case estimate 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historical productivity data,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the total  estimated project cost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$552,000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A4A4A4"/>
                </a:solidFill>
                <a:latin typeface="Arial"/>
                <a:cs typeface="Arial"/>
              </a:rPr>
              <a:t>the estimated  effort is 68 </a:t>
            </a:r>
            <a:r>
              <a:rPr sz="1800" b="1" dirty="0">
                <a:solidFill>
                  <a:srgbClr val="A4A4A4"/>
                </a:solidFill>
                <a:latin typeface="Arial"/>
                <a:cs typeface="Arial"/>
              </a:rPr>
              <a:t>person-months.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453" y="1070305"/>
            <a:ext cx="5442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Empirical Estimation</a:t>
            </a:r>
            <a:r>
              <a:rPr spc="-5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1744" y="1879092"/>
            <a:ext cx="6125210" cy="1489075"/>
            <a:chOff x="1761744" y="1879092"/>
            <a:chExt cx="6125210" cy="1489075"/>
          </a:xfrm>
        </p:grpSpPr>
        <p:sp>
          <p:nvSpPr>
            <p:cNvPr id="5" name="object 5"/>
            <p:cNvSpPr/>
            <p:nvPr/>
          </p:nvSpPr>
          <p:spPr>
            <a:xfrm>
              <a:off x="2334768" y="2487168"/>
              <a:ext cx="5551932" cy="880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2410968"/>
              <a:ext cx="5576316" cy="905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2362200"/>
              <a:ext cx="5549265" cy="878205"/>
            </a:xfrm>
            <a:custGeom>
              <a:avLst/>
              <a:gdLst/>
              <a:ahLst/>
              <a:cxnLst/>
              <a:rect l="l" t="t" r="r" b="b"/>
              <a:pathLst>
                <a:path w="5549265" h="878205">
                  <a:moveTo>
                    <a:pt x="5548884" y="0"/>
                  </a:moveTo>
                  <a:lnTo>
                    <a:pt x="0" y="0"/>
                  </a:lnTo>
                  <a:lnTo>
                    <a:pt x="0" y="877824"/>
                  </a:lnTo>
                  <a:lnTo>
                    <a:pt x="5548884" y="877824"/>
                  </a:lnTo>
                  <a:lnTo>
                    <a:pt x="554888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1744" y="1879092"/>
              <a:ext cx="1805939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92554" y="1935607"/>
            <a:ext cx="500951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General form: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3967479" algn="ctr">
              <a:lnSpc>
                <a:spcPts val="1980"/>
              </a:lnSpc>
              <a:spcBef>
                <a:spcPts val="5"/>
              </a:spcBef>
            </a:pP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exponent</a:t>
            </a:r>
            <a:endParaRPr sz="1800">
              <a:latin typeface="Arial"/>
              <a:cs typeface="Arial"/>
            </a:endParaRPr>
          </a:p>
          <a:p>
            <a:pPr marR="155575" algn="ctr">
              <a:lnSpc>
                <a:spcPts val="1980"/>
              </a:lnSpc>
            </a:pP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effort </a:t>
            </a: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= tuning </a:t>
            </a: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coefficient </a:t>
            </a: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*</a:t>
            </a:r>
            <a:r>
              <a:rPr sz="1800" b="1" spc="-2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5707" y="2839021"/>
            <a:ext cx="4646930" cy="2453005"/>
            <a:chOff x="2235707" y="2839021"/>
            <a:chExt cx="4646930" cy="2453005"/>
          </a:xfrm>
        </p:grpSpPr>
        <p:sp>
          <p:nvSpPr>
            <p:cNvPr id="11" name="object 11"/>
            <p:cNvSpPr/>
            <p:nvPr/>
          </p:nvSpPr>
          <p:spPr>
            <a:xfrm>
              <a:off x="2489453" y="2847593"/>
              <a:ext cx="4384675" cy="2435860"/>
            </a:xfrm>
            <a:custGeom>
              <a:avLst/>
              <a:gdLst/>
              <a:ahLst/>
              <a:cxnLst/>
              <a:rect l="l" t="t" r="r" b="b"/>
              <a:pathLst>
                <a:path w="4384675" h="2435860">
                  <a:moveTo>
                    <a:pt x="316991" y="228600"/>
                  </a:moveTo>
                  <a:lnTo>
                    <a:pt x="0" y="1211579"/>
                  </a:lnTo>
                </a:path>
                <a:path w="4384675" h="2435860">
                  <a:moveTo>
                    <a:pt x="1597151" y="228600"/>
                  </a:moveTo>
                  <a:lnTo>
                    <a:pt x="1761744" y="2435352"/>
                  </a:lnTo>
                </a:path>
                <a:path w="4384675" h="2435860">
                  <a:moveTo>
                    <a:pt x="3055620" y="256031"/>
                  </a:moveTo>
                  <a:lnTo>
                    <a:pt x="3080004" y="1921763"/>
                  </a:lnTo>
                </a:path>
                <a:path w="4384675" h="2435860">
                  <a:moveTo>
                    <a:pt x="3965448" y="0"/>
                  </a:moveTo>
                  <a:lnTo>
                    <a:pt x="4384548" y="131063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5707" y="4130039"/>
              <a:ext cx="1534668" cy="403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5707" y="4344923"/>
              <a:ext cx="1082040" cy="4038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3907" y="4344923"/>
              <a:ext cx="303276" cy="4038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3343" y="4344923"/>
              <a:ext cx="885444" cy="4038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5707" y="4556760"/>
              <a:ext cx="1674875" cy="4038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37307" y="4172458"/>
            <a:ext cx="156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usually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derived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person-months  of </a:t>
            </a:r>
            <a:r>
              <a:rPr sz="1400" b="1" dirty="0">
                <a:latin typeface="Arial"/>
                <a:cs typeface="Arial"/>
              </a:rPr>
              <a:t>effort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45892" y="5370576"/>
            <a:ext cx="2331720" cy="830580"/>
            <a:chOff x="2945892" y="5370576"/>
            <a:chExt cx="2331720" cy="830580"/>
          </a:xfrm>
        </p:grpSpPr>
        <p:sp>
          <p:nvSpPr>
            <p:cNvPr id="19" name="object 19"/>
            <p:cNvSpPr/>
            <p:nvPr/>
          </p:nvSpPr>
          <p:spPr>
            <a:xfrm>
              <a:off x="2945892" y="5370576"/>
              <a:ext cx="1886711" cy="403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45892" y="5583936"/>
              <a:ext cx="2331720" cy="4038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5892" y="5797296"/>
              <a:ext cx="2293620" cy="4038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46857" y="5412435"/>
            <a:ext cx="20745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either a </a:t>
            </a:r>
            <a:r>
              <a:rPr sz="1400" b="1" spc="-5" dirty="0">
                <a:latin typeface="Arial"/>
                <a:cs typeface="Arial"/>
              </a:rPr>
              <a:t>constant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number derived </a:t>
            </a:r>
            <a:r>
              <a:rPr sz="1400" b="1" dirty="0">
                <a:latin typeface="Arial"/>
                <a:cs typeface="Arial"/>
              </a:rPr>
              <a:t>based  </a:t>
            </a:r>
            <a:r>
              <a:rPr sz="1400" b="1" spc="-5" dirty="0">
                <a:latin typeface="Arial"/>
                <a:cs typeface="Arial"/>
              </a:rPr>
              <a:t>on </a:t>
            </a:r>
            <a:r>
              <a:rPr sz="1400" b="1" dirty="0">
                <a:latin typeface="Arial"/>
                <a:cs typeface="Arial"/>
              </a:rPr>
              <a:t>complexity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77028" y="4843271"/>
            <a:ext cx="1602105" cy="830580"/>
            <a:chOff x="5177028" y="4843271"/>
            <a:chExt cx="1602105" cy="830580"/>
          </a:xfrm>
        </p:grpSpPr>
        <p:sp>
          <p:nvSpPr>
            <p:cNvPr id="24" name="object 24"/>
            <p:cNvSpPr/>
            <p:nvPr/>
          </p:nvSpPr>
          <p:spPr>
            <a:xfrm>
              <a:off x="5177028" y="4843271"/>
              <a:ext cx="1601724" cy="4038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77028" y="5058155"/>
              <a:ext cx="1258824" cy="4038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7028" y="5269991"/>
              <a:ext cx="1424940" cy="4038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77739" y="4885435"/>
            <a:ext cx="138303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usually LOC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  </a:t>
            </a:r>
            <a:r>
              <a:rPr sz="1400" b="1" dirty="0">
                <a:latin typeface="Arial"/>
                <a:cs typeface="Arial"/>
              </a:rPr>
              <a:t>may also </a:t>
            </a:r>
            <a:r>
              <a:rPr sz="1400" b="1" spc="-5" dirty="0">
                <a:latin typeface="Arial"/>
                <a:cs typeface="Arial"/>
              </a:rPr>
              <a:t>be  function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33971" y="4259579"/>
            <a:ext cx="1170940" cy="617220"/>
            <a:chOff x="6633971" y="4259579"/>
            <a:chExt cx="1170940" cy="617220"/>
          </a:xfrm>
        </p:grpSpPr>
        <p:sp>
          <p:nvSpPr>
            <p:cNvPr id="29" name="object 29"/>
            <p:cNvSpPr/>
            <p:nvPr/>
          </p:nvSpPr>
          <p:spPr>
            <a:xfrm>
              <a:off x="6633971" y="4259579"/>
              <a:ext cx="1170431" cy="4038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33971" y="4472939"/>
              <a:ext cx="876300" cy="4038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35318" y="4301109"/>
            <a:ext cx="957580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irica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ly  </a:t>
            </a:r>
            <a:r>
              <a:rPr sz="1400" b="1" spc="-5" dirty="0">
                <a:latin typeface="Arial"/>
                <a:cs typeface="Arial"/>
              </a:rPr>
              <a:t>derived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2440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COCOM</a:t>
            </a:r>
            <a:r>
              <a:rPr spc="-10" dirty="0"/>
              <a:t>O</a:t>
            </a:r>
            <a:r>
              <a:rPr dirty="0"/>
              <a:t>-</a:t>
            </a:r>
            <a:r>
              <a:rPr spc="-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518409"/>
            <a:ext cx="6174105" cy="294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784" indent="-343535">
              <a:lnSpc>
                <a:spcPct val="100000"/>
              </a:lnSpc>
              <a:spcBef>
                <a:spcPts val="100"/>
              </a:spcBef>
              <a:tabLst>
                <a:tab pos="419734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COCOMO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II 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actually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hierarchy of estimation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models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address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following</a:t>
            </a:r>
            <a:r>
              <a:rPr sz="18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areas:</a:t>
            </a:r>
            <a:endParaRPr sz="1800">
              <a:latin typeface="Gothic Uralic"/>
              <a:cs typeface="Gothic Uralic"/>
            </a:endParaRPr>
          </a:p>
          <a:p>
            <a:pPr marL="972819" marR="5080" indent="-228600">
              <a:lnSpc>
                <a:spcPct val="100000"/>
              </a:lnSpc>
              <a:spcBef>
                <a:spcPts val="605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i="1" spc="-5" dirty="0">
                <a:solidFill>
                  <a:srgbClr val="A4A4A4"/>
                </a:solidFill>
                <a:latin typeface="TeXGyreAdventor"/>
                <a:cs typeface="TeXGyreAdventor"/>
              </a:rPr>
              <a:t>Application composition </a:t>
            </a:r>
            <a:r>
              <a:rPr sz="1400" i="1" dirty="0">
                <a:solidFill>
                  <a:srgbClr val="A4A4A4"/>
                </a:solidFill>
                <a:latin typeface="TeXGyreAdventor"/>
                <a:cs typeface="TeXGyreAdventor"/>
              </a:rPr>
              <a:t>model.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during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early 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stages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software engineering, when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prototyping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user 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interfaces,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consideration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software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and system</a:t>
            </a:r>
            <a:r>
              <a:rPr sz="1400" spc="-1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interaction, 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assessment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performance,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evaluation of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technology 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maturity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are</a:t>
            </a:r>
            <a:r>
              <a:rPr sz="1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paramount.</a:t>
            </a:r>
            <a:endParaRPr sz="1400">
              <a:latin typeface="Gothic Uralic"/>
              <a:cs typeface="Gothic Uralic"/>
            </a:endParaRPr>
          </a:p>
          <a:p>
            <a:pPr marL="972819" marR="224154" indent="-228600">
              <a:lnSpc>
                <a:spcPct val="100000"/>
              </a:lnSpc>
              <a:spcBef>
                <a:spcPts val="300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i="1" dirty="0">
                <a:solidFill>
                  <a:srgbClr val="A4A4A4"/>
                </a:solidFill>
                <a:latin typeface="TeXGyreAdventor"/>
                <a:cs typeface="TeXGyreAdventor"/>
              </a:rPr>
              <a:t>Early </a:t>
            </a:r>
            <a:r>
              <a:rPr sz="1400" i="1" spc="-5" dirty="0">
                <a:solidFill>
                  <a:srgbClr val="A4A4A4"/>
                </a:solidFill>
                <a:latin typeface="TeXGyreAdventor"/>
                <a:cs typeface="TeXGyreAdventor"/>
              </a:rPr>
              <a:t>design </a:t>
            </a:r>
            <a:r>
              <a:rPr sz="1400" i="1" dirty="0">
                <a:solidFill>
                  <a:srgbClr val="A4A4A4"/>
                </a:solidFill>
                <a:latin typeface="TeXGyreAdventor"/>
                <a:cs typeface="TeXGyreAdventor"/>
              </a:rPr>
              <a:t>stage model.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once requirements have 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been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stabilized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basic software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architecture has been  established.</a:t>
            </a:r>
            <a:endParaRPr sz="14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994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i="1" spc="-5" dirty="0">
                <a:solidFill>
                  <a:srgbClr val="A4A4A4"/>
                </a:solidFill>
                <a:latin typeface="TeXGyreAdventor"/>
                <a:cs typeface="TeXGyreAdventor"/>
              </a:rPr>
              <a:t>Post-architecture-stage </a:t>
            </a:r>
            <a:r>
              <a:rPr sz="1400" i="1" dirty="0">
                <a:solidFill>
                  <a:srgbClr val="A4A4A4"/>
                </a:solidFill>
                <a:latin typeface="TeXGyreAdventor"/>
                <a:cs typeface="TeXGyreAdventor"/>
              </a:rPr>
              <a:t>model.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during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400" spc="-1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Gothic Uralic"/>
                <a:cs typeface="Gothic Uralic"/>
              </a:rPr>
              <a:t>construction</a:t>
            </a:r>
            <a:endParaRPr sz="1400">
              <a:latin typeface="Gothic Uralic"/>
              <a:cs typeface="Gothic Uralic"/>
            </a:endParaRPr>
          </a:p>
          <a:p>
            <a:pPr marL="972819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software.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118107"/>
            <a:ext cx="5085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 Planning Task</a:t>
            </a:r>
            <a:r>
              <a:rPr spc="-80" dirty="0"/>
              <a:t> </a:t>
            </a:r>
            <a:r>
              <a:rPr spc="-5" dirty="0"/>
              <a:t>Set-I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480309"/>
            <a:ext cx="5539740" cy="28479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Establish project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scope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Determine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feasibility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Analyze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risks</a:t>
            </a:r>
            <a:endParaRPr sz="18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1005"/>
              </a:spcBef>
              <a:tabLst>
                <a:tab pos="75311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Risk analysis is considered in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detail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 Chapter</a:t>
            </a:r>
            <a:r>
              <a:rPr sz="16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25.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Define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required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resources</a:t>
            </a:r>
            <a:endParaRPr sz="18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295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Determine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require human</a:t>
            </a:r>
            <a:r>
              <a:rPr sz="16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resources</a:t>
            </a:r>
            <a:endParaRPr sz="16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101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Define 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reusable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software</a:t>
            </a:r>
            <a:r>
              <a:rPr sz="16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resources</a:t>
            </a:r>
            <a:endParaRPr sz="16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994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Identify environmental</a:t>
            </a:r>
            <a:r>
              <a:rPr sz="16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resources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4423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Software</a:t>
            </a:r>
            <a:r>
              <a:rPr spc="-8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5939" y="1851660"/>
            <a:ext cx="6551930" cy="1778635"/>
            <a:chOff x="1805939" y="1851660"/>
            <a:chExt cx="6551930" cy="1778635"/>
          </a:xfrm>
        </p:grpSpPr>
        <p:sp>
          <p:nvSpPr>
            <p:cNvPr id="5" name="object 5"/>
            <p:cNvSpPr/>
            <p:nvPr/>
          </p:nvSpPr>
          <p:spPr>
            <a:xfrm>
              <a:off x="3553967" y="2563368"/>
              <a:ext cx="4803647" cy="1066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7767" y="2487168"/>
              <a:ext cx="4828032" cy="109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9000" y="2438400"/>
              <a:ext cx="4800600" cy="1064260"/>
            </a:xfrm>
            <a:custGeom>
              <a:avLst/>
              <a:gdLst/>
              <a:ahLst/>
              <a:cxnLst/>
              <a:rect l="l" t="t" r="r" b="b"/>
              <a:pathLst>
                <a:path w="4800600" h="1064260">
                  <a:moveTo>
                    <a:pt x="4800600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4800600" y="106375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5939" y="1851660"/>
              <a:ext cx="4526280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3994" y="1931034"/>
            <a:ext cx="4147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dynamic </a:t>
            </a:r>
            <a:r>
              <a:rPr sz="2400" i="1" spc="-5" dirty="0">
                <a:latin typeface="Arial"/>
                <a:cs typeface="Arial"/>
              </a:rPr>
              <a:t>multivariable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34740" y="2697479"/>
            <a:ext cx="4363720" cy="680085"/>
            <a:chOff x="3634740" y="2697479"/>
            <a:chExt cx="4363720" cy="680085"/>
          </a:xfrm>
        </p:grpSpPr>
        <p:sp>
          <p:nvSpPr>
            <p:cNvPr id="11" name="object 11"/>
            <p:cNvSpPr/>
            <p:nvPr/>
          </p:nvSpPr>
          <p:spPr>
            <a:xfrm>
              <a:off x="3634740" y="2697479"/>
              <a:ext cx="2257043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7360" y="2735579"/>
              <a:ext cx="790956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3892" y="2697479"/>
              <a:ext cx="795528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4996" y="2735579"/>
              <a:ext cx="396240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5976" y="2697479"/>
              <a:ext cx="1117092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8644" y="2735579"/>
              <a:ext cx="396240" cy="4663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0460" y="2697479"/>
              <a:ext cx="507492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29000" y="2438400"/>
            <a:ext cx="4800600" cy="1064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tabLst>
                <a:tab pos="3428365" algn="l"/>
              </a:tabLst>
            </a:pPr>
            <a:r>
              <a:rPr sz="2400" b="1" dirty="0">
                <a:solidFill>
                  <a:srgbClr val="B31166"/>
                </a:solidFill>
                <a:latin typeface="Arial"/>
                <a:cs typeface="Arial"/>
              </a:rPr>
              <a:t>E = 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[LOC</a:t>
            </a:r>
            <a:r>
              <a:rPr sz="2400" b="1" spc="-1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x</a:t>
            </a:r>
            <a:r>
              <a:rPr sz="2400" b="1" spc="1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B</a:t>
            </a:r>
            <a:r>
              <a:rPr sz="2400" b="1" spc="-7" baseline="24305" dirty="0">
                <a:solidFill>
                  <a:srgbClr val="B31166"/>
                </a:solidFill>
                <a:latin typeface="Arial"/>
                <a:cs typeface="Arial"/>
              </a:rPr>
              <a:t>0.333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/P]</a:t>
            </a:r>
            <a:r>
              <a:rPr sz="2400" b="1" spc="-7" baseline="24305" dirty="0">
                <a:solidFill>
                  <a:srgbClr val="B31166"/>
                </a:solidFill>
                <a:latin typeface="Arial"/>
                <a:cs typeface="Arial"/>
              </a:rPr>
              <a:t>3	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x</a:t>
            </a:r>
            <a:r>
              <a:rPr sz="2400" b="1" spc="-2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31166"/>
                </a:solidFill>
                <a:latin typeface="Arial"/>
                <a:cs typeface="Arial"/>
              </a:rPr>
              <a:t>(1/t</a:t>
            </a:r>
            <a:r>
              <a:rPr sz="2400" b="1" baseline="24305" dirty="0">
                <a:solidFill>
                  <a:srgbClr val="B31166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B31166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05939" y="3543300"/>
            <a:ext cx="7218045" cy="2295525"/>
            <a:chOff x="1805939" y="3543300"/>
            <a:chExt cx="7218045" cy="2295525"/>
          </a:xfrm>
        </p:grpSpPr>
        <p:sp>
          <p:nvSpPr>
            <p:cNvPr id="20" name="object 20"/>
            <p:cNvSpPr/>
            <p:nvPr/>
          </p:nvSpPr>
          <p:spPr>
            <a:xfrm>
              <a:off x="1805939" y="3543300"/>
              <a:ext cx="1321308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0339" y="3947159"/>
              <a:ext cx="2980943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5899" y="3947159"/>
              <a:ext cx="507491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98007" y="3947159"/>
              <a:ext cx="2778251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0875" y="3947159"/>
              <a:ext cx="507492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2983" y="3947159"/>
              <a:ext cx="1150620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0339" y="4351019"/>
              <a:ext cx="5530596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0339" y="4754880"/>
              <a:ext cx="3703320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20339" y="5158739"/>
              <a:ext cx="4169664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83994" y="3584828"/>
            <a:ext cx="6838950" cy="20453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  <a:p>
            <a:pPr marL="927100" marR="5080">
              <a:lnSpc>
                <a:spcPct val="110400"/>
              </a:lnSpc>
            </a:pPr>
            <a:r>
              <a:rPr sz="2400" dirty="0">
                <a:latin typeface="Arial"/>
                <a:cs typeface="Arial"/>
              </a:rPr>
              <a:t>E = </a:t>
            </a:r>
            <a:r>
              <a:rPr sz="2400" spc="-10" dirty="0">
                <a:latin typeface="Arial"/>
                <a:cs typeface="Arial"/>
              </a:rPr>
              <a:t>effort </a:t>
            </a:r>
            <a:r>
              <a:rPr sz="2400" spc="-5" dirty="0">
                <a:latin typeface="Arial"/>
                <a:cs typeface="Arial"/>
              </a:rPr>
              <a:t>in person-months or </a:t>
            </a:r>
            <a:r>
              <a:rPr sz="2400" dirty="0">
                <a:latin typeface="Arial"/>
                <a:cs typeface="Arial"/>
              </a:rPr>
              <a:t>person-years  t = </a:t>
            </a:r>
            <a:r>
              <a:rPr sz="2400" spc="-5" dirty="0">
                <a:latin typeface="Arial"/>
                <a:cs typeface="Arial"/>
              </a:rPr>
              <a:t>project duration in </a:t>
            </a:r>
            <a:r>
              <a:rPr sz="2400" dirty="0">
                <a:latin typeface="Arial"/>
                <a:cs typeface="Arial"/>
              </a:rPr>
              <a:t>months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B = “special </a:t>
            </a:r>
            <a:r>
              <a:rPr sz="2400" spc="-5" dirty="0">
                <a:latin typeface="Arial"/>
                <a:cs typeface="Arial"/>
              </a:rPr>
              <a:t>skills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factor”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P = </a:t>
            </a:r>
            <a:r>
              <a:rPr sz="2400" spc="-5" dirty="0">
                <a:latin typeface="Arial"/>
                <a:cs typeface="Arial"/>
              </a:rPr>
              <a:t>“productivity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253" y="994105"/>
            <a:ext cx="4554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Make-Buy</a:t>
            </a:r>
            <a:r>
              <a:rPr spc="-65" dirty="0"/>
              <a:t> </a:t>
            </a:r>
            <a:r>
              <a:rPr spc="-5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828800"/>
            <a:ext cx="4483608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041907"/>
            <a:ext cx="5285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Computing Expected</a:t>
            </a:r>
            <a:r>
              <a:rPr spc="-110" dirty="0"/>
              <a:t> </a:t>
            </a:r>
            <a:r>
              <a:rPr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220" y="56946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0823" y="1993392"/>
            <a:ext cx="6334125" cy="1717675"/>
            <a:chOff x="2020823" y="1993392"/>
            <a:chExt cx="6334125" cy="1717675"/>
          </a:xfrm>
        </p:grpSpPr>
        <p:sp>
          <p:nvSpPr>
            <p:cNvPr id="5" name="object 5"/>
            <p:cNvSpPr/>
            <p:nvPr/>
          </p:nvSpPr>
          <p:spPr>
            <a:xfrm>
              <a:off x="2484119" y="2042160"/>
              <a:ext cx="5870448" cy="1254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5351" y="1993392"/>
              <a:ext cx="5867400" cy="1251585"/>
            </a:xfrm>
            <a:custGeom>
              <a:avLst/>
              <a:gdLst/>
              <a:ahLst/>
              <a:cxnLst/>
              <a:rect l="l" t="t" r="r" b="b"/>
              <a:pathLst>
                <a:path w="5867400" h="1251585">
                  <a:moveTo>
                    <a:pt x="5867400" y="0"/>
                  </a:moveTo>
                  <a:lnTo>
                    <a:pt x="0" y="0"/>
                  </a:lnTo>
                  <a:lnTo>
                    <a:pt x="0" y="1251203"/>
                  </a:lnTo>
                  <a:lnTo>
                    <a:pt x="5867400" y="1251203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4867" y="2513076"/>
              <a:ext cx="2301239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6567" y="2513076"/>
              <a:ext cx="2670047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72811" y="2724912"/>
              <a:ext cx="371856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6011" y="2724912"/>
              <a:ext cx="371855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5713" y="2527554"/>
              <a:ext cx="178435" cy="382270"/>
            </a:xfrm>
            <a:custGeom>
              <a:avLst/>
              <a:gdLst/>
              <a:ahLst/>
              <a:cxnLst/>
              <a:rect l="l" t="t" r="r" b="b"/>
              <a:pathLst>
                <a:path w="178435" h="382269">
                  <a:moveTo>
                    <a:pt x="178181" y="0"/>
                  </a:moveTo>
                  <a:lnTo>
                    <a:pt x="0" y="0"/>
                  </a:lnTo>
                  <a:lnTo>
                    <a:pt x="103505" y="201803"/>
                  </a:lnTo>
                  <a:lnTo>
                    <a:pt x="14350" y="382270"/>
                  </a:lnTo>
                  <a:lnTo>
                    <a:pt x="163956" y="382270"/>
                  </a:lnTo>
                </a:path>
              </a:pathLst>
            </a:custGeom>
            <a:ln w="50292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0823" y="3253740"/>
              <a:ext cx="4387596" cy="457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35504" y="3304413"/>
            <a:ext cx="4137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Arial"/>
                <a:cs typeface="Arial"/>
              </a:rPr>
              <a:t>For </a:t>
            </a:r>
            <a:r>
              <a:rPr sz="1600" b="1" i="1" spc="-5" dirty="0">
                <a:latin typeface="Arial"/>
                <a:cs typeface="Arial"/>
              </a:rPr>
              <a:t>example, </a:t>
            </a:r>
            <a:r>
              <a:rPr sz="1600" b="1" i="1" spc="-10" dirty="0">
                <a:latin typeface="Arial"/>
                <a:cs typeface="Arial"/>
              </a:rPr>
              <a:t>the </a:t>
            </a:r>
            <a:r>
              <a:rPr sz="1600" b="1" i="1" spc="-5" dirty="0">
                <a:latin typeface="Arial"/>
                <a:cs typeface="Arial"/>
              </a:rPr>
              <a:t>expected cost to build</a:t>
            </a:r>
            <a:r>
              <a:rPr sz="1600" b="1" i="1" spc="1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5916" y="3785615"/>
            <a:ext cx="4981956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1232" y="3835984"/>
            <a:ext cx="1379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expected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0823" y="4396740"/>
            <a:ext cx="1146048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7223" y="3939540"/>
            <a:ext cx="757427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2285" y="3990594"/>
            <a:ext cx="509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ild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5000" y="4495800"/>
            <a:ext cx="4277995" cy="1886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Arial"/>
                <a:cs typeface="Arial"/>
              </a:rPr>
              <a:t>similarly,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900680" marR="42545" indent="-1372235">
              <a:lnSpc>
                <a:spcPct val="62500"/>
              </a:lnSpc>
              <a:tabLst>
                <a:tab pos="3453765" algn="l"/>
              </a:tabLst>
            </a:pP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expected</a:t>
            </a:r>
            <a:r>
              <a:rPr sz="1600" b="1" spc="3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cost		=</a:t>
            </a:r>
            <a:r>
              <a:rPr sz="1600" b="1" spc="-8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$382K  reuse</a:t>
            </a:r>
            <a:endParaRPr sz="1600">
              <a:latin typeface="Arial"/>
              <a:cs typeface="Arial"/>
            </a:endParaRPr>
          </a:p>
          <a:p>
            <a:pPr marL="2900680" marR="43180" indent="-1372235">
              <a:lnSpc>
                <a:spcPct val="62500"/>
              </a:lnSpc>
              <a:spcBef>
                <a:spcPts val="1205"/>
              </a:spcBef>
              <a:tabLst>
                <a:tab pos="3453765" algn="l"/>
              </a:tabLst>
            </a:pP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expected</a:t>
            </a:r>
            <a:r>
              <a:rPr sz="1600" b="1" spc="4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cost		=</a:t>
            </a:r>
            <a:r>
              <a:rPr sz="1600" b="1" spc="-9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$267K  </a:t>
            </a:r>
            <a:r>
              <a:rPr sz="1600" b="1" spc="-10" dirty="0">
                <a:solidFill>
                  <a:srgbClr val="A4A4A4"/>
                </a:solidFill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  <a:p>
            <a:pPr marL="1529080">
              <a:lnSpc>
                <a:spcPts val="1864"/>
              </a:lnSpc>
              <a:spcBef>
                <a:spcPts val="355"/>
              </a:spcBef>
              <a:tabLst>
                <a:tab pos="3453765" algn="l"/>
              </a:tabLst>
            </a:pP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expected</a:t>
            </a:r>
            <a:r>
              <a:rPr sz="1600" b="1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A4A4"/>
                </a:solidFill>
                <a:latin typeface="Arial"/>
                <a:cs typeface="Arial"/>
              </a:rPr>
              <a:t>cost	=</a:t>
            </a:r>
            <a:r>
              <a:rPr sz="1600" b="1" spc="-5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A4A4A4"/>
                </a:solidFill>
                <a:latin typeface="Arial"/>
                <a:cs typeface="Arial"/>
              </a:rPr>
              <a:t>$</a:t>
            </a:r>
            <a:r>
              <a:rPr sz="1600" b="1" spc="-5" smtClean="0">
                <a:solidFill>
                  <a:srgbClr val="A4A4A4"/>
                </a:solidFill>
                <a:latin typeface="Arial"/>
                <a:cs typeface="Arial"/>
              </a:rPr>
              <a:t>410K</a:t>
            </a:r>
          </a:p>
          <a:p>
            <a:pPr marL="63500">
              <a:lnSpc>
                <a:spcPts val="1864"/>
              </a:lnSpc>
            </a:pPr>
            <a:r>
              <a:rPr lang="en-US" sz="900" dirty="0" smtClean="0">
                <a:latin typeface="Arial"/>
                <a:cs typeface="Arial"/>
              </a:rPr>
              <a:t>Cont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000" y="1905000"/>
            <a:ext cx="5867400" cy="12515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805"/>
              </a:spcBef>
            </a:pP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expected </a:t>
            </a: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cost</a:t>
            </a:r>
            <a:r>
              <a:rPr sz="1800" b="1" spc="15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289560" algn="ctr">
              <a:lnSpc>
                <a:spcPts val="1920"/>
              </a:lnSpc>
              <a:spcBef>
                <a:spcPts val="1670"/>
              </a:spcBef>
              <a:tabLst>
                <a:tab pos="2283460" algn="l"/>
              </a:tabLst>
            </a:pP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(path</a:t>
            </a:r>
            <a:r>
              <a:rPr sz="1800" b="1" spc="20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probability)	</a:t>
            </a:r>
            <a:r>
              <a:rPr sz="1800" dirty="0">
                <a:solidFill>
                  <a:srgbClr val="B31166"/>
                </a:solidFill>
                <a:latin typeface="Arial"/>
                <a:cs typeface="Arial"/>
              </a:rPr>
              <a:t>x </a:t>
            </a: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(estimated </a:t>
            </a: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path </a:t>
            </a:r>
            <a:r>
              <a:rPr sz="1800" b="1" spc="-5" dirty="0">
                <a:solidFill>
                  <a:srgbClr val="B31166"/>
                </a:solidFill>
                <a:latin typeface="Arial"/>
                <a:cs typeface="Arial"/>
              </a:rPr>
              <a:t>cost)</a:t>
            </a:r>
            <a:endParaRPr sz="1800">
              <a:latin typeface="Arial"/>
              <a:cs typeface="Arial"/>
            </a:endParaRPr>
          </a:p>
          <a:p>
            <a:pPr marL="2303780" algn="ctr">
              <a:lnSpc>
                <a:spcPts val="1920"/>
              </a:lnSpc>
              <a:tabLst>
                <a:tab pos="5046980" algn="l"/>
              </a:tabLst>
            </a:pPr>
            <a:r>
              <a:rPr sz="1800" b="1" dirty="0">
                <a:solidFill>
                  <a:srgbClr val="B31166"/>
                </a:solidFill>
                <a:latin typeface="Arial"/>
                <a:cs typeface="Arial"/>
              </a:rPr>
              <a:t>i	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0623" y="4168140"/>
            <a:ext cx="11049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45685" y="3696160"/>
            <a:ext cx="2818130" cy="7918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latin typeface="Arial"/>
                <a:cs typeface="Arial"/>
              </a:rPr>
              <a:t>= 0.30 ($380K) + 0.70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($450K)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spc="-5" dirty="0">
                <a:latin typeface="Arial"/>
                <a:cs typeface="Arial"/>
              </a:rPr>
              <a:t>= $429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885" y="6505068"/>
            <a:ext cx="3545204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5176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 Planning Task</a:t>
            </a:r>
            <a:r>
              <a:rPr spc="-85" dirty="0"/>
              <a:t> </a:t>
            </a:r>
            <a:r>
              <a:rPr spc="-5" dirty="0"/>
              <a:t>Set-II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475509"/>
            <a:ext cx="5655310" cy="33051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Estimate cost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18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effort</a:t>
            </a:r>
            <a:endParaRPr sz="18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105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Decompose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problem</a:t>
            </a:r>
            <a:endParaRPr sz="1600">
              <a:latin typeface="Gothic Uralic"/>
              <a:cs typeface="Gothic Uralic"/>
            </a:endParaRPr>
          </a:p>
          <a:p>
            <a:pPr marL="698500" marR="5080" indent="-283845">
              <a:lnSpc>
                <a:spcPts val="1730"/>
              </a:lnSpc>
              <a:spcBef>
                <a:spcPts val="103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dirty="0">
                <a:solidFill>
                  <a:srgbClr val="404040"/>
                </a:solidFill>
                <a:latin typeface="Gothic Uralic"/>
                <a:cs typeface="Gothic Uralic"/>
              </a:rPr>
              <a:t>Develop </a:t>
            </a:r>
            <a:r>
              <a:rPr sz="1600" spc="-20" dirty="0">
                <a:solidFill>
                  <a:srgbClr val="404040"/>
                </a:solidFill>
                <a:latin typeface="Gothic Uralic"/>
                <a:cs typeface="Gothic Uralic"/>
              </a:rPr>
              <a:t>two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or more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estimates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using size, function 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points, process tasks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or</a:t>
            </a:r>
            <a:r>
              <a:rPr sz="16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use-cases</a:t>
            </a:r>
            <a:endParaRPr sz="1600">
              <a:latin typeface="Gothic Uralic"/>
              <a:cs typeface="Gothic Uralic"/>
            </a:endParaRPr>
          </a:p>
          <a:p>
            <a:pPr marR="2185035" algn="ctr">
              <a:lnSpc>
                <a:spcPct val="100000"/>
              </a:lnSpc>
              <a:spcBef>
                <a:spcPts val="775"/>
              </a:spcBef>
              <a:tabLst>
                <a:tab pos="28321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Reconcile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estimates</a:t>
            </a:r>
            <a:endParaRPr sz="1600">
              <a:latin typeface="Gothic Uralic"/>
              <a:cs typeface="Gothic Uralic"/>
            </a:endParaRPr>
          </a:p>
          <a:p>
            <a:pPr marR="2178685" algn="ctr">
              <a:lnSpc>
                <a:spcPct val="100000"/>
              </a:lnSpc>
              <a:spcBef>
                <a:spcPts val="80"/>
              </a:spcBef>
              <a:tabLst>
                <a:tab pos="3429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Develop 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project</a:t>
            </a:r>
            <a:r>
              <a:rPr sz="1800" spc="-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schedule</a:t>
            </a:r>
            <a:endParaRPr sz="1800">
              <a:latin typeface="Gothic Uralic"/>
              <a:cs typeface="Gothic Uralic"/>
            </a:endParaRPr>
          </a:p>
          <a:p>
            <a:pPr marL="173990" algn="ctr">
              <a:lnSpc>
                <a:spcPct val="100000"/>
              </a:lnSpc>
              <a:spcBef>
                <a:spcPts val="810"/>
              </a:spcBef>
              <a:tabLst>
                <a:tab pos="457834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Scheduling is considered in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detail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Chapter</a:t>
            </a:r>
            <a:r>
              <a:rPr sz="1600" spc="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27.</a:t>
            </a:r>
            <a:endParaRPr sz="16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140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Establish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a meaningful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task</a:t>
            </a:r>
            <a:r>
              <a:rPr sz="1400" spc="229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14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830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Define a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task</a:t>
            </a:r>
            <a:r>
              <a:rPr sz="1400" spc="-2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network</a:t>
            </a:r>
            <a:endParaRPr sz="14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840"/>
              </a:spcBef>
            </a:pPr>
            <a:r>
              <a:rPr sz="1100" spc="21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spc="-1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scheduling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tools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develop a timeline</a:t>
            </a:r>
            <a:r>
              <a:rPr sz="1400" spc="1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chart</a:t>
            </a:r>
            <a:endParaRPr sz="14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830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Define schedule tracking</a:t>
            </a:r>
            <a:r>
              <a:rPr sz="1400" spc="1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mechanisms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2011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Esti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10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518409"/>
            <a:ext cx="5888355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796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Estimation of resources,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cost, 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schedule for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software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engineering effort</a:t>
            </a:r>
            <a:r>
              <a:rPr sz="1800" spc="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requires</a:t>
            </a:r>
            <a:endParaRPr sz="18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295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experience</a:t>
            </a:r>
            <a:endParaRPr sz="16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access to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good historical information</a:t>
            </a:r>
            <a:r>
              <a:rPr sz="1600" spc="100" dirty="0">
                <a:solidFill>
                  <a:srgbClr val="A4A4A4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(metrics)</a:t>
            </a:r>
            <a:endParaRPr sz="1600">
              <a:latin typeface="Gothic Uralic"/>
              <a:cs typeface="Gothic Uralic"/>
            </a:endParaRPr>
          </a:p>
          <a:p>
            <a:pPr marL="698500" marR="230504" indent="-283845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courage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commit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to quantitative predictions  </a:t>
            </a:r>
            <a:r>
              <a:rPr sz="1600" spc="-15" dirty="0">
                <a:solidFill>
                  <a:srgbClr val="A4A4A4"/>
                </a:solidFill>
                <a:latin typeface="Gothic Uralic"/>
                <a:cs typeface="Gothic Uralic"/>
              </a:rPr>
              <a:t>when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qualitative information is </a:t>
            </a:r>
            <a:r>
              <a:rPr sz="1600" dirty="0">
                <a:solidFill>
                  <a:srgbClr val="A4A4A4"/>
                </a:solidFill>
                <a:latin typeface="Gothic Uralic"/>
                <a:cs typeface="Gothic Uralic"/>
              </a:rPr>
              <a:t>all </a:t>
            </a:r>
            <a:r>
              <a:rPr sz="1600" spc="-10" dirty="0">
                <a:solidFill>
                  <a:srgbClr val="A4A4A4"/>
                </a:solidFill>
                <a:latin typeface="Gothic Uralic"/>
                <a:cs typeface="Gothic Uralic"/>
              </a:rPr>
              <a:t>that</a:t>
            </a:r>
            <a:r>
              <a:rPr sz="1600" spc="10" dirty="0">
                <a:solidFill>
                  <a:srgbClr val="A4A4A4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A4A4A4"/>
                </a:solidFill>
                <a:latin typeface="Gothic Uralic"/>
                <a:cs typeface="Gothic Uralic"/>
              </a:rPr>
              <a:t>exists</a:t>
            </a:r>
            <a:endParaRPr sz="160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305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Estimation carries inherent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risk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risk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leads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uncertainty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041907"/>
            <a:ext cx="2740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Write it</a:t>
            </a:r>
            <a:r>
              <a:rPr spc="-60" dirty="0"/>
              <a:t> </a:t>
            </a:r>
            <a:r>
              <a:rPr spc="-5" dirty="0"/>
              <a:t>Down!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3600" y="2362200"/>
            <a:ext cx="1957070" cy="3069590"/>
            <a:chOff x="5943600" y="2362200"/>
            <a:chExt cx="1957070" cy="3069590"/>
          </a:xfrm>
        </p:grpSpPr>
        <p:sp>
          <p:nvSpPr>
            <p:cNvPr id="5" name="object 5"/>
            <p:cNvSpPr/>
            <p:nvPr/>
          </p:nvSpPr>
          <p:spPr>
            <a:xfrm>
              <a:off x="5980176" y="2398776"/>
              <a:ext cx="1920239" cy="3032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3600" y="2362200"/>
              <a:ext cx="1917700" cy="3030220"/>
            </a:xfrm>
            <a:custGeom>
              <a:avLst/>
              <a:gdLst/>
              <a:ahLst/>
              <a:cxnLst/>
              <a:rect l="l" t="t" r="r" b="b"/>
              <a:pathLst>
                <a:path w="1917700" h="3030220">
                  <a:moveTo>
                    <a:pt x="1917192" y="0"/>
                  </a:moveTo>
                  <a:lnTo>
                    <a:pt x="0" y="0"/>
                  </a:lnTo>
                  <a:lnTo>
                    <a:pt x="0" y="3029712"/>
                  </a:lnTo>
                  <a:lnTo>
                    <a:pt x="1917192" y="3029712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AC27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4476" y="2820923"/>
              <a:ext cx="1696212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2491" y="3186683"/>
              <a:ext cx="1438656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7563" y="3552444"/>
              <a:ext cx="1048512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43600" y="2362200"/>
            <a:ext cx="1917700" cy="30302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342265" marR="275590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ft</a:t>
            </a:r>
            <a:r>
              <a:rPr sz="2400" b="1" spc="20" dirty="0">
                <a:latin typeface="Arial"/>
                <a:cs typeface="Arial"/>
              </a:rPr>
              <a:t>w</a:t>
            </a:r>
            <a:r>
              <a:rPr sz="2400" b="1" dirty="0">
                <a:latin typeface="Arial"/>
                <a:cs typeface="Arial"/>
              </a:rPr>
              <a:t>are  </a:t>
            </a:r>
            <a:r>
              <a:rPr sz="2400" b="1" spc="-5" dirty="0">
                <a:latin typeface="Arial"/>
                <a:cs typeface="Arial"/>
              </a:rPr>
              <a:t>Project  Plan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7900" y="2519172"/>
            <a:ext cx="2755900" cy="2897505"/>
            <a:chOff x="2247900" y="2519172"/>
            <a:chExt cx="2755900" cy="2897505"/>
          </a:xfrm>
        </p:grpSpPr>
        <p:sp>
          <p:nvSpPr>
            <p:cNvPr id="12" name="object 12"/>
            <p:cNvSpPr/>
            <p:nvPr/>
          </p:nvSpPr>
          <p:spPr>
            <a:xfrm>
              <a:off x="2284476" y="2555748"/>
              <a:ext cx="2670048" cy="2860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7900" y="2519172"/>
              <a:ext cx="2667000" cy="2857500"/>
            </a:xfrm>
            <a:custGeom>
              <a:avLst/>
              <a:gdLst/>
              <a:ahLst/>
              <a:cxnLst/>
              <a:rect l="l" t="t" r="r" b="b"/>
              <a:pathLst>
                <a:path w="2667000" h="2857500">
                  <a:moveTo>
                    <a:pt x="2667000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2667000" y="28575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7900" y="2763012"/>
              <a:ext cx="2435352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7900" y="3128772"/>
              <a:ext cx="1845564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7900" y="3494532"/>
              <a:ext cx="121767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7900" y="3860291"/>
              <a:ext cx="1758696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7900" y="4226051"/>
              <a:ext cx="2755392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25954" y="2842640"/>
            <a:ext cx="23825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2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B31166"/>
                </a:solidFill>
                <a:latin typeface="Arial"/>
                <a:cs typeface="Arial"/>
              </a:rPr>
              <a:t>Project</a:t>
            </a:r>
            <a:r>
              <a:rPr sz="2400" b="1" spc="-75" dirty="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31166"/>
                </a:solidFill>
                <a:latin typeface="Arial"/>
                <a:cs typeface="Arial"/>
              </a:rPr>
              <a:t>Scope  </a:t>
            </a:r>
            <a:r>
              <a:rPr sz="2400" b="1" dirty="0">
                <a:latin typeface="Arial"/>
                <a:cs typeface="Arial"/>
              </a:rPr>
              <a:t>Estimates  Risks  </a:t>
            </a:r>
            <a:r>
              <a:rPr sz="2400" b="1" spc="-5" dirty="0"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Control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65091" y="2848355"/>
            <a:ext cx="1932939" cy="1991995"/>
            <a:chOff x="4165091" y="2848355"/>
            <a:chExt cx="1932939" cy="1991995"/>
          </a:xfrm>
        </p:grpSpPr>
        <p:sp>
          <p:nvSpPr>
            <p:cNvPr id="21" name="object 21"/>
            <p:cNvSpPr/>
            <p:nvPr/>
          </p:nvSpPr>
          <p:spPr>
            <a:xfrm>
              <a:off x="4201667" y="2884931"/>
              <a:ext cx="1895856" cy="19552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5091" y="2848355"/>
              <a:ext cx="1892935" cy="1952625"/>
            </a:xfrm>
            <a:custGeom>
              <a:avLst/>
              <a:gdLst/>
              <a:ahLst/>
              <a:cxnLst/>
              <a:rect l="l" t="t" r="r" b="b"/>
              <a:pathLst>
                <a:path w="1892935" h="1952625">
                  <a:moveTo>
                    <a:pt x="946277" y="0"/>
                  </a:moveTo>
                  <a:lnTo>
                    <a:pt x="946277" y="488061"/>
                  </a:lnTo>
                  <a:lnTo>
                    <a:pt x="0" y="488061"/>
                  </a:lnTo>
                  <a:lnTo>
                    <a:pt x="0" y="1464183"/>
                  </a:lnTo>
                  <a:lnTo>
                    <a:pt x="946277" y="1464183"/>
                  </a:lnTo>
                  <a:lnTo>
                    <a:pt x="946277" y="1952244"/>
                  </a:lnTo>
                  <a:lnTo>
                    <a:pt x="1892808" y="976122"/>
                  </a:lnTo>
                  <a:lnTo>
                    <a:pt x="946277" y="0"/>
                  </a:lnTo>
                  <a:close/>
                </a:path>
              </a:pathLst>
            </a:custGeom>
            <a:solidFill>
              <a:srgbClr val="3A2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1118107"/>
            <a:ext cx="4694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 Understand </a:t>
            </a:r>
            <a:r>
              <a:rPr spc="-5" dirty="0"/>
              <a:t>Scope</a:t>
            </a:r>
            <a:r>
              <a:rPr spc="-90" dirty="0"/>
              <a:t> </a:t>
            </a:r>
            <a:r>
              <a:rPr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7539" y="4669535"/>
            <a:ext cx="4448810" cy="1045844"/>
            <a:chOff x="3177539" y="4669535"/>
            <a:chExt cx="4448810" cy="1045844"/>
          </a:xfrm>
        </p:grpSpPr>
        <p:sp>
          <p:nvSpPr>
            <p:cNvPr id="5" name="object 5"/>
            <p:cNvSpPr/>
            <p:nvPr/>
          </p:nvSpPr>
          <p:spPr>
            <a:xfrm>
              <a:off x="3177539" y="4669535"/>
              <a:ext cx="4448556" cy="679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7539" y="5035295"/>
              <a:ext cx="3685032" cy="679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000" y="2209800"/>
            <a:ext cx="5516880" cy="30668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customers</a:t>
            </a:r>
            <a:r>
              <a:rPr sz="1800" spc="1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needs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business</a:t>
            </a:r>
            <a:r>
              <a:rPr sz="1800" spc="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context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project</a:t>
            </a:r>
            <a:r>
              <a:rPr sz="1800" spc="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boundaries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customer’s</a:t>
            </a:r>
            <a:r>
              <a:rPr sz="1800" spc="1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motivation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likely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paths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sz="1800" spc="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change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understand that</a:t>
            </a:r>
            <a:r>
              <a:rPr sz="1800" spc="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...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3057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85" dirty="0"/>
              <a:t> </a:t>
            </a:r>
            <a:r>
              <a:rPr spc="-5" dirty="0"/>
              <a:t>Scope?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152" y="2475439"/>
            <a:ext cx="6147435" cy="33204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i="1" spc="-10" dirty="0">
                <a:solidFill>
                  <a:srgbClr val="A4A4A4"/>
                </a:solidFill>
                <a:latin typeface="TeXGyreAdventor"/>
                <a:cs typeface="TeXGyreAdventor"/>
              </a:rPr>
              <a:t>Software </a:t>
            </a:r>
            <a:r>
              <a:rPr sz="1800" i="1" spc="-5" dirty="0">
                <a:solidFill>
                  <a:srgbClr val="A4A4A4"/>
                </a:solidFill>
                <a:latin typeface="TeXGyreAdventor"/>
                <a:cs typeface="TeXGyreAdventor"/>
              </a:rPr>
              <a:t>scope</a:t>
            </a:r>
            <a:r>
              <a:rPr sz="1800" i="1" spc="25" dirty="0">
                <a:solidFill>
                  <a:srgbClr val="A4A4A4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describes</a:t>
            </a:r>
            <a:endParaRPr sz="1800">
              <a:latin typeface="Gothic Uralic"/>
              <a:cs typeface="Gothic Uralic"/>
            </a:endParaRPr>
          </a:p>
          <a:p>
            <a:pPr marL="698500" marR="196215" indent="-283845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functions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features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that are to be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delivered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to 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end-users</a:t>
            </a:r>
            <a:endParaRPr sz="1600">
              <a:latin typeface="Gothic Uralic"/>
              <a:cs typeface="Gothic Uralic"/>
            </a:endParaRPr>
          </a:p>
          <a:p>
            <a:pPr marL="415290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data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are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input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16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output</a:t>
            </a:r>
            <a:endParaRPr sz="1600">
              <a:latin typeface="Gothic Uralic"/>
              <a:cs typeface="Gothic Uralic"/>
            </a:endParaRPr>
          </a:p>
          <a:p>
            <a:pPr marL="698500" marR="1133475" indent="-283845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“content” that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presented to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users as a  consequence of using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Gothic Uralic"/>
                <a:cs typeface="Gothic Uralic"/>
              </a:rPr>
              <a:t>software</a:t>
            </a:r>
            <a:endParaRPr sz="1600">
              <a:latin typeface="Gothic Uralic"/>
              <a:cs typeface="Gothic Uralic"/>
            </a:endParaRPr>
          </a:p>
          <a:p>
            <a:pPr marL="698500" marR="91440" indent="-283845">
              <a:lnSpc>
                <a:spcPct val="100000"/>
              </a:lnSpc>
              <a:spcBef>
                <a:spcPts val="300"/>
              </a:spcBef>
              <a:tabLst>
                <a:tab pos="698500" algn="l"/>
              </a:tabLst>
            </a:pPr>
            <a:r>
              <a:rPr sz="1250" spc="254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 performance,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constraints, interfaces,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reliability 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600" i="1" spc="-10" dirty="0">
                <a:solidFill>
                  <a:srgbClr val="404040"/>
                </a:solidFill>
                <a:latin typeface="TeXGyreAdventor"/>
                <a:cs typeface="TeXGyreAdventor"/>
              </a:rPr>
              <a:t>bound </a:t>
            </a:r>
            <a:r>
              <a:rPr sz="16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6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Gothic Uralic"/>
                <a:cs typeface="Gothic Uralic"/>
              </a:rPr>
              <a:t>system.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Scope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defined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one of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two</a:t>
            </a:r>
            <a:r>
              <a:rPr sz="18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techniques:</a:t>
            </a:r>
            <a:endParaRPr sz="18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305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A narrative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description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of software scope </a:t>
            </a:r>
            <a:r>
              <a:rPr sz="1400" spc="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developed</a:t>
            </a:r>
            <a:r>
              <a:rPr sz="1400" spc="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Gothic Uralic"/>
                <a:cs typeface="Gothic Uralic"/>
              </a:rPr>
              <a:t>after</a:t>
            </a:r>
            <a:endParaRPr sz="1400">
              <a:latin typeface="Gothic Uralic"/>
              <a:cs typeface="Gothic Uralic"/>
            </a:endParaRPr>
          </a:p>
          <a:p>
            <a:pPr marL="972819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communication </a:t>
            </a:r>
            <a:r>
              <a:rPr sz="1400" spc="5" dirty="0">
                <a:solidFill>
                  <a:srgbClr val="404040"/>
                </a:solidFill>
                <a:latin typeface="Gothic Uralic"/>
                <a:cs typeface="Gothic Uralic"/>
              </a:rPr>
              <a:t>with all</a:t>
            </a:r>
            <a:r>
              <a:rPr sz="1400" spc="-1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stakeholders.</a:t>
            </a:r>
            <a:endParaRPr sz="1400">
              <a:latin typeface="Gothic Uralic"/>
              <a:cs typeface="Gothic Uralic"/>
            </a:endParaRPr>
          </a:p>
          <a:p>
            <a:pPr marL="744220">
              <a:lnSpc>
                <a:spcPct val="100000"/>
              </a:lnSpc>
              <a:spcBef>
                <a:spcPts val="994"/>
              </a:spcBef>
            </a:pPr>
            <a:r>
              <a:rPr sz="1100" spc="204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A set of use-cases </a:t>
            </a:r>
            <a:r>
              <a:rPr sz="1400" spc="5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400" dirty="0">
                <a:solidFill>
                  <a:srgbClr val="404040"/>
                </a:solidFill>
                <a:latin typeface="Gothic Uralic"/>
                <a:cs typeface="Gothic Uralic"/>
              </a:rPr>
              <a:t>developed by</a:t>
            </a:r>
            <a:r>
              <a:rPr sz="1400" spc="1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Gothic Uralic"/>
                <a:cs typeface="Gothic Uralic"/>
              </a:rPr>
              <a:t>end-users.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634"/>
            <a:ext cx="2018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</a:t>
            </a:r>
            <a:r>
              <a:rPr spc="5" dirty="0"/>
              <a:t>o</a:t>
            </a:r>
            <a:r>
              <a:rPr dirty="0"/>
              <a:t>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281" y="56946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0191" y="3295308"/>
            <a:ext cx="1137285" cy="1143000"/>
            <a:chOff x="4470191" y="3295308"/>
            <a:chExt cx="1137285" cy="1143000"/>
          </a:xfrm>
        </p:grpSpPr>
        <p:sp>
          <p:nvSpPr>
            <p:cNvPr id="5" name="object 5"/>
            <p:cNvSpPr/>
            <p:nvPr/>
          </p:nvSpPr>
          <p:spPr>
            <a:xfrm>
              <a:off x="4548924" y="3342588"/>
              <a:ext cx="1051560" cy="1089025"/>
            </a:xfrm>
            <a:custGeom>
              <a:avLst/>
              <a:gdLst/>
              <a:ahLst/>
              <a:cxnLst/>
              <a:rect l="l" t="t" r="r" b="b"/>
              <a:pathLst>
                <a:path w="1051560" h="1089025">
                  <a:moveTo>
                    <a:pt x="1051433" y="0"/>
                  </a:moveTo>
                  <a:lnTo>
                    <a:pt x="0" y="0"/>
                  </a:lnTo>
                  <a:lnTo>
                    <a:pt x="0" y="1048219"/>
                  </a:lnTo>
                  <a:lnTo>
                    <a:pt x="0" y="1088593"/>
                  </a:lnTo>
                  <a:lnTo>
                    <a:pt x="1051433" y="1088593"/>
                  </a:lnTo>
                  <a:lnTo>
                    <a:pt x="1051433" y="1048219"/>
                  </a:lnTo>
                  <a:lnTo>
                    <a:pt x="1051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8616" y="334253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0" y="0"/>
                  </a:moveTo>
                  <a:lnTo>
                    <a:pt x="71812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0428" y="3342539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0"/>
                  </a:moveTo>
                  <a:lnTo>
                    <a:pt x="0" y="0"/>
                  </a:lnTo>
                </a:path>
                <a:path h="1089025">
                  <a:moveTo>
                    <a:pt x="0" y="0"/>
                  </a:moveTo>
                  <a:lnTo>
                    <a:pt x="0" y="1088641"/>
                  </a:lnTo>
                </a:path>
                <a:path h="1089025">
                  <a:moveTo>
                    <a:pt x="0" y="1088641"/>
                  </a:moveTo>
                  <a:lnTo>
                    <a:pt x="0" y="1088641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8929" y="4424417"/>
              <a:ext cx="1051560" cy="13970"/>
            </a:xfrm>
            <a:custGeom>
              <a:avLst/>
              <a:gdLst/>
              <a:ahLst/>
              <a:cxnLst/>
              <a:rect l="l" t="t" r="r" b="b"/>
              <a:pathLst>
                <a:path w="1051560" h="13970">
                  <a:moveTo>
                    <a:pt x="0" y="13527"/>
                  </a:moveTo>
                  <a:lnTo>
                    <a:pt x="1051499" y="13527"/>
                  </a:lnTo>
                  <a:lnTo>
                    <a:pt x="1051499" y="0"/>
                  </a:lnTo>
                  <a:lnTo>
                    <a:pt x="0" y="0"/>
                  </a:lnTo>
                  <a:lnTo>
                    <a:pt x="0" y="1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48929" y="44311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8929" y="4390801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379"/>
                  </a:lnTo>
                </a:path>
              </a:pathLst>
            </a:custGeom>
            <a:ln w="12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7176" y="3302200"/>
              <a:ext cx="1051560" cy="1089025"/>
            </a:xfrm>
            <a:custGeom>
              <a:avLst/>
              <a:gdLst/>
              <a:ahLst/>
              <a:cxnLst/>
              <a:rect l="l" t="t" r="r" b="b"/>
              <a:pathLst>
                <a:path w="1051560" h="1089025">
                  <a:moveTo>
                    <a:pt x="1051439" y="0"/>
                  </a:moveTo>
                  <a:lnTo>
                    <a:pt x="0" y="0"/>
                  </a:lnTo>
                  <a:lnTo>
                    <a:pt x="0" y="1088601"/>
                  </a:lnTo>
                  <a:lnTo>
                    <a:pt x="1051439" y="1088601"/>
                  </a:lnTo>
                  <a:lnTo>
                    <a:pt x="105143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7176" y="3295530"/>
              <a:ext cx="1051560" cy="13970"/>
            </a:xfrm>
            <a:custGeom>
              <a:avLst/>
              <a:gdLst/>
              <a:ahLst/>
              <a:cxnLst/>
              <a:rect l="l" t="t" r="r" b="b"/>
              <a:pathLst>
                <a:path w="1051560" h="13970">
                  <a:moveTo>
                    <a:pt x="0" y="13527"/>
                  </a:moveTo>
                  <a:lnTo>
                    <a:pt x="1051379" y="13527"/>
                  </a:lnTo>
                  <a:lnTo>
                    <a:pt x="1051379" y="0"/>
                  </a:lnTo>
                  <a:lnTo>
                    <a:pt x="0" y="0"/>
                  </a:lnTo>
                  <a:lnTo>
                    <a:pt x="0" y="1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8556" y="3302293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0"/>
                  </a:moveTo>
                  <a:lnTo>
                    <a:pt x="0" y="0"/>
                  </a:lnTo>
                </a:path>
                <a:path h="1089025">
                  <a:moveTo>
                    <a:pt x="0" y="0"/>
                  </a:moveTo>
                  <a:lnTo>
                    <a:pt x="0" y="1088507"/>
                  </a:lnTo>
                </a:path>
                <a:path h="1089025">
                  <a:moveTo>
                    <a:pt x="0" y="1088507"/>
                  </a:moveTo>
                  <a:lnTo>
                    <a:pt x="0" y="108850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77176" y="4384037"/>
              <a:ext cx="1051560" cy="13970"/>
            </a:xfrm>
            <a:custGeom>
              <a:avLst/>
              <a:gdLst/>
              <a:ahLst/>
              <a:cxnLst/>
              <a:rect l="l" t="t" r="r" b="b"/>
              <a:pathLst>
                <a:path w="1051560" h="13970">
                  <a:moveTo>
                    <a:pt x="0" y="13527"/>
                  </a:moveTo>
                  <a:lnTo>
                    <a:pt x="1051379" y="13527"/>
                  </a:lnTo>
                  <a:lnTo>
                    <a:pt x="1051379" y="0"/>
                  </a:lnTo>
                  <a:lnTo>
                    <a:pt x="0" y="0"/>
                  </a:lnTo>
                  <a:lnTo>
                    <a:pt x="0" y="1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77176" y="3302293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1088507"/>
                  </a:moveTo>
                  <a:lnTo>
                    <a:pt x="0" y="1088507"/>
                  </a:lnTo>
                </a:path>
                <a:path h="1089025">
                  <a:moveTo>
                    <a:pt x="0" y="1088507"/>
                  </a:moveTo>
                  <a:lnTo>
                    <a:pt x="0" y="0"/>
                  </a:lnTo>
                </a:path>
                <a:path h="10890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48929" y="3692787"/>
            <a:ext cx="97409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14"/>
              </a:spcBef>
            </a:pPr>
            <a:r>
              <a:rPr sz="1250" b="1" spc="-65" dirty="0">
                <a:latin typeface="Arial"/>
                <a:cs typeface="Arial"/>
              </a:rPr>
              <a:t>project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37664" y="2012052"/>
            <a:ext cx="1470025" cy="1599565"/>
            <a:chOff x="3437664" y="2012052"/>
            <a:chExt cx="1470025" cy="1599565"/>
          </a:xfrm>
        </p:grpSpPr>
        <p:sp>
          <p:nvSpPr>
            <p:cNvPr id="18" name="object 18"/>
            <p:cNvSpPr/>
            <p:nvPr/>
          </p:nvSpPr>
          <p:spPr>
            <a:xfrm>
              <a:off x="3497513" y="2065950"/>
              <a:ext cx="1398270" cy="1532255"/>
            </a:xfrm>
            <a:custGeom>
              <a:avLst/>
              <a:gdLst/>
              <a:ahLst/>
              <a:cxnLst/>
              <a:rect l="l" t="t" r="r" b="b"/>
              <a:pathLst>
                <a:path w="1398270" h="1532254">
                  <a:moveTo>
                    <a:pt x="704928" y="0"/>
                  </a:moveTo>
                  <a:lnTo>
                    <a:pt x="561494" y="13549"/>
                  </a:lnTo>
                  <a:lnTo>
                    <a:pt x="430134" y="67075"/>
                  </a:lnTo>
                  <a:lnTo>
                    <a:pt x="310515" y="134420"/>
                  </a:lnTo>
                  <a:lnTo>
                    <a:pt x="214924" y="228594"/>
                  </a:lnTo>
                  <a:lnTo>
                    <a:pt x="119345" y="336050"/>
                  </a:lnTo>
                  <a:lnTo>
                    <a:pt x="59821" y="470470"/>
                  </a:lnTo>
                  <a:lnTo>
                    <a:pt x="23754" y="618171"/>
                  </a:lnTo>
                  <a:lnTo>
                    <a:pt x="0" y="766140"/>
                  </a:lnTo>
                  <a:lnTo>
                    <a:pt x="23754" y="913842"/>
                  </a:lnTo>
                  <a:lnTo>
                    <a:pt x="59821" y="1061543"/>
                  </a:lnTo>
                  <a:lnTo>
                    <a:pt x="119345" y="1195963"/>
                  </a:lnTo>
                  <a:lnTo>
                    <a:pt x="214924" y="1303687"/>
                  </a:lnTo>
                  <a:lnTo>
                    <a:pt x="310515" y="1397459"/>
                  </a:lnTo>
                  <a:lnTo>
                    <a:pt x="430134" y="1478084"/>
                  </a:lnTo>
                  <a:lnTo>
                    <a:pt x="561494" y="1518464"/>
                  </a:lnTo>
                  <a:lnTo>
                    <a:pt x="704928" y="1532013"/>
                  </a:lnTo>
                  <a:lnTo>
                    <a:pt x="836276" y="1518464"/>
                  </a:lnTo>
                  <a:lnTo>
                    <a:pt x="967863" y="1478084"/>
                  </a:lnTo>
                  <a:lnTo>
                    <a:pt x="1087172" y="1397459"/>
                  </a:lnTo>
                  <a:lnTo>
                    <a:pt x="1194801" y="1303687"/>
                  </a:lnTo>
                  <a:lnTo>
                    <a:pt x="1278354" y="1195963"/>
                  </a:lnTo>
                  <a:lnTo>
                    <a:pt x="1338188" y="1061543"/>
                  </a:lnTo>
                  <a:lnTo>
                    <a:pt x="1385983" y="913842"/>
                  </a:lnTo>
                  <a:lnTo>
                    <a:pt x="1398021" y="766140"/>
                  </a:lnTo>
                  <a:lnTo>
                    <a:pt x="1385983" y="618171"/>
                  </a:lnTo>
                  <a:lnTo>
                    <a:pt x="1338188" y="470470"/>
                  </a:lnTo>
                  <a:lnTo>
                    <a:pt x="1278354" y="336050"/>
                  </a:lnTo>
                  <a:lnTo>
                    <a:pt x="1194801" y="228594"/>
                  </a:lnTo>
                  <a:lnTo>
                    <a:pt x="1087172" y="134420"/>
                  </a:lnTo>
                  <a:lnTo>
                    <a:pt x="967863" y="67075"/>
                  </a:lnTo>
                  <a:lnTo>
                    <a:pt x="836276" y="13549"/>
                  </a:lnTo>
                  <a:lnTo>
                    <a:pt x="704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3496" y="2832091"/>
              <a:ext cx="12065" cy="147955"/>
            </a:xfrm>
            <a:custGeom>
              <a:avLst/>
              <a:gdLst/>
              <a:ahLst/>
              <a:cxnLst/>
              <a:rect l="l" t="t" r="r" b="b"/>
              <a:pathLst>
                <a:path w="12064" h="147955">
                  <a:moveTo>
                    <a:pt x="6019" y="-6015"/>
                  </a:moveTo>
                  <a:lnTo>
                    <a:pt x="6019" y="153717"/>
                  </a:lnTo>
                </a:path>
              </a:pathLst>
            </a:custGeom>
            <a:ln w="2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3790" y="2979793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10" h="605154">
                  <a:moveTo>
                    <a:pt x="549706" y="0"/>
                  </a:moveTo>
                  <a:lnTo>
                    <a:pt x="549706" y="0"/>
                  </a:lnTo>
                </a:path>
                <a:path w="549910" h="605154">
                  <a:moveTo>
                    <a:pt x="549706" y="0"/>
                  </a:moveTo>
                  <a:lnTo>
                    <a:pt x="501911" y="147701"/>
                  </a:lnTo>
                </a:path>
                <a:path w="549910" h="605154">
                  <a:moveTo>
                    <a:pt x="501911" y="147701"/>
                  </a:moveTo>
                  <a:lnTo>
                    <a:pt x="501911" y="147701"/>
                  </a:lnTo>
                </a:path>
                <a:path w="549910" h="605154">
                  <a:moveTo>
                    <a:pt x="501911" y="147701"/>
                  </a:moveTo>
                  <a:lnTo>
                    <a:pt x="442077" y="282121"/>
                  </a:lnTo>
                </a:path>
                <a:path w="549910" h="605154">
                  <a:moveTo>
                    <a:pt x="442077" y="282121"/>
                  </a:moveTo>
                  <a:lnTo>
                    <a:pt x="442077" y="282121"/>
                  </a:lnTo>
                </a:path>
                <a:path w="549910" h="605154">
                  <a:moveTo>
                    <a:pt x="442077" y="282121"/>
                  </a:moveTo>
                  <a:lnTo>
                    <a:pt x="358525" y="389845"/>
                  </a:lnTo>
                </a:path>
                <a:path w="549910" h="605154">
                  <a:moveTo>
                    <a:pt x="358525" y="389845"/>
                  </a:moveTo>
                  <a:lnTo>
                    <a:pt x="358525" y="389845"/>
                  </a:lnTo>
                </a:path>
                <a:path w="549910" h="605154">
                  <a:moveTo>
                    <a:pt x="358525" y="389845"/>
                  </a:moveTo>
                  <a:lnTo>
                    <a:pt x="250896" y="483617"/>
                  </a:lnTo>
                </a:path>
                <a:path w="549910" h="605154">
                  <a:moveTo>
                    <a:pt x="250896" y="483617"/>
                  </a:moveTo>
                  <a:lnTo>
                    <a:pt x="250896" y="483617"/>
                  </a:lnTo>
                </a:path>
                <a:path w="549910" h="605154">
                  <a:moveTo>
                    <a:pt x="250896" y="483617"/>
                  </a:moveTo>
                  <a:lnTo>
                    <a:pt x="131586" y="564242"/>
                  </a:lnTo>
                </a:path>
                <a:path w="549910" h="605154">
                  <a:moveTo>
                    <a:pt x="131586" y="564242"/>
                  </a:moveTo>
                  <a:lnTo>
                    <a:pt x="131586" y="564242"/>
                  </a:lnTo>
                </a:path>
                <a:path w="549910" h="605154">
                  <a:moveTo>
                    <a:pt x="131586" y="564242"/>
                  </a:moveTo>
                  <a:lnTo>
                    <a:pt x="0" y="604622"/>
                  </a:lnTo>
                </a:path>
                <a:path w="549910" h="605154">
                  <a:moveTo>
                    <a:pt x="0" y="604622"/>
                  </a:moveTo>
                  <a:lnTo>
                    <a:pt x="0" y="60462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2442" y="3584415"/>
              <a:ext cx="131445" cy="13970"/>
            </a:xfrm>
            <a:custGeom>
              <a:avLst/>
              <a:gdLst/>
              <a:ahLst/>
              <a:cxnLst/>
              <a:rect l="l" t="t" r="r" b="b"/>
              <a:pathLst>
                <a:path w="131445" h="13970">
                  <a:moveTo>
                    <a:pt x="-6757" y="6774"/>
                  </a:moveTo>
                  <a:lnTo>
                    <a:pt x="138105" y="6774"/>
                  </a:lnTo>
                </a:path>
              </a:pathLst>
            </a:custGeom>
            <a:ln w="27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59008" y="3584415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92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7513" y="2832091"/>
              <a:ext cx="561975" cy="752475"/>
            </a:xfrm>
            <a:custGeom>
              <a:avLst/>
              <a:gdLst/>
              <a:ahLst/>
              <a:cxnLst/>
              <a:rect l="l" t="t" r="r" b="b"/>
              <a:pathLst>
                <a:path w="561975" h="752475">
                  <a:moveTo>
                    <a:pt x="561494" y="752323"/>
                  </a:moveTo>
                  <a:lnTo>
                    <a:pt x="561494" y="752323"/>
                  </a:lnTo>
                </a:path>
                <a:path w="561975" h="752475">
                  <a:moveTo>
                    <a:pt x="561494" y="752323"/>
                  </a:moveTo>
                  <a:lnTo>
                    <a:pt x="430134" y="711943"/>
                  </a:lnTo>
                </a:path>
                <a:path w="561975" h="752475">
                  <a:moveTo>
                    <a:pt x="430134" y="711943"/>
                  </a:moveTo>
                  <a:lnTo>
                    <a:pt x="430134" y="711943"/>
                  </a:lnTo>
                </a:path>
                <a:path w="561975" h="752475">
                  <a:moveTo>
                    <a:pt x="430134" y="711943"/>
                  </a:moveTo>
                  <a:lnTo>
                    <a:pt x="310515" y="631318"/>
                  </a:lnTo>
                </a:path>
                <a:path w="561975" h="752475">
                  <a:moveTo>
                    <a:pt x="310515" y="631318"/>
                  </a:moveTo>
                  <a:lnTo>
                    <a:pt x="310515" y="631318"/>
                  </a:lnTo>
                </a:path>
                <a:path w="561975" h="752475">
                  <a:moveTo>
                    <a:pt x="310515" y="631318"/>
                  </a:moveTo>
                  <a:lnTo>
                    <a:pt x="214924" y="537546"/>
                  </a:lnTo>
                </a:path>
                <a:path w="561975" h="752475">
                  <a:moveTo>
                    <a:pt x="214924" y="537546"/>
                  </a:moveTo>
                  <a:lnTo>
                    <a:pt x="214924" y="537546"/>
                  </a:lnTo>
                </a:path>
                <a:path w="561975" h="752475">
                  <a:moveTo>
                    <a:pt x="214924" y="537546"/>
                  </a:moveTo>
                  <a:lnTo>
                    <a:pt x="119345" y="429822"/>
                  </a:lnTo>
                </a:path>
                <a:path w="561975" h="752475">
                  <a:moveTo>
                    <a:pt x="119345" y="429822"/>
                  </a:moveTo>
                  <a:lnTo>
                    <a:pt x="119345" y="429822"/>
                  </a:lnTo>
                </a:path>
                <a:path w="561975" h="752475">
                  <a:moveTo>
                    <a:pt x="119345" y="429822"/>
                  </a:moveTo>
                  <a:lnTo>
                    <a:pt x="59821" y="295402"/>
                  </a:lnTo>
                </a:path>
                <a:path w="561975" h="752475">
                  <a:moveTo>
                    <a:pt x="59821" y="295402"/>
                  </a:moveTo>
                  <a:lnTo>
                    <a:pt x="59821" y="295402"/>
                  </a:lnTo>
                </a:path>
                <a:path w="561975" h="752475">
                  <a:moveTo>
                    <a:pt x="59821" y="295402"/>
                  </a:moveTo>
                  <a:lnTo>
                    <a:pt x="23754" y="147701"/>
                  </a:lnTo>
                </a:path>
                <a:path w="561975" h="752475">
                  <a:moveTo>
                    <a:pt x="23754" y="147701"/>
                  </a:moveTo>
                  <a:lnTo>
                    <a:pt x="23754" y="147701"/>
                  </a:lnTo>
                </a:path>
                <a:path w="561975" h="752475">
                  <a:moveTo>
                    <a:pt x="23754" y="147701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7513" y="2079500"/>
              <a:ext cx="561975" cy="753110"/>
            </a:xfrm>
            <a:custGeom>
              <a:avLst/>
              <a:gdLst/>
              <a:ahLst/>
              <a:cxnLst/>
              <a:rect l="l" t="t" r="r" b="b"/>
              <a:pathLst>
                <a:path w="561975" h="753110">
                  <a:moveTo>
                    <a:pt x="0" y="752591"/>
                  </a:moveTo>
                  <a:lnTo>
                    <a:pt x="23754" y="604622"/>
                  </a:lnTo>
                </a:path>
                <a:path w="561975" h="753110">
                  <a:moveTo>
                    <a:pt x="23754" y="604622"/>
                  </a:moveTo>
                  <a:lnTo>
                    <a:pt x="23754" y="604622"/>
                  </a:lnTo>
                </a:path>
                <a:path w="561975" h="753110">
                  <a:moveTo>
                    <a:pt x="23754" y="604622"/>
                  </a:moveTo>
                  <a:lnTo>
                    <a:pt x="59821" y="456921"/>
                  </a:lnTo>
                </a:path>
                <a:path w="561975" h="753110">
                  <a:moveTo>
                    <a:pt x="59821" y="456921"/>
                  </a:moveTo>
                  <a:lnTo>
                    <a:pt x="59821" y="456921"/>
                  </a:lnTo>
                </a:path>
                <a:path w="561975" h="753110">
                  <a:moveTo>
                    <a:pt x="59821" y="456921"/>
                  </a:moveTo>
                  <a:lnTo>
                    <a:pt x="119345" y="322500"/>
                  </a:lnTo>
                </a:path>
                <a:path w="561975" h="753110">
                  <a:moveTo>
                    <a:pt x="119345" y="322500"/>
                  </a:moveTo>
                  <a:lnTo>
                    <a:pt x="119345" y="322500"/>
                  </a:lnTo>
                </a:path>
                <a:path w="561975" h="753110">
                  <a:moveTo>
                    <a:pt x="119345" y="322500"/>
                  </a:moveTo>
                  <a:lnTo>
                    <a:pt x="214924" y="215045"/>
                  </a:lnTo>
                </a:path>
                <a:path w="561975" h="753110">
                  <a:moveTo>
                    <a:pt x="214924" y="215045"/>
                  </a:moveTo>
                  <a:lnTo>
                    <a:pt x="214924" y="215045"/>
                  </a:lnTo>
                </a:path>
                <a:path w="561975" h="753110">
                  <a:moveTo>
                    <a:pt x="214924" y="215045"/>
                  </a:moveTo>
                  <a:lnTo>
                    <a:pt x="310515" y="120870"/>
                  </a:lnTo>
                </a:path>
                <a:path w="561975" h="753110">
                  <a:moveTo>
                    <a:pt x="310515" y="120870"/>
                  </a:moveTo>
                  <a:lnTo>
                    <a:pt x="310515" y="120870"/>
                  </a:lnTo>
                </a:path>
                <a:path w="561975" h="753110">
                  <a:moveTo>
                    <a:pt x="310515" y="120870"/>
                  </a:moveTo>
                  <a:lnTo>
                    <a:pt x="430134" y="53526"/>
                  </a:lnTo>
                </a:path>
                <a:path w="561975" h="753110">
                  <a:moveTo>
                    <a:pt x="430134" y="53526"/>
                  </a:moveTo>
                  <a:lnTo>
                    <a:pt x="430134" y="53526"/>
                  </a:lnTo>
                </a:path>
                <a:path w="561975" h="753110">
                  <a:moveTo>
                    <a:pt x="430134" y="53526"/>
                  </a:moveTo>
                  <a:lnTo>
                    <a:pt x="561494" y="0"/>
                  </a:lnTo>
                </a:path>
                <a:path w="561975" h="753110">
                  <a:moveTo>
                    <a:pt x="561494" y="0"/>
                  </a:moveTo>
                  <a:lnTo>
                    <a:pt x="561494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9008" y="2065951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69">
                  <a:moveTo>
                    <a:pt x="-6758" y="6774"/>
                  </a:moveTo>
                  <a:lnTo>
                    <a:pt x="150192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2442" y="2065951"/>
              <a:ext cx="131445" cy="13970"/>
            </a:xfrm>
            <a:custGeom>
              <a:avLst/>
              <a:gdLst/>
              <a:ahLst/>
              <a:cxnLst/>
              <a:rect l="l" t="t" r="r" b="b"/>
              <a:pathLst>
                <a:path w="131445" h="13969">
                  <a:moveTo>
                    <a:pt x="-6757" y="6774"/>
                  </a:moveTo>
                  <a:lnTo>
                    <a:pt x="138105" y="6774"/>
                  </a:lnTo>
                </a:path>
              </a:pathLst>
            </a:custGeom>
            <a:ln w="27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3790" y="2079500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10" h="605155">
                  <a:moveTo>
                    <a:pt x="0" y="0"/>
                  </a:moveTo>
                  <a:lnTo>
                    <a:pt x="0" y="0"/>
                  </a:lnTo>
                </a:path>
                <a:path w="549910" h="605155">
                  <a:moveTo>
                    <a:pt x="0" y="0"/>
                  </a:moveTo>
                  <a:lnTo>
                    <a:pt x="131586" y="53526"/>
                  </a:lnTo>
                </a:path>
                <a:path w="549910" h="605155">
                  <a:moveTo>
                    <a:pt x="131586" y="53526"/>
                  </a:moveTo>
                  <a:lnTo>
                    <a:pt x="131586" y="53526"/>
                  </a:lnTo>
                </a:path>
                <a:path w="549910" h="605155">
                  <a:moveTo>
                    <a:pt x="131586" y="53526"/>
                  </a:moveTo>
                  <a:lnTo>
                    <a:pt x="250896" y="120870"/>
                  </a:lnTo>
                </a:path>
                <a:path w="549910" h="605155">
                  <a:moveTo>
                    <a:pt x="250896" y="120870"/>
                  </a:moveTo>
                  <a:lnTo>
                    <a:pt x="250896" y="120870"/>
                  </a:lnTo>
                </a:path>
                <a:path w="549910" h="605155">
                  <a:moveTo>
                    <a:pt x="250896" y="120870"/>
                  </a:moveTo>
                  <a:lnTo>
                    <a:pt x="358525" y="215045"/>
                  </a:lnTo>
                </a:path>
                <a:path w="549910" h="605155">
                  <a:moveTo>
                    <a:pt x="358525" y="215045"/>
                  </a:moveTo>
                  <a:lnTo>
                    <a:pt x="358525" y="215045"/>
                  </a:lnTo>
                </a:path>
                <a:path w="549910" h="605155">
                  <a:moveTo>
                    <a:pt x="358525" y="215045"/>
                  </a:moveTo>
                  <a:lnTo>
                    <a:pt x="442077" y="322500"/>
                  </a:lnTo>
                </a:path>
                <a:path w="549910" h="605155">
                  <a:moveTo>
                    <a:pt x="442077" y="322500"/>
                  </a:moveTo>
                  <a:lnTo>
                    <a:pt x="442077" y="322500"/>
                  </a:lnTo>
                </a:path>
                <a:path w="549910" h="605155">
                  <a:moveTo>
                    <a:pt x="442077" y="322500"/>
                  </a:moveTo>
                  <a:lnTo>
                    <a:pt x="501911" y="456921"/>
                  </a:lnTo>
                </a:path>
                <a:path w="549910" h="605155">
                  <a:moveTo>
                    <a:pt x="501911" y="456921"/>
                  </a:moveTo>
                  <a:lnTo>
                    <a:pt x="501911" y="456921"/>
                  </a:lnTo>
                </a:path>
                <a:path w="549910" h="605155">
                  <a:moveTo>
                    <a:pt x="501911" y="456921"/>
                  </a:moveTo>
                  <a:lnTo>
                    <a:pt x="549706" y="604622"/>
                  </a:lnTo>
                </a:path>
                <a:path w="549910" h="605155">
                  <a:moveTo>
                    <a:pt x="549706" y="604622"/>
                  </a:moveTo>
                  <a:lnTo>
                    <a:pt x="549706" y="60462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83496" y="2684122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6019" y="-6015"/>
                  </a:moveTo>
                  <a:lnTo>
                    <a:pt x="6019" y="153985"/>
                  </a:lnTo>
                </a:path>
              </a:pathLst>
            </a:custGeom>
            <a:ln w="2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729" y="2025705"/>
              <a:ext cx="1386205" cy="1532255"/>
            </a:xfrm>
            <a:custGeom>
              <a:avLst/>
              <a:gdLst/>
              <a:ahLst/>
              <a:cxnLst/>
              <a:rect l="l" t="t" r="r" b="b"/>
              <a:pathLst>
                <a:path w="1386204" h="1532254">
                  <a:moveTo>
                    <a:pt x="692842" y="0"/>
                  </a:moveTo>
                  <a:lnTo>
                    <a:pt x="549468" y="13549"/>
                  </a:lnTo>
                  <a:lnTo>
                    <a:pt x="418108" y="67075"/>
                  </a:lnTo>
                  <a:lnTo>
                    <a:pt x="298774" y="134420"/>
                  </a:lnTo>
                  <a:lnTo>
                    <a:pt x="203184" y="228594"/>
                  </a:lnTo>
                  <a:lnTo>
                    <a:pt x="119333" y="335916"/>
                  </a:lnTo>
                  <a:lnTo>
                    <a:pt x="47783" y="470336"/>
                  </a:lnTo>
                  <a:lnTo>
                    <a:pt x="12014" y="618037"/>
                  </a:lnTo>
                  <a:lnTo>
                    <a:pt x="0" y="766140"/>
                  </a:lnTo>
                  <a:lnTo>
                    <a:pt x="12014" y="927257"/>
                  </a:lnTo>
                  <a:lnTo>
                    <a:pt x="47783" y="1061409"/>
                  </a:lnTo>
                  <a:lnTo>
                    <a:pt x="119333" y="1195963"/>
                  </a:lnTo>
                  <a:lnTo>
                    <a:pt x="203184" y="1303284"/>
                  </a:lnTo>
                  <a:lnTo>
                    <a:pt x="298775" y="1397459"/>
                  </a:lnTo>
                  <a:lnTo>
                    <a:pt x="418108" y="1478084"/>
                  </a:lnTo>
                  <a:lnTo>
                    <a:pt x="549468" y="1518330"/>
                  </a:lnTo>
                  <a:lnTo>
                    <a:pt x="692842" y="1531879"/>
                  </a:lnTo>
                  <a:lnTo>
                    <a:pt x="836264" y="1518330"/>
                  </a:lnTo>
                  <a:lnTo>
                    <a:pt x="967851" y="1478084"/>
                  </a:lnTo>
                  <a:lnTo>
                    <a:pt x="1075241" y="1397459"/>
                  </a:lnTo>
                  <a:lnTo>
                    <a:pt x="1182751" y="1303284"/>
                  </a:lnTo>
                  <a:lnTo>
                    <a:pt x="1266304" y="1195963"/>
                  </a:lnTo>
                  <a:lnTo>
                    <a:pt x="1338176" y="1061409"/>
                  </a:lnTo>
                  <a:lnTo>
                    <a:pt x="1373933" y="927257"/>
                  </a:lnTo>
                  <a:lnTo>
                    <a:pt x="1385971" y="766140"/>
                  </a:lnTo>
                  <a:lnTo>
                    <a:pt x="1373933" y="618037"/>
                  </a:lnTo>
                  <a:lnTo>
                    <a:pt x="1338176" y="470336"/>
                  </a:lnTo>
                  <a:lnTo>
                    <a:pt x="1266304" y="335916"/>
                  </a:lnTo>
                  <a:lnTo>
                    <a:pt x="1182751" y="228594"/>
                  </a:lnTo>
                  <a:lnTo>
                    <a:pt x="1075241" y="134420"/>
                  </a:lnTo>
                  <a:lnTo>
                    <a:pt x="967851" y="67075"/>
                  </a:lnTo>
                  <a:lnTo>
                    <a:pt x="836264" y="13549"/>
                  </a:lnTo>
                  <a:lnTo>
                    <a:pt x="69284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23663" y="2791846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4" h="161289">
                  <a:moveTo>
                    <a:pt x="6019" y="-6014"/>
                  </a:moveTo>
                  <a:lnTo>
                    <a:pt x="6019" y="167131"/>
                  </a:lnTo>
                </a:path>
              </a:pathLst>
            </a:custGeom>
            <a:ln w="2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5994" y="2952962"/>
              <a:ext cx="537845" cy="591185"/>
            </a:xfrm>
            <a:custGeom>
              <a:avLst/>
              <a:gdLst/>
              <a:ahLst/>
              <a:cxnLst/>
              <a:rect l="l" t="t" r="r" b="b"/>
              <a:pathLst>
                <a:path w="537845" h="591185">
                  <a:moveTo>
                    <a:pt x="537668" y="0"/>
                  </a:moveTo>
                  <a:lnTo>
                    <a:pt x="537668" y="0"/>
                  </a:lnTo>
                </a:path>
                <a:path w="537845" h="591185">
                  <a:moveTo>
                    <a:pt x="537668" y="0"/>
                  </a:moveTo>
                  <a:lnTo>
                    <a:pt x="501911" y="134151"/>
                  </a:lnTo>
                </a:path>
                <a:path w="537845" h="591185">
                  <a:moveTo>
                    <a:pt x="501911" y="134151"/>
                  </a:moveTo>
                  <a:lnTo>
                    <a:pt x="501911" y="134151"/>
                  </a:lnTo>
                </a:path>
                <a:path w="537845" h="591185">
                  <a:moveTo>
                    <a:pt x="501911" y="134151"/>
                  </a:moveTo>
                  <a:lnTo>
                    <a:pt x="430039" y="268706"/>
                  </a:lnTo>
                </a:path>
                <a:path w="537845" h="591185">
                  <a:moveTo>
                    <a:pt x="430039" y="268706"/>
                  </a:moveTo>
                  <a:lnTo>
                    <a:pt x="430039" y="268706"/>
                  </a:lnTo>
                </a:path>
                <a:path w="537845" h="591185">
                  <a:moveTo>
                    <a:pt x="430039" y="268706"/>
                  </a:moveTo>
                  <a:lnTo>
                    <a:pt x="346486" y="376027"/>
                  </a:lnTo>
                </a:path>
                <a:path w="537845" h="591185">
                  <a:moveTo>
                    <a:pt x="346486" y="376027"/>
                  </a:moveTo>
                  <a:lnTo>
                    <a:pt x="346486" y="376027"/>
                  </a:lnTo>
                </a:path>
                <a:path w="537845" h="591185">
                  <a:moveTo>
                    <a:pt x="346486" y="376027"/>
                  </a:moveTo>
                  <a:lnTo>
                    <a:pt x="238977" y="470202"/>
                  </a:lnTo>
                </a:path>
                <a:path w="537845" h="591185">
                  <a:moveTo>
                    <a:pt x="238977" y="470202"/>
                  </a:moveTo>
                  <a:lnTo>
                    <a:pt x="238977" y="470202"/>
                  </a:lnTo>
                </a:path>
                <a:path w="537845" h="591185">
                  <a:moveTo>
                    <a:pt x="238977" y="470202"/>
                  </a:moveTo>
                  <a:lnTo>
                    <a:pt x="131586" y="550827"/>
                  </a:lnTo>
                </a:path>
                <a:path w="537845" h="591185">
                  <a:moveTo>
                    <a:pt x="131586" y="550827"/>
                  </a:moveTo>
                  <a:lnTo>
                    <a:pt x="131586" y="550827"/>
                  </a:lnTo>
                </a:path>
                <a:path w="537845" h="591185">
                  <a:moveTo>
                    <a:pt x="131586" y="550827"/>
                  </a:moveTo>
                  <a:lnTo>
                    <a:pt x="0" y="591072"/>
                  </a:lnTo>
                </a:path>
                <a:path w="537845" h="591185">
                  <a:moveTo>
                    <a:pt x="0" y="591072"/>
                  </a:moveTo>
                  <a:lnTo>
                    <a:pt x="0" y="59107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2572" y="3544035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80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99198" y="3544035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32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1744" y="2952962"/>
              <a:ext cx="537845" cy="591185"/>
            </a:xfrm>
            <a:custGeom>
              <a:avLst/>
              <a:gdLst/>
              <a:ahLst/>
              <a:cxnLst/>
              <a:rect l="l" t="t" r="r" b="b"/>
              <a:pathLst>
                <a:path w="537845" h="591185">
                  <a:moveTo>
                    <a:pt x="537454" y="591072"/>
                  </a:moveTo>
                  <a:lnTo>
                    <a:pt x="537454" y="591072"/>
                  </a:lnTo>
                </a:path>
                <a:path w="537845" h="591185">
                  <a:moveTo>
                    <a:pt x="537454" y="591072"/>
                  </a:moveTo>
                  <a:lnTo>
                    <a:pt x="406094" y="550827"/>
                  </a:lnTo>
                </a:path>
                <a:path w="537845" h="591185">
                  <a:moveTo>
                    <a:pt x="406094" y="550827"/>
                  </a:moveTo>
                  <a:lnTo>
                    <a:pt x="406094" y="550827"/>
                  </a:lnTo>
                </a:path>
                <a:path w="537845" h="591185">
                  <a:moveTo>
                    <a:pt x="406094" y="550827"/>
                  </a:moveTo>
                  <a:lnTo>
                    <a:pt x="286760" y="470202"/>
                  </a:lnTo>
                </a:path>
                <a:path w="537845" h="591185">
                  <a:moveTo>
                    <a:pt x="286760" y="470202"/>
                  </a:moveTo>
                  <a:lnTo>
                    <a:pt x="286760" y="470202"/>
                  </a:lnTo>
                </a:path>
                <a:path w="537845" h="591185">
                  <a:moveTo>
                    <a:pt x="286760" y="470202"/>
                  </a:moveTo>
                  <a:lnTo>
                    <a:pt x="191169" y="376027"/>
                  </a:lnTo>
                </a:path>
                <a:path w="537845" h="591185">
                  <a:moveTo>
                    <a:pt x="191169" y="376027"/>
                  </a:moveTo>
                  <a:lnTo>
                    <a:pt x="191169" y="376027"/>
                  </a:lnTo>
                </a:path>
                <a:path w="537845" h="591185">
                  <a:moveTo>
                    <a:pt x="191169" y="376027"/>
                  </a:moveTo>
                  <a:lnTo>
                    <a:pt x="107319" y="268706"/>
                  </a:lnTo>
                </a:path>
                <a:path w="537845" h="591185">
                  <a:moveTo>
                    <a:pt x="107319" y="268706"/>
                  </a:moveTo>
                  <a:lnTo>
                    <a:pt x="107319" y="268706"/>
                  </a:lnTo>
                </a:path>
                <a:path w="537845" h="591185">
                  <a:moveTo>
                    <a:pt x="107319" y="268706"/>
                  </a:moveTo>
                  <a:lnTo>
                    <a:pt x="35769" y="134151"/>
                  </a:lnTo>
                </a:path>
                <a:path w="537845" h="591185">
                  <a:moveTo>
                    <a:pt x="35769" y="134151"/>
                  </a:moveTo>
                  <a:lnTo>
                    <a:pt x="35769" y="134151"/>
                  </a:lnTo>
                </a:path>
                <a:path w="537845" h="591185">
                  <a:moveTo>
                    <a:pt x="35769" y="134151"/>
                  </a:moveTo>
                  <a:lnTo>
                    <a:pt x="0" y="0"/>
                  </a:lnTo>
                </a:path>
                <a:path w="537845" h="59118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9729" y="2791846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4" h="161289">
                  <a:moveTo>
                    <a:pt x="6007" y="-6014"/>
                  </a:moveTo>
                  <a:lnTo>
                    <a:pt x="6007" y="167131"/>
                  </a:lnTo>
                </a:path>
              </a:pathLst>
            </a:custGeom>
            <a:ln w="24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9729" y="2643742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6007" y="-6015"/>
                  </a:moveTo>
                  <a:lnTo>
                    <a:pt x="6007" y="154119"/>
                  </a:lnTo>
                </a:path>
              </a:pathLst>
            </a:custGeom>
            <a:ln w="24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1744" y="2039254"/>
              <a:ext cx="537845" cy="604520"/>
            </a:xfrm>
            <a:custGeom>
              <a:avLst/>
              <a:gdLst/>
              <a:ahLst/>
              <a:cxnLst/>
              <a:rect l="l" t="t" r="r" b="b"/>
              <a:pathLst>
                <a:path w="537845" h="604519">
                  <a:moveTo>
                    <a:pt x="0" y="604488"/>
                  </a:moveTo>
                  <a:lnTo>
                    <a:pt x="0" y="604488"/>
                  </a:lnTo>
                </a:path>
                <a:path w="537845" h="604519">
                  <a:moveTo>
                    <a:pt x="0" y="604488"/>
                  </a:moveTo>
                  <a:lnTo>
                    <a:pt x="35769" y="456786"/>
                  </a:lnTo>
                </a:path>
                <a:path w="537845" h="604519">
                  <a:moveTo>
                    <a:pt x="35769" y="456786"/>
                  </a:moveTo>
                  <a:lnTo>
                    <a:pt x="35769" y="456786"/>
                  </a:lnTo>
                </a:path>
                <a:path w="537845" h="604519">
                  <a:moveTo>
                    <a:pt x="35769" y="456786"/>
                  </a:moveTo>
                  <a:lnTo>
                    <a:pt x="107319" y="322366"/>
                  </a:lnTo>
                </a:path>
                <a:path w="537845" h="604519">
                  <a:moveTo>
                    <a:pt x="107319" y="322366"/>
                  </a:moveTo>
                  <a:lnTo>
                    <a:pt x="107319" y="322366"/>
                  </a:lnTo>
                </a:path>
                <a:path w="537845" h="604519">
                  <a:moveTo>
                    <a:pt x="107319" y="322366"/>
                  </a:moveTo>
                  <a:lnTo>
                    <a:pt x="191169" y="215045"/>
                  </a:lnTo>
                </a:path>
                <a:path w="537845" h="604519">
                  <a:moveTo>
                    <a:pt x="191169" y="215045"/>
                  </a:moveTo>
                  <a:lnTo>
                    <a:pt x="191169" y="215045"/>
                  </a:lnTo>
                </a:path>
                <a:path w="537845" h="604519">
                  <a:moveTo>
                    <a:pt x="191169" y="215045"/>
                  </a:moveTo>
                  <a:lnTo>
                    <a:pt x="286760" y="120870"/>
                  </a:lnTo>
                </a:path>
                <a:path w="537845" h="604519">
                  <a:moveTo>
                    <a:pt x="286760" y="120870"/>
                  </a:moveTo>
                  <a:lnTo>
                    <a:pt x="286760" y="120870"/>
                  </a:lnTo>
                </a:path>
                <a:path w="537845" h="604519">
                  <a:moveTo>
                    <a:pt x="286760" y="120870"/>
                  </a:moveTo>
                  <a:lnTo>
                    <a:pt x="406094" y="53526"/>
                  </a:lnTo>
                </a:path>
                <a:path w="537845" h="604519">
                  <a:moveTo>
                    <a:pt x="406094" y="53526"/>
                  </a:moveTo>
                  <a:lnTo>
                    <a:pt x="406094" y="53526"/>
                  </a:lnTo>
                </a:path>
                <a:path w="537845" h="604519">
                  <a:moveTo>
                    <a:pt x="406094" y="53526"/>
                  </a:moveTo>
                  <a:lnTo>
                    <a:pt x="537453" y="0"/>
                  </a:lnTo>
                </a:path>
                <a:path w="537845" h="604519">
                  <a:moveTo>
                    <a:pt x="537453" y="0"/>
                  </a:moveTo>
                  <a:lnTo>
                    <a:pt x="537453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99198" y="2025705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69">
                  <a:moveTo>
                    <a:pt x="-6758" y="6774"/>
                  </a:moveTo>
                  <a:lnTo>
                    <a:pt x="150132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42572" y="2025705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69">
                  <a:moveTo>
                    <a:pt x="-6758" y="6774"/>
                  </a:moveTo>
                  <a:lnTo>
                    <a:pt x="150180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85994" y="2039254"/>
              <a:ext cx="537845" cy="604520"/>
            </a:xfrm>
            <a:custGeom>
              <a:avLst/>
              <a:gdLst/>
              <a:ahLst/>
              <a:cxnLst/>
              <a:rect l="l" t="t" r="r" b="b"/>
              <a:pathLst>
                <a:path w="537845" h="604519">
                  <a:moveTo>
                    <a:pt x="0" y="0"/>
                  </a:moveTo>
                  <a:lnTo>
                    <a:pt x="0" y="0"/>
                  </a:lnTo>
                </a:path>
                <a:path w="537845" h="604519">
                  <a:moveTo>
                    <a:pt x="0" y="0"/>
                  </a:moveTo>
                  <a:lnTo>
                    <a:pt x="131586" y="53526"/>
                  </a:lnTo>
                </a:path>
                <a:path w="537845" h="604519">
                  <a:moveTo>
                    <a:pt x="131586" y="53526"/>
                  </a:moveTo>
                  <a:lnTo>
                    <a:pt x="131586" y="53526"/>
                  </a:lnTo>
                </a:path>
                <a:path w="537845" h="604519">
                  <a:moveTo>
                    <a:pt x="131586" y="53526"/>
                  </a:moveTo>
                  <a:lnTo>
                    <a:pt x="238977" y="120870"/>
                  </a:lnTo>
                </a:path>
                <a:path w="537845" h="604519">
                  <a:moveTo>
                    <a:pt x="238977" y="120870"/>
                  </a:moveTo>
                  <a:lnTo>
                    <a:pt x="238977" y="120870"/>
                  </a:lnTo>
                </a:path>
                <a:path w="537845" h="604519">
                  <a:moveTo>
                    <a:pt x="238977" y="120870"/>
                  </a:moveTo>
                  <a:lnTo>
                    <a:pt x="346486" y="215045"/>
                  </a:lnTo>
                </a:path>
                <a:path w="537845" h="604519">
                  <a:moveTo>
                    <a:pt x="346486" y="215045"/>
                  </a:moveTo>
                  <a:lnTo>
                    <a:pt x="346486" y="215045"/>
                  </a:lnTo>
                </a:path>
                <a:path w="537845" h="604519">
                  <a:moveTo>
                    <a:pt x="346486" y="215045"/>
                  </a:moveTo>
                  <a:lnTo>
                    <a:pt x="430039" y="322366"/>
                  </a:lnTo>
                </a:path>
                <a:path w="537845" h="604519">
                  <a:moveTo>
                    <a:pt x="430039" y="322366"/>
                  </a:moveTo>
                  <a:lnTo>
                    <a:pt x="430039" y="322366"/>
                  </a:lnTo>
                </a:path>
                <a:path w="537845" h="604519">
                  <a:moveTo>
                    <a:pt x="430039" y="322366"/>
                  </a:moveTo>
                  <a:lnTo>
                    <a:pt x="501911" y="456786"/>
                  </a:lnTo>
                </a:path>
                <a:path w="537845" h="604519">
                  <a:moveTo>
                    <a:pt x="501911" y="456786"/>
                  </a:moveTo>
                  <a:lnTo>
                    <a:pt x="501911" y="456786"/>
                  </a:lnTo>
                </a:path>
                <a:path w="537845" h="604519">
                  <a:moveTo>
                    <a:pt x="501911" y="456786"/>
                  </a:moveTo>
                  <a:lnTo>
                    <a:pt x="537668" y="604488"/>
                  </a:lnTo>
                </a:path>
                <a:path w="537845" h="604519">
                  <a:moveTo>
                    <a:pt x="537668" y="604488"/>
                  </a:moveTo>
                  <a:lnTo>
                    <a:pt x="537668" y="604488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23663" y="2643742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6019" y="-6015"/>
                  </a:moveTo>
                  <a:lnTo>
                    <a:pt x="6019" y="154119"/>
                  </a:lnTo>
                </a:path>
              </a:pathLst>
            </a:custGeom>
            <a:ln w="2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35701" y="279184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14948" y="2631243"/>
            <a:ext cx="451484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0" dirty="0">
                <a:latin typeface="Arial"/>
                <a:cs typeface="Arial"/>
              </a:rPr>
              <a:t>p</a:t>
            </a:r>
            <a:r>
              <a:rPr sz="1250" spc="-135" dirty="0">
                <a:latin typeface="Arial"/>
                <a:cs typeface="Arial"/>
              </a:rPr>
              <a:t>e</a:t>
            </a:r>
            <a:r>
              <a:rPr sz="1250" spc="-40" dirty="0">
                <a:latin typeface="Arial"/>
                <a:cs typeface="Arial"/>
              </a:rPr>
              <a:t>o</a:t>
            </a:r>
            <a:r>
              <a:rPr sz="1250" spc="-135" dirty="0">
                <a:latin typeface="Arial"/>
                <a:cs typeface="Arial"/>
              </a:rPr>
              <a:t>p</a:t>
            </a:r>
            <a:r>
              <a:rPr sz="1250" dirty="0">
                <a:latin typeface="Arial"/>
                <a:cs typeface="Arial"/>
              </a:rPr>
              <a:t>l</a:t>
            </a:r>
            <a:r>
              <a:rPr sz="1250" spc="-70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56619" y="1884166"/>
            <a:ext cx="670560" cy="713105"/>
            <a:chOff x="3156619" y="1884166"/>
            <a:chExt cx="670560" cy="713105"/>
          </a:xfrm>
        </p:grpSpPr>
        <p:sp>
          <p:nvSpPr>
            <p:cNvPr id="45" name="object 45"/>
            <p:cNvSpPr/>
            <p:nvPr/>
          </p:nvSpPr>
          <p:spPr>
            <a:xfrm>
              <a:off x="3162969" y="1891151"/>
              <a:ext cx="657225" cy="699135"/>
            </a:xfrm>
            <a:custGeom>
              <a:avLst/>
              <a:gdLst/>
              <a:ahLst/>
              <a:cxnLst/>
              <a:rect l="l" t="t" r="r" b="b"/>
              <a:pathLst>
                <a:path w="657225" h="699135">
                  <a:moveTo>
                    <a:pt x="334544" y="0"/>
                  </a:moveTo>
                  <a:lnTo>
                    <a:pt x="203196" y="27098"/>
                  </a:lnTo>
                  <a:lnTo>
                    <a:pt x="95590" y="107723"/>
                  </a:lnTo>
                  <a:lnTo>
                    <a:pt x="24040" y="215045"/>
                  </a:lnTo>
                  <a:lnTo>
                    <a:pt x="0" y="349599"/>
                  </a:lnTo>
                  <a:lnTo>
                    <a:pt x="24040" y="484019"/>
                  </a:lnTo>
                  <a:lnTo>
                    <a:pt x="95590" y="604890"/>
                  </a:lnTo>
                  <a:lnTo>
                    <a:pt x="203196" y="671966"/>
                  </a:lnTo>
                  <a:lnTo>
                    <a:pt x="334544" y="698796"/>
                  </a:lnTo>
                  <a:lnTo>
                    <a:pt x="453889" y="671966"/>
                  </a:lnTo>
                  <a:lnTo>
                    <a:pt x="561494" y="604890"/>
                  </a:lnTo>
                  <a:lnTo>
                    <a:pt x="633319" y="484019"/>
                  </a:lnTo>
                  <a:lnTo>
                    <a:pt x="657073" y="349599"/>
                  </a:lnTo>
                  <a:lnTo>
                    <a:pt x="633319" y="215045"/>
                  </a:lnTo>
                  <a:lnTo>
                    <a:pt x="561494" y="107723"/>
                  </a:lnTo>
                  <a:lnTo>
                    <a:pt x="453889" y="27098"/>
                  </a:lnTo>
                  <a:lnTo>
                    <a:pt x="334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97513" y="2240750"/>
              <a:ext cx="322580" cy="349250"/>
            </a:xfrm>
            <a:custGeom>
              <a:avLst/>
              <a:gdLst/>
              <a:ahLst/>
              <a:cxnLst/>
              <a:rect l="l" t="t" r="r" b="b"/>
              <a:pathLst>
                <a:path w="322579" h="349250">
                  <a:moveTo>
                    <a:pt x="322529" y="0"/>
                  </a:moveTo>
                  <a:lnTo>
                    <a:pt x="298774" y="134420"/>
                  </a:lnTo>
                </a:path>
                <a:path w="322579" h="349250">
                  <a:moveTo>
                    <a:pt x="298774" y="134420"/>
                  </a:moveTo>
                  <a:lnTo>
                    <a:pt x="298774" y="134420"/>
                  </a:lnTo>
                </a:path>
                <a:path w="322579" h="349250">
                  <a:moveTo>
                    <a:pt x="298774" y="134420"/>
                  </a:moveTo>
                  <a:lnTo>
                    <a:pt x="226950" y="255290"/>
                  </a:lnTo>
                </a:path>
                <a:path w="322579" h="349250">
                  <a:moveTo>
                    <a:pt x="226950" y="255290"/>
                  </a:moveTo>
                  <a:lnTo>
                    <a:pt x="226950" y="255290"/>
                  </a:lnTo>
                </a:path>
                <a:path w="322579" h="349250">
                  <a:moveTo>
                    <a:pt x="226950" y="255290"/>
                  </a:moveTo>
                  <a:lnTo>
                    <a:pt x="119345" y="322366"/>
                  </a:lnTo>
                </a:path>
                <a:path w="322579" h="349250">
                  <a:moveTo>
                    <a:pt x="119345" y="322366"/>
                  </a:moveTo>
                  <a:lnTo>
                    <a:pt x="119345" y="322366"/>
                  </a:lnTo>
                </a:path>
                <a:path w="322579" h="349250">
                  <a:moveTo>
                    <a:pt x="119345" y="322366"/>
                  </a:moveTo>
                  <a:lnTo>
                    <a:pt x="0" y="34919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62969" y="2240750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334544" y="349197"/>
                  </a:moveTo>
                  <a:lnTo>
                    <a:pt x="203196" y="322366"/>
                  </a:lnTo>
                </a:path>
                <a:path w="334645" h="349250">
                  <a:moveTo>
                    <a:pt x="203196" y="322366"/>
                  </a:moveTo>
                  <a:lnTo>
                    <a:pt x="203196" y="322366"/>
                  </a:lnTo>
                </a:path>
                <a:path w="334645" h="349250">
                  <a:moveTo>
                    <a:pt x="203196" y="322366"/>
                  </a:moveTo>
                  <a:lnTo>
                    <a:pt x="95590" y="255290"/>
                  </a:lnTo>
                </a:path>
                <a:path w="334645" h="349250">
                  <a:moveTo>
                    <a:pt x="95590" y="255290"/>
                  </a:moveTo>
                  <a:lnTo>
                    <a:pt x="95590" y="255290"/>
                  </a:lnTo>
                </a:path>
                <a:path w="334645" h="349250">
                  <a:moveTo>
                    <a:pt x="95590" y="255290"/>
                  </a:moveTo>
                  <a:lnTo>
                    <a:pt x="24040" y="134420"/>
                  </a:lnTo>
                </a:path>
                <a:path w="334645" h="349250">
                  <a:moveTo>
                    <a:pt x="24040" y="134420"/>
                  </a:moveTo>
                  <a:lnTo>
                    <a:pt x="24040" y="134420"/>
                  </a:lnTo>
                </a:path>
                <a:path w="334645" h="349250">
                  <a:moveTo>
                    <a:pt x="24040" y="13442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62969" y="1891151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0" y="349599"/>
                  </a:moveTo>
                  <a:lnTo>
                    <a:pt x="24040" y="215045"/>
                  </a:lnTo>
                </a:path>
                <a:path w="334645" h="349885">
                  <a:moveTo>
                    <a:pt x="24040" y="215045"/>
                  </a:moveTo>
                  <a:lnTo>
                    <a:pt x="24040" y="215045"/>
                  </a:lnTo>
                </a:path>
                <a:path w="334645" h="349885">
                  <a:moveTo>
                    <a:pt x="24040" y="215045"/>
                  </a:moveTo>
                  <a:lnTo>
                    <a:pt x="95590" y="107723"/>
                  </a:lnTo>
                </a:path>
                <a:path w="334645" h="349885">
                  <a:moveTo>
                    <a:pt x="95590" y="107723"/>
                  </a:moveTo>
                  <a:lnTo>
                    <a:pt x="95590" y="107723"/>
                  </a:lnTo>
                </a:path>
                <a:path w="334645" h="349885">
                  <a:moveTo>
                    <a:pt x="95590" y="107723"/>
                  </a:moveTo>
                  <a:lnTo>
                    <a:pt x="203196" y="27098"/>
                  </a:lnTo>
                </a:path>
                <a:path w="334645" h="349885">
                  <a:moveTo>
                    <a:pt x="203196" y="27098"/>
                  </a:moveTo>
                  <a:lnTo>
                    <a:pt x="203196" y="27098"/>
                  </a:lnTo>
                </a:path>
                <a:path w="334645" h="349885">
                  <a:moveTo>
                    <a:pt x="203196" y="27098"/>
                  </a:moveTo>
                  <a:lnTo>
                    <a:pt x="334544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7513" y="1891151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0" y="0"/>
                  </a:moveTo>
                  <a:lnTo>
                    <a:pt x="119345" y="27098"/>
                  </a:lnTo>
                </a:path>
                <a:path w="322579" h="349885">
                  <a:moveTo>
                    <a:pt x="119345" y="27098"/>
                  </a:moveTo>
                  <a:lnTo>
                    <a:pt x="119345" y="27098"/>
                  </a:lnTo>
                </a:path>
                <a:path w="322579" h="349885">
                  <a:moveTo>
                    <a:pt x="119345" y="27098"/>
                  </a:moveTo>
                  <a:lnTo>
                    <a:pt x="226950" y="107723"/>
                  </a:lnTo>
                </a:path>
                <a:path w="322579" h="349885">
                  <a:moveTo>
                    <a:pt x="226950" y="107723"/>
                  </a:moveTo>
                  <a:lnTo>
                    <a:pt x="226950" y="107723"/>
                  </a:lnTo>
                </a:path>
                <a:path w="322579" h="349885">
                  <a:moveTo>
                    <a:pt x="226950" y="107723"/>
                  </a:moveTo>
                  <a:lnTo>
                    <a:pt x="298774" y="215045"/>
                  </a:lnTo>
                </a:path>
                <a:path w="322579" h="349885">
                  <a:moveTo>
                    <a:pt x="298774" y="215045"/>
                  </a:moveTo>
                  <a:lnTo>
                    <a:pt x="298774" y="215045"/>
                  </a:lnTo>
                </a:path>
                <a:path w="322579" h="349885">
                  <a:moveTo>
                    <a:pt x="298774" y="215045"/>
                  </a:moveTo>
                  <a:lnTo>
                    <a:pt x="322529" y="349599"/>
                  </a:lnTo>
                </a:path>
                <a:path w="322579" h="349885">
                  <a:moveTo>
                    <a:pt x="322529" y="349599"/>
                  </a:moveTo>
                  <a:lnTo>
                    <a:pt x="322529" y="349599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365479" y="2120434"/>
            <a:ext cx="2768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60" dirty="0">
                <a:latin typeface="Arial"/>
                <a:cs typeface="Arial"/>
              </a:rPr>
              <a:t>sk</a:t>
            </a:r>
            <a:r>
              <a:rPr sz="1050" spc="-45" dirty="0">
                <a:latin typeface="Arial"/>
                <a:cs typeface="Arial"/>
              </a:rPr>
              <a:t>ill</a:t>
            </a:r>
            <a:r>
              <a:rPr sz="1050" spc="-60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37733" y="1440794"/>
            <a:ext cx="670560" cy="713105"/>
            <a:chOff x="3837733" y="1440794"/>
            <a:chExt cx="670560" cy="713105"/>
          </a:xfrm>
        </p:grpSpPr>
        <p:sp>
          <p:nvSpPr>
            <p:cNvPr id="52" name="object 52"/>
            <p:cNvSpPr/>
            <p:nvPr/>
          </p:nvSpPr>
          <p:spPr>
            <a:xfrm>
              <a:off x="3844084" y="1447779"/>
              <a:ext cx="657225" cy="699135"/>
            </a:xfrm>
            <a:custGeom>
              <a:avLst/>
              <a:gdLst/>
              <a:ahLst/>
              <a:cxnLst/>
              <a:rect l="l" t="t" r="r" b="b"/>
              <a:pathLst>
                <a:path w="657225" h="699135">
                  <a:moveTo>
                    <a:pt x="322481" y="0"/>
                  </a:moveTo>
                  <a:lnTo>
                    <a:pt x="202909" y="26830"/>
                  </a:lnTo>
                  <a:lnTo>
                    <a:pt x="95590" y="107455"/>
                  </a:lnTo>
                  <a:lnTo>
                    <a:pt x="23754" y="215045"/>
                  </a:lnTo>
                  <a:lnTo>
                    <a:pt x="0" y="349599"/>
                  </a:lnTo>
                  <a:lnTo>
                    <a:pt x="23754" y="483751"/>
                  </a:lnTo>
                  <a:lnTo>
                    <a:pt x="95590" y="604622"/>
                  </a:lnTo>
                  <a:lnTo>
                    <a:pt x="202910" y="671966"/>
                  </a:lnTo>
                  <a:lnTo>
                    <a:pt x="322481" y="698796"/>
                  </a:lnTo>
                  <a:lnTo>
                    <a:pt x="453829" y="671966"/>
                  </a:lnTo>
                  <a:lnTo>
                    <a:pt x="561459" y="604622"/>
                  </a:lnTo>
                  <a:lnTo>
                    <a:pt x="621292" y="483751"/>
                  </a:lnTo>
                  <a:lnTo>
                    <a:pt x="657049" y="349599"/>
                  </a:lnTo>
                  <a:lnTo>
                    <a:pt x="621292" y="215045"/>
                  </a:lnTo>
                  <a:lnTo>
                    <a:pt x="561459" y="107455"/>
                  </a:lnTo>
                  <a:lnTo>
                    <a:pt x="453829" y="26830"/>
                  </a:lnTo>
                  <a:lnTo>
                    <a:pt x="322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6565" y="1797379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334567" y="0"/>
                  </a:moveTo>
                  <a:lnTo>
                    <a:pt x="298810" y="134151"/>
                  </a:lnTo>
                </a:path>
                <a:path w="334645" h="349250">
                  <a:moveTo>
                    <a:pt x="298810" y="134151"/>
                  </a:moveTo>
                  <a:lnTo>
                    <a:pt x="298810" y="134151"/>
                  </a:lnTo>
                </a:path>
                <a:path w="334645" h="349250">
                  <a:moveTo>
                    <a:pt x="298810" y="134151"/>
                  </a:moveTo>
                  <a:lnTo>
                    <a:pt x="238977" y="255022"/>
                  </a:lnTo>
                </a:path>
                <a:path w="334645" h="349250">
                  <a:moveTo>
                    <a:pt x="238977" y="255022"/>
                  </a:moveTo>
                  <a:lnTo>
                    <a:pt x="238977" y="255022"/>
                  </a:lnTo>
                </a:path>
                <a:path w="334645" h="349250">
                  <a:moveTo>
                    <a:pt x="238977" y="255022"/>
                  </a:moveTo>
                  <a:lnTo>
                    <a:pt x="131347" y="322366"/>
                  </a:lnTo>
                </a:path>
                <a:path w="334645" h="349250">
                  <a:moveTo>
                    <a:pt x="131347" y="322366"/>
                  </a:moveTo>
                  <a:lnTo>
                    <a:pt x="131347" y="322366"/>
                  </a:lnTo>
                </a:path>
                <a:path w="334645" h="349250">
                  <a:moveTo>
                    <a:pt x="131347" y="322366"/>
                  </a:moveTo>
                  <a:lnTo>
                    <a:pt x="0" y="34919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4083" y="1797379"/>
              <a:ext cx="322580" cy="349250"/>
            </a:xfrm>
            <a:custGeom>
              <a:avLst/>
              <a:gdLst/>
              <a:ahLst/>
              <a:cxnLst/>
              <a:rect l="l" t="t" r="r" b="b"/>
              <a:pathLst>
                <a:path w="322579" h="349250">
                  <a:moveTo>
                    <a:pt x="322481" y="349197"/>
                  </a:moveTo>
                  <a:lnTo>
                    <a:pt x="202910" y="322366"/>
                  </a:lnTo>
                </a:path>
                <a:path w="322579" h="349250">
                  <a:moveTo>
                    <a:pt x="202910" y="322366"/>
                  </a:moveTo>
                  <a:lnTo>
                    <a:pt x="202910" y="322366"/>
                  </a:lnTo>
                </a:path>
                <a:path w="322579" h="349250">
                  <a:moveTo>
                    <a:pt x="202910" y="322366"/>
                  </a:moveTo>
                  <a:lnTo>
                    <a:pt x="95590" y="255022"/>
                  </a:lnTo>
                </a:path>
                <a:path w="322579" h="349250">
                  <a:moveTo>
                    <a:pt x="95590" y="255022"/>
                  </a:moveTo>
                  <a:lnTo>
                    <a:pt x="95590" y="255022"/>
                  </a:lnTo>
                </a:path>
                <a:path w="322579" h="349250">
                  <a:moveTo>
                    <a:pt x="95590" y="255022"/>
                  </a:moveTo>
                  <a:lnTo>
                    <a:pt x="23754" y="134151"/>
                  </a:lnTo>
                </a:path>
                <a:path w="322579" h="349250">
                  <a:moveTo>
                    <a:pt x="23754" y="134151"/>
                  </a:moveTo>
                  <a:lnTo>
                    <a:pt x="23754" y="134151"/>
                  </a:lnTo>
                </a:path>
                <a:path w="322579" h="349250">
                  <a:moveTo>
                    <a:pt x="23754" y="134151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083" y="1447779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0" y="349599"/>
                  </a:moveTo>
                  <a:lnTo>
                    <a:pt x="23754" y="215045"/>
                  </a:lnTo>
                </a:path>
                <a:path w="322579" h="349885">
                  <a:moveTo>
                    <a:pt x="23754" y="215045"/>
                  </a:moveTo>
                  <a:lnTo>
                    <a:pt x="23754" y="215045"/>
                  </a:lnTo>
                </a:path>
                <a:path w="322579" h="349885">
                  <a:moveTo>
                    <a:pt x="23754" y="215045"/>
                  </a:moveTo>
                  <a:lnTo>
                    <a:pt x="95590" y="107455"/>
                  </a:lnTo>
                </a:path>
                <a:path w="322579" h="349885">
                  <a:moveTo>
                    <a:pt x="95590" y="107455"/>
                  </a:moveTo>
                  <a:lnTo>
                    <a:pt x="95590" y="107455"/>
                  </a:lnTo>
                </a:path>
                <a:path w="322579" h="349885">
                  <a:moveTo>
                    <a:pt x="95590" y="107455"/>
                  </a:moveTo>
                  <a:lnTo>
                    <a:pt x="202909" y="26830"/>
                  </a:lnTo>
                </a:path>
                <a:path w="322579" h="349885">
                  <a:moveTo>
                    <a:pt x="202909" y="26830"/>
                  </a:moveTo>
                  <a:lnTo>
                    <a:pt x="202909" y="26830"/>
                  </a:lnTo>
                </a:path>
                <a:path w="322579" h="349885">
                  <a:moveTo>
                    <a:pt x="202909" y="26830"/>
                  </a:moveTo>
                  <a:lnTo>
                    <a:pt x="322481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66565" y="1447779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0" y="0"/>
                  </a:moveTo>
                  <a:lnTo>
                    <a:pt x="131347" y="26830"/>
                  </a:lnTo>
                </a:path>
                <a:path w="334645" h="349885">
                  <a:moveTo>
                    <a:pt x="131347" y="26830"/>
                  </a:moveTo>
                  <a:lnTo>
                    <a:pt x="131347" y="26830"/>
                  </a:lnTo>
                </a:path>
                <a:path w="334645" h="349885">
                  <a:moveTo>
                    <a:pt x="131347" y="26830"/>
                  </a:moveTo>
                  <a:lnTo>
                    <a:pt x="238977" y="107455"/>
                  </a:lnTo>
                </a:path>
                <a:path w="334645" h="349885">
                  <a:moveTo>
                    <a:pt x="238977" y="107455"/>
                  </a:moveTo>
                  <a:lnTo>
                    <a:pt x="238977" y="107455"/>
                  </a:lnTo>
                </a:path>
                <a:path w="334645" h="349885">
                  <a:moveTo>
                    <a:pt x="238977" y="107455"/>
                  </a:moveTo>
                  <a:lnTo>
                    <a:pt x="298810" y="215045"/>
                  </a:lnTo>
                </a:path>
                <a:path w="334645" h="349885">
                  <a:moveTo>
                    <a:pt x="298810" y="215045"/>
                  </a:moveTo>
                  <a:lnTo>
                    <a:pt x="298810" y="215045"/>
                  </a:lnTo>
                </a:path>
                <a:path w="334645" h="349885">
                  <a:moveTo>
                    <a:pt x="298810" y="215045"/>
                  </a:moveTo>
                  <a:lnTo>
                    <a:pt x="334567" y="349599"/>
                  </a:lnTo>
                </a:path>
                <a:path w="334645" h="349885">
                  <a:moveTo>
                    <a:pt x="334567" y="349599"/>
                  </a:moveTo>
                  <a:lnTo>
                    <a:pt x="334567" y="349599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86498" y="1690611"/>
            <a:ext cx="4121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20" dirty="0">
                <a:latin typeface="Arial"/>
                <a:cs typeface="Arial"/>
              </a:rPr>
              <a:t>nu</a:t>
            </a:r>
            <a:r>
              <a:rPr sz="1050" spc="-130" dirty="0">
                <a:latin typeface="Arial"/>
                <a:cs typeface="Arial"/>
              </a:rPr>
              <a:t>m</a:t>
            </a:r>
            <a:r>
              <a:rPr sz="1050" spc="-25" dirty="0">
                <a:latin typeface="Arial"/>
                <a:cs typeface="Arial"/>
              </a:rPr>
              <a:t>b</a:t>
            </a:r>
            <a:r>
              <a:rPr sz="1050" spc="-120" dirty="0">
                <a:latin typeface="Arial"/>
                <a:cs typeface="Arial"/>
              </a:rPr>
              <a:t>e</a:t>
            </a:r>
            <a:r>
              <a:rPr sz="1050" spc="-40" dirty="0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965449" y="2703833"/>
            <a:ext cx="670560" cy="713105"/>
            <a:chOff x="2965449" y="2703833"/>
            <a:chExt cx="670560" cy="713105"/>
          </a:xfrm>
        </p:grpSpPr>
        <p:sp>
          <p:nvSpPr>
            <p:cNvPr id="59" name="object 59"/>
            <p:cNvSpPr/>
            <p:nvPr/>
          </p:nvSpPr>
          <p:spPr>
            <a:xfrm>
              <a:off x="2971799" y="2710818"/>
              <a:ext cx="657225" cy="699135"/>
            </a:xfrm>
            <a:custGeom>
              <a:avLst/>
              <a:gdLst/>
              <a:ahLst/>
              <a:cxnLst/>
              <a:rect l="l" t="t" r="r" b="b"/>
              <a:pathLst>
                <a:path w="657225" h="699135">
                  <a:moveTo>
                    <a:pt x="322529" y="0"/>
                  </a:moveTo>
                  <a:lnTo>
                    <a:pt x="203196" y="27098"/>
                  </a:lnTo>
                  <a:lnTo>
                    <a:pt x="95584" y="107723"/>
                  </a:lnTo>
                  <a:lnTo>
                    <a:pt x="24039" y="215179"/>
                  </a:lnTo>
                  <a:lnTo>
                    <a:pt x="0" y="349599"/>
                  </a:lnTo>
                  <a:lnTo>
                    <a:pt x="24039" y="484019"/>
                  </a:lnTo>
                  <a:lnTo>
                    <a:pt x="95584" y="605024"/>
                  </a:lnTo>
                  <a:lnTo>
                    <a:pt x="203196" y="672100"/>
                  </a:lnTo>
                  <a:lnTo>
                    <a:pt x="322529" y="699065"/>
                  </a:lnTo>
                  <a:lnTo>
                    <a:pt x="454175" y="672100"/>
                  </a:lnTo>
                  <a:lnTo>
                    <a:pt x="561494" y="605024"/>
                  </a:lnTo>
                  <a:lnTo>
                    <a:pt x="621304" y="484019"/>
                  </a:lnTo>
                  <a:lnTo>
                    <a:pt x="657073" y="349599"/>
                  </a:lnTo>
                  <a:lnTo>
                    <a:pt x="621304" y="215179"/>
                  </a:lnTo>
                  <a:lnTo>
                    <a:pt x="561494" y="107723"/>
                  </a:lnTo>
                  <a:lnTo>
                    <a:pt x="454175" y="27098"/>
                  </a:lnTo>
                  <a:lnTo>
                    <a:pt x="322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94329" y="3060418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334544" y="0"/>
                  </a:moveTo>
                  <a:lnTo>
                    <a:pt x="298774" y="134420"/>
                  </a:lnTo>
                </a:path>
                <a:path w="334645" h="349885">
                  <a:moveTo>
                    <a:pt x="298774" y="134420"/>
                  </a:moveTo>
                  <a:lnTo>
                    <a:pt x="298774" y="134420"/>
                  </a:lnTo>
                </a:path>
                <a:path w="334645" h="349885">
                  <a:moveTo>
                    <a:pt x="298774" y="134420"/>
                  </a:moveTo>
                  <a:lnTo>
                    <a:pt x="238965" y="255425"/>
                  </a:lnTo>
                </a:path>
                <a:path w="334645" h="349885">
                  <a:moveTo>
                    <a:pt x="238965" y="255425"/>
                  </a:moveTo>
                  <a:lnTo>
                    <a:pt x="238965" y="255425"/>
                  </a:lnTo>
                </a:path>
                <a:path w="334645" h="349885">
                  <a:moveTo>
                    <a:pt x="238965" y="255425"/>
                  </a:moveTo>
                  <a:lnTo>
                    <a:pt x="131645" y="322500"/>
                  </a:lnTo>
                </a:path>
                <a:path w="334645" h="349885">
                  <a:moveTo>
                    <a:pt x="131645" y="322500"/>
                  </a:moveTo>
                  <a:lnTo>
                    <a:pt x="131645" y="322500"/>
                  </a:lnTo>
                </a:path>
                <a:path w="334645" h="349885">
                  <a:moveTo>
                    <a:pt x="131645" y="322500"/>
                  </a:moveTo>
                  <a:lnTo>
                    <a:pt x="0" y="349465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71799" y="3060418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322529" y="349465"/>
                  </a:moveTo>
                  <a:lnTo>
                    <a:pt x="203196" y="322500"/>
                  </a:lnTo>
                </a:path>
                <a:path w="322579" h="349885">
                  <a:moveTo>
                    <a:pt x="203196" y="322500"/>
                  </a:moveTo>
                  <a:lnTo>
                    <a:pt x="203196" y="322500"/>
                  </a:lnTo>
                </a:path>
                <a:path w="322579" h="349885">
                  <a:moveTo>
                    <a:pt x="203196" y="322500"/>
                  </a:moveTo>
                  <a:lnTo>
                    <a:pt x="95584" y="255425"/>
                  </a:lnTo>
                </a:path>
                <a:path w="322579" h="349885">
                  <a:moveTo>
                    <a:pt x="95584" y="255425"/>
                  </a:moveTo>
                  <a:lnTo>
                    <a:pt x="95584" y="255425"/>
                  </a:lnTo>
                </a:path>
                <a:path w="322579" h="349885">
                  <a:moveTo>
                    <a:pt x="95584" y="255425"/>
                  </a:moveTo>
                  <a:lnTo>
                    <a:pt x="24039" y="134420"/>
                  </a:lnTo>
                </a:path>
                <a:path w="322579" h="349885">
                  <a:moveTo>
                    <a:pt x="24039" y="134420"/>
                  </a:moveTo>
                  <a:lnTo>
                    <a:pt x="24039" y="134420"/>
                  </a:lnTo>
                </a:path>
                <a:path w="322579" h="349885">
                  <a:moveTo>
                    <a:pt x="24039" y="13442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71799" y="2710818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0" y="349599"/>
                  </a:moveTo>
                  <a:lnTo>
                    <a:pt x="24039" y="215179"/>
                  </a:lnTo>
                </a:path>
                <a:path w="322579" h="349885">
                  <a:moveTo>
                    <a:pt x="24039" y="215179"/>
                  </a:moveTo>
                  <a:lnTo>
                    <a:pt x="24039" y="215179"/>
                  </a:lnTo>
                </a:path>
                <a:path w="322579" h="349885">
                  <a:moveTo>
                    <a:pt x="24039" y="215179"/>
                  </a:moveTo>
                  <a:lnTo>
                    <a:pt x="95584" y="107723"/>
                  </a:lnTo>
                </a:path>
                <a:path w="322579" h="349885">
                  <a:moveTo>
                    <a:pt x="95584" y="107723"/>
                  </a:moveTo>
                  <a:lnTo>
                    <a:pt x="95584" y="107723"/>
                  </a:lnTo>
                </a:path>
                <a:path w="322579" h="349885">
                  <a:moveTo>
                    <a:pt x="95584" y="107723"/>
                  </a:moveTo>
                  <a:lnTo>
                    <a:pt x="203196" y="27098"/>
                  </a:lnTo>
                </a:path>
                <a:path w="322579" h="349885">
                  <a:moveTo>
                    <a:pt x="203196" y="27098"/>
                  </a:moveTo>
                  <a:lnTo>
                    <a:pt x="203196" y="27098"/>
                  </a:lnTo>
                </a:path>
                <a:path w="322579" h="349885">
                  <a:moveTo>
                    <a:pt x="203196" y="27098"/>
                  </a:moveTo>
                  <a:lnTo>
                    <a:pt x="322529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94329" y="2710818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0" y="0"/>
                  </a:moveTo>
                  <a:lnTo>
                    <a:pt x="131645" y="27098"/>
                  </a:lnTo>
                </a:path>
                <a:path w="334645" h="349885">
                  <a:moveTo>
                    <a:pt x="131645" y="27098"/>
                  </a:moveTo>
                  <a:lnTo>
                    <a:pt x="131645" y="27098"/>
                  </a:lnTo>
                </a:path>
                <a:path w="334645" h="349885">
                  <a:moveTo>
                    <a:pt x="131645" y="27098"/>
                  </a:moveTo>
                  <a:lnTo>
                    <a:pt x="238965" y="107723"/>
                  </a:lnTo>
                </a:path>
                <a:path w="334645" h="349885">
                  <a:moveTo>
                    <a:pt x="238965" y="107723"/>
                  </a:moveTo>
                  <a:lnTo>
                    <a:pt x="238965" y="107723"/>
                  </a:lnTo>
                </a:path>
                <a:path w="334645" h="349885">
                  <a:moveTo>
                    <a:pt x="238965" y="107723"/>
                  </a:moveTo>
                  <a:lnTo>
                    <a:pt x="298774" y="215179"/>
                  </a:lnTo>
                </a:path>
                <a:path w="334645" h="349885">
                  <a:moveTo>
                    <a:pt x="298774" y="215179"/>
                  </a:moveTo>
                  <a:lnTo>
                    <a:pt x="298774" y="215179"/>
                  </a:lnTo>
                </a:path>
                <a:path w="334645" h="349885">
                  <a:moveTo>
                    <a:pt x="298774" y="215179"/>
                  </a:moveTo>
                  <a:lnTo>
                    <a:pt x="334544" y="349599"/>
                  </a:lnTo>
                </a:path>
                <a:path w="334645" h="349885">
                  <a:moveTo>
                    <a:pt x="334544" y="349599"/>
                  </a:moveTo>
                  <a:lnTo>
                    <a:pt x="334544" y="349599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078719" y="2953651"/>
            <a:ext cx="43878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45" dirty="0">
                <a:latin typeface="Arial"/>
                <a:cs typeface="Arial"/>
              </a:rPr>
              <a:t>l</a:t>
            </a:r>
            <a:r>
              <a:rPr sz="1050" spc="-25" dirty="0">
                <a:latin typeface="Arial"/>
                <a:cs typeface="Arial"/>
              </a:rPr>
              <a:t>o</a:t>
            </a:r>
            <a:r>
              <a:rPr sz="1050" spc="-60" dirty="0">
                <a:latin typeface="Arial"/>
                <a:cs typeface="Arial"/>
              </a:rPr>
              <a:t>c</a:t>
            </a:r>
            <a:r>
              <a:rPr sz="1050" spc="-12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t</a:t>
            </a:r>
            <a:r>
              <a:rPr sz="1050" spc="-45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o</a:t>
            </a:r>
            <a:r>
              <a:rPr sz="1050" spc="-65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309925" y="4229179"/>
            <a:ext cx="1470025" cy="1600200"/>
            <a:chOff x="4309925" y="4229179"/>
            <a:chExt cx="1470025" cy="1600200"/>
          </a:xfrm>
        </p:grpSpPr>
        <p:sp>
          <p:nvSpPr>
            <p:cNvPr id="66" name="object 66"/>
            <p:cNvSpPr/>
            <p:nvPr/>
          </p:nvSpPr>
          <p:spPr>
            <a:xfrm>
              <a:off x="4369785" y="4283211"/>
              <a:ext cx="1398270" cy="1532255"/>
            </a:xfrm>
            <a:custGeom>
              <a:avLst/>
              <a:gdLst/>
              <a:ahLst/>
              <a:cxnLst/>
              <a:rect l="l" t="t" r="r" b="b"/>
              <a:pathLst>
                <a:path w="1398270" h="1532254">
                  <a:moveTo>
                    <a:pt x="704892" y="0"/>
                  </a:moveTo>
                  <a:lnTo>
                    <a:pt x="561506" y="13415"/>
                  </a:lnTo>
                  <a:lnTo>
                    <a:pt x="430158" y="67344"/>
                  </a:lnTo>
                  <a:lnTo>
                    <a:pt x="310491" y="134420"/>
                  </a:lnTo>
                  <a:lnTo>
                    <a:pt x="214900" y="228594"/>
                  </a:lnTo>
                  <a:lnTo>
                    <a:pt x="119309" y="335916"/>
                  </a:lnTo>
                  <a:lnTo>
                    <a:pt x="59595" y="470336"/>
                  </a:lnTo>
                  <a:lnTo>
                    <a:pt x="23718" y="618037"/>
                  </a:lnTo>
                  <a:lnTo>
                    <a:pt x="0" y="766087"/>
                  </a:lnTo>
                  <a:lnTo>
                    <a:pt x="23718" y="913761"/>
                  </a:lnTo>
                  <a:lnTo>
                    <a:pt x="59595" y="1061771"/>
                  </a:lnTo>
                  <a:lnTo>
                    <a:pt x="119309" y="1195909"/>
                  </a:lnTo>
                  <a:lnTo>
                    <a:pt x="214900" y="1303620"/>
                  </a:lnTo>
                  <a:lnTo>
                    <a:pt x="310491" y="1397767"/>
                  </a:lnTo>
                  <a:lnTo>
                    <a:pt x="430158" y="1478379"/>
                  </a:lnTo>
                  <a:lnTo>
                    <a:pt x="561506" y="1518692"/>
                  </a:lnTo>
                  <a:lnTo>
                    <a:pt x="704893" y="1531906"/>
                  </a:lnTo>
                  <a:lnTo>
                    <a:pt x="836240" y="1518692"/>
                  </a:lnTo>
                  <a:lnTo>
                    <a:pt x="967588" y="1478379"/>
                  </a:lnTo>
                  <a:lnTo>
                    <a:pt x="1087256" y="1397767"/>
                  </a:lnTo>
                  <a:lnTo>
                    <a:pt x="1194885" y="1303620"/>
                  </a:lnTo>
                  <a:lnTo>
                    <a:pt x="1278437" y="1195909"/>
                  </a:lnTo>
                  <a:lnTo>
                    <a:pt x="1338271" y="1061771"/>
                  </a:lnTo>
                  <a:lnTo>
                    <a:pt x="1385947" y="913761"/>
                  </a:lnTo>
                  <a:lnTo>
                    <a:pt x="1397747" y="766087"/>
                  </a:lnTo>
                  <a:lnTo>
                    <a:pt x="1385947" y="618037"/>
                  </a:lnTo>
                  <a:lnTo>
                    <a:pt x="1338271" y="470336"/>
                  </a:lnTo>
                  <a:lnTo>
                    <a:pt x="1278437" y="335916"/>
                  </a:lnTo>
                  <a:lnTo>
                    <a:pt x="1194885" y="228594"/>
                  </a:lnTo>
                  <a:lnTo>
                    <a:pt x="1087256" y="134420"/>
                  </a:lnTo>
                  <a:lnTo>
                    <a:pt x="967588" y="67344"/>
                  </a:lnTo>
                  <a:lnTo>
                    <a:pt x="836240" y="13415"/>
                  </a:lnTo>
                  <a:lnTo>
                    <a:pt x="70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55733" y="5049299"/>
              <a:ext cx="12065" cy="147955"/>
            </a:xfrm>
            <a:custGeom>
              <a:avLst/>
              <a:gdLst/>
              <a:ahLst/>
              <a:cxnLst/>
              <a:rect l="l" t="t" r="r" b="b"/>
              <a:pathLst>
                <a:path w="12064" h="147954">
                  <a:moveTo>
                    <a:pt x="5899" y="-6015"/>
                  </a:moveTo>
                  <a:lnTo>
                    <a:pt x="5899" y="153689"/>
                  </a:lnTo>
                </a:path>
              </a:pathLst>
            </a:custGeom>
            <a:ln w="2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06026" y="5196973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10" h="605154">
                  <a:moveTo>
                    <a:pt x="549706" y="0"/>
                  </a:moveTo>
                  <a:lnTo>
                    <a:pt x="549706" y="0"/>
                  </a:lnTo>
                </a:path>
                <a:path w="549910" h="605154">
                  <a:moveTo>
                    <a:pt x="549706" y="0"/>
                  </a:moveTo>
                  <a:lnTo>
                    <a:pt x="502030" y="148009"/>
                  </a:lnTo>
                </a:path>
                <a:path w="549910" h="605154">
                  <a:moveTo>
                    <a:pt x="502030" y="148009"/>
                  </a:moveTo>
                  <a:lnTo>
                    <a:pt x="502030" y="148009"/>
                  </a:lnTo>
                </a:path>
                <a:path w="549910" h="605154">
                  <a:moveTo>
                    <a:pt x="502030" y="148009"/>
                  </a:moveTo>
                  <a:lnTo>
                    <a:pt x="442196" y="282148"/>
                  </a:lnTo>
                </a:path>
                <a:path w="549910" h="605154">
                  <a:moveTo>
                    <a:pt x="442196" y="282148"/>
                  </a:moveTo>
                  <a:lnTo>
                    <a:pt x="442196" y="282148"/>
                  </a:lnTo>
                </a:path>
                <a:path w="549910" h="605154">
                  <a:moveTo>
                    <a:pt x="442196" y="282148"/>
                  </a:moveTo>
                  <a:lnTo>
                    <a:pt x="358644" y="389858"/>
                  </a:lnTo>
                </a:path>
                <a:path w="549910" h="605154">
                  <a:moveTo>
                    <a:pt x="358644" y="389858"/>
                  </a:moveTo>
                  <a:lnTo>
                    <a:pt x="358644" y="389858"/>
                  </a:lnTo>
                </a:path>
                <a:path w="549910" h="605154">
                  <a:moveTo>
                    <a:pt x="358644" y="389858"/>
                  </a:moveTo>
                  <a:lnTo>
                    <a:pt x="251015" y="484006"/>
                  </a:lnTo>
                </a:path>
                <a:path w="549910" h="605154">
                  <a:moveTo>
                    <a:pt x="251015" y="484006"/>
                  </a:moveTo>
                  <a:lnTo>
                    <a:pt x="251015" y="484006"/>
                  </a:lnTo>
                </a:path>
                <a:path w="549910" h="605154">
                  <a:moveTo>
                    <a:pt x="251015" y="484006"/>
                  </a:moveTo>
                  <a:lnTo>
                    <a:pt x="131347" y="564618"/>
                  </a:lnTo>
                </a:path>
                <a:path w="549910" h="605154">
                  <a:moveTo>
                    <a:pt x="131347" y="564618"/>
                  </a:moveTo>
                  <a:lnTo>
                    <a:pt x="131347" y="564618"/>
                  </a:lnTo>
                </a:path>
                <a:path w="549910" h="605154">
                  <a:moveTo>
                    <a:pt x="131347" y="564618"/>
                  </a:moveTo>
                  <a:lnTo>
                    <a:pt x="0" y="604930"/>
                  </a:lnTo>
                </a:path>
                <a:path w="549910" h="605154">
                  <a:moveTo>
                    <a:pt x="0" y="604930"/>
                  </a:moveTo>
                  <a:lnTo>
                    <a:pt x="0" y="60493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74678" y="5801904"/>
              <a:ext cx="131445" cy="13335"/>
            </a:xfrm>
            <a:custGeom>
              <a:avLst/>
              <a:gdLst/>
              <a:ahLst/>
              <a:cxnLst/>
              <a:rect l="l" t="t" r="r" b="b"/>
              <a:pathLst>
                <a:path w="131445" h="13335">
                  <a:moveTo>
                    <a:pt x="-6757" y="6606"/>
                  </a:moveTo>
                  <a:lnTo>
                    <a:pt x="138105" y="6606"/>
                  </a:lnTo>
                </a:path>
              </a:pathLst>
            </a:custGeom>
            <a:ln w="26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31292" y="5801904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06"/>
                  </a:moveTo>
                  <a:lnTo>
                    <a:pt x="150145" y="6606"/>
                  </a:lnTo>
                </a:path>
              </a:pathLst>
            </a:custGeom>
            <a:ln w="2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69785" y="5049299"/>
              <a:ext cx="561975" cy="753110"/>
            </a:xfrm>
            <a:custGeom>
              <a:avLst/>
              <a:gdLst/>
              <a:ahLst/>
              <a:cxnLst/>
              <a:rect l="l" t="t" r="r" b="b"/>
              <a:pathLst>
                <a:path w="561975" h="753110">
                  <a:moveTo>
                    <a:pt x="561506" y="752605"/>
                  </a:moveTo>
                  <a:lnTo>
                    <a:pt x="561506" y="752605"/>
                  </a:lnTo>
                </a:path>
                <a:path w="561975" h="753110">
                  <a:moveTo>
                    <a:pt x="561506" y="752605"/>
                  </a:moveTo>
                  <a:lnTo>
                    <a:pt x="430158" y="712292"/>
                  </a:lnTo>
                </a:path>
                <a:path w="561975" h="753110">
                  <a:moveTo>
                    <a:pt x="430158" y="712292"/>
                  </a:moveTo>
                  <a:lnTo>
                    <a:pt x="430158" y="712292"/>
                  </a:lnTo>
                </a:path>
                <a:path w="561975" h="753110">
                  <a:moveTo>
                    <a:pt x="430158" y="712292"/>
                  </a:moveTo>
                  <a:lnTo>
                    <a:pt x="310491" y="631680"/>
                  </a:lnTo>
                </a:path>
                <a:path w="561975" h="753110">
                  <a:moveTo>
                    <a:pt x="310491" y="631680"/>
                  </a:moveTo>
                  <a:lnTo>
                    <a:pt x="310491" y="631680"/>
                  </a:lnTo>
                </a:path>
                <a:path w="561975" h="753110">
                  <a:moveTo>
                    <a:pt x="310491" y="631680"/>
                  </a:moveTo>
                  <a:lnTo>
                    <a:pt x="214900" y="537532"/>
                  </a:lnTo>
                </a:path>
                <a:path w="561975" h="753110">
                  <a:moveTo>
                    <a:pt x="214900" y="537532"/>
                  </a:moveTo>
                  <a:lnTo>
                    <a:pt x="214900" y="537532"/>
                  </a:lnTo>
                </a:path>
                <a:path w="561975" h="753110">
                  <a:moveTo>
                    <a:pt x="214900" y="537532"/>
                  </a:moveTo>
                  <a:lnTo>
                    <a:pt x="119309" y="429822"/>
                  </a:lnTo>
                </a:path>
                <a:path w="561975" h="753110">
                  <a:moveTo>
                    <a:pt x="119309" y="429822"/>
                  </a:moveTo>
                  <a:lnTo>
                    <a:pt x="119309" y="429822"/>
                  </a:lnTo>
                </a:path>
                <a:path w="561975" h="753110">
                  <a:moveTo>
                    <a:pt x="119309" y="429822"/>
                  </a:moveTo>
                  <a:lnTo>
                    <a:pt x="59595" y="295683"/>
                  </a:lnTo>
                </a:path>
                <a:path w="561975" h="753110">
                  <a:moveTo>
                    <a:pt x="59595" y="295683"/>
                  </a:moveTo>
                  <a:lnTo>
                    <a:pt x="59595" y="295683"/>
                  </a:lnTo>
                </a:path>
                <a:path w="561975" h="753110">
                  <a:moveTo>
                    <a:pt x="59595" y="295683"/>
                  </a:moveTo>
                  <a:lnTo>
                    <a:pt x="23718" y="147674"/>
                  </a:lnTo>
                </a:path>
                <a:path w="561975" h="753110">
                  <a:moveTo>
                    <a:pt x="23718" y="147674"/>
                  </a:moveTo>
                  <a:lnTo>
                    <a:pt x="23718" y="147674"/>
                  </a:lnTo>
                </a:path>
                <a:path w="561975" h="753110">
                  <a:moveTo>
                    <a:pt x="23718" y="147674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9785" y="4296627"/>
              <a:ext cx="561975" cy="753110"/>
            </a:xfrm>
            <a:custGeom>
              <a:avLst/>
              <a:gdLst/>
              <a:ahLst/>
              <a:cxnLst/>
              <a:rect l="l" t="t" r="r" b="b"/>
              <a:pathLst>
                <a:path w="561975" h="753110">
                  <a:moveTo>
                    <a:pt x="0" y="752672"/>
                  </a:moveTo>
                  <a:lnTo>
                    <a:pt x="23718" y="604622"/>
                  </a:lnTo>
                </a:path>
                <a:path w="561975" h="753110">
                  <a:moveTo>
                    <a:pt x="23718" y="604622"/>
                  </a:moveTo>
                  <a:lnTo>
                    <a:pt x="23718" y="604622"/>
                  </a:lnTo>
                </a:path>
                <a:path w="561975" h="753110">
                  <a:moveTo>
                    <a:pt x="23718" y="604622"/>
                  </a:moveTo>
                  <a:lnTo>
                    <a:pt x="59595" y="456921"/>
                  </a:lnTo>
                </a:path>
                <a:path w="561975" h="753110">
                  <a:moveTo>
                    <a:pt x="59595" y="456921"/>
                  </a:moveTo>
                  <a:lnTo>
                    <a:pt x="59595" y="456921"/>
                  </a:lnTo>
                </a:path>
                <a:path w="561975" h="753110">
                  <a:moveTo>
                    <a:pt x="59595" y="456921"/>
                  </a:moveTo>
                  <a:lnTo>
                    <a:pt x="119309" y="322500"/>
                  </a:lnTo>
                </a:path>
                <a:path w="561975" h="753110">
                  <a:moveTo>
                    <a:pt x="119309" y="322500"/>
                  </a:moveTo>
                  <a:lnTo>
                    <a:pt x="119309" y="322500"/>
                  </a:lnTo>
                </a:path>
                <a:path w="561975" h="753110">
                  <a:moveTo>
                    <a:pt x="119309" y="322500"/>
                  </a:moveTo>
                  <a:lnTo>
                    <a:pt x="214900" y="215179"/>
                  </a:lnTo>
                </a:path>
                <a:path w="561975" h="753110">
                  <a:moveTo>
                    <a:pt x="214900" y="215179"/>
                  </a:moveTo>
                  <a:lnTo>
                    <a:pt x="214900" y="215179"/>
                  </a:lnTo>
                </a:path>
                <a:path w="561975" h="753110">
                  <a:moveTo>
                    <a:pt x="214900" y="215179"/>
                  </a:moveTo>
                  <a:lnTo>
                    <a:pt x="310491" y="121004"/>
                  </a:lnTo>
                </a:path>
                <a:path w="561975" h="753110">
                  <a:moveTo>
                    <a:pt x="310491" y="121004"/>
                  </a:moveTo>
                  <a:lnTo>
                    <a:pt x="310491" y="121004"/>
                  </a:lnTo>
                </a:path>
                <a:path w="561975" h="753110">
                  <a:moveTo>
                    <a:pt x="310491" y="121004"/>
                  </a:moveTo>
                  <a:lnTo>
                    <a:pt x="430158" y="53929"/>
                  </a:lnTo>
                </a:path>
                <a:path w="561975" h="753110">
                  <a:moveTo>
                    <a:pt x="430158" y="53929"/>
                  </a:moveTo>
                  <a:lnTo>
                    <a:pt x="430158" y="53929"/>
                  </a:lnTo>
                </a:path>
                <a:path w="561975" h="753110">
                  <a:moveTo>
                    <a:pt x="430158" y="53929"/>
                  </a:moveTo>
                  <a:lnTo>
                    <a:pt x="561506" y="0"/>
                  </a:lnTo>
                </a:path>
                <a:path w="561975" h="753110">
                  <a:moveTo>
                    <a:pt x="561506" y="0"/>
                  </a:moveTo>
                  <a:lnTo>
                    <a:pt x="561506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31292" y="4283212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07"/>
                  </a:moveTo>
                  <a:lnTo>
                    <a:pt x="150144" y="6707"/>
                  </a:lnTo>
                </a:path>
              </a:pathLst>
            </a:custGeom>
            <a:ln w="26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74678" y="4283212"/>
              <a:ext cx="131445" cy="13970"/>
            </a:xfrm>
            <a:custGeom>
              <a:avLst/>
              <a:gdLst/>
              <a:ahLst/>
              <a:cxnLst/>
              <a:rect l="l" t="t" r="r" b="b"/>
              <a:pathLst>
                <a:path w="131445" h="13970">
                  <a:moveTo>
                    <a:pt x="-6757" y="6707"/>
                  </a:moveTo>
                  <a:lnTo>
                    <a:pt x="138105" y="6707"/>
                  </a:lnTo>
                </a:path>
              </a:pathLst>
            </a:custGeom>
            <a:ln w="26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06026" y="4296627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10" h="605154">
                  <a:moveTo>
                    <a:pt x="0" y="0"/>
                  </a:moveTo>
                  <a:lnTo>
                    <a:pt x="0" y="0"/>
                  </a:lnTo>
                </a:path>
                <a:path w="549910" h="605154">
                  <a:moveTo>
                    <a:pt x="0" y="0"/>
                  </a:moveTo>
                  <a:lnTo>
                    <a:pt x="131347" y="53929"/>
                  </a:lnTo>
                </a:path>
                <a:path w="549910" h="605154">
                  <a:moveTo>
                    <a:pt x="131347" y="53929"/>
                  </a:moveTo>
                  <a:lnTo>
                    <a:pt x="131347" y="53929"/>
                  </a:lnTo>
                </a:path>
                <a:path w="549910" h="605154">
                  <a:moveTo>
                    <a:pt x="131347" y="53929"/>
                  </a:moveTo>
                  <a:lnTo>
                    <a:pt x="251015" y="121004"/>
                  </a:lnTo>
                </a:path>
                <a:path w="549910" h="605154">
                  <a:moveTo>
                    <a:pt x="251015" y="121004"/>
                  </a:moveTo>
                  <a:lnTo>
                    <a:pt x="251015" y="121004"/>
                  </a:lnTo>
                </a:path>
                <a:path w="549910" h="605154">
                  <a:moveTo>
                    <a:pt x="251015" y="121004"/>
                  </a:moveTo>
                  <a:lnTo>
                    <a:pt x="358644" y="215179"/>
                  </a:lnTo>
                </a:path>
                <a:path w="549910" h="605154">
                  <a:moveTo>
                    <a:pt x="358644" y="215179"/>
                  </a:moveTo>
                  <a:lnTo>
                    <a:pt x="358644" y="215179"/>
                  </a:lnTo>
                </a:path>
                <a:path w="549910" h="605154">
                  <a:moveTo>
                    <a:pt x="358644" y="215179"/>
                  </a:moveTo>
                  <a:lnTo>
                    <a:pt x="442196" y="322500"/>
                  </a:lnTo>
                </a:path>
                <a:path w="549910" h="605154">
                  <a:moveTo>
                    <a:pt x="442196" y="322500"/>
                  </a:moveTo>
                  <a:lnTo>
                    <a:pt x="442196" y="322500"/>
                  </a:lnTo>
                </a:path>
                <a:path w="549910" h="605154">
                  <a:moveTo>
                    <a:pt x="442196" y="322500"/>
                  </a:moveTo>
                  <a:lnTo>
                    <a:pt x="502030" y="456921"/>
                  </a:lnTo>
                </a:path>
                <a:path w="549910" h="605154">
                  <a:moveTo>
                    <a:pt x="502030" y="456921"/>
                  </a:moveTo>
                  <a:lnTo>
                    <a:pt x="502030" y="456921"/>
                  </a:lnTo>
                </a:path>
                <a:path w="549910" h="605154">
                  <a:moveTo>
                    <a:pt x="502030" y="456921"/>
                  </a:moveTo>
                  <a:lnTo>
                    <a:pt x="549706" y="604622"/>
                  </a:lnTo>
                </a:path>
                <a:path w="549910" h="605154">
                  <a:moveTo>
                    <a:pt x="549706" y="604622"/>
                  </a:moveTo>
                  <a:lnTo>
                    <a:pt x="549706" y="60462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55733" y="4901249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5899" y="-6015"/>
                  </a:moveTo>
                  <a:lnTo>
                    <a:pt x="5899" y="154065"/>
                  </a:lnTo>
                </a:path>
              </a:pathLst>
            </a:custGeom>
            <a:ln w="2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21990" y="4242832"/>
              <a:ext cx="1386205" cy="1532255"/>
            </a:xfrm>
            <a:custGeom>
              <a:avLst/>
              <a:gdLst/>
              <a:ahLst/>
              <a:cxnLst/>
              <a:rect l="l" t="t" r="r" b="b"/>
              <a:pathLst>
                <a:path w="1386204" h="1532254">
                  <a:moveTo>
                    <a:pt x="692854" y="0"/>
                  </a:moveTo>
                  <a:lnTo>
                    <a:pt x="549468" y="13549"/>
                  </a:lnTo>
                  <a:lnTo>
                    <a:pt x="418120" y="67344"/>
                  </a:lnTo>
                  <a:lnTo>
                    <a:pt x="298453" y="134420"/>
                  </a:lnTo>
                  <a:lnTo>
                    <a:pt x="202981" y="228594"/>
                  </a:lnTo>
                  <a:lnTo>
                    <a:pt x="119309" y="336050"/>
                  </a:lnTo>
                  <a:lnTo>
                    <a:pt x="47795" y="470470"/>
                  </a:lnTo>
                  <a:lnTo>
                    <a:pt x="11799" y="618171"/>
                  </a:lnTo>
                  <a:lnTo>
                    <a:pt x="0" y="766154"/>
                  </a:lnTo>
                  <a:lnTo>
                    <a:pt x="11799" y="927378"/>
                  </a:lnTo>
                  <a:lnTo>
                    <a:pt x="47795" y="1061851"/>
                  </a:lnTo>
                  <a:lnTo>
                    <a:pt x="119309" y="1195990"/>
                  </a:lnTo>
                  <a:lnTo>
                    <a:pt x="202981" y="1303687"/>
                  </a:lnTo>
                  <a:lnTo>
                    <a:pt x="298453" y="1397848"/>
                  </a:lnTo>
                  <a:lnTo>
                    <a:pt x="418120" y="1478460"/>
                  </a:lnTo>
                  <a:lnTo>
                    <a:pt x="549468" y="1518759"/>
                  </a:lnTo>
                  <a:lnTo>
                    <a:pt x="692854" y="1531986"/>
                  </a:lnTo>
                  <a:lnTo>
                    <a:pt x="836240" y="1518759"/>
                  </a:lnTo>
                  <a:lnTo>
                    <a:pt x="967588" y="1478460"/>
                  </a:lnTo>
                  <a:lnTo>
                    <a:pt x="1075218" y="1397848"/>
                  </a:lnTo>
                  <a:lnTo>
                    <a:pt x="1182847" y="1303687"/>
                  </a:lnTo>
                  <a:lnTo>
                    <a:pt x="1266399" y="1195990"/>
                  </a:lnTo>
                  <a:lnTo>
                    <a:pt x="1338271" y="1061851"/>
                  </a:lnTo>
                  <a:lnTo>
                    <a:pt x="1374028" y="927378"/>
                  </a:lnTo>
                  <a:lnTo>
                    <a:pt x="1386066" y="766154"/>
                  </a:lnTo>
                  <a:lnTo>
                    <a:pt x="1374028" y="618171"/>
                  </a:lnTo>
                  <a:lnTo>
                    <a:pt x="1338271" y="470470"/>
                  </a:lnTo>
                  <a:lnTo>
                    <a:pt x="1266399" y="336050"/>
                  </a:lnTo>
                  <a:lnTo>
                    <a:pt x="1182847" y="228594"/>
                  </a:lnTo>
                  <a:lnTo>
                    <a:pt x="1075217" y="134420"/>
                  </a:lnTo>
                  <a:lnTo>
                    <a:pt x="967588" y="67344"/>
                  </a:lnTo>
                  <a:lnTo>
                    <a:pt x="836240" y="13549"/>
                  </a:lnTo>
                  <a:lnTo>
                    <a:pt x="6928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96018" y="5008986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4" h="161289">
                  <a:moveTo>
                    <a:pt x="6019" y="-6014"/>
                  </a:moveTo>
                  <a:lnTo>
                    <a:pt x="6019" y="167238"/>
                  </a:lnTo>
                </a:path>
              </a:pathLst>
            </a:custGeom>
            <a:ln w="24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58231" y="5170210"/>
              <a:ext cx="537845" cy="591820"/>
            </a:xfrm>
            <a:custGeom>
              <a:avLst/>
              <a:gdLst/>
              <a:ahLst/>
              <a:cxnLst/>
              <a:rect l="l" t="t" r="r" b="b"/>
              <a:pathLst>
                <a:path w="537845" h="591820">
                  <a:moveTo>
                    <a:pt x="537787" y="0"/>
                  </a:moveTo>
                  <a:lnTo>
                    <a:pt x="537787" y="0"/>
                  </a:lnTo>
                </a:path>
                <a:path w="537845" h="591820">
                  <a:moveTo>
                    <a:pt x="537787" y="0"/>
                  </a:moveTo>
                  <a:lnTo>
                    <a:pt x="502030" y="134473"/>
                  </a:lnTo>
                </a:path>
                <a:path w="537845" h="591820">
                  <a:moveTo>
                    <a:pt x="502030" y="134473"/>
                  </a:moveTo>
                  <a:lnTo>
                    <a:pt x="502030" y="134473"/>
                  </a:lnTo>
                </a:path>
                <a:path w="537845" h="591820">
                  <a:moveTo>
                    <a:pt x="502030" y="134473"/>
                  </a:moveTo>
                  <a:lnTo>
                    <a:pt x="430158" y="268612"/>
                  </a:lnTo>
                </a:path>
                <a:path w="537845" h="591820">
                  <a:moveTo>
                    <a:pt x="430158" y="268612"/>
                  </a:moveTo>
                  <a:lnTo>
                    <a:pt x="430158" y="268612"/>
                  </a:lnTo>
                </a:path>
                <a:path w="537845" h="591820">
                  <a:moveTo>
                    <a:pt x="430158" y="268612"/>
                  </a:moveTo>
                  <a:lnTo>
                    <a:pt x="346606" y="376309"/>
                  </a:lnTo>
                </a:path>
                <a:path w="537845" h="591820">
                  <a:moveTo>
                    <a:pt x="346606" y="376309"/>
                  </a:moveTo>
                  <a:lnTo>
                    <a:pt x="346606" y="376309"/>
                  </a:lnTo>
                </a:path>
                <a:path w="537845" h="591820">
                  <a:moveTo>
                    <a:pt x="346606" y="376309"/>
                  </a:moveTo>
                  <a:lnTo>
                    <a:pt x="238977" y="470470"/>
                  </a:lnTo>
                </a:path>
                <a:path w="537845" h="591820">
                  <a:moveTo>
                    <a:pt x="238977" y="470470"/>
                  </a:moveTo>
                  <a:lnTo>
                    <a:pt x="238977" y="470470"/>
                  </a:lnTo>
                </a:path>
                <a:path w="537845" h="591820">
                  <a:moveTo>
                    <a:pt x="238977" y="470470"/>
                  </a:moveTo>
                  <a:lnTo>
                    <a:pt x="131347" y="551082"/>
                  </a:lnTo>
                </a:path>
                <a:path w="537845" h="591820">
                  <a:moveTo>
                    <a:pt x="131347" y="551082"/>
                  </a:moveTo>
                  <a:lnTo>
                    <a:pt x="131347" y="551082"/>
                  </a:lnTo>
                </a:path>
                <a:path w="537845" h="591820">
                  <a:moveTo>
                    <a:pt x="131347" y="551082"/>
                  </a:moveTo>
                  <a:lnTo>
                    <a:pt x="0" y="591381"/>
                  </a:lnTo>
                </a:path>
                <a:path w="537845" h="591820">
                  <a:moveTo>
                    <a:pt x="0" y="591381"/>
                  </a:moveTo>
                  <a:lnTo>
                    <a:pt x="0" y="591381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14845" y="5761591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13"/>
                  </a:moveTo>
                  <a:lnTo>
                    <a:pt x="150145" y="6613"/>
                  </a:lnTo>
                </a:path>
              </a:pathLst>
            </a:custGeom>
            <a:ln w="26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71458" y="5761591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13"/>
                  </a:moveTo>
                  <a:lnTo>
                    <a:pt x="150145" y="6613"/>
                  </a:lnTo>
                </a:path>
              </a:pathLst>
            </a:custGeom>
            <a:ln w="26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33790" y="5170210"/>
              <a:ext cx="537845" cy="591820"/>
            </a:xfrm>
            <a:custGeom>
              <a:avLst/>
              <a:gdLst/>
              <a:ahLst/>
              <a:cxnLst/>
              <a:rect l="l" t="t" r="r" b="b"/>
              <a:pathLst>
                <a:path w="537845" h="591820">
                  <a:moveTo>
                    <a:pt x="537668" y="591381"/>
                  </a:moveTo>
                  <a:lnTo>
                    <a:pt x="537668" y="591381"/>
                  </a:lnTo>
                </a:path>
                <a:path w="537845" h="591820">
                  <a:moveTo>
                    <a:pt x="537668" y="591381"/>
                  </a:moveTo>
                  <a:lnTo>
                    <a:pt x="406320" y="551082"/>
                  </a:lnTo>
                </a:path>
                <a:path w="537845" h="591820">
                  <a:moveTo>
                    <a:pt x="406320" y="551082"/>
                  </a:moveTo>
                  <a:lnTo>
                    <a:pt x="406320" y="551082"/>
                  </a:lnTo>
                </a:path>
                <a:path w="537845" h="591820">
                  <a:moveTo>
                    <a:pt x="406320" y="551082"/>
                  </a:moveTo>
                  <a:lnTo>
                    <a:pt x="286653" y="470470"/>
                  </a:lnTo>
                </a:path>
                <a:path w="537845" h="591820">
                  <a:moveTo>
                    <a:pt x="286653" y="470470"/>
                  </a:moveTo>
                  <a:lnTo>
                    <a:pt x="286653" y="470470"/>
                  </a:lnTo>
                </a:path>
                <a:path w="537845" h="591820">
                  <a:moveTo>
                    <a:pt x="286653" y="470470"/>
                  </a:moveTo>
                  <a:lnTo>
                    <a:pt x="191181" y="376309"/>
                  </a:lnTo>
                </a:path>
                <a:path w="537845" h="591820">
                  <a:moveTo>
                    <a:pt x="191181" y="376309"/>
                  </a:moveTo>
                  <a:lnTo>
                    <a:pt x="191181" y="376309"/>
                  </a:lnTo>
                </a:path>
                <a:path w="537845" h="591820">
                  <a:moveTo>
                    <a:pt x="191181" y="376309"/>
                  </a:moveTo>
                  <a:lnTo>
                    <a:pt x="107509" y="268612"/>
                  </a:lnTo>
                </a:path>
                <a:path w="537845" h="591820">
                  <a:moveTo>
                    <a:pt x="107509" y="268612"/>
                  </a:moveTo>
                  <a:lnTo>
                    <a:pt x="107509" y="268612"/>
                  </a:lnTo>
                </a:path>
                <a:path w="537845" h="591820">
                  <a:moveTo>
                    <a:pt x="107509" y="268612"/>
                  </a:moveTo>
                  <a:lnTo>
                    <a:pt x="35995" y="134473"/>
                  </a:lnTo>
                </a:path>
                <a:path w="537845" h="591820">
                  <a:moveTo>
                    <a:pt x="35995" y="134473"/>
                  </a:moveTo>
                  <a:lnTo>
                    <a:pt x="35995" y="134473"/>
                  </a:lnTo>
                </a:path>
                <a:path w="537845" h="591820">
                  <a:moveTo>
                    <a:pt x="35995" y="134473"/>
                  </a:moveTo>
                  <a:lnTo>
                    <a:pt x="0" y="0"/>
                  </a:lnTo>
                </a:path>
                <a:path w="537845" h="5918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21990" y="5008986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4" h="161289">
                  <a:moveTo>
                    <a:pt x="5899" y="-6014"/>
                  </a:moveTo>
                  <a:lnTo>
                    <a:pt x="5899" y="167238"/>
                  </a:lnTo>
                </a:path>
              </a:pathLst>
            </a:custGeom>
            <a:ln w="2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21990" y="4861003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5899" y="-6015"/>
                  </a:moveTo>
                  <a:lnTo>
                    <a:pt x="5899" y="153998"/>
                  </a:lnTo>
                </a:path>
              </a:pathLst>
            </a:custGeom>
            <a:ln w="2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33790" y="4256381"/>
              <a:ext cx="537845" cy="605155"/>
            </a:xfrm>
            <a:custGeom>
              <a:avLst/>
              <a:gdLst/>
              <a:ahLst/>
              <a:cxnLst/>
              <a:rect l="l" t="t" r="r" b="b"/>
              <a:pathLst>
                <a:path w="537845" h="605154">
                  <a:moveTo>
                    <a:pt x="0" y="604622"/>
                  </a:moveTo>
                  <a:lnTo>
                    <a:pt x="0" y="604622"/>
                  </a:lnTo>
                </a:path>
                <a:path w="537845" h="605154">
                  <a:moveTo>
                    <a:pt x="0" y="604622"/>
                  </a:moveTo>
                  <a:lnTo>
                    <a:pt x="35995" y="456921"/>
                  </a:lnTo>
                </a:path>
                <a:path w="537845" h="605154">
                  <a:moveTo>
                    <a:pt x="35995" y="456921"/>
                  </a:moveTo>
                  <a:lnTo>
                    <a:pt x="35995" y="456921"/>
                  </a:lnTo>
                </a:path>
                <a:path w="537845" h="605154">
                  <a:moveTo>
                    <a:pt x="35995" y="456921"/>
                  </a:moveTo>
                  <a:lnTo>
                    <a:pt x="107509" y="322500"/>
                  </a:lnTo>
                </a:path>
                <a:path w="537845" h="605154">
                  <a:moveTo>
                    <a:pt x="107509" y="322500"/>
                  </a:moveTo>
                  <a:lnTo>
                    <a:pt x="107509" y="322500"/>
                  </a:lnTo>
                </a:path>
                <a:path w="537845" h="605154">
                  <a:moveTo>
                    <a:pt x="107509" y="322500"/>
                  </a:moveTo>
                  <a:lnTo>
                    <a:pt x="191181" y="215045"/>
                  </a:lnTo>
                </a:path>
                <a:path w="537845" h="605154">
                  <a:moveTo>
                    <a:pt x="191181" y="215045"/>
                  </a:moveTo>
                  <a:lnTo>
                    <a:pt x="191181" y="215045"/>
                  </a:lnTo>
                </a:path>
                <a:path w="537845" h="605154">
                  <a:moveTo>
                    <a:pt x="191181" y="215045"/>
                  </a:moveTo>
                  <a:lnTo>
                    <a:pt x="286653" y="120870"/>
                  </a:lnTo>
                </a:path>
                <a:path w="537845" h="605154">
                  <a:moveTo>
                    <a:pt x="286653" y="120870"/>
                  </a:moveTo>
                  <a:lnTo>
                    <a:pt x="286653" y="120870"/>
                  </a:lnTo>
                </a:path>
                <a:path w="537845" h="605154">
                  <a:moveTo>
                    <a:pt x="286653" y="120870"/>
                  </a:moveTo>
                  <a:lnTo>
                    <a:pt x="406320" y="53794"/>
                  </a:lnTo>
                </a:path>
                <a:path w="537845" h="605154">
                  <a:moveTo>
                    <a:pt x="406320" y="53794"/>
                  </a:moveTo>
                  <a:lnTo>
                    <a:pt x="406320" y="53794"/>
                  </a:lnTo>
                </a:path>
                <a:path w="537845" h="605154">
                  <a:moveTo>
                    <a:pt x="406320" y="53794"/>
                  </a:moveTo>
                  <a:lnTo>
                    <a:pt x="537668" y="0"/>
                  </a:lnTo>
                </a:path>
                <a:path w="537845" h="605154">
                  <a:moveTo>
                    <a:pt x="537668" y="0"/>
                  </a:moveTo>
                  <a:lnTo>
                    <a:pt x="537668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71458" y="4242832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44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14844" y="4242832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44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58231" y="4256381"/>
              <a:ext cx="537845" cy="605155"/>
            </a:xfrm>
            <a:custGeom>
              <a:avLst/>
              <a:gdLst/>
              <a:ahLst/>
              <a:cxnLst/>
              <a:rect l="l" t="t" r="r" b="b"/>
              <a:pathLst>
                <a:path w="537845" h="605154">
                  <a:moveTo>
                    <a:pt x="0" y="0"/>
                  </a:moveTo>
                  <a:lnTo>
                    <a:pt x="0" y="0"/>
                  </a:lnTo>
                </a:path>
                <a:path w="537845" h="605154">
                  <a:moveTo>
                    <a:pt x="0" y="0"/>
                  </a:moveTo>
                  <a:lnTo>
                    <a:pt x="131347" y="53794"/>
                  </a:lnTo>
                </a:path>
                <a:path w="537845" h="605154">
                  <a:moveTo>
                    <a:pt x="131347" y="53794"/>
                  </a:moveTo>
                  <a:lnTo>
                    <a:pt x="131347" y="53794"/>
                  </a:lnTo>
                </a:path>
                <a:path w="537845" h="605154">
                  <a:moveTo>
                    <a:pt x="131347" y="53794"/>
                  </a:moveTo>
                  <a:lnTo>
                    <a:pt x="238977" y="120870"/>
                  </a:lnTo>
                </a:path>
                <a:path w="537845" h="605154">
                  <a:moveTo>
                    <a:pt x="238977" y="120870"/>
                  </a:moveTo>
                  <a:lnTo>
                    <a:pt x="238977" y="120870"/>
                  </a:lnTo>
                </a:path>
                <a:path w="537845" h="605154">
                  <a:moveTo>
                    <a:pt x="238977" y="120870"/>
                  </a:moveTo>
                  <a:lnTo>
                    <a:pt x="346606" y="215045"/>
                  </a:lnTo>
                </a:path>
                <a:path w="537845" h="605154">
                  <a:moveTo>
                    <a:pt x="346606" y="215045"/>
                  </a:moveTo>
                  <a:lnTo>
                    <a:pt x="346606" y="215045"/>
                  </a:lnTo>
                </a:path>
                <a:path w="537845" h="605154">
                  <a:moveTo>
                    <a:pt x="346606" y="215045"/>
                  </a:moveTo>
                  <a:lnTo>
                    <a:pt x="430158" y="322500"/>
                  </a:lnTo>
                </a:path>
                <a:path w="537845" h="605154">
                  <a:moveTo>
                    <a:pt x="430158" y="322500"/>
                  </a:moveTo>
                  <a:lnTo>
                    <a:pt x="430158" y="322500"/>
                  </a:lnTo>
                </a:path>
                <a:path w="537845" h="605154">
                  <a:moveTo>
                    <a:pt x="430158" y="322500"/>
                  </a:moveTo>
                  <a:lnTo>
                    <a:pt x="502030" y="456921"/>
                  </a:lnTo>
                </a:path>
                <a:path w="537845" h="605154">
                  <a:moveTo>
                    <a:pt x="502030" y="456921"/>
                  </a:moveTo>
                  <a:lnTo>
                    <a:pt x="502030" y="456921"/>
                  </a:lnTo>
                </a:path>
                <a:path w="537845" h="605154">
                  <a:moveTo>
                    <a:pt x="502030" y="456921"/>
                  </a:moveTo>
                  <a:lnTo>
                    <a:pt x="537787" y="604622"/>
                  </a:lnTo>
                </a:path>
                <a:path w="537845" h="605154">
                  <a:moveTo>
                    <a:pt x="537787" y="604622"/>
                  </a:moveTo>
                  <a:lnTo>
                    <a:pt x="537787" y="60462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96018" y="4861003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4" h="148589">
                  <a:moveTo>
                    <a:pt x="6019" y="-6015"/>
                  </a:moveTo>
                  <a:lnTo>
                    <a:pt x="6019" y="153998"/>
                  </a:lnTo>
                </a:path>
              </a:pathLst>
            </a:custGeom>
            <a:ln w="2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08057" y="50089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739449" y="4719196"/>
            <a:ext cx="570865" cy="455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50" spc="-45" dirty="0">
                <a:latin typeface="Arial"/>
                <a:cs typeface="Arial"/>
              </a:rPr>
              <a:t>r</a:t>
            </a:r>
            <a:r>
              <a:rPr sz="1250" spc="-130" dirty="0">
                <a:latin typeface="Arial"/>
                <a:cs typeface="Arial"/>
              </a:rPr>
              <a:t>e</a:t>
            </a:r>
            <a:r>
              <a:rPr sz="1250" spc="-40" dirty="0">
                <a:latin typeface="Arial"/>
                <a:cs typeface="Arial"/>
              </a:rPr>
              <a:t>u</a:t>
            </a:r>
            <a:r>
              <a:rPr sz="1250" spc="-65" dirty="0">
                <a:latin typeface="Arial"/>
                <a:cs typeface="Arial"/>
              </a:rPr>
              <a:t>s</a:t>
            </a:r>
            <a:r>
              <a:rPr sz="1250" spc="-130" dirty="0">
                <a:latin typeface="Arial"/>
                <a:cs typeface="Arial"/>
              </a:rPr>
              <a:t>a</a:t>
            </a:r>
            <a:r>
              <a:rPr sz="1250" spc="-40" dirty="0">
                <a:latin typeface="Arial"/>
                <a:cs typeface="Arial"/>
              </a:rPr>
              <a:t>b</a:t>
            </a:r>
            <a:r>
              <a:rPr sz="1250" dirty="0">
                <a:latin typeface="Arial"/>
                <a:cs typeface="Arial"/>
              </a:rPr>
              <a:t>l</a:t>
            </a:r>
            <a:r>
              <a:rPr sz="1250" spc="-50" dirty="0">
                <a:latin typeface="Arial"/>
                <a:cs typeface="Arial"/>
              </a:rPr>
              <a:t>e  </a:t>
            </a:r>
            <a:r>
              <a:rPr sz="1250" spc="-70" dirty="0">
                <a:latin typeface="Arial"/>
                <a:cs typeface="Arial"/>
              </a:rPr>
              <a:t>software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610509" y="4921363"/>
            <a:ext cx="897890" cy="713105"/>
            <a:chOff x="3610509" y="4921363"/>
            <a:chExt cx="897890" cy="713105"/>
          </a:xfrm>
        </p:grpSpPr>
        <p:sp>
          <p:nvSpPr>
            <p:cNvPr id="93" name="object 93"/>
            <p:cNvSpPr/>
            <p:nvPr/>
          </p:nvSpPr>
          <p:spPr>
            <a:xfrm>
              <a:off x="3616859" y="4928348"/>
              <a:ext cx="884555" cy="699135"/>
            </a:xfrm>
            <a:custGeom>
              <a:avLst/>
              <a:gdLst/>
              <a:ahLst/>
              <a:cxnLst/>
              <a:rect l="l" t="t" r="r" b="b"/>
              <a:pathLst>
                <a:path w="884554" h="699135">
                  <a:moveTo>
                    <a:pt x="442149" y="0"/>
                  </a:moveTo>
                  <a:lnTo>
                    <a:pt x="275020" y="26830"/>
                  </a:lnTo>
                  <a:lnTo>
                    <a:pt x="131645" y="107401"/>
                  </a:lnTo>
                  <a:lnTo>
                    <a:pt x="71824" y="161250"/>
                  </a:lnTo>
                  <a:lnTo>
                    <a:pt x="36055" y="215099"/>
                  </a:lnTo>
                  <a:lnTo>
                    <a:pt x="12014" y="282174"/>
                  </a:lnTo>
                  <a:lnTo>
                    <a:pt x="0" y="349250"/>
                  </a:lnTo>
                  <a:lnTo>
                    <a:pt x="12014" y="416635"/>
                  </a:lnTo>
                  <a:lnTo>
                    <a:pt x="36055" y="483711"/>
                  </a:lnTo>
                  <a:lnTo>
                    <a:pt x="71824" y="550773"/>
                  </a:lnTo>
                  <a:lnTo>
                    <a:pt x="131645" y="604622"/>
                  </a:lnTo>
                  <a:lnTo>
                    <a:pt x="275020" y="672020"/>
                  </a:lnTo>
                  <a:lnTo>
                    <a:pt x="442149" y="698783"/>
                  </a:lnTo>
                  <a:lnTo>
                    <a:pt x="609540" y="672020"/>
                  </a:lnTo>
                  <a:lnTo>
                    <a:pt x="752926" y="604622"/>
                  </a:lnTo>
                  <a:lnTo>
                    <a:pt x="800722" y="550773"/>
                  </a:lnTo>
                  <a:lnTo>
                    <a:pt x="848517" y="483711"/>
                  </a:lnTo>
                  <a:lnTo>
                    <a:pt x="872236" y="416635"/>
                  </a:lnTo>
                  <a:lnTo>
                    <a:pt x="884274" y="349250"/>
                  </a:lnTo>
                  <a:lnTo>
                    <a:pt x="872236" y="282174"/>
                  </a:lnTo>
                  <a:lnTo>
                    <a:pt x="848517" y="215099"/>
                  </a:lnTo>
                  <a:lnTo>
                    <a:pt x="752926" y="107401"/>
                  </a:lnTo>
                  <a:lnTo>
                    <a:pt x="609540" y="26830"/>
                  </a:lnTo>
                  <a:lnTo>
                    <a:pt x="442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59008" y="5277598"/>
              <a:ext cx="442595" cy="349885"/>
            </a:xfrm>
            <a:custGeom>
              <a:avLst/>
              <a:gdLst/>
              <a:ahLst/>
              <a:cxnLst/>
              <a:rect l="l" t="t" r="r" b="b"/>
              <a:pathLst>
                <a:path w="442595" h="349885">
                  <a:moveTo>
                    <a:pt x="442125" y="0"/>
                  </a:moveTo>
                  <a:lnTo>
                    <a:pt x="430087" y="67384"/>
                  </a:lnTo>
                </a:path>
                <a:path w="442595" h="349885">
                  <a:moveTo>
                    <a:pt x="430087" y="67384"/>
                  </a:moveTo>
                  <a:lnTo>
                    <a:pt x="430087" y="67384"/>
                  </a:lnTo>
                </a:path>
                <a:path w="442595" h="349885">
                  <a:moveTo>
                    <a:pt x="430087" y="67384"/>
                  </a:moveTo>
                  <a:lnTo>
                    <a:pt x="406368" y="134460"/>
                  </a:lnTo>
                </a:path>
                <a:path w="442595" h="349885">
                  <a:moveTo>
                    <a:pt x="406368" y="134460"/>
                  </a:moveTo>
                  <a:lnTo>
                    <a:pt x="406368" y="134460"/>
                  </a:lnTo>
                </a:path>
                <a:path w="442595" h="349885">
                  <a:moveTo>
                    <a:pt x="406368" y="134460"/>
                  </a:moveTo>
                  <a:lnTo>
                    <a:pt x="358572" y="201522"/>
                  </a:lnTo>
                </a:path>
                <a:path w="442595" h="349885">
                  <a:moveTo>
                    <a:pt x="358572" y="201522"/>
                  </a:moveTo>
                  <a:lnTo>
                    <a:pt x="358572" y="201522"/>
                  </a:lnTo>
                </a:path>
                <a:path w="442595" h="349885">
                  <a:moveTo>
                    <a:pt x="358572" y="201522"/>
                  </a:moveTo>
                  <a:lnTo>
                    <a:pt x="310777" y="255371"/>
                  </a:lnTo>
                </a:path>
                <a:path w="442595" h="349885">
                  <a:moveTo>
                    <a:pt x="310777" y="255371"/>
                  </a:moveTo>
                  <a:lnTo>
                    <a:pt x="310777" y="255371"/>
                  </a:lnTo>
                </a:path>
                <a:path w="442595" h="349885">
                  <a:moveTo>
                    <a:pt x="310777" y="255371"/>
                  </a:moveTo>
                  <a:lnTo>
                    <a:pt x="167391" y="322769"/>
                  </a:lnTo>
                </a:path>
                <a:path w="442595" h="349885">
                  <a:moveTo>
                    <a:pt x="167391" y="322769"/>
                  </a:moveTo>
                  <a:lnTo>
                    <a:pt x="167391" y="322769"/>
                  </a:lnTo>
                </a:path>
                <a:path w="442595" h="349885">
                  <a:moveTo>
                    <a:pt x="167391" y="322769"/>
                  </a:moveTo>
                  <a:lnTo>
                    <a:pt x="0" y="34953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616859" y="5277598"/>
              <a:ext cx="442595" cy="349885"/>
            </a:xfrm>
            <a:custGeom>
              <a:avLst/>
              <a:gdLst/>
              <a:ahLst/>
              <a:cxnLst/>
              <a:rect l="l" t="t" r="r" b="b"/>
              <a:pathLst>
                <a:path w="442595" h="349885">
                  <a:moveTo>
                    <a:pt x="442149" y="349532"/>
                  </a:moveTo>
                  <a:lnTo>
                    <a:pt x="275020" y="322769"/>
                  </a:lnTo>
                </a:path>
                <a:path w="442595" h="349885">
                  <a:moveTo>
                    <a:pt x="275020" y="322769"/>
                  </a:moveTo>
                  <a:lnTo>
                    <a:pt x="275020" y="322769"/>
                  </a:lnTo>
                </a:path>
                <a:path w="442595" h="349885">
                  <a:moveTo>
                    <a:pt x="275020" y="322769"/>
                  </a:moveTo>
                  <a:lnTo>
                    <a:pt x="131645" y="255371"/>
                  </a:lnTo>
                </a:path>
                <a:path w="442595" h="349885">
                  <a:moveTo>
                    <a:pt x="131645" y="255371"/>
                  </a:moveTo>
                  <a:lnTo>
                    <a:pt x="131645" y="255371"/>
                  </a:lnTo>
                </a:path>
                <a:path w="442595" h="349885">
                  <a:moveTo>
                    <a:pt x="131645" y="255371"/>
                  </a:moveTo>
                  <a:lnTo>
                    <a:pt x="71824" y="201522"/>
                  </a:lnTo>
                </a:path>
                <a:path w="442595" h="349885">
                  <a:moveTo>
                    <a:pt x="71824" y="201522"/>
                  </a:moveTo>
                  <a:lnTo>
                    <a:pt x="71824" y="201522"/>
                  </a:lnTo>
                </a:path>
                <a:path w="442595" h="349885">
                  <a:moveTo>
                    <a:pt x="71824" y="201522"/>
                  </a:moveTo>
                  <a:lnTo>
                    <a:pt x="36055" y="134460"/>
                  </a:lnTo>
                </a:path>
                <a:path w="442595" h="349885">
                  <a:moveTo>
                    <a:pt x="36055" y="134460"/>
                  </a:moveTo>
                  <a:lnTo>
                    <a:pt x="36055" y="134460"/>
                  </a:lnTo>
                </a:path>
                <a:path w="442595" h="349885">
                  <a:moveTo>
                    <a:pt x="36055" y="134460"/>
                  </a:moveTo>
                  <a:lnTo>
                    <a:pt x="12014" y="67384"/>
                  </a:lnTo>
                </a:path>
                <a:path w="442595" h="349885">
                  <a:moveTo>
                    <a:pt x="12014" y="67384"/>
                  </a:moveTo>
                  <a:lnTo>
                    <a:pt x="12014" y="67384"/>
                  </a:lnTo>
                </a:path>
                <a:path w="442595" h="349885">
                  <a:moveTo>
                    <a:pt x="12014" y="67384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616859" y="4928348"/>
              <a:ext cx="442595" cy="349250"/>
            </a:xfrm>
            <a:custGeom>
              <a:avLst/>
              <a:gdLst/>
              <a:ahLst/>
              <a:cxnLst/>
              <a:rect l="l" t="t" r="r" b="b"/>
              <a:pathLst>
                <a:path w="442595" h="349250">
                  <a:moveTo>
                    <a:pt x="0" y="349250"/>
                  </a:moveTo>
                  <a:lnTo>
                    <a:pt x="12014" y="282174"/>
                  </a:lnTo>
                </a:path>
                <a:path w="442595" h="349250">
                  <a:moveTo>
                    <a:pt x="12014" y="282174"/>
                  </a:moveTo>
                  <a:lnTo>
                    <a:pt x="12014" y="282174"/>
                  </a:lnTo>
                </a:path>
                <a:path w="442595" h="349250">
                  <a:moveTo>
                    <a:pt x="12014" y="282174"/>
                  </a:moveTo>
                  <a:lnTo>
                    <a:pt x="36055" y="215098"/>
                  </a:lnTo>
                </a:path>
                <a:path w="442595" h="349250">
                  <a:moveTo>
                    <a:pt x="36055" y="215098"/>
                  </a:moveTo>
                  <a:lnTo>
                    <a:pt x="36055" y="215098"/>
                  </a:lnTo>
                </a:path>
                <a:path w="442595" h="349250">
                  <a:moveTo>
                    <a:pt x="36055" y="215098"/>
                  </a:moveTo>
                  <a:lnTo>
                    <a:pt x="71824" y="161250"/>
                  </a:lnTo>
                </a:path>
                <a:path w="442595" h="349250">
                  <a:moveTo>
                    <a:pt x="71824" y="161250"/>
                  </a:moveTo>
                  <a:lnTo>
                    <a:pt x="71824" y="161250"/>
                  </a:lnTo>
                </a:path>
                <a:path w="442595" h="349250">
                  <a:moveTo>
                    <a:pt x="71824" y="161250"/>
                  </a:moveTo>
                  <a:lnTo>
                    <a:pt x="131645" y="107401"/>
                  </a:lnTo>
                </a:path>
                <a:path w="442595" h="349250">
                  <a:moveTo>
                    <a:pt x="131645" y="107401"/>
                  </a:moveTo>
                  <a:lnTo>
                    <a:pt x="131645" y="107401"/>
                  </a:lnTo>
                </a:path>
                <a:path w="442595" h="349250">
                  <a:moveTo>
                    <a:pt x="131645" y="107401"/>
                  </a:moveTo>
                  <a:lnTo>
                    <a:pt x="275020" y="26830"/>
                  </a:lnTo>
                </a:path>
                <a:path w="442595" h="349250">
                  <a:moveTo>
                    <a:pt x="275020" y="26830"/>
                  </a:moveTo>
                  <a:lnTo>
                    <a:pt x="275020" y="26830"/>
                  </a:lnTo>
                </a:path>
                <a:path w="442595" h="349250">
                  <a:moveTo>
                    <a:pt x="275020" y="26830"/>
                  </a:moveTo>
                  <a:lnTo>
                    <a:pt x="442149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59008" y="4928348"/>
              <a:ext cx="442595" cy="349250"/>
            </a:xfrm>
            <a:custGeom>
              <a:avLst/>
              <a:gdLst/>
              <a:ahLst/>
              <a:cxnLst/>
              <a:rect l="l" t="t" r="r" b="b"/>
              <a:pathLst>
                <a:path w="442595" h="349250">
                  <a:moveTo>
                    <a:pt x="0" y="0"/>
                  </a:moveTo>
                  <a:lnTo>
                    <a:pt x="167391" y="26830"/>
                  </a:lnTo>
                </a:path>
                <a:path w="442595" h="349250">
                  <a:moveTo>
                    <a:pt x="167391" y="26830"/>
                  </a:moveTo>
                  <a:lnTo>
                    <a:pt x="167391" y="26830"/>
                  </a:lnTo>
                </a:path>
                <a:path w="442595" h="349250">
                  <a:moveTo>
                    <a:pt x="167391" y="26830"/>
                  </a:moveTo>
                  <a:lnTo>
                    <a:pt x="310777" y="107401"/>
                  </a:lnTo>
                </a:path>
                <a:path w="442595" h="349250">
                  <a:moveTo>
                    <a:pt x="310777" y="107401"/>
                  </a:moveTo>
                  <a:lnTo>
                    <a:pt x="310777" y="107401"/>
                  </a:lnTo>
                </a:path>
                <a:path w="442595" h="349250">
                  <a:moveTo>
                    <a:pt x="310777" y="107401"/>
                  </a:moveTo>
                  <a:lnTo>
                    <a:pt x="358572" y="161250"/>
                  </a:lnTo>
                </a:path>
                <a:path w="442595" h="349250">
                  <a:moveTo>
                    <a:pt x="358572" y="161250"/>
                  </a:moveTo>
                  <a:lnTo>
                    <a:pt x="358572" y="161250"/>
                  </a:lnTo>
                </a:path>
                <a:path w="442595" h="349250">
                  <a:moveTo>
                    <a:pt x="358572" y="161250"/>
                  </a:moveTo>
                  <a:lnTo>
                    <a:pt x="406368" y="215098"/>
                  </a:lnTo>
                </a:path>
                <a:path w="442595" h="349250">
                  <a:moveTo>
                    <a:pt x="406368" y="215098"/>
                  </a:moveTo>
                  <a:lnTo>
                    <a:pt x="406368" y="215098"/>
                  </a:lnTo>
                </a:path>
                <a:path w="442595" h="349250">
                  <a:moveTo>
                    <a:pt x="406368" y="215098"/>
                  </a:moveTo>
                  <a:lnTo>
                    <a:pt x="430087" y="282174"/>
                  </a:lnTo>
                </a:path>
                <a:path w="442595" h="349250">
                  <a:moveTo>
                    <a:pt x="430087" y="282174"/>
                  </a:moveTo>
                  <a:lnTo>
                    <a:pt x="430087" y="282174"/>
                  </a:lnTo>
                </a:path>
                <a:path w="442595" h="349250">
                  <a:moveTo>
                    <a:pt x="430087" y="282174"/>
                  </a:moveTo>
                  <a:lnTo>
                    <a:pt x="442125" y="349250"/>
                  </a:lnTo>
                </a:path>
                <a:path w="442595" h="349250">
                  <a:moveTo>
                    <a:pt x="442125" y="349250"/>
                  </a:moveTo>
                  <a:lnTo>
                    <a:pt x="442125" y="34925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926975" y="5063509"/>
            <a:ext cx="2724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70" dirty="0">
                <a:latin typeface="Arial"/>
                <a:cs typeface="Arial"/>
              </a:rPr>
              <a:t>O</a:t>
            </a:r>
            <a:r>
              <a:rPr sz="1050" spc="-80" dirty="0">
                <a:latin typeface="Arial"/>
                <a:cs typeface="Arial"/>
              </a:rPr>
              <a:t>T</a:t>
            </a:r>
            <a:r>
              <a:rPr sz="1050" spc="-75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88009" y="5238282"/>
            <a:ext cx="6711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70" dirty="0">
                <a:latin typeface="Arial"/>
                <a:cs typeface="Arial"/>
              </a:rPr>
              <a:t>components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004862" y="5579847"/>
            <a:ext cx="1017269" cy="713105"/>
            <a:chOff x="4004862" y="5579847"/>
            <a:chExt cx="1017269" cy="713105"/>
          </a:xfrm>
        </p:grpSpPr>
        <p:sp>
          <p:nvSpPr>
            <p:cNvPr id="101" name="object 101"/>
            <p:cNvSpPr/>
            <p:nvPr/>
          </p:nvSpPr>
          <p:spPr>
            <a:xfrm>
              <a:off x="4011212" y="5586831"/>
              <a:ext cx="1003935" cy="699135"/>
            </a:xfrm>
            <a:custGeom>
              <a:avLst/>
              <a:gdLst/>
              <a:ahLst/>
              <a:cxnLst/>
              <a:rect l="l" t="t" r="r" b="b"/>
              <a:pathLst>
                <a:path w="1003935" h="699135">
                  <a:moveTo>
                    <a:pt x="501959" y="0"/>
                  </a:moveTo>
                  <a:lnTo>
                    <a:pt x="310777" y="26763"/>
                  </a:lnTo>
                  <a:lnTo>
                    <a:pt x="143386" y="107375"/>
                  </a:lnTo>
                  <a:lnTo>
                    <a:pt x="83564" y="161223"/>
                  </a:lnTo>
                  <a:lnTo>
                    <a:pt x="35780" y="215072"/>
                  </a:lnTo>
                  <a:lnTo>
                    <a:pt x="12026" y="282134"/>
                  </a:lnTo>
                  <a:lnTo>
                    <a:pt x="0" y="349210"/>
                  </a:lnTo>
                  <a:lnTo>
                    <a:pt x="12026" y="416608"/>
                  </a:lnTo>
                  <a:lnTo>
                    <a:pt x="35781" y="483670"/>
                  </a:lnTo>
                  <a:lnTo>
                    <a:pt x="83564" y="551068"/>
                  </a:lnTo>
                  <a:lnTo>
                    <a:pt x="143386" y="604595"/>
                  </a:lnTo>
                  <a:lnTo>
                    <a:pt x="310777" y="671987"/>
                  </a:lnTo>
                  <a:lnTo>
                    <a:pt x="501959" y="698751"/>
                  </a:lnTo>
                  <a:lnTo>
                    <a:pt x="693140" y="671987"/>
                  </a:lnTo>
                  <a:lnTo>
                    <a:pt x="848207" y="604595"/>
                  </a:lnTo>
                  <a:lnTo>
                    <a:pt x="908041" y="551068"/>
                  </a:lnTo>
                  <a:lnTo>
                    <a:pt x="955836" y="483670"/>
                  </a:lnTo>
                  <a:lnTo>
                    <a:pt x="991593" y="416608"/>
                  </a:lnTo>
                  <a:lnTo>
                    <a:pt x="1003632" y="349210"/>
                  </a:lnTo>
                  <a:lnTo>
                    <a:pt x="991593" y="282134"/>
                  </a:lnTo>
                  <a:lnTo>
                    <a:pt x="955836" y="215072"/>
                  </a:lnTo>
                  <a:lnTo>
                    <a:pt x="908041" y="161223"/>
                  </a:lnTo>
                  <a:lnTo>
                    <a:pt x="848207" y="107375"/>
                  </a:lnTo>
                  <a:lnTo>
                    <a:pt x="693140" y="26763"/>
                  </a:lnTo>
                  <a:lnTo>
                    <a:pt x="501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13172" y="5936042"/>
              <a:ext cx="502284" cy="349885"/>
            </a:xfrm>
            <a:custGeom>
              <a:avLst/>
              <a:gdLst/>
              <a:ahLst/>
              <a:cxnLst/>
              <a:rect l="l" t="t" r="r" b="b"/>
              <a:pathLst>
                <a:path w="502285" h="349885">
                  <a:moveTo>
                    <a:pt x="501673" y="0"/>
                  </a:moveTo>
                  <a:lnTo>
                    <a:pt x="489634" y="67397"/>
                  </a:lnTo>
                </a:path>
                <a:path w="502285" h="349885">
                  <a:moveTo>
                    <a:pt x="489634" y="67397"/>
                  </a:moveTo>
                  <a:lnTo>
                    <a:pt x="489634" y="67397"/>
                  </a:lnTo>
                </a:path>
                <a:path w="502285" h="349885">
                  <a:moveTo>
                    <a:pt x="489634" y="67397"/>
                  </a:moveTo>
                  <a:lnTo>
                    <a:pt x="453877" y="134460"/>
                  </a:lnTo>
                </a:path>
                <a:path w="502285" h="349885">
                  <a:moveTo>
                    <a:pt x="453877" y="134460"/>
                  </a:moveTo>
                  <a:lnTo>
                    <a:pt x="453877" y="134460"/>
                  </a:lnTo>
                </a:path>
                <a:path w="502285" h="349885">
                  <a:moveTo>
                    <a:pt x="453877" y="134460"/>
                  </a:moveTo>
                  <a:lnTo>
                    <a:pt x="406082" y="201858"/>
                  </a:lnTo>
                </a:path>
                <a:path w="502285" h="349885">
                  <a:moveTo>
                    <a:pt x="406082" y="201858"/>
                  </a:moveTo>
                  <a:lnTo>
                    <a:pt x="406082" y="201858"/>
                  </a:lnTo>
                </a:path>
                <a:path w="502285" h="349885">
                  <a:moveTo>
                    <a:pt x="406082" y="201858"/>
                  </a:moveTo>
                  <a:lnTo>
                    <a:pt x="346248" y="255384"/>
                  </a:lnTo>
                </a:path>
                <a:path w="502285" h="349885">
                  <a:moveTo>
                    <a:pt x="346248" y="255384"/>
                  </a:moveTo>
                  <a:lnTo>
                    <a:pt x="346248" y="255384"/>
                  </a:lnTo>
                </a:path>
                <a:path w="502285" h="349885">
                  <a:moveTo>
                    <a:pt x="346248" y="255384"/>
                  </a:moveTo>
                  <a:lnTo>
                    <a:pt x="191181" y="322777"/>
                  </a:lnTo>
                </a:path>
                <a:path w="502285" h="349885">
                  <a:moveTo>
                    <a:pt x="191181" y="322777"/>
                  </a:moveTo>
                  <a:lnTo>
                    <a:pt x="191181" y="322777"/>
                  </a:lnTo>
                </a:path>
                <a:path w="502285" h="349885">
                  <a:moveTo>
                    <a:pt x="191181" y="322777"/>
                  </a:moveTo>
                  <a:lnTo>
                    <a:pt x="0" y="34954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11212" y="5936042"/>
              <a:ext cx="502284" cy="349885"/>
            </a:xfrm>
            <a:custGeom>
              <a:avLst/>
              <a:gdLst/>
              <a:ahLst/>
              <a:cxnLst/>
              <a:rect l="l" t="t" r="r" b="b"/>
              <a:pathLst>
                <a:path w="502285" h="349885">
                  <a:moveTo>
                    <a:pt x="501959" y="349540"/>
                  </a:moveTo>
                  <a:lnTo>
                    <a:pt x="310777" y="322777"/>
                  </a:lnTo>
                </a:path>
                <a:path w="502285" h="349885">
                  <a:moveTo>
                    <a:pt x="310777" y="322777"/>
                  </a:moveTo>
                  <a:lnTo>
                    <a:pt x="310777" y="322777"/>
                  </a:lnTo>
                </a:path>
                <a:path w="502285" h="349885">
                  <a:moveTo>
                    <a:pt x="310777" y="322777"/>
                  </a:moveTo>
                  <a:lnTo>
                    <a:pt x="143386" y="255384"/>
                  </a:lnTo>
                </a:path>
                <a:path w="502285" h="349885">
                  <a:moveTo>
                    <a:pt x="143386" y="255384"/>
                  </a:moveTo>
                  <a:lnTo>
                    <a:pt x="143386" y="255384"/>
                  </a:lnTo>
                </a:path>
                <a:path w="502285" h="349885">
                  <a:moveTo>
                    <a:pt x="143386" y="255384"/>
                  </a:moveTo>
                  <a:lnTo>
                    <a:pt x="83564" y="201858"/>
                  </a:lnTo>
                </a:path>
                <a:path w="502285" h="349885">
                  <a:moveTo>
                    <a:pt x="83564" y="201858"/>
                  </a:moveTo>
                  <a:lnTo>
                    <a:pt x="83564" y="201858"/>
                  </a:lnTo>
                </a:path>
                <a:path w="502285" h="349885">
                  <a:moveTo>
                    <a:pt x="83564" y="201858"/>
                  </a:moveTo>
                  <a:lnTo>
                    <a:pt x="35781" y="134460"/>
                  </a:lnTo>
                </a:path>
                <a:path w="502285" h="349885">
                  <a:moveTo>
                    <a:pt x="35781" y="134460"/>
                  </a:moveTo>
                  <a:lnTo>
                    <a:pt x="35781" y="134460"/>
                  </a:lnTo>
                </a:path>
                <a:path w="502285" h="349885">
                  <a:moveTo>
                    <a:pt x="35781" y="134460"/>
                  </a:moveTo>
                  <a:lnTo>
                    <a:pt x="12026" y="67397"/>
                  </a:lnTo>
                </a:path>
                <a:path w="502285" h="349885">
                  <a:moveTo>
                    <a:pt x="12026" y="67397"/>
                  </a:moveTo>
                  <a:lnTo>
                    <a:pt x="12026" y="67397"/>
                  </a:lnTo>
                </a:path>
                <a:path w="502285" h="349885">
                  <a:moveTo>
                    <a:pt x="12026" y="67397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11212" y="5586832"/>
              <a:ext cx="502284" cy="349250"/>
            </a:xfrm>
            <a:custGeom>
              <a:avLst/>
              <a:gdLst/>
              <a:ahLst/>
              <a:cxnLst/>
              <a:rect l="l" t="t" r="r" b="b"/>
              <a:pathLst>
                <a:path w="502285" h="349250">
                  <a:moveTo>
                    <a:pt x="0" y="349210"/>
                  </a:moveTo>
                  <a:lnTo>
                    <a:pt x="12026" y="282134"/>
                  </a:lnTo>
                </a:path>
                <a:path w="502285" h="349250">
                  <a:moveTo>
                    <a:pt x="12026" y="282134"/>
                  </a:moveTo>
                  <a:lnTo>
                    <a:pt x="12026" y="282134"/>
                  </a:lnTo>
                </a:path>
                <a:path w="502285" h="349250">
                  <a:moveTo>
                    <a:pt x="12026" y="282134"/>
                  </a:moveTo>
                  <a:lnTo>
                    <a:pt x="35780" y="215072"/>
                  </a:lnTo>
                </a:path>
                <a:path w="502285" h="349250">
                  <a:moveTo>
                    <a:pt x="35780" y="215072"/>
                  </a:moveTo>
                  <a:lnTo>
                    <a:pt x="35780" y="215072"/>
                  </a:lnTo>
                </a:path>
                <a:path w="502285" h="349250">
                  <a:moveTo>
                    <a:pt x="35780" y="215072"/>
                  </a:moveTo>
                  <a:lnTo>
                    <a:pt x="83564" y="161223"/>
                  </a:lnTo>
                </a:path>
                <a:path w="502285" h="349250">
                  <a:moveTo>
                    <a:pt x="83564" y="161223"/>
                  </a:moveTo>
                  <a:lnTo>
                    <a:pt x="83564" y="161223"/>
                  </a:lnTo>
                </a:path>
                <a:path w="502285" h="349250">
                  <a:moveTo>
                    <a:pt x="83564" y="161223"/>
                  </a:moveTo>
                  <a:lnTo>
                    <a:pt x="143386" y="107375"/>
                  </a:lnTo>
                </a:path>
                <a:path w="502285" h="349250">
                  <a:moveTo>
                    <a:pt x="143386" y="107375"/>
                  </a:moveTo>
                  <a:lnTo>
                    <a:pt x="143386" y="107375"/>
                  </a:lnTo>
                </a:path>
                <a:path w="502285" h="349250">
                  <a:moveTo>
                    <a:pt x="143386" y="107375"/>
                  </a:moveTo>
                  <a:lnTo>
                    <a:pt x="310777" y="26763"/>
                  </a:lnTo>
                </a:path>
                <a:path w="502285" h="349250">
                  <a:moveTo>
                    <a:pt x="310777" y="26763"/>
                  </a:moveTo>
                  <a:lnTo>
                    <a:pt x="310777" y="26763"/>
                  </a:lnTo>
                </a:path>
                <a:path w="502285" h="349250">
                  <a:moveTo>
                    <a:pt x="310777" y="26763"/>
                  </a:moveTo>
                  <a:lnTo>
                    <a:pt x="501959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13171" y="5586832"/>
              <a:ext cx="502284" cy="349250"/>
            </a:xfrm>
            <a:custGeom>
              <a:avLst/>
              <a:gdLst/>
              <a:ahLst/>
              <a:cxnLst/>
              <a:rect l="l" t="t" r="r" b="b"/>
              <a:pathLst>
                <a:path w="502285" h="349250">
                  <a:moveTo>
                    <a:pt x="0" y="0"/>
                  </a:moveTo>
                  <a:lnTo>
                    <a:pt x="191181" y="26763"/>
                  </a:lnTo>
                </a:path>
                <a:path w="502285" h="349250">
                  <a:moveTo>
                    <a:pt x="191181" y="26763"/>
                  </a:moveTo>
                  <a:lnTo>
                    <a:pt x="191181" y="26763"/>
                  </a:lnTo>
                </a:path>
                <a:path w="502285" h="349250">
                  <a:moveTo>
                    <a:pt x="191181" y="26763"/>
                  </a:moveTo>
                  <a:lnTo>
                    <a:pt x="346248" y="107375"/>
                  </a:lnTo>
                </a:path>
                <a:path w="502285" h="349250">
                  <a:moveTo>
                    <a:pt x="346248" y="107375"/>
                  </a:moveTo>
                  <a:lnTo>
                    <a:pt x="346248" y="107375"/>
                  </a:lnTo>
                </a:path>
                <a:path w="502285" h="349250">
                  <a:moveTo>
                    <a:pt x="346248" y="107375"/>
                  </a:moveTo>
                  <a:lnTo>
                    <a:pt x="406082" y="161223"/>
                  </a:lnTo>
                </a:path>
                <a:path w="502285" h="349250">
                  <a:moveTo>
                    <a:pt x="406082" y="161223"/>
                  </a:moveTo>
                  <a:lnTo>
                    <a:pt x="406082" y="161223"/>
                  </a:lnTo>
                </a:path>
                <a:path w="502285" h="349250">
                  <a:moveTo>
                    <a:pt x="406082" y="161223"/>
                  </a:moveTo>
                  <a:lnTo>
                    <a:pt x="453877" y="215072"/>
                  </a:lnTo>
                </a:path>
                <a:path w="502285" h="349250">
                  <a:moveTo>
                    <a:pt x="453877" y="215072"/>
                  </a:moveTo>
                  <a:lnTo>
                    <a:pt x="453877" y="215072"/>
                  </a:lnTo>
                </a:path>
                <a:path w="502285" h="349250">
                  <a:moveTo>
                    <a:pt x="453877" y="215072"/>
                  </a:moveTo>
                  <a:lnTo>
                    <a:pt x="489634" y="282134"/>
                  </a:lnTo>
                </a:path>
                <a:path w="502285" h="349250">
                  <a:moveTo>
                    <a:pt x="489634" y="282134"/>
                  </a:moveTo>
                  <a:lnTo>
                    <a:pt x="489634" y="282134"/>
                  </a:lnTo>
                </a:path>
                <a:path w="502285" h="349250">
                  <a:moveTo>
                    <a:pt x="489634" y="282134"/>
                  </a:moveTo>
                  <a:lnTo>
                    <a:pt x="501673" y="349210"/>
                  </a:lnTo>
                </a:path>
                <a:path w="502285" h="349250">
                  <a:moveTo>
                    <a:pt x="501673" y="349210"/>
                  </a:moveTo>
                  <a:lnTo>
                    <a:pt x="501673" y="34921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4094103" y="5762553"/>
            <a:ext cx="77343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080" indent="-60325">
              <a:lnSpc>
                <a:spcPct val="109000"/>
              </a:lnSpc>
              <a:spcBef>
                <a:spcPts val="95"/>
              </a:spcBef>
            </a:pPr>
            <a:r>
              <a:rPr sz="1050" spc="-20" dirty="0">
                <a:latin typeface="Arial"/>
                <a:cs typeface="Arial"/>
              </a:rPr>
              <a:t>f</a:t>
            </a:r>
            <a:r>
              <a:rPr sz="1050" spc="-120" dirty="0">
                <a:latin typeface="Arial"/>
                <a:cs typeface="Arial"/>
              </a:rPr>
              <a:t>u</a:t>
            </a:r>
            <a:r>
              <a:rPr sz="1050" spc="-45" dirty="0">
                <a:latin typeface="Arial"/>
                <a:cs typeface="Arial"/>
              </a:rPr>
              <a:t>ll</a:t>
            </a:r>
            <a:r>
              <a:rPr sz="1050" spc="-75" dirty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-155" dirty="0">
                <a:latin typeface="Arial"/>
                <a:cs typeface="Arial"/>
              </a:rPr>
              <a:t>x</a:t>
            </a:r>
            <a:r>
              <a:rPr sz="1050" spc="-25" dirty="0">
                <a:latin typeface="Arial"/>
                <a:cs typeface="Arial"/>
              </a:rPr>
              <a:t>p</a:t>
            </a:r>
            <a:r>
              <a:rPr sz="1050" spc="-120" dirty="0">
                <a:latin typeface="Arial"/>
                <a:cs typeface="Arial"/>
              </a:rPr>
              <a:t>e</a:t>
            </a:r>
            <a:r>
              <a:rPr sz="1050" spc="-75" dirty="0">
                <a:latin typeface="Arial"/>
                <a:cs typeface="Arial"/>
              </a:rPr>
              <a:t>r</a:t>
            </a:r>
            <a:r>
              <a:rPr sz="1050" spc="-45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-120" dirty="0">
                <a:latin typeface="Arial"/>
                <a:cs typeface="Arial"/>
              </a:rPr>
              <a:t>n</a:t>
            </a:r>
            <a:r>
              <a:rPr sz="1050" spc="-45" dirty="0">
                <a:latin typeface="Arial"/>
                <a:cs typeface="Arial"/>
              </a:rPr>
              <a:t>ce  </a:t>
            </a:r>
            <a:r>
              <a:rPr sz="1050" spc="-70" dirty="0">
                <a:latin typeface="Arial"/>
                <a:cs typeface="Arial"/>
              </a:rPr>
              <a:t>components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5617797" y="4961742"/>
            <a:ext cx="897890" cy="713105"/>
            <a:chOff x="5617797" y="4961742"/>
            <a:chExt cx="897890" cy="713105"/>
          </a:xfrm>
        </p:grpSpPr>
        <p:sp>
          <p:nvSpPr>
            <p:cNvPr id="108" name="object 108"/>
            <p:cNvSpPr/>
            <p:nvPr/>
          </p:nvSpPr>
          <p:spPr>
            <a:xfrm>
              <a:off x="5624147" y="4968727"/>
              <a:ext cx="884555" cy="699135"/>
            </a:xfrm>
            <a:custGeom>
              <a:avLst/>
              <a:gdLst/>
              <a:ahLst/>
              <a:cxnLst/>
              <a:rect l="l" t="t" r="r" b="b"/>
              <a:pathLst>
                <a:path w="884554" h="699135">
                  <a:moveTo>
                    <a:pt x="442196" y="0"/>
                  </a:moveTo>
                  <a:lnTo>
                    <a:pt x="274972" y="26723"/>
                  </a:lnTo>
                  <a:lnTo>
                    <a:pt x="131586" y="107334"/>
                  </a:lnTo>
                  <a:lnTo>
                    <a:pt x="71871" y="161183"/>
                  </a:lnTo>
                  <a:lnTo>
                    <a:pt x="36114" y="215031"/>
                  </a:lnTo>
                  <a:lnTo>
                    <a:pt x="12038" y="282107"/>
                  </a:lnTo>
                  <a:lnTo>
                    <a:pt x="0" y="349170"/>
                  </a:lnTo>
                  <a:lnTo>
                    <a:pt x="12038" y="416568"/>
                  </a:lnTo>
                  <a:lnTo>
                    <a:pt x="36114" y="483630"/>
                  </a:lnTo>
                  <a:lnTo>
                    <a:pt x="71871" y="550706"/>
                  </a:lnTo>
                  <a:lnTo>
                    <a:pt x="131586" y="604555"/>
                  </a:lnTo>
                  <a:lnTo>
                    <a:pt x="274972" y="671952"/>
                  </a:lnTo>
                  <a:lnTo>
                    <a:pt x="442196" y="698716"/>
                  </a:lnTo>
                  <a:lnTo>
                    <a:pt x="609540" y="671952"/>
                  </a:lnTo>
                  <a:lnTo>
                    <a:pt x="752926" y="604555"/>
                  </a:lnTo>
                  <a:lnTo>
                    <a:pt x="800722" y="550706"/>
                  </a:lnTo>
                  <a:lnTo>
                    <a:pt x="848517" y="483630"/>
                  </a:lnTo>
                  <a:lnTo>
                    <a:pt x="872236" y="416568"/>
                  </a:lnTo>
                  <a:lnTo>
                    <a:pt x="884274" y="349170"/>
                  </a:lnTo>
                  <a:lnTo>
                    <a:pt x="872236" y="282107"/>
                  </a:lnTo>
                  <a:lnTo>
                    <a:pt x="848517" y="215031"/>
                  </a:lnTo>
                  <a:lnTo>
                    <a:pt x="752926" y="107334"/>
                  </a:lnTo>
                  <a:lnTo>
                    <a:pt x="609540" y="26723"/>
                  </a:lnTo>
                  <a:lnTo>
                    <a:pt x="442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66344" y="5317898"/>
              <a:ext cx="442595" cy="349885"/>
            </a:xfrm>
            <a:custGeom>
              <a:avLst/>
              <a:gdLst/>
              <a:ahLst/>
              <a:cxnLst/>
              <a:rect l="l" t="t" r="r" b="b"/>
              <a:pathLst>
                <a:path w="442595" h="349885">
                  <a:moveTo>
                    <a:pt x="442077" y="0"/>
                  </a:moveTo>
                  <a:lnTo>
                    <a:pt x="430039" y="67397"/>
                  </a:lnTo>
                </a:path>
                <a:path w="442595" h="349885">
                  <a:moveTo>
                    <a:pt x="430039" y="67397"/>
                  </a:moveTo>
                  <a:lnTo>
                    <a:pt x="430039" y="67397"/>
                  </a:lnTo>
                </a:path>
                <a:path w="442595" h="349885">
                  <a:moveTo>
                    <a:pt x="430039" y="67397"/>
                  </a:moveTo>
                  <a:lnTo>
                    <a:pt x="406320" y="134460"/>
                  </a:lnTo>
                </a:path>
                <a:path w="442595" h="349885">
                  <a:moveTo>
                    <a:pt x="406320" y="134460"/>
                  </a:moveTo>
                  <a:lnTo>
                    <a:pt x="406320" y="134460"/>
                  </a:lnTo>
                </a:path>
                <a:path w="442595" h="349885">
                  <a:moveTo>
                    <a:pt x="406320" y="134460"/>
                  </a:moveTo>
                  <a:lnTo>
                    <a:pt x="358525" y="201536"/>
                  </a:lnTo>
                </a:path>
                <a:path w="442595" h="349885">
                  <a:moveTo>
                    <a:pt x="358525" y="201536"/>
                  </a:moveTo>
                  <a:lnTo>
                    <a:pt x="358525" y="201536"/>
                  </a:lnTo>
                </a:path>
                <a:path w="442595" h="349885">
                  <a:moveTo>
                    <a:pt x="358525" y="201536"/>
                  </a:moveTo>
                  <a:lnTo>
                    <a:pt x="310729" y="255384"/>
                  </a:lnTo>
                </a:path>
                <a:path w="442595" h="349885">
                  <a:moveTo>
                    <a:pt x="310729" y="255384"/>
                  </a:moveTo>
                  <a:lnTo>
                    <a:pt x="310729" y="255384"/>
                  </a:lnTo>
                </a:path>
                <a:path w="442595" h="349885">
                  <a:moveTo>
                    <a:pt x="310729" y="255384"/>
                  </a:moveTo>
                  <a:lnTo>
                    <a:pt x="167343" y="322782"/>
                  </a:lnTo>
                </a:path>
                <a:path w="442595" h="349885">
                  <a:moveTo>
                    <a:pt x="167343" y="322782"/>
                  </a:moveTo>
                  <a:lnTo>
                    <a:pt x="167343" y="322782"/>
                  </a:lnTo>
                </a:path>
                <a:path w="442595" h="349885">
                  <a:moveTo>
                    <a:pt x="167343" y="322782"/>
                  </a:moveTo>
                  <a:lnTo>
                    <a:pt x="0" y="349545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24147" y="5317898"/>
              <a:ext cx="442595" cy="349885"/>
            </a:xfrm>
            <a:custGeom>
              <a:avLst/>
              <a:gdLst/>
              <a:ahLst/>
              <a:cxnLst/>
              <a:rect l="l" t="t" r="r" b="b"/>
              <a:pathLst>
                <a:path w="442595" h="349885">
                  <a:moveTo>
                    <a:pt x="442196" y="349545"/>
                  </a:moveTo>
                  <a:lnTo>
                    <a:pt x="274972" y="322782"/>
                  </a:lnTo>
                </a:path>
                <a:path w="442595" h="349885">
                  <a:moveTo>
                    <a:pt x="274972" y="322782"/>
                  </a:moveTo>
                  <a:lnTo>
                    <a:pt x="274972" y="322782"/>
                  </a:lnTo>
                </a:path>
                <a:path w="442595" h="349885">
                  <a:moveTo>
                    <a:pt x="274972" y="322782"/>
                  </a:moveTo>
                  <a:lnTo>
                    <a:pt x="131586" y="255384"/>
                  </a:lnTo>
                </a:path>
                <a:path w="442595" h="349885">
                  <a:moveTo>
                    <a:pt x="131586" y="255384"/>
                  </a:moveTo>
                  <a:lnTo>
                    <a:pt x="131586" y="255384"/>
                  </a:lnTo>
                </a:path>
                <a:path w="442595" h="349885">
                  <a:moveTo>
                    <a:pt x="131586" y="255384"/>
                  </a:moveTo>
                  <a:lnTo>
                    <a:pt x="71871" y="201536"/>
                  </a:lnTo>
                </a:path>
                <a:path w="442595" h="349885">
                  <a:moveTo>
                    <a:pt x="71871" y="201536"/>
                  </a:moveTo>
                  <a:lnTo>
                    <a:pt x="71871" y="201536"/>
                  </a:lnTo>
                </a:path>
                <a:path w="442595" h="349885">
                  <a:moveTo>
                    <a:pt x="71871" y="201536"/>
                  </a:moveTo>
                  <a:lnTo>
                    <a:pt x="36114" y="134460"/>
                  </a:lnTo>
                </a:path>
                <a:path w="442595" h="349885">
                  <a:moveTo>
                    <a:pt x="36114" y="134460"/>
                  </a:moveTo>
                  <a:lnTo>
                    <a:pt x="36114" y="134460"/>
                  </a:lnTo>
                </a:path>
                <a:path w="442595" h="349885">
                  <a:moveTo>
                    <a:pt x="36114" y="134460"/>
                  </a:moveTo>
                  <a:lnTo>
                    <a:pt x="12038" y="67397"/>
                  </a:lnTo>
                </a:path>
                <a:path w="442595" h="349885">
                  <a:moveTo>
                    <a:pt x="12038" y="67397"/>
                  </a:moveTo>
                  <a:lnTo>
                    <a:pt x="12038" y="67397"/>
                  </a:lnTo>
                </a:path>
                <a:path w="442595" h="349885">
                  <a:moveTo>
                    <a:pt x="12038" y="67397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24147" y="4968727"/>
              <a:ext cx="442595" cy="349250"/>
            </a:xfrm>
            <a:custGeom>
              <a:avLst/>
              <a:gdLst/>
              <a:ahLst/>
              <a:cxnLst/>
              <a:rect l="l" t="t" r="r" b="b"/>
              <a:pathLst>
                <a:path w="442595" h="349250">
                  <a:moveTo>
                    <a:pt x="0" y="349170"/>
                  </a:moveTo>
                  <a:lnTo>
                    <a:pt x="12038" y="282107"/>
                  </a:lnTo>
                </a:path>
                <a:path w="442595" h="349250">
                  <a:moveTo>
                    <a:pt x="12038" y="282107"/>
                  </a:moveTo>
                  <a:lnTo>
                    <a:pt x="12038" y="282107"/>
                  </a:lnTo>
                </a:path>
                <a:path w="442595" h="349250">
                  <a:moveTo>
                    <a:pt x="12038" y="282107"/>
                  </a:moveTo>
                  <a:lnTo>
                    <a:pt x="36114" y="215031"/>
                  </a:lnTo>
                </a:path>
                <a:path w="442595" h="349250">
                  <a:moveTo>
                    <a:pt x="36114" y="215031"/>
                  </a:moveTo>
                  <a:lnTo>
                    <a:pt x="36114" y="215031"/>
                  </a:lnTo>
                </a:path>
                <a:path w="442595" h="349250">
                  <a:moveTo>
                    <a:pt x="36114" y="215031"/>
                  </a:moveTo>
                  <a:lnTo>
                    <a:pt x="71871" y="161183"/>
                  </a:lnTo>
                </a:path>
                <a:path w="442595" h="349250">
                  <a:moveTo>
                    <a:pt x="71871" y="161183"/>
                  </a:moveTo>
                  <a:lnTo>
                    <a:pt x="71871" y="161183"/>
                  </a:lnTo>
                </a:path>
                <a:path w="442595" h="349250">
                  <a:moveTo>
                    <a:pt x="71871" y="161183"/>
                  </a:moveTo>
                  <a:lnTo>
                    <a:pt x="131586" y="107334"/>
                  </a:lnTo>
                </a:path>
                <a:path w="442595" h="349250">
                  <a:moveTo>
                    <a:pt x="131586" y="107334"/>
                  </a:moveTo>
                  <a:lnTo>
                    <a:pt x="131586" y="107334"/>
                  </a:lnTo>
                </a:path>
                <a:path w="442595" h="349250">
                  <a:moveTo>
                    <a:pt x="131586" y="107334"/>
                  </a:moveTo>
                  <a:lnTo>
                    <a:pt x="274972" y="26723"/>
                  </a:lnTo>
                </a:path>
                <a:path w="442595" h="349250">
                  <a:moveTo>
                    <a:pt x="274972" y="26723"/>
                  </a:moveTo>
                  <a:lnTo>
                    <a:pt x="274972" y="26723"/>
                  </a:lnTo>
                </a:path>
                <a:path w="442595" h="349250">
                  <a:moveTo>
                    <a:pt x="274972" y="26723"/>
                  </a:moveTo>
                  <a:lnTo>
                    <a:pt x="442196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66344" y="4968727"/>
              <a:ext cx="442595" cy="349250"/>
            </a:xfrm>
            <a:custGeom>
              <a:avLst/>
              <a:gdLst/>
              <a:ahLst/>
              <a:cxnLst/>
              <a:rect l="l" t="t" r="r" b="b"/>
              <a:pathLst>
                <a:path w="442595" h="349250">
                  <a:moveTo>
                    <a:pt x="0" y="0"/>
                  </a:moveTo>
                  <a:lnTo>
                    <a:pt x="167343" y="26723"/>
                  </a:lnTo>
                </a:path>
                <a:path w="442595" h="349250">
                  <a:moveTo>
                    <a:pt x="167343" y="26723"/>
                  </a:moveTo>
                  <a:lnTo>
                    <a:pt x="167343" y="26723"/>
                  </a:lnTo>
                </a:path>
                <a:path w="442595" h="349250">
                  <a:moveTo>
                    <a:pt x="167343" y="26723"/>
                  </a:moveTo>
                  <a:lnTo>
                    <a:pt x="310729" y="107334"/>
                  </a:lnTo>
                </a:path>
                <a:path w="442595" h="349250">
                  <a:moveTo>
                    <a:pt x="310729" y="107334"/>
                  </a:moveTo>
                  <a:lnTo>
                    <a:pt x="310729" y="107334"/>
                  </a:lnTo>
                </a:path>
                <a:path w="442595" h="349250">
                  <a:moveTo>
                    <a:pt x="310729" y="107334"/>
                  </a:moveTo>
                  <a:lnTo>
                    <a:pt x="358525" y="161183"/>
                  </a:lnTo>
                </a:path>
                <a:path w="442595" h="349250">
                  <a:moveTo>
                    <a:pt x="358525" y="161183"/>
                  </a:moveTo>
                  <a:lnTo>
                    <a:pt x="358525" y="161183"/>
                  </a:lnTo>
                </a:path>
                <a:path w="442595" h="349250">
                  <a:moveTo>
                    <a:pt x="358525" y="161183"/>
                  </a:moveTo>
                  <a:lnTo>
                    <a:pt x="406320" y="215031"/>
                  </a:lnTo>
                </a:path>
                <a:path w="442595" h="349250">
                  <a:moveTo>
                    <a:pt x="406320" y="215031"/>
                  </a:moveTo>
                  <a:lnTo>
                    <a:pt x="406320" y="215031"/>
                  </a:lnTo>
                </a:path>
                <a:path w="442595" h="349250">
                  <a:moveTo>
                    <a:pt x="406320" y="215031"/>
                  </a:moveTo>
                  <a:lnTo>
                    <a:pt x="430039" y="282107"/>
                  </a:lnTo>
                </a:path>
                <a:path w="442595" h="349250">
                  <a:moveTo>
                    <a:pt x="430039" y="282107"/>
                  </a:moveTo>
                  <a:lnTo>
                    <a:pt x="430039" y="282107"/>
                  </a:lnTo>
                </a:path>
                <a:path w="442595" h="349250">
                  <a:moveTo>
                    <a:pt x="430039" y="282107"/>
                  </a:moveTo>
                  <a:lnTo>
                    <a:pt x="442077" y="349170"/>
                  </a:lnTo>
                </a:path>
                <a:path w="442595" h="349250">
                  <a:moveTo>
                    <a:pt x="442077" y="349170"/>
                  </a:moveTo>
                  <a:lnTo>
                    <a:pt x="442077" y="34917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922296" y="5103822"/>
            <a:ext cx="2311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20" dirty="0">
                <a:latin typeface="Arial"/>
                <a:cs typeface="Arial"/>
              </a:rPr>
              <a:t>ne</a:t>
            </a:r>
            <a:r>
              <a:rPr sz="1050" spc="-80" dirty="0">
                <a:latin typeface="Arial"/>
                <a:cs typeface="Arial"/>
              </a:rPr>
              <a:t>w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683318" y="5278582"/>
            <a:ext cx="6711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70" dirty="0">
                <a:latin typeface="Arial"/>
                <a:cs typeface="Arial"/>
              </a:rPr>
              <a:t>components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092047" y="5606610"/>
            <a:ext cx="1017269" cy="713105"/>
            <a:chOff x="5092047" y="5606610"/>
            <a:chExt cx="1017269" cy="713105"/>
          </a:xfrm>
        </p:grpSpPr>
        <p:sp>
          <p:nvSpPr>
            <p:cNvPr id="116" name="object 116"/>
            <p:cNvSpPr/>
            <p:nvPr/>
          </p:nvSpPr>
          <p:spPr>
            <a:xfrm>
              <a:off x="5098397" y="5613595"/>
              <a:ext cx="1003935" cy="699135"/>
            </a:xfrm>
            <a:custGeom>
              <a:avLst/>
              <a:gdLst/>
              <a:ahLst/>
              <a:cxnLst/>
              <a:rect l="l" t="t" r="r" b="b"/>
              <a:pathLst>
                <a:path w="1003935" h="699135">
                  <a:moveTo>
                    <a:pt x="502030" y="0"/>
                  </a:moveTo>
                  <a:lnTo>
                    <a:pt x="310848" y="27085"/>
                  </a:lnTo>
                  <a:lnTo>
                    <a:pt x="143386" y="107697"/>
                  </a:lnTo>
                  <a:lnTo>
                    <a:pt x="83910" y="161223"/>
                  </a:lnTo>
                  <a:lnTo>
                    <a:pt x="36114" y="215072"/>
                  </a:lnTo>
                  <a:lnTo>
                    <a:pt x="12038" y="282148"/>
                  </a:lnTo>
                  <a:lnTo>
                    <a:pt x="0" y="349532"/>
                  </a:lnTo>
                  <a:lnTo>
                    <a:pt x="12038" y="416608"/>
                  </a:lnTo>
                  <a:lnTo>
                    <a:pt x="36114" y="483670"/>
                  </a:lnTo>
                  <a:lnTo>
                    <a:pt x="83910" y="551068"/>
                  </a:lnTo>
                  <a:lnTo>
                    <a:pt x="143386" y="604917"/>
                  </a:lnTo>
                  <a:lnTo>
                    <a:pt x="310848" y="671987"/>
                  </a:lnTo>
                  <a:lnTo>
                    <a:pt x="502030" y="698751"/>
                  </a:lnTo>
                  <a:lnTo>
                    <a:pt x="693212" y="671987"/>
                  </a:lnTo>
                  <a:lnTo>
                    <a:pt x="848517" y="604917"/>
                  </a:lnTo>
                  <a:lnTo>
                    <a:pt x="908112" y="551068"/>
                  </a:lnTo>
                  <a:lnTo>
                    <a:pt x="955908" y="483670"/>
                  </a:lnTo>
                  <a:lnTo>
                    <a:pt x="991903" y="416608"/>
                  </a:lnTo>
                  <a:lnTo>
                    <a:pt x="1003703" y="349532"/>
                  </a:lnTo>
                  <a:lnTo>
                    <a:pt x="991903" y="282148"/>
                  </a:lnTo>
                  <a:lnTo>
                    <a:pt x="955908" y="215072"/>
                  </a:lnTo>
                  <a:lnTo>
                    <a:pt x="908112" y="161223"/>
                  </a:lnTo>
                  <a:lnTo>
                    <a:pt x="848517" y="107697"/>
                  </a:lnTo>
                  <a:lnTo>
                    <a:pt x="693212" y="27085"/>
                  </a:lnTo>
                  <a:lnTo>
                    <a:pt x="502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00428" y="5963127"/>
              <a:ext cx="502284" cy="349250"/>
            </a:xfrm>
            <a:custGeom>
              <a:avLst/>
              <a:gdLst/>
              <a:ahLst/>
              <a:cxnLst/>
              <a:rect l="l" t="t" r="r" b="b"/>
              <a:pathLst>
                <a:path w="502285" h="349250">
                  <a:moveTo>
                    <a:pt x="501673" y="0"/>
                  </a:moveTo>
                  <a:lnTo>
                    <a:pt x="489873" y="67075"/>
                  </a:lnTo>
                </a:path>
                <a:path w="502285" h="349250">
                  <a:moveTo>
                    <a:pt x="489873" y="67075"/>
                  </a:moveTo>
                  <a:lnTo>
                    <a:pt x="489873" y="67075"/>
                  </a:lnTo>
                </a:path>
                <a:path w="502285" h="349250">
                  <a:moveTo>
                    <a:pt x="489873" y="67075"/>
                  </a:moveTo>
                  <a:lnTo>
                    <a:pt x="453877" y="134138"/>
                  </a:lnTo>
                </a:path>
                <a:path w="502285" h="349250">
                  <a:moveTo>
                    <a:pt x="453877" y="134138"/>
                  </a:moveTo>
                  <a:lnTo>
                    <a:pt x="453877" y="134138"/>
                  </a:lnTo>
                </a:path>
                <a:path w="502285" h="349250">
                  <a:moveTo>
                    <a:pt x="453877" y="134138"/>
                  </a:moveTo>
                  <a:lnTo>
                    <a:pt x="406082" y="201536"/>
                  </a:lnTo>
                </a:path>
                <a:path w="502285" h="349250">
                  <a:moveTo>
                    <a:pt x="406082" y="201536"/>
                  </a:moveTo>
                  <a:lnTo>
                    <a:pt x="406082" y="201536"/>
                  </a:lnTo>
                </a:path>
                <a:path w="502285" h="349250">
                  <a:moveTo>
                    <a:pt x="406082" y="201536"/>
                  </a:moveTo>
                  <a:lnTo>
                    <a:pt x="346486" y="255384"/>
                  </a:lnTo>
                </a:path>
                <a:path w="502285" h="349250">
                  <a:moveTo>
                    <a:pt x="346486" y="255384"/>
                  </a:moveTo>
                  <a:lnTo>
                    <a:pt x="346486" y="255384"/>
                  </a:lnTo>
                </a:path>
                <a:path w="502285" h="349250">
                  <a:moveTo>
                    <a:pt x="346486" y="255384"/>
                  </a:moveTo>
                  <a:lnTo>
                    <a:pt x="191181" y="322455"/>
                  </a:lnTo>
                </a:path>
                <a:path w="502285" h="349250">
                  <a:moveTo>
                    <a:pt x="191181" y="322455"/>
                  </a:moveTo>
                  <a:lnTo>
                    <a:pt x="191181" y="322455"/>
                  </a:lnTo>
                </a:path>
                <a:path w="502285" h="349250">
                  <a:moveTo>
                    <a:pt x="191181" y="322455"/>
                  </a:moveTo>
                  <a:lnTo>
                    <a:pt x="0" y="349219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8397" y="5963127"/>
              <a:ext cx="502284" cy="349250"/>
            </a:xfrm>
            <a:custGeom>
              <a:avLst/>
              <a:gdLst/>
              <a:ahLst/>
              <a:cxnLst/>
              <a:rect l="l" t="t" r="r" b="b"/>
              <a:pathLst>
                <a:path w="502285" h="349250">
                  <a:moveTo>
                    <a:pt x="502030" y="349219"/>
                  </a:moveTo>
                  <a:lnTo>
                    <a:pt x="310848" y="322455"/>
                  </a:lnTo>
                </a:path>
                <a:path w="502285" h="349250">
                  <a:moveTo>
                    <a:pt x="310848" y="322455"/>
                  </a:moveTo>
                  <a:lnTo>
                    <a:pt x="310848" y="322455"/>
                  </a:lnTo>
                </a:path>
                <a:path w="502285" h="349250">
                  <a:moveTo>
                    <a:pt x="310848" y="322455"/>
                  </a:moveTo>
                  <a:lnTo>
                    <a:pt x="143386" y="255384"/>
                  </a:lnTo>
                </a:path>
                <a:path w="502285" h="349250">
                  <a:moveTo>
                    <a:pt x="143386" y="255384"/>
                  </a:moveTo>
                  <a:lnTo>
                    <a:pt x="143386" y="255384"/>
                  </a:lnTo>
                </a:path>
                <a:path w="502285" h="349250">
                  <a:moveTo>
                    <a:pt x="143386" y="255384"/>
                  </a:moveTo>
                  <a:lnTo>
                    <a:pt x="83910" y="201536"/>
                  </a:lnTo>
                </a:path>
                <a:path w="502285" h="349250">
                  <a:moveTo>
                    <a:pt x="83910" y="201536"/>
                  </a:moveTo>
                  <a:lnTo>
                    <a:pt x="83910" y="201536"/>
                  </a:lnTo>
                </a:path>
                <a:path w="502285" h="349250">
                  <a:moveTo>
                    <a:pt x="83910" y="201536"/>
                  </a:moveTo>
                  <a:lnTo>
                    <a:pt x="36114" y="134138"/>
                  </a:lnTo>
                </a:path>
                <a:path w="502285" h="349250">
                  <a:moveTo>
                    <a:pt x="36114" y="134138"/>
                  </a:moveTo>
                  <a:lnTo>
                    <a:pt x="36114" y="134138"/>
                  </a:lnTo>
                </a:path>
                <a:path w="502285" h="349250">
                  <a:moveTo>
                    <a:pt x="36114" y="134138"/>
                  </a:moveTo>
                  <a:lnTo>
                    <a:pt x="12038" y="67075"/>
                  </a:lnTo>
                </a:path>
                <a:path w="502285" h="349250">
                  <a:moveTo>
                    <a:pt x="12038" y="67075"/>
                  </a:moveTo>
                  <a:lnTo>
                    <a:pt x="12038" y="67075"/>
                  </a:lnTo>
                </a:path>
                <a:path w="502285" h="349250">
                  <a:moveTo>
                    <a:pt x="12038" y="67075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98397" y="5613595"/>
              <a:ext cx="502284" cy="349885"/>
            </a:xfrm>
            <a:custGeom>
              <a:avLst/>
              <a:gdLst/>
              <a:ahLst/>
              <a:cxnLst/>
              <a:rect l="l" t="t" r="r" b="b"/>
              <a:pathLst>
                <a:path w="502285" h="349885">
                  <a:moveTo>
                    <a:pt x="0" y="349532"/>
                  </a:moveTo>
                  <a:lnTo>
                    <a:pt x="12038" y="282148"/>
                  </a:lnTo>
                </a:path>
                <a:path w="502285" h="349885">
                  <a:moveTo>
                    <a:pt x="12038" y="282148"/>
                  </a:moveTo>
                  <a:lnTo>
                    <a:pt x="12038" y="282148"/>
                  </a:lnTo>
                </a:path>
                <a:path w="502285" h="349885">
                  <a:moveTo>
                    <a:pt x="12038" y="282148"/>
                  </a:moveTo>
                  <a:lnTo>
                    <a:pt x="36114" y="215072"/>
                  </a:lnTo>
                </a:path>
                <a:path w="502285" h="349885">
                  <a:moveTo>
                    <a:pt x="36114" y="215072"/>
                  </a:moveTo>
                  <a:lnTo>
                    <a:pt x="36114" y="215072"/>
                  </a:lnTo>
                </a:path>
                <a:path w="502285" h="349885">
                  <a:moveTo>
                    <a:pt x="36114" y="215072"/>
                  </a:moveTo>
                  <a:lnTo>
                    <a:pt x="83910" y="161223"/>
                  </a:lnTo>
                </a:path>
                <a:path w="502285" h="349885">
                  <a:moveTo>
                    <a:pt x="83910" y="161223"/>
                  </a:moveTo>
                  <a:lnTo>
                    <a:pt x="83910" y="161223"/>
                  </a:lnTo>
                </a:path>
                <a:path w="502285" h="349885">
                  <a:moveTo>
                    <a:pt x="83910" y="161223"/>
                  </a:moveTo>
                  <a:lnTo>
                    <a:pt x="143386" y="107697"/>
                  </a:lnTo>
                </a:path>
                <a:path w="502285" h="349885">
                  <a:moveTo>
                    <a:pt x="143386" y="107697"/>
                  </a:moveTo>
                  <a:lnTo>
                    <a:pt x="143386" y="107697"/>
                  </a:lnTo>
                </a:path>
                <a:path w="502285" h="349885">
                  <a:moveTo>
                    <a:pt x="143386" y="107697"/>
                  </a:moveTo>
                  <a:lnTo>
                    <a:pt x="310848" y="27085"/>
                  </a:lnTo>
                </a:path>
                <a:path w="502285" h="349885">
                  <a:moveTo>
                    <a:pt x="310848" y="27085"/>
                  </a:moveTo>
                  <a:lnTo>
                    <a:pt x="310848" y="27085"/>
                  </a:lnTo>
                </a:path>
                <a:path w="502285" h="349885">
                  <a:moveTo>
                    <a:pt x="310848" y="27085"/>
                  </a:moveTo>
                  <a:lnTo>
                    <a:pt x="50203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600428" y="5613595"/>
              <a:ext cx="502284" cy="349885"/>
            </a:xfrm>
            <a:custGeom>
              <a:avLst/>
              <a:gdLst/>
              <a:ahLst/>
              <a:cxnLst/>
              <a:rect l="l" t="t" r="r" b="b"/>
              <a:pathLst>
                <a:path w="502285" h="349885">
                  <a:moveTo>
                    <a:pt x="0" y="0"/>
                  </a:moveTo>
                  <a:lnTo>
                    <a:pt x="191181" y="27085"/>
                  </a:lnTo>
                </a:path>
                <a:path w="502285" h="349885">
                  <a:moveTo>
                    <a:pt x="191181" y="27085"/>
                  </a:moveTo>
                  <a:lnTo>
                    <a:pt x="191181" y="27085"/>
                  </a:lnTo>
                </a:path>
                <a:path w="502285" h="349885">
                  <a:moveTo>
                    <a:pt x="191181" y="27085"/>
                  </a:moveTo>
                  <a:lnTo>
                    <a:pt x="346486" y="107697"/>
                  </a:lnTo>
                </a:path>
                <a:path w="502285" h="349885">
                  <a:moveTo>
                    <a:pt x="346486" y="107697"/>
                  </a:moveTo>
                  <a:lnTo>
                    <a:pt x="346486" y="107697"/>
                  </a:lnTo>
                </a:path>
                <a:path w="502285" h="349885">
                  <a:moveTo>
                    <a:pt x="346486" y="107697"/>
                  </a:moveTo>
                  <a:lnTo>
                    <a:pt x="406082" y="161223"/>
                  </a:lnTo>
                </a:path>
                <a:path w="502285" h="349885">
                  <a:moveTo>
                    <a:pt x="406082" y="161223"/>
                  </a:moveTo>
                  <a:lnTo>
                    <a:pt x="406082" y="161223"/>
                  </a:lnTo>
                </a:path>
                <a:path w="502285" h="349885">
                  <a:moveTo>
                    <a:pt x="406082" y="161223"/>
                  </a:moveTo>
                  <a:lnTo>
                    <a:pt x="453877" y="215072"/>
                  </a:lnTo>
                </a:path>
                <a:path w="502285" h="349885">
                  <a:moveTo>
                    <a:pt x="453877" y="215072"/>
                  </a:moveTo>
                  <a:lnTo>
                    <a:pt x="453877" y="215072"/>
                  </a:lnTo>
                </a:path>
                <a:path w="502285" h="349885">
                  <a:moveTo>
                    <a:pt x="453877" y="215072"/>
                  </a:moveTo>
                  <a:lnTo>
                    <a:pt x="489873" y="282148"/>
                  </a:lnTo>
                </a:path>
                <a:path w="502285" h="349885">
                  <a:moveTo>
                    <a:pt x="489873" y="282148"/>
                  </a:moveTo>
                  <a:lnTo>
                    <a:pt x="489873" y="282148"/>
                  </a:lnTo>
                </a:path>
                <a:path w="502285" h="349885">
                  <a:moveTo>
                    <a:pt x="489873" y="282148"/>
                  </a:moveTo>
                  <a:lnTo>
                    <a:pt x="501673" y="349532"/>
                  </a:lnTo>
                </a:path>
                <a:path w="502285" h="349885">
                  <a:moveTo>
                    <a:pt x="501673" y="349532"/>
                  </a:moveTo>
                  <a:lnTo>
                    <a:pt x="501673" y="34953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121812" y="5788995"/>
            <a:ext cx="86868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7314">
              <a:lnSpc>
                <a:spcPct val="109200"/>
              </a:lnSpc>
              <a:spcBef>
                <a:spcPts val="95"/>
              </a:spcBef>
            </a:pPr>
            <a:r>
              <a:rPr sz="1050" spc="-120" dirty="0">
                <a:latin typeface="Arial"/>
                <a:cs typeface="Arial"/>
              </a:rPr>
              <a:t>p</a:t>
            </a:r>
            <a:r>
              <a:rPr sz="1050" spc="-25" dirty="0">
                <a:latin typeface="Arial"/>
                <a:cs typeface="Arial"/>
              </a:rPr>
              <a:t>a</a:t>
            </a:r>
            <a:r>
              <a:rPr sz="1050" spc="-75" dirty="0">
                <a:latin typeface="Arial"/>
                <a:cs typeface="Arial"/>
              </a:rPr>
              <a:t>r</a:t>
            </a:r>
            <a:r>
              <a:rPr sz="1050" spc="-20" dirty="0">
                <a:latin typeface="Arial"/>
                <a:cs typeface="Arial"/>
              </a:rPr>
              <a:t>t.</a:t>
            </a:r>
            <a:r>
              <a:rPr sz="1050" spc="-75" dirty="0">
                <a:latin typeface="Arial"/>
                <a:cs typeface="Arial"/>
              </a:rPr>
              <a:t>-</a:t>
            </a:r>
            <a:r>
              <a:rPr sz="1050" spc="-120" dirty="0">
                <a:latin typeface="Arial"/>
                <a:cs typeface="Arial"/>
              </a:rPr>
              <a:t>e</a:t>
            </a:r>
            <a:r>
              <a:rPr sz="1050" spc="-60" dirty="0">
                <a:latin typeface="Arial"/>
                <a:cs typeface="Arial"/>
              </a:rPr>
              <a:t>x</a:t>
            </a:r>
            <a:r>
              <a:rPr sz="1050" spc="-120" dirty="0">
                <a:latin typeface="Arial"/>
                <a:cs typeface="Arial"/>
              </a:rPr>
              <a:t>p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-75" dirty="0">
                <a:latin typeface="Arial"/>
                <a:cs typeface="Arial"/>
              </a:rPr>
              <a:t>r</a:t>
            </a:r>
            <a:r>
              <a:rPr sz="1050" spc="-45" dirty="0">
                <a:latin typeface="Arial"/>
                <a:cs typeface="Arial"/>
              </a:rPr>
              <a:t>i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-120" dirty="0">
                <a:latin typeface="Arial"/>
                <a:cs typeface="Arial"/>
              </a:rPr>
              <a:t>n</a:t>
            </a:r>
            <a:r>
              <a:rPr sz="1050" spc="-45" dirty="0">
                <a:latin typeface="Arial"/>
                <a:cs typeface="Arial"/>
              </a:rPr>
              <a:t>ce  </a:t>
            </a:r>
            <a:r>
              <a:rPr sz="1050" spc="-70" dirty="0">
                <a:latin typeface="Arial"/>
                <a:cs typeface="Arial"/>
              </a:rPr>
              <a:t>components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253795" y="2065847"/>
            <a:ext cx="1470025" cy="1599565"/>
            <a:chOff x="5253795" y="2065847"/>
            <a:chExt cx="1470025" cy="1599565"/>
          </a:xfrm>
        </p:grpSpPr>
        <p:sp>
          <p:nvSpPr>
            <p:cNvPr id="123" name="object 123"/>
            <p:cNvSpPr/>
            <p:nvPr/>
          </p:nvSpPr>
          <p:spPr>
            <a:xfrm>
              <a:off x="5313655" y="2119745"/>
              <a:ext cx="1398270" cy="1532255"/>
            </a:xfrm>
            <a:custGeom>
              <a:avLst/>
              <a:gdLst/>
              <a:ahLst/>
              <a:cxnLst/>
              <a:rect l="l" t="t" r="r" b="b"/>
              <a:pathLst>
                <a:path w="1398270" h="1532254">
                  <a:moveTo>
                    <a:pt x="704892" y="0"/>
                  </a:moveTo>
                  <a:lnTo>
                    <a:pt x="561506" y="13281"/>
                  </a:lnTo>
                  <a:lnTo>
                    <a:pt x="430158" y="67075"/>
                  </a:lnTo>
                  <a:lnTo>
                    <a:pt x="310491" y="134554"/>
                  </a:lnTo>
                  <a:lnTo>
                    <a:pt x="214900" y="228326"/>
                  </a:lnTo>
                  <a:lnTo>
                    <a:pt x="119309" y="336050"/>
                  </a:lnTo>
                  <a:lnTo>
                    <a:pt x="59833" y="470202"/>
                  </a:lnTo>
                  <a:lnTo>
                    <a:pt x="23718" y="618171"/>
                  </a:lnTo>
                  <a:lnTo>
                    <a:pt x="0" y="765872"/>
                  </a:lnTo>
                  <a:lnTo>
                    <a:pt x="23718" y="913842"/>
                  </a:lnTo>
                  <a:lnTo>
                    <a:pt x="59833" y="1061543"/>
                  </a:lnTo>
                  <a:lnTo>
                    <a:pt x="119309" y="1196097"/>
                  </a:lnTo>
                  <a:lnTo>
                    <a:pt x="214900" y="1303418"/>
                  </a:lnTo>
                  <a:lnTo>
                    <a:pt x="310491" y="1397593"/>
                  </a:lnTo>
                  <a:lnTo>
                    <a:pt x="430158" y="1478218"/>
                  </a:lnTo>
                  <a:lnTo>
                    <a:pt x="561506" y="1518464"/>
                  </a:lnTo>
                  <a:lnTo>
                    <a:pt x="704893" y="1532013"/>
                  </a:lnTo>
                  <a:lnTo>
                    <a:pt x="836240" y="1518464"/>
                  </a:lnTo>
                  <a:lnTo>
                    <a:pt x="967827" y="1478218"/>
                  </a:lnTo>
                  <a:lnTo>
                    <a:pt x="1087137" y="1397593"/>
                  </a:lnTo>
                  <a:lnTo>
                    <a:pt x="1194766" y="1303418"/>
                  </a:lnTo>
                  <a:lnTo>
                    <a:pt x="1278318" y="1196097"/>
                  </a:lnTo>
                  <a:lnTo>
                    <a:pt x="1338152" y="1061543"/>
                  </a:lnTo>
                  <a:lnTo>
                    <a:pt x="1385947" y="913842"/>
                  </a:lnTo>
                  <a:lnTo>
                    <a:pt x="1397986" y="765872"/>
                  </a:lnTo>
                  <a:lnTo>
                    <a:pt x="1385947" y="618171"/>
                  </a:lnTo>
                  <a:lnTo>
                    <a:pt x="1338152" y="470202"/>
                  </a:lnTo>
                  <a:lnTo>
                    <a:pt x="1278318" y="336050"/>
                  </a:lnTo>
                  <a:lnTo>
                    <a:pt x="1194766" y="228326"/>
                  </a:lnTo>
                  <a:lnTo>
                    <a:pt x="1087137" y="134554"/>
                  </a:lnTo>
                  <a:lnTo>
                    <a:pt x="967827" y="67075"/>
                  </a:lnTo>
                  <a:lnTo>
                    <a:pt x="836240" y="13281"/>
                  </a:lnTo>
                  <a:lnTo>
                    <a:pt x="70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99603" y="2885618"/>
              <a:ext cx="12065" cy="148590"/>
            </a:xfrm>
            <a:custGeom>
              <a:avLst/>
              <a:gdLst/>
              <a:ahLst/>
              <a:cxnLst/>
              <a:rect l="l" t="t" r="r" b="b"/>
              <a:pathLst>
                <a:path w="12065" h="148589">
                  <a:moveTo>
                    <a:pt x="6019" y="-6015"/>
                  </a:moveTo>
                  <a:lnTo>
                    <a:pt x="6019" y="153985"/>
                  </a:lnTo>
                </a:path>
              </a:pathLst>
            </a:custGeom>
            <a:ln w="24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49896" y="3033588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09" h="605154">
                  <a:moveTo>
                    <a:pt x="549706" y="0"/>
                  </a:moveTo>
                  <a:lnTo>
                    <a:pt x="549706" y="0"/>
                  </a:lnTo>
                </a:path>
                <a:path w="549909" h="605154">
                  <a:moveTo>
                    <a:pt x="549706" y="0"/>
                  </a:moveTo>
                  <a:lnTo>
                    <a:pt x="501911" y="147701"/>
                  </a:lnTo>
                </a:path>
                <a:path w="549909" h="605154">
                  <a:moveTo>
                    <a:pt x="501911" y="147701"/>
                  </a:moveTo>
                  <a:lnTo>
                    <a:pt x="501911" y="147701"/>
                  </a:lnTo>
                </a:path>
                <a:path w="549909" h="605154">
                  <a:moveTo>
                    <a:pt x="501911" y="147701"/>
                  </a:moveTo>
                  <a:lnTo>
                    <a:pt x="442077" y="282255"/>
                  </a:lnTo>
                </a:path>
                <a:path w="549909" h="605154">
                  <a:moveTo>
                    <a:pt x="442077" y="282255"/>
                  </a:moveTo>
                  <a:lnTo>
                    <a:pt x="442077" y="282255"/>
                  </a:lnTo>
                </a:path>
                <a:path w="549909" h="605154">
                  <a:moveTo>
                    <a:pt x="442077" y="282255"/>
                  </a:moveTo>
                  <a:lnTo>
                    <a:pt x="358525" y="389576"/>
                  </a:lnTo>
                </a:path>
                <a:path w="549909" h="605154">
                  <a:moveTo>
                    <a:pt x="358525" y="389576"/>
                  </a:moveTo>
                  <a:lnTo>
                    <a:pt x="358525" y="389576"/>
                  </a:lnTo>
                </a:path>
                <a:path w="549909" h="605154">
                  <a:moveTo>
                    <a:pt x="358525" y="389576"/>
                  </a:moveTo>
                  <a:lnTo>
                    <a:pt x="250896" y="483751"/>
                  </a:lnTo>
                </a:path>
                <a:path w="549909" h="605154">
                  <a:moveTo>
                    <a:pt x="250896" y="483751"/>
                  </a:moveTo>
                  <a:lnTo>
                    <a:pt x="250896" y="483751"/>
                  </a:lnTo>
                </a:path>
                <a:path w="549909" h="605154">
                  <a:moveTo>
                    <a:pt x="250896" y="483751"/>
                  </a:moveTo>
                  <a:lnTo>
                    <a:pt x="131586" y="564376"/>
                  </a:lnTo>
                </a:path>
                <a:path w="549909" h="605154">
                  <a:moveTo>
                    <a:pt x="131586" y="564376"/>
                  </a:moveTo>
                  <a:lnTo>
                    <a:pt x="131586" y="564376"/>
                  </a:lnTo>
                </a:path>
                <a:path w="549909" h="605154">
                  <a:moveTo>
                    <a:pt x="131586" y="564376"/>
                  </a:moveTo>
                  <a:lnTo>
                    <a:pt x="0" y="604622"/>
                  </a:lnTo>
                </a:path>
                <a:path w="549909" h="605154">
                  <a:moveTo>
                    <a:pt x="0" y="604622"/>
                  </a:moveTo>
                  <a:lnTo>
                    <a:pt x="0" y="604622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18548" y="3638210"/>
              <a:ext cx="131445" cy="13970"/>
            </a:xfrm>
            <a:custGeom>
              <a:avLst/>
              <a:gdLst/>
              <a:ahLst/>
              <a:cxnLst/>
              <a:rect l="l" t="t" r="r" b="b"/>
              <a:pathLst>
                <a:path w="131445" h="13970">
                  <a:moveTo>
                    <a:pt x="-6757" y="6774"/>
                  </a:moveTo>
                  <a:lnTo>
                    <a:pt x="138105" y="6774"/>
                  </a:lnTo>
                </a:path>
              </a:pathLst>
            </a:custGeom>
            <a:ln w="27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75162" y="3638210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44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3655" y="2885618"/>
              <a:ext cx="561975" cy="753110"/>
            </a:xfrm>
            <a:custGeom>
              <a:avLst/>
              <a:gdLst/>
              <a:ahLst/>
              <a:cxnLst/>
              <a:rect l="l" t="t" r="r" b="b"/>
              <a:pathLst>
                <a:path w="561975" h="753110">
                  <a:moveTo>
                    <a:pt x="561506" y="752591"/>
                  </a:moveTo>
                  <a:lnTo>
                    <a:pt x="561506" y="752591"/>
                  </a:lnTo>
                </a:path>
                <a:path w="561975" h="753110">
                  <a:moveTo>
                    <a:pt x="561506" y="752591"/>
                  </a:moveTo>
                  <a:lnTo>
                    <a:pt x="430158" y="712346"/>
                  </a:lnTo>
                </a:path>
                <a:path w="561975" h="753110">
                  <a:moveTo>
                    <a:pt x="430158" y="712346"/>
                  </a:moveTo>
                  <a:lnTo>
                    <a:pt x="430158" y="712346"/>
                  </a:lnTo>
                </a:path>
                <a:path w="561975" h="753110">
                  <a:moveTo>
                    <a:pt x="430158" y="712346"/>
                  </a:moveTo>
                  <a:lnTo>
                    <a:pt x="310491" y="631720"/>
                  </a:lnTo>
                </a:path>
                <a:path w="561975" h="753110">
                  <a:moveTo>
                    <a:pt x="310491" y="631720"/>
                  </a:moveTo>
                  <a:lnTo>
                    <a:pt x="310491" y="631720"/>
                  </a:lnTo>
                </a:path>
                <a:path w="561975" h="753110">
                  <a:moveTo>
                    <a:pt x="310491" y="631720"/>
                  </a:moveTo>
                  <a:lnTo>
                    <a:pt x="214900" y="537546"/>
                  </a:lnTo>
                </a:path>
                <a:path w="561975" h="753110">
                  <a:moveTo>
                    <a:pt x="214900" y="537546"/>
                  </a:moveTo>
                  <a:lnTo>
                    <a:pt x="214900" y="537546"/>
                  </a:lnTo>
                </a:path>
                <a:path w="561975" h="753110">
                  <a:moveTo>
                    <a:pt x="214900" y="537546"/>
                  </a:moveTo>
                  <a:lnTo>
                    <a:pt x="119309" y="430224"/>
                  </a:lnTo>
                </a:path>
                <a:path w="561975" h="753110">
                  <a:moveTo>
                    <a:pt x="119309" y="430224"/>
                  </a:moveTo>
                  <a:lnTo>
                    <a:pt x="119309" y="430224"/>
                  </a:lnTo>
                </a:path>
                <a:path w="561975" h="753110">
                  <a:moveTo>
                    <a:pt x="119309" y="430224"/>
                  </a:moveTo>
                  <a:lnTo>
                    <a:pt x="59833" y="295670"/>
                  </a:lnTo>
                </a:path>
                <a:path w="561975" h="753110">
                  <a:moveTo>
                    <a:pt x="59833" y="295670"/>
                  </a:moveTo>
                  <a:lnTo>
                    <a:pt x="59833" y="295670"/>
                  </a:lnTo>
                </a:path>
                <a:path w="561975" h="753110">
                  <a:moveTo>
                    <a:pt x="59833" y="295670"/>
                  </a:moveTo>
                  <a:lnTo>
                    <a:pt x="23718" y="147969"/>
                  </a:lnTo>
                </a:path>
                <a:path w="561975" h="753110">
                  <a:moveTo>
                    <a:pt x="23718" y="147969"/>
                  </a:moveTo>
                  <a:lnTo>
                    <a:pt x="23718" y="147969"/>
                  </a:lnTo>
                </a:path>
                <a:path w="561975" h="753110">
                  <a:moveTo>
                    <a:pt x="23718" y="147969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13655" y="2133027"/>
              <a:ext cx="561975" cy="753110"/>
            </a:xfrm>
            <a:custGeom>
              <a:avLst/>
              <a:gdLst/>
              <a:ahLst/>
              <a:cxnLst/>
              <a:rect l="l" t="t" r="r" b="b"/>
              <a:pathLst>
                <a:path w="561975" h="753110">
                  <a:moveTo>
                    <a:pt x="0" y="752591"/>
                  </a:moveTo>
                  <a:lnTo>
                    <a:pt x="23718" y="604890"/>
                  </a:lnTo>
                </a:path>
                <a:path w="561975" h="753110">
                  <a:moveTo>
                    <a:pt x="23718" y="604890"/>
                  </a:moveTo>
                  <a:lnTo>
                    <a:pt x="23718" y="604890"/>
                  </a:lnTo>
                </a:path>
                <a:path w="561975" h="753110">
                  <a:moveTo>
                    <a:pt x="23718" y="604890"/>
                  </a:moveTo>
                  <a:lnTo>
                    <a:pt x="59833" y="456921"/>
                  </a:lnTo>
                </a:path>
                <a:path w="561975" h="753110">
                  <a:moveTo>
                    <a:pt x="59833" y="456921"/>
                  </a:moveTo>
                  <a:lnTo>
                    <a:pt x="59833" y="456921"/>
                  </a:lnTo>
                </a:path>
                <a:path w="561975" h="753110">
                  <a:moveTo>
                    <a:pt x="59833" y="456921"/>
                  </a:moveTo>
                  <a:lnTo>
                    <a:pt x="119309" y="322769"/>
                  </a:lnTo>
                </a:path>
                <a:path w="561975" h="753110">
                  <a:moveTo>
                    <a:pt x="119309" y="322769"/>
                  </a:moveTo>
                  <a:lnTo>
                    <a:pt x="119309" y="322769"/>
                  </a:lnTo>
                </a:path>
                <a:path w="561975" h="753110">
                  <a:moveTo>
                    <a:pt x="119309" y="322769"/>
                  </a:moveTo>
                  <a:lnTo>
                    <a:pt x="214900" y="215045"/>
                  </a:lnTo>
                </a:path>
                <a:path w="561975" h="753110">
                  <a:moveTo>
                    <a:pt x="214900" y="215045"/>
                  </a:moveTo>
                  <a:lnTo>
                    <a:pt x="214900" y="215045"/>
                  </a:lnTo>
                </a:path>
                <a:path w="561975" h="753110">
                  <a:moveTo>
                    <a:pt x="214900" y="215045"/>
                  </a:moveTo>
                  <a:lnTo>
                    <a:pt x="310491" y="121273"/>
                  </a:lnTo>
                </a:path>
                <a:path w="561975" h="753110">
                  <a:moveTo>
                    <a:pt x="310491" y="121273"/>
                  </a:moveTo>
                  <a:lnTo>
                    <a:pt x="310491" y="121273"/>
                  </a:lnTo>
                </a:path>
                <a:path w="561975" h="753110">
                  <a:moveTo>
                    <a:pt x="310491" y="121273"/>
                  </a:moveTo>
                  <a:lnTo>
                    <a:pt x="430158" y="53794"/>
                  </a:lnTo>
                </a:path>
                <a:path w="561975" h="753110">
                  <a:moveTo>
                    <a:pt x="430158" y="53794"/>
                  </a:moveTo>
                  <a:lnTo>
                    <a:pt x="430158" y="53794"/>
                  </a:lnTo>
                </a:path>
                <a:path w="561975" h="753110">
                  <a:moveTo>
                    <a:pt x="430158" y="53794"/>
                  </a:moveTo>
                  <a:lnTo>
                    <a:pt x="561506" y="0"/>
                  </a:lnTo>
                </a:path>
                <a:path w="561975" h="753110">
                  <a:moveTo>
                    <a:pt x="561506" y="0"/>
                  </a:moveTo>
                  <a:lnTo>
                    <a:pt x="561506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75162" y="2119745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40"/>
                  </a:moveTo>
                  <a:lnTo>
                    <a:pt x="150145" y="6640"/>
                  </a:lnTo>
                </a:path>
              </a:pathLst>
            </a:custGeom>
            <a:ln w="26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18548" y="2119745"/>
              <a:ext cx="131445" cy="13335"/>
            </a:xfrm>
            <a:custGeom>
              <a:avLst/>
              <a:gdLst/>
              <a:ahLst/>
              <a:cxnLst/>
              <a:rect l="l" t="t" r="r" b="b"/>
              <a:pathLst>
                <a:path w="131445" h="13335">
                  <a:moveTo>
                    <a:pt x="-6757" y="6640"/>
                  </a:moveTo>
                  <a:lnTo>
                    <a:pt x="138105" y="6640"/>
                  </a:lnTo>
                </a:path>
              </a:pathLst>
            </a:custGeom>
            <a:ln w="26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49896" y="2133027"/>
              <a:ext cx="549910" cy="605155"/>
            </a:xfrm>
            <a:custGeom>
              <a:avLst/>
              <a:gdLst/>
              <a:ahLst/>
              <a:cxnLst/>
              <a:rect l="l" t="t" r="r" b="b"/>
              <a:pathLst>
                <a:path w="549909" h="605155">
                  <a:moveTo>
                    <a:pt x="0" y="0"/>
                  </a:moveTo>
                  <a:lnTo>
                    <a:pt x="0" y="0"/>
                  </a:lnTo>
                </a:path>
                <a:path w="549909" h="605155">
                  <a:moveTo>
                    <a:pt x="0" y="0"/>
                  </a:moveTo>
                  <a:lnTo>
                    <a:pt x="131586" y="53794"/>
                  </a:lnTo>
                </a:path>
                <a:path w="549909" h="605155">
                  <a:moveTo>
                    <a:pt x="131586" y="53794"/>
                  </a:moveTo>
                  <a:lnTo>
                    <a:pt x="131586" y="53794"/>
                  </a:lnTo>
                </a:path>
                <a:path w="549909" h="605155">
                  <a:moveTo>
                    <a:pt x="131586" y="53794"/>
                  </a:moveTo>
                  <a:lnTo>
                    <a:pt x="250896" y="121273"/>
                  </a:lnTo>
                </a:path>
                <a:path w="549909" h="605155">
                  <a:moveTo>
                    <a:pt x="250896" y="121273"/>
                  </a:moveTo>
                  <a:lnTo>
                    <a:pt x="250896" y="121273"/>
                  </a:lnTo>
                </a:path>
                <a:path w="549909" h="605155">
                  <a:moveTo>
                    <a:pt x="250896" y="121273"/>
                  </a:moveTo>
                  <a:lnTo>
                    <a:pt x="358525" y="215045"/>
                  </a:lnTo>
                </a:path>
                <a:path w="549909" h="605155">
                  <a:moveTo>
                    <a:pt x="358525" y="215045"/>
                  </a:moveTo>
                  <a:lnTo>
                    <a:pt x="358525" y="215045"/>
                  </a:lnTo>
                </a:path>
                <a:path w="549909" h="605155">
                  <a:moveTo>
                    <a:pt x="358525" y="215045"/>
                  </a:moveTo>
                  <a:lnTo>
                    <a:pt x="442077" y="322769"/>
                  </a:lnTo>
                </a:path>
                <a:path w="549909" h="605155">
                  <a:moveTo>
                    <a:pt x="442077" y="322769"/>
                  </a:moveTo>
                  <a:lnTo>
                    <a:pt x="442077" y="322769"/>
                  </a:lnTo>
                </a:path>
                <a:path w="549909" h="605155">
                  <a:moveTo>
                    <a:pt x="442077" y="322769"/>
                  </a:moveTo>
                  <a:lnTo>
                    <a:pt x="501911" y="456921"/>
                  </a:lnTo>
                </a:path>
                <a:path w="549909" h="605155">
                  <a:moveTo>
                    <a:pt x="501911" y="456921"/>
                  </a:moveTo>
                  <a:lnTo>
                    <a:pt x="501911" y="456921"/>
                  </a:lnTo>
                </a:path>
                <a:path w="549909" h="605155">
                  <a:moveTo>
                    <a:pt x="501911" y="456921"/>
                  </a:moveTo>
                  <a:lnTo>
                    <a:pt x="549706" y="604890"/>
                  </a:lnTo>
                </a:path>
                <a:path w="549909" h="605155">
                  <a:moveTo>
                    <a:pt x="549706" y="604890"/>
                  </a:moveTo>
                  <a:lnTo>
                    <a:pt x="549706" y="60489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99603" y="2737917"/>
              <a:ext cx="12065" cy="147955"/>
            </a:xfrm>
            <a:custGeom>
              <a:avLst/>
              <a:gdLst/>
              <a:ahLst/>
              <a:cxnLst/>
              <a:rect l="l" t="t" r="r" b="b"/>
              <a:pathLst>
                <a:path w="12065" h="147955">
                  <a:moveTo>
                    <a:pt x="6019" y="-6015"/>
                  </a:moveTo>
                  <a:lnTo>
                    <a:pt x="6019" y="153717"/>
                  </a:lnTo>
                </a:path>
              </a:pathLst>
            </a:custGeom>
            <a:ln w="2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65860" y="2079500"/>
              <a:ext cx="1386205" cy="1532255"/>
            </a:xfrm>
            <a:custGeom>
              <a:avLst/>
              <a:gdLst/>
              <a:ahLst/>
              <a:cxnLst/>
              <a:rect l="l" t="t" r="r" b="b"/>
              <a:pathLst>
                <a:path w="1386204" h="1532254">
                  <a:moveTo>
                    <a:pt x="692854" y="0"/>
                  </a:moveTo>
                  <a:lnTo>
                    <a:pt x="549468" y="13281"/>
                  </a:lnTo>
                  <a:lnTo>
                    <a:pt x="418120" y="67075"/>
                  </a:lnTo>
                  <a:lnTo>
                    <a:pt x="298810" y="134151"/>
                  </a:lnTo>
                  <a:lnTo>
                    <a:pt x="203219" y="228326"/>
                  </a:lnTo>
                  <a:lnTo>
                    <a:pt x="119309" y="336050"/>
                  </a:lnTo>
                  <a:lnTo>
                    <a:pt x="47795" y="470202"/>
                  </a:lnTo>
                  <a:lnTo>
                    <a:pt x="12038" y="618171"/>
                  </a:lnTo>
                  <a:lnTo>
                    <a:pt x="0" y="765872"/>
                  </a:lnTo>
                  <a:lnTo>
                    <a:pt x="12038" y="926988"/>
                  </a:lnTo>
                  <a:lnTo>
                    <a:pt x="47795" y="1061543"/>
                  </a:lnTo>
                  <a:lnTo>
                    <a:pt x="119309" y="1195963"/>
                  </a:lnTo>
                  <a:lnTo>
                    <a:pt x="203219" y="1303418"/>
                  </a:lnTo>
                  <a:lnTo>
                    <a:pt x="298810" y="1397459"/>
                  </a:lnTo>
                  <a:lnTo>
                    <a:pt x="418120" y="1478084"/>
                  </a:lnTo>
                  <a:lnTo>
                    <a:pt x="549468" y="1518464"/>
                  </a:lnTo>
                  <a:lnTo>
                    <a:pt x="692854" y="1532013"/>
                  </a:lnTo>
                  <a:lnTo>
                    <a:pt x="836240" y="1518464"/>
                  </a:lnTo>
                  <a:lnTo>
                    <a:pt x="967827" y="1478084"/>
                  </a:lnTo>
                  <a:lnTo>
                    <a:pt x="1075218" y="1397459"/>
                  </a:lnTo>
                  <a:lnTo>
                    <a:pt x="1182727" y="1303418"/>
                  </a:lnTo>
                  <a:lnTo>
                    <a:pt x="1266399" y="1195963"/>
                  </a:lnTo>
                  <a:lnTo>
                    <a:pt x="1338152" y="1061543"/>
                  </a:lnTo>
                  <a:lnTo>
                    <a:pt x="1373909" y="926988"/>
                  </a:lnTo>
                  <a:lnTo>
                    <a:pt x="1385947" y="765872"/>
                  </a:lnTo>
                  <a:lnTo>
                    <a:pt x="1373909" y="618171"/>
                  </a:lnTo>
                  <a:lnTo>
                    <a:pt x="1338152" y="470202"/>
                  </a:lnTo>
                  <a:lnTo>
                    <a:pt x="1266399" y="336050"/>
                  </a:lnTo>
                  <a:lnTo>
                    <a:pt x="1182727" y="228326"/>
                  </a:lnTo>
                  <a:lnTo>
                    <a:pt x="1075217" y="134151"/>
                  </a:lnTo>
                  <a:lnTo>
                    <a:pt x="967827" y="67075"/>
                  </a:lnTo>
                  <a:lnTo>
                    <a:pt x="836240" y="13281"/>
                  </a:lnTo>
                  <a:lnTo>
                    <a:pt x="69285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39769" y="2845373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5" h="161289">
                  <a:moveTo>
                    <a:pt x="6019" y="-6014"/>
                  </a:moveTo>
                  <a:lnTo>
                    <a:pt x="6019" y="167131"/>
                  </a:lnTo>
                </a:path>
              </a:pathLst>
            </a:custGeom>
            <a:ln w="2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02101" y="3006489"/>
              <a:ext cx="537845" cy="591820"/>
            </a:xfrm>
            <a:custGeom>
              <a:avLst/>
              <a:gdLst/>
              <a:ahLst/>
              <a:cxnLst/>
              <a:rect l="l" t="t" r="r" b="b"/>
              <a:pathLst>
                <a:path w="537845" h="591820">
                  <a:moveTo>
                    <a:pt x="537668" y="0"/>
                  </a:moveTo>
                  <a:lnTo>
                    <a:pt x="537668" y="0"/>
                  </a:lnTo>
                </a:path>
                <a:path w="537845" h="591820">
                  <a:moveTo>
                    <a:pt x="537668" y="0"/>
                  </a:moveTo>
                  <a:lnTo>
                    <a:pt x="501911" y="134554"/>
                  </a:lnTo>
                </a:path>
                <a:path w="537845" h="591820">
                  <a:moveTo>
                    <a:pt x="501911" y="134554"/>
                  </a:moveTo>
                  <a:lnTo>
                    <a:pt x="501911" y="134554"/>
                  </a:lnTo>
                </a:path>
                <a:path w="537845" h="591820">
                  <a:moveTo>
                    <a:pt x="501911" y="134554"/>
                  </a:moveTo>
                  <a:lnTo>
                    <a:pt x="430158" y="268974"/>
                  </a:lnTo>
                </a:path>
                <a:path w="537845" h="591820">
                  <a:moveTo>
                    <a:pt x="430158" y="268974"/>
                  </a:moveTo>
                  <a:lnTo>
                    <a:pt x="430158" y="268974"/>
                  </a:lnTo>
                </a:path>
                <a:path w="537845" h="591820">
                  <a:moveTo>
                    <a:pt x="430158" y="268974"/>
                  </a:moveTo>
                  <a:lnTo>
                    <a:pt x="346486" y="376429"/>
                  </a:lnTo>
                </a:path>
                <a:path w="537845" h="591820">
                  <a:moveTo>
                    <a:pt x="346486" y="376429"/>
                  </a:moveTo>
                  <a:lnTo>
                    <a:pt x="346486" y="376429"/>
                  </a:lnTo>
                </a:path>
                <a:path w="537845" h="591820">
                  <a:moveTo>
                    <a:pt x="346486" y="376429"/>
                  </a:moveTo>
                  <a:lnTo>
                    <a:pt x="238977" y="470470"/>
                  </a:lnTo>
                </a:path>
                <a:path w="537845" h="591820">
                  <a:moveTo>
                    <a:pt x="238977" y="470470"/>
                  </a:moveTo>
                  <a:lnTo>
                    <a:pt x="238977" y="470470"/>
                  </a:lnTo>
                </a:path>
                <a:path w="537845" h="591820">
                  <a:moveTo>
                    <a:pt x="238977" y="470470"/>
                  </a:moveTo>
                  <a:lnTo>
                    <a:pt x="131586" y="551095"/>
                  </a:lnTo>
                </a:path>
                <a:path w="537845" h="591820">
                  <a:moveTo>
                    <a:pt x="131586" y="551095"/>
                  </a:moveTo>
                  <a:lnTo>
                    <a:pt x="131586" y="551095"/>
                  </a:lnTo>
                </a:path>
                <a:path w="537845" h="591820">
                  <a:moveTo>
                    <a:pt x="131586" y="551095"/>
                  </a:moveTo>
                  <a:lnTo>
                    <a:pt x="0" y="591475"/>
                  </a:lnTo>
                </a:path>
                <a:path w="537845" h="591820">
                  <a:moveTo>
                    <a:pt x="0" y="591475"/>
                  </a:moveTo>
                  <a:lnTo>
                    <a:pt x="0" y="591475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958714" y="3597964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44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15328" y="3597964"/>
              <a:ext cx="143510" cy="13970"/>
            </a:xfrm>
            <a:custGeom>
              <a:avLst/>
              <a:gdLst/>
              <a:ahLst/>
              <a:cxnLst/>
              <a:rect l="l" t="t" r="r" b="b"/>
              <a:pathLst>
                <a:path w="143510" h="13970">
                  <a:moveTo>
                    <a:pt x="-6758" y="6774"/>
                  </a:moveTo>
                  <a:lnTo>
                    <a:pt x="150144" y="6774"/>
                  </a:lnTo>
                </a:path>
              </a:pathLst>
            </a:custGeom>
            <a:ln w="27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277898" y="3006489"/>
              <a:ext cx="537845" cy="591820"/>
            </a:xfrm>
            <a:custGeom>
              <a:avLst/>
              <a:gdLst/>
              <a:ahLst/>
              <a:cxnLst/>
              <a:rect l="l" t="t" r="r" b="b"/>
              <a:pathLst>
                <a:path w="537845" h="591820">
                  <a:moveTo>
                    <a:pt x="537430" y="591475"/>
                  </a:moveTo>
                  <a:lnTo>
                    <a:pt x="537430" y="591475"/>
                  </a:lnTo>
                </a:path>
                <a:path w="537845" h="591820">
                  <a:moveTo>
                    <a:pt x="537430" y="591475"/>
                  </a:moveTo>
                  <a:lnTo>
                    <a:pt x="406082" y="551095"/>
                  </a:lnTo>
                </a:path>
                <a:path w="537845" h="591820">
                  <a:moveTo>
                    <a:pt x="406082" y="551095"/>
                  </a:moveTo>
                  <a:lnTo>
                    <a:pt x="406082" y="551095"/>
                  </a:lnTo>
                </a:path>
                <a:path w="537845" h="591820">
                  <a:moveTo>
                    <a:pt x="406082" y="551095"/>
                  </a:moveTo>
                  <a:lnTo>
                    <a:pt x="286772" y="470470"/>
                  </a:lnTo>
                </a:path>
                <a:path w="537845" h="591820">
                  <a:moveTo>
                    <a:pt x="286772" y="470470"/>
                  </a:moveTo>
                  <a:lnTo>
                    <a:pt x="286772" y="470470"/>
                  </a:lnTo>
                </a:path>
                <a:path w="537845" h="591820">
                  <a:moveTo>
                    <a:pt x="286772" y="470470"/>
                  </a:moveTo>
                  <a:lnTo>
                    <a:pt x="191181" y="376429"/>
                  </a:lnTo>
                </a:path>
                <a:path w="537845" h="591820">
                  <a:moveTo>
                    <a:pt x="191181" y="376429"/>
                  </a:moveTo>
                  <a:lnTo>
                    <a:pt x="191181" y="376429"/>
                  </a:lnTo>
                </a:path>
                <a:path w="537845" h="591820">
                  <a:moveTo>
                    <a:pt x="191181" y="376429"/>
                  </a:moveTo>
                  <a:lnTo>
                    <a:pt x="107271" y="268974"/>
                  </a:lnTo>
                </a:path>
                <a:path w="537845" h="591820">
                  <a:moveTo>
                    <a:pt x="107271" y="268974"/>
                  </a:moveTo>
                  <a:lnTo>
                    <a:pt x="107271" y="268974"/>
                  </a:lnTo>
                </a:path>
                <a:path w="537845" h="591820">
                  <a:moveTo>
                    <a:pt x="107271" y="268974"/>
                  </a:moveTo>
                  <a:lnTo>
                    <a:pt x="35757" y="134554"/>
                  </a:lnTo>
                </a:path>
                <a:path w="537845" h="591820">
                  <a:moveTo>
                    <a:pt x="35757" y="134554"/>
                  </a:moveTo>
                  <a:lnTo>
                    <a:pt x="35757" y="134554"/>
                  </a:lnTo>
                </a:path>
                <a:path w="537845" h="591820">
                  <a:moveTo>
                    <a:pt x="35757" y="134554"/>
                  </a:moveTo>
                  <a:lnTo>
                    <a:pt x="0" y="0"/>
                  </a:lnTo>
                </a:path>
                <a:path w="537845" h="5918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265860" y="2845373"/>
              <a:ext cx="12065" cy="161290"/>
            </a:xfrm>
            <a:custGeom>
              <a:avLst/>
              <a:gdLst/>
              <a:ahLst/>
              <a:cxnLst/>
              <a:rect l="l" t="t" r="r" b="b"/>
              <a:pathLst>
                <a:path w="12064" h="161289">
                  <a:moveTo>
                    <a:pt x="6019" y="-6014"/>
                  </a:moveTo>
                  <a:lnTo>
                    <a:pt x="6019" y="167131"/>
                  </a:lnTo>
                </a:path>
              </a:pathLst>
            </a:custGeom>
            <a:ln w="2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65860" y="2697671"/>
              <a:ext cx="12065" cy="147955"/>
            </a:xfrm>
            <a:custGeom>
              <a:avLst/>
              <a:gdLst/>
              <a:ahLst/>
              <a:cxnLst/>
              <a:rect l="l" t="t" r="r" b="b"/>
              <a:pathLst>
                <a:path w="12064" h="147955">
                  <a:moveTo>
                    <a:pt x="6019" y="-6015"/>
                  </a:moveTo>
                  <a:lnTo>
                    <a:pt x="6019" y="153717"/>
                  </a:lnTo>
                </a:path>
              </a:pathLst>
            </a:custGeom>
            <a:ln w="2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77898" y="2092781"/>
              <a:ext cx="537845" cy="605155"/>
            </a:xfrm>
            <a:custGeom>
              <a:avLst/>
              <a:gdLst/>
              <a:ahLst/>
              <a:cxnLst/>
              <a:rect l="l" t="t" r="r" b="b"/>
              <a:pathLst>
                <a:path w="537845" h="605155">
                  <a:moveTo>
                    <a:pt x="0" y="604890"/>
                  </a:moveTo>
                  <a:lnTo>
                    <a:pt x="0" y="604890"/>
                  </a:lnTo>
                </a:path>
                <a:path w="537845" h="605155">
                  <a:moveTo>
                    <a:pt x="0" y="604890"/>
                  </a:moveTo>
                  <a:lnTo>
                    <a:pt x="35757" y="456921"/>
                  </a:lnTo>
                </a:path>
                <a:path w="537845" h="605155">
                  <a:moveTo>
                    <a:pt x="35757" y="456921"/>
                  </a:moveTo>
                  <a:lnTo>
                    <a:pt x="35757" y="456921"/>
                  </a:lnTo>
                </a:path>
                <a:path w="537845" h="605155">
                  <a:moveTo>
                    <a:pt x="35757" y="456921"/>
                  </a:moveTo>
                  <a:lnTo>
                    <a:pt x="107271" y="322769"/>
                  </a:lnTo>
                </a:path>
                <a:path w="537845" h="605155">
                  <a:moveTo>
                    <a:pt x="107271" y="322769"/>
                  </a:moveTo>
                  <a:lnTo>
                    <a:pt x="107271" y="322769"/>
                  </a:lnTo>
                </a:path>
                <a:path w="537845" h="605155">
                  <a:moveTo>
                    <a:pt x="107271" y="322769"/>
                  </a:moveTo>
                  <a:lnTo>
                    <a:pt x="191181" y="215045"/>
                  </a:lnTo>
                </a:path>
                <a:path w="537845" h="605155">
                  <a:moveTo>
                    <a:pt x="191181" y="215045"/>
                  </a:moveTo>
                  <a:lnTo>
                    <a:pt x="191181" y="215045"/>
                  </a:lnTo>
                </a:path>
                <a:path w="537845" h="605155">
                  <a:moveTo>
                    <a:pt x="191181" y="215045"/>
                  </a:moveTo>
                  <a:lnTo>
                    <a:pt x="286772" y="120870"/>
                  </a:lnTo>
                </a:path>
                <a:path w="537845" h="605155">
                  <a:moveTo>
                    <a:pt x="286772" y="120870"/>
                  </a:moveTo>
                  <a:lnTo>
                    <a:pt x="286772" y="120870"/>
                  </a:lnTo>
                </a:path>
                <a:path w="537845" h="605155">
                  <a:moveTo>
                    <a:pt x="286772" y="120870"/>
                  </a:moveTo>
                  <a:lnTo>
                    <a:pt x="406082" y="53794"/>
                  </a:lnTo>
                </a:path>
                <a:path w="537845" h="605155">
                  <a:moveTo>
                    <a:pt x="406082" y="53794"/>
                  </a:moveTo>
                  <a:lnTo>
                    <a:pt x="406082" y="53794"/>
                  </a:lnTo>
                </a:path>
                <a:path w="537845" h="605155">
                  <a:moveTo>
                    <a:pt x="406082" y="53794"/>
                  </a:moveTo>
                  <a:lnTo>
                    <a:pt x="537430" y="0"/>
                  </a:lnTo>
                </a:path>
                <a:path w="537845" h="605155">
                  <a:moveTo>
                    <a:pt x="537430" y="0"/>
                  </a:moveTo>
                  <a:lnTo>
                    <a:pt x="53743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15328" y="2079500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40"/>
                  </a:moveTo>
                  <a:lnTo>
                    <a:pt x="150145" y="6640"/>
                  </a:lnTo>
                </a:path>
              </a:pathLst>
            </a:custGeom>
            <a:ln w="26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58714" y="2079500"/>
              <a:ext cx="143510" cy="13335"/>
            </a:xfrm>
            <a:custGeom>
              <a:avLst/>
              <a:gdLst/>
              <a:ahLst/>
              <a:cxnLst/>
              <a:rect l="l" t="t" r="r" b="b"/>
              <a:pathLst>
                <a:path w="143510" h="13335">
                  <a:moveTo>
                    <a:pt x="-6758" y="6640"/>
                  </a:moveTo>
                  <a:lnTo>
                    <a:pt x="150145" y="6640"/>
                  </a:lnTo>
                </a:path>
              </a:pathLst>
            </a:custGeom>
            <a:ln w="26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102101" y="2092781"/>
              <a:ext cx="537845" cy="605155"/>
            </a:xfrm>
            <a:custGeom>
              <a:avLst/>
              <a:gdLst/>
              <a:ahLst/>
              <a:cxnLst/>
              <a:rect l="l" t="t" r="r" b="b"/>
              <a:pathLst>
                <a:path w="537845" h="605155">
                  <a:moveTo>
                    <a:pt x="0" y="0"/>
                  </a:moveTo>
                  <a:lnTo>
                    <a:pt x="0" y="0"/>
                  </a:lnTo>
                </a:path>
                <a:path w="537845" h="605155">
                  <a:moveTo>
                    <a:pt x="0" y="0"/>
                  </a:moveTo>
                  <a:lnTo>
                    <a:pt x="131586" y="53794"/>
                  </a:lnTo>
                </a:path>
                <a:path w="537845" h="605155">
                  <a:moveTo>
                    <a:pt x="131586" y="53794"/>
                  </a:moveTo>
                  <a:lnTo>
                    <a:pt x="131586" y="53794"/>
                  </a:lnTo>
                </a:path>
                <a:path w="537845" h="605155">
                  <a:moveTo>
                    <a:pt x="131586" y="53794"/>
                  </a:moveTo>
                  <a:lnTo>
                    <a:pt x="238977" y="120870"/>
                  </a:lnTo>
                </a:path>
                <a:path w="537845" h="605155">
                  <a:moveTo>
                    <a:pt x="238977" y="120870"/>
                  </a:moveTo>
                  <a:lnTo>
                    <a:pt x="238977" y="120870"/>
                  </a:lnTo>
                </a:path>
                <a:path w="537845" h="605155">
                  <a:moveTo>
                    <a:pt x="238977" y="120870"/>
                  </a:moveTo>
                  <a:lnTo>
                    <a:pt x="346486" y="215045"/>
                  </a:lnTo>
                </a:path>
                <a:path w="537845" h="605155">
                  <a:moveTo>
                    <a:pt x="346486" y="215045"/>
                  </a:moveTo>
                  <a:lnTo>
                    <a:pt x="346486" y="215045"/>
                  </a:lnTo>
                </a:path>
                <a:path w="537845" h="605155">
                  <a:moveTo>
                    <a:pt x="346486" y="215045"/>
                  </a:moveTo>
                  <a:lnTo>
                    <a:pt x="430158" y="322769"/>
                  </a:lnTo>
                </a:path>
                <a:path w="537845" h="605155">
                  <a:moveTo>
                    <a:pt x="430158" y="322769"/>
                  </a:moveTo>
                  <a:lnTo>
                    <a:pt x="430158" y="322769"/>
                  </a:lnTo>
                </a:path>
                <a:path w="537845" h="605155">
                  <a:moveTo>
                    <a:pt x="430158" y="322769"/>
                  </a:moveTo>
                  <a:lnTo>
                    <a:pt x="501911" y="456921"/>
                  </a:lnTo>
                </a:path>
                <a:path w="537845" h="605155">
                  <a:moveTo>
                    <a:pt x="501911" y="456921"/>
                  </a:moveTo>
                  <a:lnTo>
                    <a:pt x="501911" y="456921"/>
                  </a:lnTo>
                </a:path>
                <a:path w="537845" h="605155">
                  <a:moveTo>
                    <a:pt x="501911" y="456921"/>
                  </a:moveTo>
                  <a:lnTo>
                    <a:pt x="537668" y="604890"/>
                  </a:lnTo>
                </a:path>
                <a:path w="537845" h="605155">
                  <a:moveTo>
                    <a:pt x="537668" y="604890"/>
                  </a:moveTo>
                  <a:lnTo>
                    <a:pt x="537668" y="60489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39769" y="2697671"/>
              <a:ext cx="12065" cy="147955"/>
            </a:xfrm>
            <a:custGeom>
              <a:avLst/>
              <a:gdLst/>
              <a:ahLst/>
              <a:cxnLst/>
              <a:rect l="l" t="t" r="r" b="b"/>
              <a:pathLst>
                <a:path w="12065" h="147955">
                  <a:moveTo>
                    <a:pt x="6019" y="-6015"/>
                  </a:moveTo>
                  <a:lnTo>
                    <a:pt x="6019" y="153717"/>
                  </a:lnTo>
                </a:path>
              </a:pathLst>
            </a:custGeom>
            <a:ln w="2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51807" y="28453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5515856" y="2725418"/>
            <a:ext cx="79438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80" dirty="0">
                <a:latin typeface="Arial"/>
                <a:cs typeface="Arial"/>
              </a:rPr>
              <a:t>environment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6286932" y="1871019"/>
            <a:ext cx="671195" cy="713105"/>
            <a:chOff x="6286932" y="1871019"/>
            <a:chExt cx="671195" cy="713105"/>
          </a:xfrm>
        </p:grpSpPr>
        <p:sp>
          <p:nvSpPr>
            <p:cNvPr id="150" name="object 150"/>
            <p:cNvSpPr/>
            <p:nvPr/>
          </p:nvSpPr>
          <p:spPr>
            <a:xfrm>
              <a:off x="6293283" y="1878004"/>
              <a:ext cx="657860" cy="699135"/>
            </a:xfrm>
            <a:custGeom>
              <a:avLst/>
              <a:gdLst/>
              <a:ahLst/>
              <a:cxnLst/>
              <a:rect l="l" t="t" r="r" b="b"/>
              <a:pathLst>
                <a:path w="657859" h="699135">
                  <a:moveTo>
                    <a:pt x="334567" y="0"/>
                  </a:moveTo>
                  <a:lnTo>
                    <a:pt x="203100" y="26696"/>
                  </a:lnTo>
                  <a:lnTo>
                    <a:pt x="95590" y="107321"/>
                  </a:lnTo>
                  <a:lnTo>
                    <a:pt x="23957" y="214777"/>
                  </a:lnTo>
                  <a:lnTo>
                    <a:pt x="0" y="349197"/>
                  </a:lnTo>
                  <a:lnTo>
                    <a:pt x="23957" y="483617"/>
                  </a:lnTo>
                  <a:lnTo>
                    <a:pt x="95590" y="604622"/>
                  </a:lnTo>
                  <a:lnTo>
                    <a:pt x="203100" y="671698"/>
                  </a:lnTo>
                  <a:lnTo>
                    <a:pt x="334567" y="698662"/>
                  </a:lnTo>
                  <a:lnTo>
                    <a:pt x="454116" y="671698"/>
                  </a:lnTo>
                  <a:lnTo>
                    <a:pt x="561745" y="604622"/>
                  </a:lnTo>
                  <a:lnTo>
                    <a:pt x="633259" y="483617"/>
                  </a:lnTo>
                  <a:lnTo>
                    <a:pt x="657335" y="349197"/>
                  </a:lnTo>
                  <a:lnTo>
                    <a:pt x="633259" y="214777"/>
                  </a:lnTo>
                  <a:lnTo>
                    <a:pt x="561745" y="107321"/>
                  </a:lnTo>
                  <a:lnTo>
                    <a:pt x="454115" y="26696"/>
                  </a:lnTo>
                  <a:lnTo>
                    <a:pt x="334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27850" y="2227201"/>
              <a:ext cx="323215" cy="349885"/>
            </a:xfrm>
            <a:custGeom>
              <a:avLst/>
              <a:gdLst/>
              <a:ahLst/>
              <a:cxnLst/>
              <a:rect l="l" t="t" r="r" b="b"/>
              <a:pathLst>
                <a:path w="323215" h="349885">
                  <a:moveTo>
                    <a:pt x="322767" y="0"/>
                  </a:moveTo>
                  <a:lnTo>
                    <a:pt x="298691" y="134420"/>
                  </a:lnTo>
                </a:path>
                <a:path w="323215" h="349885">
                  <a:moveTo>
                    <a:pt x="298691" y="134420"/>
                  </a:moveTo>
                  <a:lnTo>
                    <a:pt x="298691" y="134420"/>
                  </a:lnTo>
                </a:path>
                <a:path w="323215" h="349885">
                  <a:moveTo>
                    <a:pt x="298691" y="134420"/>
                  </a:moveTo>
                  <a:lnTo>
                    <a:pt x="227177" y="255425"/>
                  </a:lnTo>
                </a:path>
                <a:path w="323215" h="349885">
                  <a:moveTo>
                    <a:pt x="227177" y="255425"/>
                  </a:moveTo>
                  <a:lnTo>
                    <a:pt x="227177" y="255425"/>
                  </a:lnTo>
                </a:path>
                <a:path w="323215" h="349885">
                  <a:moveTo>
                    <a:pt x="227177" y="255425"/>
                  </a:moveTo>
                  <a:lnTo>
                    <a:pt x="119548" y="322500"/>
                  </a:lnTo>
                </a:path>
                <a:path w="323215" h="349885">
                  <a:moveTo>
                    <a:pt x="119548" y="322500"/>
                  </a:moveTo>
                  <a:lnTo>
                    <a:pt x="119548" y="322500"/>
                  </a:lnTo>
                </a:path>
                <a:path w="323215" h="349885">
                  <a:moveTo>
                    <a:pt x="119548" y="322500"/>
                  </a:moveTo>
                  <a:lnTo>
                    <a:pt x="0" y="349465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93282" y="2227201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334567" y="349465"/>
                  </a:moveTo>
                  <a:lnTo>
                    <a:pt x="203100" y="322500"/>
                  </a:lnTo>
                </a:path>
                <a:path w="334645" h="349885">
                  <a:moveTo>
                    <a:pt x="203100" y="322500"/>
                  </a:moveTo>
                  <a:lnTo>
                    <a:pt x="203100" y="322500"/>
                  </a:lnTo>
                </a:path>
                <a:path w="334645" h="349885">
                  <a:moveTo>
                    <a:pt x="203100" y="322500"/>
                  </a:moveTo>
                  <a:lnTo>
                    <a:pt x="95590" y="255425"/>
                  </a:lnTo>
                </a:path>
                <a:path w="334645" h="349885">
                  <a:moveTo>
                    <a:pt x="95590" y="255425"/>
                  </a:moveTo>
                  <a:lnTo>
                    <a:pt x="95590" y="255425"/>
                  </a:lnTo>
                </a:path>
                <a:path w="334645" h="349885">
                  <a:moveTo>
                    <a:pt x="95590" y="255425"/>
                  </a:moveTo>
                  <a:lnTo>
                    <a:pt x="23957" y="134420"/>
                  </a:lnTo>
                </a:path>
                <a:path w="334645" h="349885">
                  <a:moveTo>
                    <a:pt x="23957" y="134420"/>
                  </a:moveTo>
                  <a:lnTo>
                    <a:pt x="23957" y="134420"/>
                  </a:lnTo>
                </a:path>
                <a:path w="334645" h="349885">
                  <a:moveTo>
                    <a:pt x="23957" y="13442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93282" y="1878004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0" y="349197"/>
                  </a:moveTo>
                  <a:lnTo>
                    <a:pt x="23957" y="214777"/>
                  </a:lnTo>
                </a:path>
                <a:path w="334645" h="349250">
                  <a:moveTo>
                    <a:pt x="23957" y="214777"/>
                  </a:moveTo>
                  <a:lnTo>
                    <a:pt x="23957" y="214777"/>
                  </a:lnTo>
                </a:path>
                <a:path w="334645" h="349250">
                  <a:moveTo>
                    <a:pt x="23957" y="214777"/>
                  </a:moveTo>
                  <a:lnTo>
                    <a:pt x="95590" y="107321"/>
                  </a:lnTo>
                </a:path>
                <a:path w="334645" h="349250">
                  <a:moveTo>
                    <a:pt x="95590" y="107321"/>
                  </a:moveTo>
                  <a:lnTo>
                    <a:pt x="95590" y="107321"/>
                  </a:lnTo>
                </a:path>
                <a:path w="334645" h="349250">
                  <a:moveTo>
                    <a:pt x="95590" y="107321"/>
                  </a:moveTo>
                  <a:lnTo>
                    <a:pt x="203100" y="26696"/>
                  </a:lnTo>
                </a:path>
                <a:path w="334645" h="349250">
                  <a:moveTo>
                    <a:pt x="203100" y="26696"/>
                  </a:moveTo>
                  <a:lnTo>
                    <a:pt x="203100" y="26696"/>
                  </a:lnTo>
                </a:path>
                <a:path w="334645" h="349250">
                  <a:moveTo>
                    <a:pt x="203100" y="26696"/>
                  </a:moveTo>
                  <a:lnTo>
                    <a:pt x="334567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627850" y="1878004"/>
              <a:ext cx="323215" cy="349250"/>
            </a:xfrm>
            <a:custGeom>
              <a:avLst/>
              <a:gdLst/>
              <a:ahLst/>
              <a:cxnLst/>
              <a:rect l="l" t="t" r="r" b="b"/>
              <a:pathLst>
                <a:path w="323215" h="349250">
                  <a:moveTo>
                    <a:pt x="0" y="0"/>
                  </a:moveTo>
                  <a:lnTo>
                    <a:pt x="119548" y="26696"/>
                  </a:lnTo>
                </a:path>
                <a:path w="323215" h="349250">
                  <a:moveTo>
                    <a:pt x="119548" y="26696"/>
                  </a:moveTo>
                  <a:lnTo>
                    <a:pt x="119548" y="26696"/>
                  </a:lnTo>
                </a:path>
                <a:path w="323215" h="349250">
                  <a:moveTo>
                    <a:pt x="119548" y="26696"/>
                  </a:moveTo>
                  <a:lnTo>
                    <a:pt x="227177" y="107321"/>
                  </a:lnTo>
                </a:path>
                <a:path w="323215" h="349250">
                  <a:moveTo>
                    <a:pt x="227177" y="107321"/>
                  </a:moveTo>
                  <a:lnTo>
                    <a:pt x="227177" y="107321"/>
                  </a:lnTo>
                </a:path>
                <a:path w="323215" h="349250">
                  <a:moveTo>
                    <a:pt x="227177" y="107321"/>
                  </a:moveTo>
                  <a:lnTo>
                    <a:pt x="298691" y="214777"/>
                  </a:lnTo>
                </a:path>
                <a:path w="323215" h="349250">
                  <a:moveTo>
                    <a:pt x="298691" y="214777"/>
                  </a:moveTo>
                  <a:lnTo>
                    <a:pt x="298691" y="214777"/>
                  </a:lnTo>
                </a:path>
                <a:path w="323215" h="349250">
                  <a:moveTo>
                    <a:pt x="298691" y="214777"/>
                  </a:moveTo>
                  <a:lnTo>
                    <a:pt x="322768" y="349197"/>
                  </a:lnTo>
                </a:path>
                <a:path w="323215" h="349250">
                  <a:moveTo>
                    <a:pt x="322768" y="349197"/>
                  </a:moveTo>
                  <a:lnTo>
                    <a:pt x="322768" y="34919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6376173" y="2133983"/>
            <a:ext cx="5099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20" dirty="0">
                <a:latin typeface="Arial"/>
                <a:cs typeface="Arial"/>
              </a:rPr>
              <a:t>ha</a:t>
            </a:r>
            <a:r>
              <a:rPr sz="1050" spc="20" dirty="0">
                <a:latin typeface="Arial"/>
                <a:cs typeface="Arial"/>
              </a:rPr>
              <a:t>r</a:t>
            </a:r>
            <a:r>
              <a:rPr sz="1050" spc="-120" dirty="0">
                <a:latin typeface="Arial"/>
                <a:cs typeface="Arial"/>
              </a:rPr>
              <a:t>d</a:t>
            </a:r>
            <a:r>
              <a:rPr sz="1050" spc="-105" dirty="0">
                <a:latin typeface="Arial"/>
                <a:cs typeface="Arial"/>
              </a:rPr>
              <a:t>w</a:t>
            </a:r>
            <a:r>
              <a:rPr sz="1050" spc="-120" dirty="0">
                <a:latin typeface="Arial"/>
                <a:cs typeface="Arial"/>
              </a:rPr>
              <a:t>a</a:t>
            </a:r>
            <a:r>
              <a:rPr sz="1050" spc="20" dirty="0">
                <a:latin typeface="Arial"/>
                <a:cs typeface="Arial"/>
              </a:rPr>
              <a:t>r</a:t>
            </a:r>
            <a:r>
              <a:rPr sz="1050" spc="-6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5653911" y="1494723"/>
            <a:ext cx="670560" cy="713105"/>
            <a:chOff x="5653911" y="1494723"/>
            <a:chExt cx="670560" cy="713105"/>
          </a:xfrm>
        </p:grpSpPr>
        <p:sp>
          <p:nvSpPr>
            <p:cNvPr id="157" name="object 157"/>
            <p:cNvSpPr/>
            <p:nvPr/>
          </p:nvSpPr>
          <p:spPr>
            <a:xfrm>
              <a:off x="5660262" y="1501708"/>
              <a:ext cx="657225" cy="699135"/>
            </a:xfrm>
            <a:custGeom>
              <a:avLst/>
              <a:gdLst/>
              <a:ahLst/>
              <a:cxnLst/>
              <a:rect l="l" t="t" r="r" b="b"/>
              <a:pathLst>
                <a:path w="657225" h="699135">
                  <a:moveTo>
                    <a:pt x="322529" y="0"/>
                  </a:moveTo>
                  <a:lnTo>
                    <a:pt x="202862" y="26696"/>
                  </a:lnTo>
                  <a:lnTo>
                    <a:pt x="95471" y="107321"/>
                  </a:lnTo>
                  <a:lnTo>
                    <a:pt x="23718" y="215045"/>
                  </a:lnTo>
                  <a:lnTo>
                    <a:pt x="0" y="349197"/>
                  </a:lnTo>
                  <a:lnTo>
                    <a:pt x="23718" y="483617"/>
                  </a:lnTo>
                  <a:lnTo>
                    <a:pt x="95471" y="604488"/>
                  </a:lnTo>
                  <a:lnTo>
                    <a:pt x="202862" y="671563"/>
                  </a:lnTo>
                  <a:lnTo>
                    <a:pt x="322529" y="698662"/>
                  </a:lnTo>
                  <a:lnTo>
                    <a:pt x="453877" y="671563"/>
                  </a:lnTo>
                  <a:lnTo>
                    <a:pt x="561387" y="604488"/>
                  </a:lnTo>
                  <a:lnTo>
                    <a:pt x="621221" y="483617"/>
                  </a:lnTo>
                  <a:lnTo>
                    <a:pt x="656978" y="349197"/>
                  </a:lnTo>
                  <a:lnTo>
                    <a:pt x="621221" y="215045"/>
                  </a:lnTo>
                  <a:lnTo>
                    <a:pt x="561387" y="107321"/>
                  </a:lnTo>
                  <a:lnTo>
                    <a:pt x="453877" y="26696"/>
                  </a:lnTo>
                  <a:lnTo>
                    <a:pt x="322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982791" y="1850905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334448" y="0"/>
                  </a:moveTo>
                  <a:lnTo>
                    <a:pt x="298691" y="134420"/>
                  </a:lnTo>
                </a:path>
                <a:path w="334645" h="349885">
                  <a:moveTo>
                    <a:pt x="298691" y="134420"/>
                  </a:moveTo>
                  <a:lnTo>
                    <a:pt x="298691" y="134420"/>
                  </a:lnTo>
                </a:path>
                <a:path w="334645" h="349885">
                  <a:moveTo>
                    <a:pt x="298691" y="134420"/>
                  </a:moveTo>
                  <a:lnTo>
                    <a:pt x="238857" y="255290"/>
                  </a:lnTo>
                </a:path>
                <a:path w="334645" h="349885">
                  <a:moveTo>
                    <a:pt x="238857" y="255290"/>
                  </a:moveTo>
                  <a:lnTo>
                    <a:pt x="238857" y="255290"/>
                  </a:lnTo>
                </a:path>
                <a:path w="334645" h="349885">
                  <a:moveTo>
                    <a:pt x="238857" y="255290"/>
                  </a:moveTo>
                  <a:lnTo>
                    <a:pt x="131347" y="322366"/>
                  </a:lnTo>
                </a:path>
                <a:path w="334645" h="349885">
                  <a:moveTo>
                    <a:pt x="131347" y="322366"/>
                  </a:moveTo>
                  <a:lnTo>
                    <a:pt x="131347" y="322366"/>
                  </a:lnTo>
                </a:path>
                <a:path w="334645" h="349885">
                  <a:moveTo>
                    <a:pt x="131347" y="322366"/>
                  </a:moveTo>
                  <a:lnTo>
                    <a:pt x="0" y="349465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60261" y="1850905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322529" y="349465"/>
                  </a:moveTo>
                  <a:lnTo>
                    <a:pt x="202862" y="322366"/>
                  </a:lnTo>
                </a:path>
                <a:path w="322579" h="349885">
                  <a:moveTo>
                    <a:pt x="202862" y="322366"/>
                  </a:moveTo>
                  <a:lnTo>
                    <a:pt x="202862" y="322366"/>
                  </a:lnTo>
                </a:path>
                <a:path w="322579" h="349885">
                  <a:moveTo>
                    <a:pt x="202862" y="322366"/>
                  </a:moveTo>
                  <a:lnTo>
                    <a:pt x="95471" y="255290"/>
                  </a:lnTo>
                </a:path>
                <a:path w="322579" h="349885">
                  <a:moveTo>
                    <a:pt x="95471" y="255290"/>
                  </a:moveTo>
                  <a:lnTo>
                    <a:pt x="95471" y="255290"/>
                  </a:lnTo>
                </a:path>
                <a:path w="322579" h="349885">
                  <a:moveTo>
                    <a:pt x="95471" y="255290"/>
                  </a:moveTo>
                  <a:lnTo>
                    <a:pt x="23718" y="134420"/>
                  </a:lnTo>
                </a:path>
                <a:path w="322579" h="349885">
                  <a:moveTo>
                    <a:pt x="23718" y="134420"/>
                  </a:moveTo>
                  <a:lnTo>
                    <a:pt x="23718" y="134420"/>
                  </a:lnTo>
                </a:path>
                <a:path w="322579" h="349885">
                  <a:moveTo>
                    <a:pt x="23718" y="13442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660261" y="1501708"/>
              <a:ext cx="322580" cy="349250"/>
            </a:xfrm>
            <a:custGeom>
              <a:avLst/>
              <a:gdLst/>
              <a:ahLst/>
              <a:cxnLst/>
              <a:rect l="l" t="t" r="r" b="b"/>
              <a:pathLst>
                <a:path w="322579" h="349250">
                  <a:moveTo>
                    <a:pt x="0" y="349197"/>
                  </a:moveTo>
                  <a:lnTo>
                    <a:pt x="23718" y="215045"/>
                  </a:lnTo>
                </a:path>
                <a:path w="322579" h="349250">
                  <a:moveTo>
                    <a:pt x="23718" y="215045"/>
                  </a:moveTo>
                  <a:lnTo>
                    <a:pt x="23718" y="215045"/>
                  </a:lnTo>
                </a:path>
                <a:path w="322579" h="349250">
                  <a:moveTo>
                    <a:pt x="23718" y="215045"/>
                  </a:moveTo>
                  <a:lnTo>
                    <a:pt x="95471" y="107321"/>
                  </a:lnTo>
                </a:path>
                <a:path w="322579" h="349250">
                  <a:moveTo>
                    <a:pt x="95471" y="107321"/>
                  </a:moveTo>
                  <a:lnTo>
                    <a:pt x="95471" y="107321"/>
                  </a:lnTo>
                </a:path>
                <a:path w="322579" h="349250">
                  <a:moveTo>
                    <a:pt x="95471" y="107321"/>
                  </a:moveTo>
                  <a:lnTo>
                    <a:pt x="202862" y="26696"/>
                  </a:lnTo>
                </a:path>
                <a:path w="322579" h="349250">
                  <a:moveTo>
                    <a:pt x="202862" y="26696"/>
                  </a:moveTo>
                  <a:lnTo>
                    <a:pt x="202862" y="26696"/>
                  </a:lnTo>
                </a:path>
                <a:path w="322579" h="349250">
                  <a:moveTo>
                    <a:pt x="202862" y="26696"/>
                  </a:moveTo>
                  <a:lnTo>
                    <a:pt x="322529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982791" y="1501708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0" y="0"/>
                  </a:moveTo>
                  <a:lnTo>
                    <a:pt x="131347" y="26696"/>
                  </a:lnTo>
                </a:path>
                <a:path w="334645" h="349250">
                  <a:moveTo>
                    <a:pt x="131347" y="26696"/>
                  </a:moveTo>
                  <a:lnTo>
                    <a:pt x="131347" y="26696"/>
                  </a:lnTo>
                </a:path>
                <a:path w="334645" h="349250">
                  <a:moveTo>
                    <a:pt x="131347" y="26696"/>
                  </a:moveTo>
                  <a:lnTo>
                    <a:pt x="238857" y="107321"/>
                  </a:lnTo>
                </a:path>
                <a:path w="334645" h="349250">
                  <a:moveTo>
                    <a:pt x="238857" y="107321"/>
                  </a:moveTo>
                  <a:lnTo>
                    <a:pt x="238857" y="107321"/>
                  </a:lnTo>
                </a:path>
                <a:path w="334645" h="349250">
                  <a:moveTo>
                    <a:pt x="238857" y="107321"/>
                  </a:moveTo>
                  <a:lnTo>
                    <a:pt x="298691" y="215045"/>
                  </a:lnTo>
                </a:path>
                <a:path w="334645" h="349250">
                  <a:moveTo>
                    <a:pt x="298691" y="215045"/>
                  </a:moveTo>
                  <a:lnTo>
                    <a:pt x="298691" y="215045"/>
                  </a:lnTo>
                </a:path>
                <a:path w="334645" h="349250">
                  <a:moveTo>
                    <a:pt x="298691" y="215045"/>
                  </a:moveTo>
                  <a:lnTo>
                    <a:pt x="334448" y="349197"/>
                  </a:lnTo>
                </a:path>
                <a:path w="334645" h="349250">
                  <a:moveTo>
                    <a:pt x="334448" y="349197"/>
                  </a:moveTo>
                  <a:lnTo>
                    <a:pt x="334448" y="34919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5731114" y="1677255"/>
            <a:ext cx="47434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 marR="5080" indent="-107950">
              <a:lnSpc>
                <a:spcPct val="109100"/>
              </a:lnSpc>
              <a:spcBef>
                <a:spcPts val="95"/>
              </a:spcBef>
            </a:pPr>
            <a:r>
              <a:rPr sz="1050" spc="-60" dirty="0">
                <a:latin typeface="Arial"/>
                <a:cs typeface="Arial"/>
              </a:rPr>
              <a:t>s</a:t>
            </a:r>
            <a:r>
              <a:rPr sz="1050" spc="-25" dirty="0">
                <a:latin typeface="Arial"/>
                <a:cs typeface="Arial"/>
              </a:rPr>
              <a:t>o</a:t>
            </a:r>
            <a:r>
              <a:rPr sz="1050" spc="-20" dirty="0">
                <a:latin typeface="Arial"/>
                <a:cs typeface="Arial"/>
              </a:rPr>
              <a:t>ft</a:t>
            </a:r>
            <a:r>
              <a:rPr sz="1050" spc="-105" dirty="0">
                <a:latin typeface="Arial"/>
                <a:cs typeface="Arial"/>
              </a:rPr>
              <a:t>w</a:t>
            </a:r>
            <a:r>
              <a:rPr sz="1050" spc="-120" dirty="0">
                <a:latin typeface="Arial"/>
                <a:cs typeface="Arial"/>
              </a:rPr>
              <a:t>a</a:t>
            </a:r>
            <a:r>
              <a:rPr sz="1050" spc="-75" dirty="0">
                <a:latin typeface="Arial"/>
                <a:cs typeface="Arial"/>
              </a:rPr>
              <a:t>r</a:t>
            </a:r>
            <a:r>
              <a:rPr sz="1050" spc="-45" dirty="0">
                <a:latin typeface="Arial"/>
                <a:cs typeface="Arial"/>
              </a:rPr>
              <a:t>e  </a:t>
            </a:r>
            <a:r>
              <a:rPr sz="1050" spc="-55" dirty="0">
                <a:latin typeface="Arial"/>
                <a:cs typeface="Arial"/>
              </a:rPr>
              <a:t>tools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6502383" y="2583183"/>
            <a:ext cx="669290" cy="712470"/>
            <a:chOff x="6502383" y="2583183"/>
            <a:chExt cx="669290" cy="712470"/>
          </a:xfrm>
        </p:grpSpPr>
        <p:sp>
          <p:nvSpPr>
            <p:cNvPr id="164" name="object 164"/>
            <p:cNvSpPr/>
            <p:nvPr/>
          </p:nvSpPr>
          <p:spPr>
            <a:xfrm>
              <a:off x="6508422" y="2589947"/>
              <a:ext cx="657225" cy="699135"/>
            </a:xfrm>
            <a:custGeom>
              <a:avLst/>
              <a:gdLst/>
              <a:ahLst/>
              <a:cxnLst/>
              <a:rect l="l" t="t" r="r" b="b"/>
              <a:pathLst>
                <a:path w="657225" h="699135">
                  <a:moveTo>
                    <a:pt x="322529" y="0"/>
                  </a:moveTo>
                  <a:lnTo>
                    <a:pt x="203219" y="27098"/>
                  </a:lnTo>
                  <a:lnTo>
                    <a:pt x="95590" y="107723"/>
                  </a:lnTo>
                  <a:lnTo>
                    <a:pt x="23838" y="215045"/>
                  </a:lnTo>
                  <a:lnTo>
                    <a:pt x="0" y="349599"/>
                  </a:lnTo>
                  <a:lnTo>
                    <a:pt x="23838" y="484019"/>
                  </a:lnTo>
                  <a:lnTo>
                    <a:pt x="95590" y="604890"/>
                  </a:lnTo>
                  <a:lnTo>
                    <a:pt x="203219" y="671966"/>
                  </a:lnTo>
                  <a:lnTo>
                    <a:pt x="322529" y="698796"/>
                  </a:lnTo>
                  <a:lnTo>
                    <a:pt x="453877" y="671966"/>
                  </a:lnTo>
                  <a:lnTo>
                    <a:pt x="561506" y="604890"/>
                  </a:lnTo>
                  <a:lnTo>
                    <a:pt x="621340" y="484019"/>
                  </a:lnTo>
                  <a:lnTo>
                    <a:pt x="657097" y="349599"/>
                  </a:lnTo>
                  <a:lnTo>
                    <a:pt x="621340" y="215045"/>
                  </a:lnTo>
                  <a:lnTo>
                    <a:pt x="561506" y="107723"/>
                  </a:lnTo>
                  <a:lnTo>
                    <a:pt x="453877" y="27098"/>
                  </a:lnTo>
                  <a:lnTo>
                    <a:pt x="322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30951" y="2939547"/>
              <a:ext cx="334645" cy="349250"/>
            </a:xfrm>
            <a:custGeom>
              <a:avLst/>
              <a:gdLst/>
              <a:ahLst/>
              <a:cxnLst/>
              <a:rect l="l" t="t" r="r" b="b"/>
              <a:pathLst>
                <a:path w="334645" h="349250">
                  <a:moveTo>
                    <a:pt x="334567" y="0"/>
                  </a:moveTo>
                  <a:lnTo>
                    <a:pt x="298810" y="134420"/>
                  </a:lnTo>
                </a:path>
                <a:path w="334645" h="349250">
                  <a:moveTo>
                    <a:pt x="298810" y="134420"/>
                  </a:moveTo>
                  <a:lnTo>
                    <a:pt x="298810" y="134420"/>
                  </a:lnTo>
                </a:path>
                <a:path w="334645" h="349250">
                  <a:moveTo>
                    <a:pt x="298810" y="134420"/>
                  </a:moveTo>
                  <a:lnTo>
                    <a:pt x="238977" y="255290"/>
                  </a:lnTo>
                </a:path>
                <a:path w="334645" h="349250">
                  <a:moveTo>
                    <a:pt x="238977" y="255290"/>
                  </a:moveTo>
                  <a:lnTo>
                    <a:pt x="238977" y="255290"/>
                  </a:lnTo>
                </a:path>
                <a:path w="334645" h="349250">
                  <a:moveTo>
                    <a:pt x="238977" y="255290"/>
                  </a:moveTo>
                  <a:lnTo>
                    <a:pt x="131347" y="322366"/>
                  </a:lnTo>
                </a:path>
                <a:path w="334645" h="349250">
                  <a:moveTo>
                    <a:pt x="131347" y="322366"/>
                  </a:moveTo>
                  <a:lnTo>
                    <a:pt x="131347" y="322366"/>
                  </a:lnTo>
                </a:path>
                <a:path w="334645" h="349250">
                  <a:moveTo>
                    <a:pt x="131347" y="322366"/>
                  </a:moveTo>
                  <a:lnTo>
                    <a:pt x="0" y="349197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508421" y="2939547"/>
              <a:ext cx="322580" cy="349250"/>
            </a:xfrm>
            <a:custGeom>
              <a:avLst/>
              <a:gdLst/>
              <a:ahLst/>
              <a:cxnLst/>
              <a:rect l="l" t="t" r="r" b="b"/>
              <a:pathLst>
                <a:path w="322579" h="349250">
                  <a:moveTo>
                    <a:pt x="322529" y="349197"/>
                  </a:moveTo>
                  <a:lnTo>
                    <a:pt x="203219" y="322366"/>
                  </a:lnTo>
                </a:path>
                <a:path w="322579" h="349250">
                  <a:moveTo>
                    <a:pt x="203219" y="322366"/>
                  </a:moveTo>
                  <a:lnTo>
                    <a:pt x="203219" y="322366"/>
                  </a:lnTo>
                </a:path>
                <a:path w="322579" h="349250">
                  <a:moveTo>
                    <a:pt x="203219" y="322366"/>
                  </a:moveTo>
                  <a:lnTo>
                    <a:pt x="95590" y="255290"/>
                  </a:lnTo>
                </a:path>
                <a:path w="322579" h="349250">
                  <a:moveTo>
                    <a:pt x="95590" y="255290"/>
                  </a:moveTo>
                  <a:lnTo>
                    <a:pt x="95590" y="255290"/>
                  </a:lnTo>
                </a:path>
                <a:path w="322579" h="349250">
                  <a:moveTo>
                    <a:pt x="95590" y="255290"/>
                  </a:moveTo>
                  <a:lnTo>
                    <a:pt x="23838" y="134420"/>
                  </a:lnTo>
                </a:path>
                <a:path w="322579" h="349250">
                  <a:moveTo>
                    <a:pt x="23838" y="134420"/>
                  </a:moveTo>
                  <a:lnTo>
                    <a:pt x="23838" y="134420"/>
                  </a:lnTo>
                </a:path>
                <a:path w="322579" h="349250">
                  <a:moveTo>
                    <a:pt x="23838" y="134420"/>
                  </a:moveTo>
                  <a:lnTo>
                    <a:pt x="0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508421" y="2589947"/>
              <a:ext cx="322580" cy="349885"/>
            </a:xfrm>
            <a:custGeom>
              <a:avLst/>
              <a:gdLst/>
              <a:ahLst/>
              <a:cxnLst/>
              <a:rect l="l" t="t" r="r" b="b"/>
              <a:pathLst>
                <a:path w="322579" h="349885">
                  <a:moveTo>
                    <a:pt x="0" y="349599"/>
                  </a:moveTo>
                  <a:lnTo>
                    <a:pt x="23838" y="215045"/>
                  </a:lnTo>
                </a:path>
                <a:path w="322579" h="349885">
                  <a:moveTo>
                    <a:pt x="23838" y="215045"/>
                  </a:moveTo>
                  <a:lnTo>
                    <a:pt x="23838" y="215045"/>
                  </a:lnTo>
                </a:path>
                <a:path w="322579" h="349885">
                  <a:moveTo>
                    <a:pt x="23838" y="215045"/>
                  </a:moveTo>
                  <a:lnTo>
                    <a:pt x="95590" y="107723"/>
                  </a:lnTo>
                </a:path>
                <a:path w="322579" h="349885">
                  <a:moveTo>
                    <a:pt x="95590" y="107723"/>
                  </a:moveTo>
                  <a:lnTo>
                    <a:pt x="95590" y="107723"/>
                  </a:lnTo>
                </a:path>
                <a:path w="322579" h="349885">
                  <a:moveTo>
                    <a:pt x="95590" y="107723"/>
                  </a:moveTo>
                  <a:lnTo>
                    <a:pt x="203219" y="27098"/>
                  </a:lnTo>
                </a:path>
                <a:path w="322579" h="349885">
                  <a:moveTo>
                    <a:pt x="203219" y="27098"/>
                  </a:moveTo>
                  <a:lnTo>
                    <a:pt x="203219" y="27098"/>
                  </a:lnTo>
                </a:path>
                <a:path w="322579" h="349885">
                  <a:moveTo>
                    <a:pt x="203219" y="27098"/>
                  </a:moveTo>
                  <a:lnTo>
                    <a:pt x="322529" y="0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30951" y="2589947"/>
              <a:ext cx="334645" cy="349885"/>
            </a:xfrm>
            <a:custGeom>
              <a:avLst/>
              <a:gdLst/>
              <a:ahLst/>
              <a:cxnLst/>
              <a:rect l="l" t="t" r="r" b="b"/>
              <a:pathLst>
                <a:path w="334645" h="349885">
                  <a:moveTo>
                    <a:pt x="0" y="0"/>
                  </a:moveTo>
                  <a:lnTo>
                    <a:pt x="131347" y="27098"/>
                  </a:lnTo>
                </a:path>
                <a:path w="334645" h="349885">
                  <a:moveTo>
                    <a:pt x="131347" y="27098"/>
                  </a:moveTo>
                  <a:lnTo>
                    <a:pt x="131347" y="27098"/>
                  </a:lnTo>
                </a:path>
                <a:path w="334645" h="349885">
                  <a:moveTo>
                    <a:pt x="131347" y="27098"/>
                  </a:moveTo>
                  <a:lnTo>
                    <a:pt x="238977" y="107723"/>
                  </a:lnTo>
                </a:path>
                <a:path w="334645" h="349885">
                  <a:moveTo>
                    <a:pt x="238977" y="107723"/>
                  </a:moveTo>
                  <a:lnTo>
                    <a:pt x="238977" y="107723"/>
                  </a:lnTo>
                </a:path>
                <a:path w="334645" h="349885">
                  <a:moveTo>
                    <a:pt x="238977" y="107723"/>
                  </a:moveTo>
                  <a:lnTo>
                    <a:pt x="298810" y="215045"/>
                  </a:lnTo>
                </a:path>
                <a:path w="334645" h="349885">
                  <a:moveTo>
                    <a:pt x="298810" y="215045"/>
                  </a:moveTo>
                  <a:lnTo>
                    <a:pt x="298810" y="215045"/>
                  </a:lnTo>
                </a:path>
                <a:path w="334645" h="349885">
                  <a:moveTo>
                    <a:pt x="298810" y="215045"/>
                  </a:moveTo>
                  <a:lnTo>
                    <a:pt x="334567" y="349599"/>
                  </a:lnTo>
                </a:path>
                <a:path w="334645" h="349885">
                  <a:moveTo>
                    <a:pt x="334567" y="349599"/>
                  </a:moveTo>
                  <a:lnTo>
                    <a:pt x="334567" y="349599"/>
                  </a:lnTo>
                </a:path>
              </a:pathLst>
            </a:custGeom>
            <a:ln w="12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6567354" y="2724981"/>
            <a:ext cx="539750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625">
              <a:lnSpc>
                <a:spcPct val="109200"/>
              </a:lnSpc>
              <a:spcBef>
                <a:spcPts val="95"/>
              </a:spcBef>
            </a:pPr>
            <a:r>
              <a:rPr sz="1050" spc="-75" dirty="0">
                <a:latin typeface="Arial"/>
                <a:cs typeface="Arial"/>
              </a:rPr>
              <a:t>network  r</a:t>
            </a:r>
            <a:r>
              <a:rPr sz="1050" spc="-25" dirty="0">
                <a:latin typeface="Arial"/>
                <a:cs typeface="Arial"/>
              </a:rPr>
              <a:t>e</a:t>
            </a:r>
            <a:r>
              <a:rPr sz="1050" spc="-60" dirty="0">
                <a:latin typeface="Arial"/>
                <a:cs typeface="Arial"/>
              </a:rPr>
              <a:t>s</a:t>
            </a:r>
            <a:r>
              <a:rPr sz="1050" spc="-25" dirty="0">
                <a:latin typeface="Arial"/>
                <a:cs typeface="Arial"/>
              </a:rPr>
              <a:t>o</a:t>
            </a:r>
            <a:r>
              <a:rPr sz="1050" spc="-120" dirty="0">
                <a:latin typeface="Arial"/>
                <a:cs typeface="Arial"/>
              </a:rPr>
              <a:t>u</a:t>
            </a:r>
            <a:r>
              <a:rPr sz="1050" spc="-75" dirty="0">
                <a:latin typeface="Arial"/>
                <a:cs typeface="Arial"/>
              </a:rPr>
              <a:t>r</a:t>
            </a:r>
            <a:r>
              <a:rPr sz="1050" spc="-60" dirty="0">
                <a:latin typeface="Arial"/>
                <a:cs typeface="Arial"/>
              </a:rPr>
              <a:t>c</a:t>
            </a:r>
            <a:r>
              <a:rPr sz="1050" spc="-120" dirty="0">
                <a:latin typeface="Arial"/>
                <a:cs typeface="Arial"/>
              </a:rPr>
              <a:t>e</a:t>
            </a:r>
            <a:r>
              <a:rPr sz="1050" spc="-60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992</Words>
  <Application>Microsoft Office PowerPoint</Application>
  <PresentationFormat>On-screen Show (4:3)</PresentationFormat>
  <Paragraphs>385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Software Project Planning</vt:lpstr>
      <vt:lpstr>Project Planning Task Set-I</vt:lpstr>
      <vt:lpstr>Project Planning Task Set-II</vt:lpstr>
      <vt:lpstr>Estimation</vt:lpstr>
      <vt:lpstr>Write it Down!</vt:lpstr>
      <vt:lpstr>To Understand Scope ...</vt:lpstr>
      <vt:lpstr>What is Scope?</vt:lpstr>
      <vt:lpstr>Resources</vt:lpstr>
      <vt:lpstr>Four characteristics of Resources  </vt:lpstr>
      <vt:lpstr>Reusable Software Resources  </vt:lpstr>
      <vt:lpstr>Reusable Software Resources  </vt:lpstr>
      <vt:lpstr>Reusable Software Resources  </vt:lpstr>
      <vt:lpstr>Environmental Resources   </vt:lpstr>
      <vt:lpstr>Project Estimation</vt:lpstr>
      <vt:lpstr>DECOMPOSITION TECHNIQUES  </vt:lpstr>
      <vt:lpstr>How do we size the software that we’re planning to build?  </vt:lpstr>
      <vt:lpstr>Estimation Techniques</vt:lpstr>
      <vt:lpstr>Estimation Accuracy</vt:lpstr>
      <vt:lpstr>Functional Decomposition</vt:lpstr>
      <vt:lpstr>Conventional Methods:  LOC/FP Approach</vt:lpstr>
      <vt:lpstr>Example: LOC Approach</vt:lpstr>
      <vt:lpstr>Example: FP Approach</vt:lpstr>
      <vt:lpstr>Process-Based Estimation</vt:lpstr>
      <vt:lpstr>Process-Based Estimation  Example</vt:lpstr>
      <vt:lpstr>Tool-Based Estimation</vt:lpstr>
      <vt:lpstr>Estimation with Use-Cases</vt:lpstr>
      <vt:lpstr>Empirical Estimation Models</vt:lpstr>
      <vt:lpstr>COCOMO-II</vt:lpstr>
      <vt:lpstr>The Software Equation</vt:lpstr>
      <vt:lpstr>The Make-Buy Decision</vt:lpstr>
      <vt:lpstr>Computing Expected Cost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ssn</cp:lastModifiedBy>
  <cp:revision>18</cp:revision>
  <dcterms:created xsi:type="dcterms:W3CDTF">2022-04-09T02:59:54Z</dcterms:created>
  <dcterms:modified xsi:type="dcterms:W3CDTF">2022-04-09T05:00:31Z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2022-04-09T00:00:00Z</vt:filetime>
  </property>
</Properties>
</file>