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77" r:id="rId2"/>
    <p:sldId id="260" r:id="rId3"/>
    <p:sldId id="256" r:id="rId4"/>
    <p:sldId id="257" r:id="rId5"/>
    <p:sldId id="258" r:id="rId6"/>
    <p:sldId id="261" r:id="rId7"/>
    <p:sldId id="262" r:id="rId8"/>
    <p:sldId id="263" r:id="rId9"/>
    <p:sldId id="264" r:id="rId10"/>
    <p:sldId id="265" r:id="rId11"/>
    <p:sldId id="266" r:id="rId12"/>
    <p:sldId id="268" r:id="rId13"/>
    <p:sldId id="269" r:id="rId14"/>
    <p:sldId id="270" r:id="rId15"/>
    <p:sldId id="271" r:id="rId16"/>
    <p:sldId id="272" r:id="rId17"/>
    <p:sldId id="275" r:id="rId18"/>
    <p:sldId id="276" r:id="rId19"/>
    <p:sldId id="278"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5" autoAdjust="0"/>
    <p:restoredTop sz="94698" autoAdjust="0"/>
  </p:normalViewPr>
  <p:slideViewPr>
    <p:cSldViewPr>
      <p:cViewPr>
        <p:scale>
          <a:sx n="73" d="100"/>
          <a:sy n="73" d="100"/>
        </p:scale>
        <p:origin x="-129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FB782-931F-46E4-89FB-2BAEF835B478}" type="datetimeFigureOut">
              <a:rPr lang="en-US" smtClean="0"/>
              <a:pPr/>
              <a:t>5/6/2010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5621E-2738-4C26-A1FF-B2467FCA639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EB5621E-2738-4C26-A1FF-B2467FCA639D}"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8E183F-ABA6-4741-AF2C-2A8F6BE78086}" type="slidenum">
              <a:rPr lang="ja-JP" altLang="en-US"/>
              <a:pPr/>
              <a:t>10</a:t>
            </a:fld>
            <a:endParaRPr lang="en-US" altLang="ja-JP"/>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ja-JP" altLang="en-US" smtClean="0"/>
              <a:t>最適化するための準備として、まず、各メッセージにラベル付けする。このラベルは各プロセス内での送信順を表すもので、送信する度にそのラベルをインクリメントしていくというようなものである。このラベルは、メッセージの中に含まれていて、受信側も知ることができるようになっている。</a:t>
            </a:r>
          </a:p>
          <a:p>
            <a:pPr eaLnBrk="1" hangingPunct="1"/>
            <a:endParaRPr lang="en-US" altLang="ja-JP" smtClean="0"/>
          </a:p>
          <a:p>
            <a:pPr eaLnBrk="1" hangingPunct="1"/>
            <a:r>
              <a:rPr lang="ja-JP" altLang="en-US" smtClean="0"/>
              <a:t>このような状況の中で、以下のような値を定義する。垂直のような記号はラベルの下限値、</a:t>
            </a:r>
            <a:r>
              <a:rPr lang="en-US" altLang="ja-JP" smtClean="0"/>
              <a:t>T</a:t>
            </a:r>
            <a:r>
              <a:rPr lang="ja-JP" altLang="en-US" smtClean="0"/>
              <a:t>のような記号はラベルの上限値とする。ここで、</a:t>
            </a:r>
            <a:r>
              <a:rPr lang="en-US" altLang="ja-JP" smtClean="0"/>
              <a:t>last_label_rcvd</a:t>
            </a:r>
            <a:r>
              <a:rPr lang="ja-JP" altLang="en-US" smtClean="0"/>
              <a:t>と</a:t>
            </a:r>
            <a:r>
              <a:rPr lang="en-US" altLang="ja-JP" smtClean="0"/>
              <a:t>first_label_sent</a:t>
            </a:r>
            <a:r>
              <a:rPr lang="ja-JP" altLang="en-US" smtClean="0"/>
              <a:t>という変数を各プロセスごとに用意するのだが、</a:t>
            </a:r>
            <a:r>
              <a:rPr lang="en-US" altLang="ja-JP" smtClean="0"/>
              <a:t>last_label_rcvd</a:t>
            </a:r>
            <a:r>
              <a:rPr lang="ja-JP" altLang="en-US" smtClean="0"/>
              <a:t>とはあるプロセスから受け取った最新のメッセージのラベルのこと、</a:t>
            </a:r>
            <a:r>
              <a:rPr lang="en-US" altLang="ja-JP" smtClean="0"/>
              <a:t>frist_label_sent</a:t>
            </a:r>
            <a:r>
              <a:rPr lang="ja-JP" altLang="en-US" smtClean="0"/>
              <a:t>とはチェックポイントを取ってからあるプロセスに対して初めて送信したメッセージのラベルのことである。もしもそのようなメッセージが存在しなかった場合は、どちらも下限値の値を代入する。すなわち、右上図で言うとそれぞれの値は、</a:t>
            </a:r>
            <a:r>
              <a:rPr lang="en-US" altLang="ja-JP" smtClean="0"/>
              <a:t>last_label_rcvd</a:t>
            </a:r>
            <a:r>
              <a:rPr lang="ja-JP" altLang="en-US" smtClean="0"/>
              <a:t>が</a:t>
            </a:r>
            <a:r>
              <a:rPr lang="en-US" altLang="ja-JP" smtClean="0"/>
              <a:t>y2</a:t>
            </a:r>
            <a:r>
              <a:rPr lang="ja-JP" altLang="en-US" smtClean="0"/>
              <a:t>、</a:t>
            </a:r>
            <a:r>
              <a:rPr lang="en-US" altLang="ja-JP" smtClean="0"/>
              <a:t>first_label_sent</a:t>
            </a:r>
            <a:r>
              <a:rPr lang="ja-JP" altLang="en-US" smtClean="0"/>
              <a:t>が</a:t>
            </a:r>
            <a:r>
              <a:rPr lang="en-US" altLang="ja-JP" smtClean="0"/>
              <a:t>x2</a:t>
            </a:r>
            <a:r>
              <a:rPr lang="ja-JP" altLang="en-US" smtClean="0"/>
              <a:t>となる。</a:t>
            </a:r>
          </a:p>
          <a:p>
            <a:pPr eaLnBrk="1" hangingPunct="1"/>
            <a:endParaRPr lang="ja-JP" altLang="en-US" smtClean="0"/>
          </a:p>
          <a:p>
            <a:pPr eaLnBrk="1" hangingPunct="1"/>
            <a:r>
              <a:rPr lang="en-US" altLang="ja-JP" smtClean="0"/>
              <a:t>Ckpt_cohort</a:t>
            </a:r>
            <a:r>
              <a:rPr lang="ja-JP" altLang="en-US" smtClean="0"/>
              <a:t>とは、自分がチェックポイントを取ることになったとき、チェックポイントを取る必要がある可能性のあるプロセス群のことである。つまり、</a:t>
            </a:r>
            <a:r>
              <a:rPr lang="en-US" altLang="ja-JP" smtClean="0"/>
              <a:t>ckpt_cohort</a:t>
            </a:r>
            <a:r>
              <a:rPr lang="ja-JP" altLang="en-US" smtClean="0"/>
              <a:t>に含まれないプロセスに対しては、チェックポイントを取ってもらう要請をする必要がなく、</a:t>
            </a:r>
            <a:r>
              <a:rPr lang="en-US" altLang="ja-JP" smtClean="0"/>
              <a:t>tentative checkpoint</a:t>
            </a:r>
            <a:r>
              <a:rPr lang="ja-JP" altLang="en-US" smtClean="0"/>
              <a:t>を取ったあとに送信するのは</a:t>
            </a:r>
            <a:r>
              <a:rPr lang="en-US" altLang="ja-JP" smtClean="0"/>
              <a:t>ckpt_cohort</a:t>
            </a:r>
            <a:r>
              <a:rPr lang="ja-JP" altLang="en-US" smtClean="0"/>
              <a:t>に含まれるプロセスのみということになる。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1453428-A0D7-43C6-991D-8CC34603C065}" type="slidenum">
              <a:rPr lang="ja-JP" altLang="en-US"/>
              <a:pPr/>
              <a:t>11</a:t>
            </a:fld>
            <a:endParaRPr lang="en-US" altLang="ja-JP"/>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ltLang="ja-JP" smtClean="0"/>
              <a:t>recovery</a:t>
            </a:r>
            <a:r>
              <a:rPr lang="ja-JP" altLang="en-US" smtClean="0"/>
              <a:t>をしたときに</a:t>
            </a:r>
            <a:r>
              <a:rPr lang="en-US" altLang="ja-JP" smtClean="0"/>
              <a:t>orphan</a:t>
            </a:r>
            <a:r>
              <a:rPr lang="ja-JP" altLang="en-US" smtClean="0"/>
              <a:t>メッセージを発生させる可能性があるのは、チェックポイント以前に受信したメッセージが送信元のチェックポイントに保存されていない場合である。あるプロセスにおいて、前回のチェックポイントから新しく取るチェックポイントの間に受け取ったメッセージがあった場合、相手がもしもその送信履歴をチェックポイントに保存していなかったとすると、そのメッセージが</a:t>
            </a:r>
            <a:r>
              <a:rPr lang="en-US" altLang="ja-JP" smtClean="0"/>
              <a:t>orphan</a:t>
            </a:r>
            <a:r>
              <a:rPr lang="ja-JP" altLang="en-US" smtClean="0"/>
              <a:t>になってしまう。すなわち、前回のチェックポイントと今回のチェックポイントの間にメッセージを送信してきたプロセスに対しては、</a:t>
            </a:r>
            <a:r>
              <a:rPr lang="en-US" altLang="ja-JP" smtClean="0"/>
              <a:t>checkpoint</a:t>
            </a:r>
            <a:r>
              <a:rPr lang="ja-JP" altLang="en-US" smtClean="0"/>
              <a:t>を取ってもらう必要があるかもしれないということになり、これに該当するプロセスが</a:t>
            </a:r>
            <a:r>
              <a:rPr lang="en-US" altLang="ja-JP" smtClean="0"/>
              <a:t>ckpt_cohort</a:t>
            </a:r>
            <a:r>
              <a:rPr lang="ja-JP" altLang="en-US" smtClean="0"/>
              <a:t>ということになる。これを記号で表すと、このようになる。</a:t>
            </a:r>
            <a:r>
              <a:rPr lang="en-US" altLang="ja-JP" smtClean="0"/>
              <a:t>last_label_rcvd</a:t>
            </a:r>
            <a:r>
              <a:rPr lang="ja-JP" altLang="en-US" smtClean="0"/>
              <a:t>が極小値よりも大きいということは何らかのメッセージを受信していることを意味している。</a:t>
            </a:r>
          </a:p>
          <a:p>
            <a:pPr eaLnBrk="1" hangingPunct="1"/>
            <a:endParaRPr lang="ja-JP" altLang="en-US" smtClean="0"/>
          </a:p>
          <a:p>
            <a:pPr eaLnBrk="1" hangingPunct="1"/>
            <a:r>
              <a:rPr lang="en-US" altLang="ja-JP" smtClean="0"/>
              <a:t>checkpoint</a:t>
            </a:r>
            <a:r>
              <a:rPr lang="ja-JP" altLang="en-US" smtClean="0"/>
              <a:t>のリクエストを受信したプロセスはどのようなときにチェックポイントを取る必要があるかというと、保存していない自分の送信メッセージを受信元が保存するときである。すなわちこれを式で表すと、この式のようにな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03751D8-F9F5-4327-9D34-AF44A907C351}" type="slidenum">
              <a:rPr lang="ja-JP" altLang="en-US"/>
              <a:pPr/>
              <a:t>12</a:t>
            </a:fld>
            <a:endParaRPr lang="en-US" altLang="ja-JP"/>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ja-JP" altLang="en-US" smtClean="0"/>
              <a:t>極小値を０としていることを忘れずに言う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IN" smtClean="0"/>
          </a:p>
        </p:txBody>
      </p:sp>
      <p:sp>
        <p:nvSpPr>
          <p:cNvPr id="63492" name="Slide Number Placeholder 3"/>
          <p:cNvSpPr>
            <a:spLocks noGrp="1"/>
          </p:cNvSpPr>
          <p:nvPr>
            <p:ph type="sldNum" sz="quarter" idx="5"/>
          </p:nvPr>
        </p:nvSpPr>
        <p:spPr>
          <a:noFill/>
        </p:spPr>
        <p:txBody>
          <a:bodyPr/>
          <a:lstStyle/>
          <a:p>
            <a:fld id="{C8B62A46-0389-4D15-A732-F0D9343C3869}" type="slidenum">
              <a:rPr lang="ja-JP" altLang="en-US"/>
              <a:pPr/>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EB5621E-2738-4C26-A1FF-B2467FCA639D}"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EB5621E-2738-4C26-A1FF-B2467FCA639D}"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EB5621E-2738-4C26-A1FF-B2467FCA639D}"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643037B-AD67-4040-9D92-BA80A3C252B0}" type="slidenum">
              <a:rPr lang="ja-JP" altLang="en-US"/>
              <a:pPr/>
              <a:t>17</a:t>
            </a:fld>
            <a:endParaRPr lang="en-US" altLang="ja-JP"/>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ja-JP" altLang="en-US" smtClean="0"/>
              <a:t>また同じように定義をする。</a:t>
            </a:r>
            <a:r>
              <a:rPr lang="en-US" altLang="ja-JP" smtClean="0"/>
              <a:t>checkpoint</a:t>
            </a:r>
            <a:r>
              <a:rPr lang="ja-JP" altLang="en-US" smtClean="0"/>
              <a:t>のときとほぼ同じ定義であるが、異なるのは赤い文字で書いてあるところである。</a:t>
            </a:r>
            <a:r>
              <a:rPr lang="en-US" altLang="ja-JP" smtClean="0"/>
              <a:t>roll_cohort</a:t>
            </a:r>
            <a:r>
              <a:rPr lang="ja-JP" altLang="en-US" smtClean="0"/>
              <a:t>は今度はあるプロセスがロールバックすることになったときに、同様にロールバックする必要があるかもしれないプロセス群のことである。新たに導入されたのは、</a:t>
            </a:r>
            <a:r>
              <a:rPr lang="en-US" altLang="ja-JP" smtClean="0"/>
              <a:t>last_label_sent</a:t>
            </a:r>
            <a:r>
              <a:rPr lang="ja-JP" altLang="en-US" smtClean="0"/>
              <a:t>という変数で、これは最新のチェックポイント以前に送信した最後のメッセージのラベルが入る。</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BE4ADF6-6187-42D2-8508-20A8711A9905}" type="slidenum">
              <a:rPr lang="ja-JP" altLang="en-US"/>
              <a:pPr/>
              <a:t>18</a:t>
            </a:fld>
            <a:endParaRPr lang="en-US" altLang="ja-JP"/>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ja-JP" altLang="en-US" smtClean="0"/>
              <a:t>チェックポイントの前に</a:t>
            </a:r>
            <a:r>
              <a:rPr lang="en-US" altLang="ja-JP" smtClean="0"/>
              <a:t>X</a:t>
            </a:r>
            <a:r>
              <a:rPr lang="ja-JP" altLang="en-US" smtClean="0"/>
              <a:t>が</a:t>
            </a:r>
            <a:r>
              <a:rPr lang="en-US" altLang="ja-JP" smtClean="0"/>
              <a:t>Y</a:t>
            </a:r>
            <a:r>
              <a:rPr lang="ja-JP" altLang="en-US" smtClean="0"/>
              <a:t>に送信したメッセージのラベルよりも、現在</a:t>
            </a:r>
            <a:r>
              <a:rPr lang="en-US" altLang="ja-JP" smtClean="0"/>
              <a:t>Y</a:t>
            </a:r>
            <a:r>
              <a:rPr lang="ja-JP" altLang="en-US" smtClean="0"/>
              <a:t>が</a:t>
            </a:r>
            <a:r>
              <a:rPr lang="en-US" altLang="ja-JP" smtClean="0"/>
              <a:t>X</a:t>
            </a:r>
            <a:r>
              <a:rPr lang="ja-JP" altLang="en-US" smtClean="0"/>
              <a:t>から受信している最新のメッセージのラベルの方が大きいということは、</a:t>
            </a:r>
            <a:r>
              <a:rPr lang="en-US" altLang="ja-JP" smtClean="0"/>
              <a:t>X</a:t>
            </a:r>
            <a:r>
              <a:rPr lang="ja-JP" altLang="en-US" smtClean="0"/>
              <a:t>がチェックポイント後に送信したメッセージを受け取ったということになる。そのため、</a:t>
            </a:r>
            <a:r>
              <a:rPr lang="en-US" altLang="ja-JP" smtClean="0"/>
              <a:t>X</a:t>
            </a:r>
            <a:r>
              <a:rPr lang="ja-JP" altLang="en-US" smtClean="0"/>
              <a:t>のみが</a:t>
            </a:r>
            <a:r>
              <a:rPr lang="en-US" altLang="ja-JP" smtClean="0"/>
              <a:t>Rollback</a:t>
            </a:r>
            <a:r>
              <a:rPr lang="ja-JP" altLang="en-US" smtClean="0"/>
              <a:t>すると、そのメッセージが</a:t>
            </a:r>
            <a:r>
              <a:rPr lang="en-US" altLang="ja-JP" smtClean="0"/>
              <a:t>Orphan</a:t>
            </a:r>
            <a:r>
              <a:rPr lang="ja-JP" altLang="en-US" smtClean="0"/>
              <a:t>になってしまう。これを防ぐために、</a:t>
            </a:r>
            <a:r>
              <a:rPr lang="en-US" altLang="ja-JP" smtClean="0"/>
              <a:t>Y</a:t>
            </a:r>
            <a:r>
              <a:rPr lang="ja-JP" altLang="en-US" smtClean="0"/>
              <a:t>も</a:t>
            </a:r>
            <a:r>
              <a:rPr lang="en-US" altLang="ja-JP" smtClean="0"/>
              <a:t>rollback</a:t>
            </a:r>
            <a:r>
              <a:rPr lang="ja-JP" altLang="en-US" smtClean="0"/>
              <a:t>する必要がある。</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57856D6-2DEC-4225-9021-F4D12298691D}" type="slidenum">
              <a:rPr lang="ja-JP" altLang="en-US"/>
              <a:pPr/>
              <a:t>19</a:t>
            </a:fld>
            <a:endParaRPr lang="en-US" altLang="ja-JP"/>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ja-JP" altLang="en-US" smtClean="0"/>
              <a:t>余計なロールバックを防ぎながら</a:t>
            </a:r>
            <a:r>
              <a:rPr lang="en-US" altLang="ja-JP" smtClean="0"/>
              <a:t>consistent</a:t>
            </a:r>
            <a:r>
              <a:rPr lang="ja-JP" altLang="en-US" smtClean="0"/>
              <a:t>な状態に</a:t>
            </a:r>
            <a:r>
              <a:rPr lang="en-US" altLang="ja-JP" smtClean="0"/>
              <a:t>recover</a:t>
            </a:r>
            <a:r>
              <a:rPr lang="ja-JP" altLang="en-US" smtClean="0"/>
              <a:t>することができる。。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EB5621E-2738-4C26-A1FF-B2467FCA639D}" type="slidenum">
              <a:rPr lang="en-IN" smtClean="0"/>
              <a:pPr/>
              <a:t>2</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40493-A349-440B-A302-E4C22A59B76C}" type="slidenum">
              <a:rPr lang="ja-JP" altLang="en-US" smtClean="0"/>
              <a:pPr fontAlgn="base">
                <a:spcBef>
                  <a:spcPct val="0"/>
                </a:spcBef>
                <a:spcAft>
                  <a:spcPct val="0"/>
                </a:spcAft>
                <a:defRPr/>
              </a:pPr>
              <a:t>21</a:t>
            </a:fld>
            <a:endParaRPr lang="en-US" altLang="ja-JP" smtClean="0"/>
          </a:p>
        </p:txBody>
      </p:sp>
      <p:sp>
        <p:nvSpPr>
          <p:cNvPr id="18435" name="Rectangle 2"/>
          <p:cNvSpPr>
            <a:spLocks noRo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同期してチェックポイントを取るための制御メッセージがたくさんある</a:t>
            </a:r>
          </a:p>
          <a:p>
            <a:pPr eaLnBrk="1" hangingPunct="1">
              <a:spcBef>
                <a:spcPct val="0"/>
              </a:spcBef>
            </a:pPr>
            <a:r>
              <a:rPr lang="ja-JP" altLang="en-US" smtClean="0"/>
              <a:t>チェックポイントアルゴリズム発動中は計算メッセージを送ってはならないことによる同期遅延</a:t>
            </a:r>
          </a:p>
          <a:p>
            <a:pPr eaLnBrk="1" hangingPunct="1">
              <a:spcBef>
                <a:spcPct val="0"/>
              </a:spcBef>
            </a:pPr>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5810A2-CF8B-43BE-8129-F9C83F7B9EDC}" type="slidenum">
              <a:rPr lang="ja-JP" altLang="en-US" smtClean="0"/>
              <a:pPr fontAlgn="base">
                <a:spcBef>
                  <a:spcPct val="0"/>
                </a:spcBef>
                <a:spcAft>
                  <a:spcPct val="0"/>
                </a:spcAft>
                <a:defRPr/>
              </a:pPr>
              <a:t>28</a:t>
            </a:fld>
            <a:endParaRPr lang="en-US" altLang="ja-JP" smtClean="0"/>
          </a:p>
        </p:txBody>
      </p:sp>
      <p:sp>
        <p:nvSpPr>
          <p:cNvPr id="19459" name="Rectangle 2"/>
          <p:cNvSpPr>
            <a:spLocks noRo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smtClean="0"/>
              <a:t>synchronous</a:t>
            </a:r>
            <a:r>
              <a:rPr lang="ja-JP" altLang="en-US" smtClean="0"/>
              <a:t>のときと違って、チェックポイント自体は何も考えずに取って良いので、ゴールはその独立したチェックポイントの中から最新の</a:t>
            </a:r>
            <a:r>
              <a:rPr lang="en-US" altLang="ja-JP" smtClean="0"/>
              <a:t>consistent</a:t>
            </a:r>
            <a:r>
              <a:rPr lang="ja-JP" altLang="en-US" smtClean="0"/>
              <a:t>なチェックポイントのセットを見つけることになる。</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EB5621E-2738-4C26-A1FF-B2467FCA639D}" type="slidenum">
              <a:rPr lang="en-IN" smtClean="0"/>
              <a:pPr/>
              <a:t>3</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A3F0324-42E5-460F-9132-E44D7F814F49}" type="slidenum">
              <a:rPr lang="ja-JP" altLang="en-US"/>
              <a:pPr/>
              <a:t>4</a:t>
            </a:fld>
            <a:endParaRPr lang="en-US" altLang="ja-JP"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tLang="ja-JP" dirty="0" smtClean="0"/>
              <a:t>Orphan message</a:t>
            </a:r>
            <a:r>
              <a:rPr lang="ja-JP" altLang="en-US" smtClean="0"/>
              <a:t>が生じると、</a:t>
            </a:r>
            <a:r>
              <a:rPr lang="en-US" altLang="ja-JP" dirty="0" smtClean="0"/>
              <a:t>domino effect</a:t>
            </a:r>
            <a:r>
              <a:rPr lang="ja-JP" altLang="en-US" smtClean="0"/>
              <a:t>のような悪影響が生じる。これは、 </a:t>
            </a:r>
            <a:r>
              <a:rPr lang="en-US" altLang="ja-JP" dirty="0" smtClean="0"/>
              <a:t>inconsistent</a:t>
            </a:r>
            <a:r>
              <a:rPr lang="ja-JP" altLang="en-US" smtClean="0"/>
              <a:t>な状態を作るメッセージが</a:t>
            </a:r>
            <a:r>
              <a:rPr lang="en-US" altLang="ja-JP" dirty="0" smtClean="0"/>
              <a:t>orphan message</a:t>
            </a:r>
            <a:r>
              <a:rPr lang="ja-JP" altLang="en-US" smtClean="0"/>
              <a:t>であり、</a:t>
            </a:r>
            <a:r>
              <a:rPr lang="en-US" altLang="ja-JP" dirty="0" smtClean="0"/>
              <a:t>inconsistent</a:t>
            </a:r>
            <a:r>
              <a:rPr lang="ja-JP" altLang="en-US" smtClean="0"/>
              <a:t>な状態が</a:t>
            </a:r>
            <a:r>
              <a:rPr lang="en-US" altLang="ja-JP" dirty="0" smtClean="0"/>
              <a:t>rollback</a:t>
            </a:r>
            <a:r>
              <a:rPr lang="ja-JP" altLang="en-US" smtClean="0"/>
              <a:t>を生み出すからである。 つまり、</a:t>
            </a:r>
            <a:r>
              <a:rPr lang="en-US" altLang="ja-JP" dirty="0" smtClean="0"/>
              <a:t>recovery</a:t>
            </a:r>
            <a:r>
              <a:rPr lang="ja-JP" altLang="en-US" smtClean="0"/>
              <a:t>しても</a:t>
            </a:r>
            <a:r>
              <a:rPr lang="en-US" altLang="ja-JP" dirty="0" smtClean="0"/>
              <a:t>inconsistency</a:t>
            </a:r>
            <a:r>
              <a:rPr lang="ja-JP" altLang="en-US" smtClean="0"/>
              <a:t>な状態になることがないよう、</a:t>
            </a:r>
            <a:r>
              <a:rPr lang="en-US" altLang="ja-JP" dirty="0" smtClean="0"/>
              <a:t>consistent</a:t>
            </a:r>
            <a:r>
              <a:rPr lang="ja-JP" altLang="en-US" smtClean="0"/>
              <a:t>なチェックポイントを取ることが重要になってくる。そこで、まずチェックポイントの</a:t>
            </a:r>
            <a:r>
              <a:rPr lang="en-US" altLang="ja-JP" dirty="0" smtClean="0"/>
              <a:t>consistency</a:t>
            </a:r>
            <a:r>
              <a:rPr lang="ja-JP" altLang="en-US" smtClean="0"/>
              <a:t>について説明する。</a:t>
            </a:r>
          </a:p>
          <a:p>
            <a:pPr eaLnBrk="1" hangingPunct="1"/>
            <a:endParaRPr lang="ja-JP" altLang="en-US" smtClean="0"/>
          </a:p>
          <a:p>
            <a:pPr eaLnBrk="1" hangingPunct="1"/>
            <a:r>
              <a:rPr lang="ja-JP" altLang="en-US" smtClean="0"/>
              <a:t>チェックポイントの</a:t>
            </a:r>
            <a:r>
              <a:rPr lang="en-US" altLang="ja-JP" dirty="0" smtClean="0"/>
              <a:t>consistency</a:t>
            </a:r>
            <a:r>
              <a:rPr lang="ja-JP" altLang="en-US" smtClean="0"/>
              <a:t>には、</a:t>
            </a:r>
            <a:r>
              <a:rPr lang="en-US" altLang="ja-JP" dirty="0" smtClean="0"/>
              <a:t>strongly consistency </a:t>
            </a:r>
            <a:r>
              <a:rPr lang="ja-JP" altLang="en-US" smtClean="0"/>
              <a:t>と </a:t>
            </a:r>
            <a:r>
              <a:rPr lang="en-US" altLang="ja-JP" dirty="0" smtClean="0"/>
              <a:t>consistency</a:t>
            </a:r>
            <a:r>
              <a:rPr lang="ja-JP" altLang="en-US" smtClean="0"/>
              <a:t>がある。</a:t>
            </a:r>
            <a:r>
              <a:rPr lang="en-US" altLang="ja-JP" dirty="0" smtClean="0"/>
              <a:t>strongly consistent</a:t>
            </a:r>
            <a:r>
              <a:rPr lang="ja-JP" altLang="en-US" smtClean="0"/>
              <a:t>であるというのは、各チェックポイントを結んでできる</a:t>
            </a:r>
            <a:r>
              <a:rPr lang="en-US" altLang="ja-JP" dirty="0" smtClean="0"/>
              <a:t>recovery line</a:t>
            </a:r>
            <a:r>
              <a:rPr lang="ja-JP" altLang="en-US" smtClean="0"/>
              <a:t>をメッセージが一つも貫いていないこと、</a:t>
            </a:r>
            <a:r>
              <a:rPr lang="en-US" altLang="ja-JP" dirty="0" smtClean="0"/>
              <a:t>consistent</a:t>
            </a:r>
            <a:r>
              <a:rPr lang="ja-JP" altLang="en-US" smtClean="0"/>
              <a:t>とは、</a:t>
            </a:r>
            <a:r>
              <a:rPr lang="en-US" altLang="ja-JP" dirty="0" smtClean="0"/>
              <a:t>recovery line</a:t>
            </a:r>
            <a:r>
              <a:rPr lang="ja-JP" altLang="en-US" smtClean="0"/>
              <a:t>を時系列において前から後に貫くメッセージは許すが、後ろから前に貫くメッセージが存在しないこと、である。</a:t>
            </a:r>
          </a:p>
          <a:p>
            <a:pPr eaLnBrk="1" hangingPunct="1"/>
            <a:endParaRPr lang="ja-JP" altLang="en-US" smtClean="0"/>
          </a:p>
          <a:p>
            <a:pPr eaLnBrk="1" hangingPunct="1"/>
            <a:r>
              <a:rPr lang="ja-JP" altLang="en-US" smtClean="0"/>
              <a:t>図で言うと</a:t>
            </a:r>
            <a:r>
              <a:rPr lang="en-US" altLang="ja-JP" dirty="0" smtClean="0"/>
              <a:t>(x1, y1, z1)</a:t>
            </a:r>
            <a:r>
              <a:rPr lang="ja-JP" altLang="en-US" smtClean="0"/>
              <a:t>が</a:t>
            </a:r>
            <a:r>
              <a:rPr lang="en-US" altLang="ja-JP" dirty="0" smtClean="0"/>
              <a:t>strongly consistent</a:t>
            </a:r>
            <a:r>
              <a:rPr lang="ja-JP" altLang="en-US" smtClean="0"/>
              <a:t>、</a:t>
            </a:r>
            <a:r>
              <a:rPr lang="en-US" altLang="ja-JP" dirty="0" smtClean="0"/>
              <a:t>(x2, y2, z2)</a:t>
            </a:r>
            <a:r>
              <a:rPr lang="ja-JP" altLang="en-US" smtClean="0"/>
              <a:t>が</a:t>
            </a:r>
            <a:r>
              <a:rPr lang="en-US" altLang="ja-JP" dirty="0" smtClean="0"/>
              <a:t>consistent</a:t>
            </a:r>
            <a:r>
              <a:rPr lang="ja-JP" altLang="en-US" smtClean="0"/>
              <a:t>になる。ただし、</a:t>
            </a:r>
            <a:r>
              <a:rPr lang="en-US" altLang="ja-JP" dirty="0" smtClean="0"/>
              <a:t>consistent</a:t>
            </a:r>
            <a:r>
              <a:rPr lang="ja-JP" altLang="en-US" smtClean="0"/>
              <a:t>の場合は、先ほど説明した</a:t>
            </a:r>
            <a:r>
              <a:rPr lang="en-US" altLang="ja-JP" dirty="0" smtClean="0"/>
              <a:t>lost message</a:t>
            </a:r>
            <a:r>
              <a:rPr lang="ja-JP" altLang="en-US" smtClean="0"/>
              <a:t>が存在するので、この</a:t>
            </a:r>
            <a:r>
              <a:rPr lang="en-US" altLang="ja-JP" dirty="0" smtClean="0"/>
              <a:t>lost message</a:t>
            </a:r>
            <a:r>
              <a:rPr lang="ja-JP" altLang="en-US" smtClean="0"/>
              <a:t>に対してはユーザが何らかの対策をとる必要がある。</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EB5621E-2738-4C26-A1FF-B2467FCA639D}" type="slidenum">
              <a:rPr lang="en-IN" smtClean="0"/>
              <a:pPr/>
              <a:t>5</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166EEC-8D34-47F2-ADFD-37D35CAD0403}" type="slidenum">
              <a:rPr lang="ja-JP" altLang="en-US"/>
              <a:pPr/>
              <a:t>6</a:t>
            </a:fld>
            <a:endParaRPr lang="en-US" altLang="ja-JP"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ja-JP" altLang="en-US" smtClean="0"/>
              <a:t>これから述べるアルゴリズムの目的は何であるかというと、</a:t>
            </a:r>
            <a:r>
              <a:rPr lang="en-US" altLang="ja-JP" dirty="0" smtClean="0"/>
              <a:t>consistent</a:t>
            </a:r>
            <a:r>
              <a:rPr lang="ja-JP" altLang="en-US" smtClean="0"/>
              <a:t>な</a:t>
            </a:r>
            <a:r>
              <a:rPr lang="en-US" altLang="ja-JP" dirty="0" smtClean="0"/>
              <a:t>global checkpoint</a:t>
            </a:r>
            <a:r>
              <a:rPr lang="ja-JP" altLang="en-US" smtClean="0"/>
              <a:t>を作成することである。ここで注意すべきは</a:t>
            </a:r>
            <a:r>
              <a:rPr lang="en-US" altLang="ja-JP" dirty="0" smtClean="0"/>
              <a:t>strongly consistent</a:t>
            </a:r>
            <a:r>
              <a:rPr lang="ja-JP" altLang="en-US" smtClean="0"/>
              <a:t>ではないため、</a:t>
            </a:r>
            <a:r>
              <a:rPr lang="en-US" altLang="ja-JP" dirty="0" smtClean="0"/>
              <a:t>lost message</a:t>
            </a:r>
            <a:r>
              <a:rPr lang="ja-JP" altLang="en-US" smtClean="0"/>
              <a:t>については何か対策をする必要があるということである。そのため、仮定として</a:t>
            </a:r>
            <a:r>
              <a:rPr lang="en-US" altLang="ja-JP" dirty="0" smtClean="0"/>
              <a:t>lost message</a:t>
            </a:r>
            <a:r>
              <a:rPr lang="ja-JP" altLang="en-US" smtClean="0"/>
              <a:t>を対処できる環境であることを挙げている。他にもアルゴリズムにおいて、通信路が</a:t>
            </a:r>
            <a:r>
              <a:rPr lang="en-US" altLang="ja-JP" dirty="0" smtClean="0"/>
              <a:t>FIFO</a:t>
            </a:r>
            <a:r>
              <a:rPr lang="ja-JP" altLang="en-US" smtClean="0"/>
              <a:t>であること、ネットワークの分裂がないこと、アルゴリズム実行中に故障が発生することもないことを想定している。</a:t>
            </a:r>
          </a:p>
          <a:p>
            <a:pPr eaLnBrk="1" hangingPunct="1"/>
            <a:endParaRPr lang="ja-JP" altLang="en-US" smtClean="0"/>
          </a:p>
          <a:p>
            <a:pPr eaLnBrk="1" hangingPunct="1"/>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1BA9E7A-EDED-4599-9FE1-911AD9EB0C8F}" type="slidenum">
              <a:rPr lang="ja-JP" altLang="en-US"/>
              <a:pPr/>
              <a:t>7</a:t>
            </a:fld>
            <a:endParaRPr lang="en-US" altLang="ja-JP"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ja-JP" dirty="0" smtClean="0"/>
              <a:t>Synchronous checkpoint</a:t>
            </a:r>
            <a:r>
              <a:rPr lang="ja-JP" altLang="en-US" smtClean="0"/>
              <a:t>のアルゴリズムでは、２種類のチェックポイントが存在する。まず、</a:t>
            </a:r>
            <a:r>
              <a:rPr lang="en-US" altLang="ja-JP" dirty="0" smtClean="0"/>
              <a:t>tentative checkpoint</a:t>
            </a:r>
            <a:r>
              <a:rPr lang="ja-JP" altLang="en-US" smtClean="0"/>
              <a:t>とは、</a:t>
            </a:r>
            <a:r>
              <a:rPr lang="en-US" altLang="ja-JP" dirty="0" smtClean="0"/>
              <a:t>rollback</a:t>
            </a:r>
            <a:r>
              <a:rPr lang="ja-JP" altLang="en-US" smtClean="0"/>
              <a:t>する際には用いないのだがいずれは次に述べる</a:t>
            </a:r>
            <a:r>
              <a:rPr lang="en-US" altLang="ja-JP" dirty="0" smtClean="0"/>
              <a:t>permanent checkpoint</a:t>
            </a:r>
            <a:r>
              <a:rPr lang="ja-JP" altLang="en-US" smtClean="0"/>
              <a:t>になり得る可能性がある</a:t>
            </a:r>
            <a:r>
              <a:rPr lang="en-US" altLang="ja-JP" dirty="0" smtClean="0"/>
              <a:t>checkpoint</a:t>
            </a:r>
            <a:r>
              <a:rPr lang="ja-JP" altLang="en-US" smtClean="0"/>
              <a:t>のことである。全てのプロセスにおいてその</a:t>
            </a:r>
            <a:r>
              <a:rPr lang="en-US" altLang="ja-JP" dirty="0" smtClean="0"/>
              <a:t>tentative checkpoint</a:t>
            </a:r>
            <a:r>
              <a:rPr lang="ja-JP" altLang="en-US" smtClean="0"/>
              <a:t>が正しく取れているときに、それを確定するという意味で</a:t>
            </a:r>
            <a:r>
              <a:rPr lang="en-US" altLang="ja-JP" dirty="0" smtClean="0"/>
              <a:t>permanent checkpoint</a:t>
            </a:r>
            <a:r>
              <a:rPr lang="ja-JP" altLang="en-US" smtClean="0"/>
              <a:t>にするということを行う。</a:t>
            </a:r>
          </a:p>
          <a:p>
            <a:pPr eaLnBrk="1" hangingPunct="1"/>
            <a:endParaRPr lang="ja-JP" altLang="en-US" smtClean="0"/>
          </a:p>
          <a:p>
            <a:pPr eaLnBrk="1" hangingPunct="1"/>
            <a:r>
              <a:rPr lang="en-US" altLang="ja-JP" dirty="0" smtClean="0"/>
              <a:t>permanent checkpoint</a:t>
            </a:r>
            <a:r>
              <a:rPr lang="ja-JP" altLang="en-US" smtClean="0"/>
              <a:t>とは、</a:t>
            </a:r>
            <a:r>
              <a:rPr lang="en-US" altLang="ja-JP" dirty="0" smtClean="0"/>
              <a:t>recovery</a:t>
            </a:r>
            <a:r>
              <a:rPr lang="ja-JP" altLang="en-US" smtClean="0"/>
              <a:t>の際に</a:t>
            </a:r>
            <a:r>
              <a:rPr lang="en-US" altLang="ja-JP" dirty="0" smtClean="0"/>
              <a:t>rollback</a:t>
            </a:r>
            <a:r>
              <a:rPr lang="ja-JP" altLang="en-US" smtClean="0"/>
              <a:t>する地点</a:t>
            </a:r>
            <a:r>
              <a:rPr lang="en-US" altLang="ja-JP" dirty="0" smtClean="0"/>
              <a:t>(recovery point)</a:t>
            </a:r>
            <a:r>
              <a:rPr lang="ja-JP" altLang="en-US" smtClean="0"/>
              <a:t>のことであり、他プロセスの</a:t>
            </a:r>
            <a:r>
              <a:rPr lang="en-US" altLang="ja-JP" dirty="0" smtClean="0"/>
              <a:t>permanent checkpoint</a:t>
            </a:r>
            <a:r>
              <a:rPr lang="ja-JP" altLang="en-US" smtClean="0"/>
              <a:t>と</a:t>
            </a:r>
            <a:r>
              <a:rPr lang="en-US" altLang="ja-JP" dirty="0" smtClean="0"/>
              <a:t>consistent</a:t>
            </a:r>
            <a:r>
              <a:rPr lang="ja-JP" altLang="en-US" smtClean="0"/>
              <a:t>な</a:t>
            </a:r>
            <a:r>
              <a:rPr lang="en-US" altLang="ja-JP" dirty="0" smtClean="0"/>
              <a:t>global checkpoint</a:t>
            </a:r>
            <a:r>
              <a:rPr lang="ja-JP" altLang="en-US" smtClean="0"/>
              <a:t>を形成している。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DDC5DAF-FC04-4151-A377-A3C6EC07EDFA}" type="slidenum">
              <a:rPr lang="ja-JP" altLang="en-US"/>
              <a:pPr/>
              <a:t>8</a:t>
            </a:fld>
            <a:endParaRPr lang="en-US" altLang="ja-JP"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ja-JP" altLang="en-US" smtClean="0"/>
              <a:t>アルゴリズムの手順は以下のようになっている。ただ話してもわからないと思うので、次のスライドで説明する。</a:t>
            </a:r>
            <a:endParaRPr lang="en-US" altLang="ja-JP"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4D02525-7E25-4E85-807F-E264C88901DA}" type="slidenum">
              <a:rPr lang="ja-JP" altLang="en-US"/>
              <a:pPr/>
              <a:t>9</a:t>
            </a:fld>
            <a:endParaRPr lang="en-US" altLang="ja-JP" dirty="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ja-JP" altLang="en-US" smtClean="0"/>
              <a:t>アルゴリズムを開始させるプロセスを</a:t>
            </a:r>
            <a:r>
              <a:rPr lang="en-US" altLang="ja-JP" dirty="0" smtClean="0"/>
              <a:t>initiator</a:t>
            </a:r>
            <a:r>
              <a:rPr lang="ja-JP" altLang="en-US" smtClean="0"/>
              <a:t>という。まず、</a:t>
            </a:r>
            <a:r>
              <a:rPr lang="en-US" altLang="ja-JP" dirty="0" smtClean="0"/>
              <a:t>initiator</a:t>
            </a:r>
            <a:r>
              <a:rPr lang="ja-JP" altLang="en-US" smtClean="0"/>
              <a:t>が</a:t>
            </a:r>
            <a:r>
              <a:rPr lang="en-US" altLang="ja-JP" dirty="0" smtClean="0"/>
              <a:t>tentative checkpoint</a:t>
            </a:r>
            <a:r>
              <a:rPr lang="ja-JP" altLang="en-US" smtClean="0"/>
              <a:t>を取る。その後、</a:t>
            </a:r>
            <a:r>
              <a:rPr lang="en-US" altLang="ja-JP" dirty="0" smtClean="0"/>
              <a:t>initiator</a:t>
            </a:r>
            <a:r>
              <a:rPr lang="ja-JP" altLang="en-US" smtClean="0"/>
              <a:t>は他のプロセスに対してチェックポイントを取るよう要請するメッセージを出す。各プロセスはそのメッセージを受け取ると、</a:t>
            </a:r>
            <a:r>
              <a:rPr lang="en-US" altLang="ja-JP" dirty="0" smtClean="0"/>
              <a:t>initiator</a:t>
            </a:r>
            <a:r>
              <a:rPr lang="ja-JP" altLang="en-US" smtClean="0"/>
              <a:t>に対して</a:t>
            </a:r>
            <a:r>
              <a:rPr lang="en-US" altLang="ja-JP" dirty="0" smtClean="0"/>
              <a:t>tentative checkpoint</a:t>
            </a:r>
            <a:r>
              <a:rPr lang="ja-JP" altLang="en-US" smtClean="0"/>
              <a:t>を取ったことを知らせる。</a:t>
            </a:r>
            <a:r>
              <a:rPr lang="en-US" altLang="ja-JP" dirty="0" smtClean="0"/>
              <a:t>Initiator</a:t>
            </a:r>
            <a:r>
              <a:rPr lang="ja-JP" altLang="en-US" smtClean="0"/>
              <a:t>は全てのプロセスからそのメッセージが返ってきたら、自分の</a:t>
            </a:r>
            <a:r>
              <a:rPr lang="en-US" altLang="ja-JP" dirty="0" smtClean="0"/>
              <a:t>tentative checkpoint</a:t>
            </a:r>
            <a:r>
              <a:rPr lang="ja-JP" altLang="en-US" smtClean="0"/>
              <a:t>を</a:t>
            </a:r>
            <a:r>
              <a:rPr lang="en-US" altLang="ja-JP" dirty="0" smtClean="0"/>
              <a:t>permanent checkpoint</a:t>
            </a:r>
            <a:r>
              <a:rPr lang="ja-JP" altLang="en-US" smtClean="0"/>
              <a:t>に変えて、また同様に他プロセスに対して先ほど取った</a:t>
            </a:r>
            <a:r>
              <a:rPr lang="en-US" altLang="ja-JP" dirty="0" smtClean="0"/>
              <a:t>tentative checkpoint</a:t>
            </a:r>
            <a:r>
              <a:rPr lang="ja-JP" altLang="en-US" smtClean="0"/>
              <a:t>を</a:t>
            </a:r>
            <a:r>
              <a:rPr lang="en-US" altLang="ja-JP" dirty="0" smtClean="0"/>
              <a:t>permanent checkpoint</a:t>
            </a:r>
            <a:r>
              <a:rPr lang="ja-JP" altLang="en-US" smtClean="0"/>
              <a:t>に変換するようメッセージを投げる。各プロセスはそのメッセージを受け取ると、自分の</a:t>
            </a:r>
            <a:r>
              <a:rPr lang="en-US" altLang="ja-JP" dirty="0" smtClean="0"/>
              <a:t>tentative checkpoint</a:t>
            </a:r>
            <a:r>
              <a:rPr lang="ja-JP" altLang="en-US" smtClean="0"/>
              <a:t>を</a:t>
            </a:r>
            <a:r>
              <a:rPr lang="en-US" altLang="ja-JP" dirty="0" smtClean="0"/>
              <a:t>permanent checkpoint</a:t>
            </a:r>
            <a:r>
              <a:rPr lang="ja-JP" altLang="en-US" smtClean="0"/>
              <a:t>に変換する。</a:t>
            </a:r>
          </a:p>
          <a:p>
            <a:pPr eaLnBrk="1" hangingPunct="1"/>
            <a:endParaRPr lang="ja-JP" altLang="en-US" smtClean="0"/>
          </a:p>
          <a:p>
            <a:pPr eaLnBrk="1" hangingPunct="1"/>
            <a:r>
              <a:rPr lang="ja-JP" altLang="en-US" smtClean="0"/>
              <a:t>また、このアルゴリズムではもう一つの条件として、</a:t>
            </a:r>
            <a:r>
              <a:rPr lang="en-US" altLang="ja-JP" dirty="0" smtClean="0"/>
              <a:t>tentative checkpoint</a:t>
            </a:r>
            <a:r>
              <a:rPr lang="ja-JP" altLang="en-US" smtClean="0"/>
              <a:t>を取った後は、</a:t>
            </a:r>
            <a:r>
              <a:rPr lang="en-US" altLang="ja-JP" dirty="0" smtClean="0"/>
              <a:t>initiator</a:t>
            </a:r>
            <a:r>
              <a:rPr lang="ja-JP" altLang="en-US" smtClean="0"/>
              <a:t>から</a:t>
            </a:r>
            <a:r>
              <a:rPr lang="en-US" altLang="ja-JP" dirty="0" smtClean="0"/>
              <a:t>permanent checkpoint</a:t>
            </a:r>
            <a:r>
              <a:rPr lang="ja-JP" altLang="en-US" smtClean="0"/>
              <a:t>にするかどうかの決定通知を受け取るまで、他プロセスに計算関連のメッセージを送信してはならないことになっている。そのため、このアルゴリズムの手法を取ると、ある</a:t>
            </a:r>
            <a:r>
              <a:rPr lang="en-US" altLang="ja-JP" dirty="0" smtClean="0"/>
              <a:t>global checkpoint</a:t>
            </a:r>
            <a:r>
              <a:rPr lang="ja-JP" altLang="en-US" smtClean="0"/>
              <a:t>の後に送信したメッセージが、その</a:t>
            </a:r>
            <a:r>
              <a:rPr lang="en-US" altLang="ja-JP" dirty="0" smtClean="0"/>
              <a:t>checkpoint</a:t>
            </a:r>
            <a:r>
              <a:rPr lang="ja-JP" altLang="en-US" smtClean="0"/>
              <a:t>の前に届くことはない。つまり、</a:t>
            </a:r>
            <a:r>
              <a:rPr lang="en-US" altLang="ja-JP" dirty="0" smtClean="0"/>
              <a:t>consistent</a:t>
            </a:r>
            <a:r>
              <a:rPr lang="ja-JP" altLang="en-US" smtClean="0"/>
              <a:t>な</a:t>
            </a:r>
            <a:r>
              <a:rPr lang="en-US" altLang="ja-JP" dirty="0" smtClean="0"/>
              <a:t>global checkpoint</a:t>
            </a:r>
            <a:r>
              <a:rPr lang="ja-JP" altLang="en-US" smtClean="0"/>
              <a:t>であることが保証されている。</a:t>
            </a:r>
          </a:p>
          <a:p>
            <a:pPr eaLnBrk="1" hangingPunct="1"/>
            <a:endParaRPr lang="ja-JP" altLang="en-US" smtClean="0"/>
          </a:p>
          <a:p>
            <a:pPr eaLnBrk="1" hangingPunct="1"/>
            <a:r>
              <a:rPr lang="ja-JP" altLang="en-US" smtClean="0"/>
              <a:t>しかし、一方でこのアルゴリズムには無駄が存在する。このような</a:t>
            </a:r>
            <a:r>
              <a:rPr lang="en-US" altLang="ja-JP" dirty="0" smtClean="0"/>
              <a:t>checkpoint</a:t>
            </a:r>
            <a:r>
              <a:rPr lang="ja-JP" altLang="en-US" smtClean="0"/>
              <a:t>が</a:t>
            </a:r>
            <a:r>
              <a:rPr lang="en-US" altLang="ja-JP" dirty="0" smtClean="0"/>
              <a:t>consistent</a:t>
            </a:r>
            <a:r>
              <a:rPr lang="ja-JP" altLang="en-US" smtClean="0"/>
              <a:t>であるのに対し、同じようにこのように</a:t>
            </a:r>
            <a:r>
              <a:rPr lang="en-US" altLang="ja-JP" dirty="0" smtClean="0"/>
              <a:t>checkpoint set</a:t>
            </a:r>
            <a:r>
              <a:rPr lang="ja-JP" altLang="en-US" smtClean="0"/>
              <a:t>を選択しても</a:t>
            </a:r>
            <a:r>
              <a:rPr lang="en-US" altLang="ja-JP" dirty="0" smtClean="0"/>
              <a:t>consistent</a:t>
            </a:r>
            <a:r>
              <a:rPr lang="ja-JP" altLang="en-US" smtClean="0"/>
              <a:t>になる。この無駄を省くために最適化として次に述べるようなアルゴリズムを取る。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749F218-E4D4-4A7E-B865-B6220EE0E40F}" type="datetimeFigureOut">
              <a:rPr lang="en-US" smtClean="0"/>
              <a:pPr/>
              <a:t>5/6/2010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54C7F34-75C2-4C41-BF12-F4C248F5ED55}"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49F218-E4D4-4A7E-B865-B6220EE0E40F}" type="datetimeFigureOut">
              <a:rPr lang="en-US" smtClean="0"/>
              <a:pPr/>
              <a:t>5/6/2010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C7F34-75C2-4C41-BF12-F4C248F5ED5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49F218-E4D4-4A7E-B865-B6220EE0E40F}" type="datetimeFigureOut">
              <a:rPr lang="en-US" smtClean="0"/>
              <a:pPr/>
              <a:t>5/6/2010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C7F34-75C2-4C41-BF12-F4C248F5ED5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49F218-E4D4-4A7E-B865-B6220EE0E40F}" type="datetimeFigureOut">
              <a:rPr lang="en-US" smtClean="0"/>
              <a:pPr/>
              <a:t>5/6/2010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C7F34-75C2-4C41-BF12-F4C248F5ED55}"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49F218-E4D4-4A7E-B865-B6220EE0E40F}" type="datetimeFigureOut">
              <a:rPr lang="en-US" smtClean="0"/>
              <a:pPr/>
              <a:t>5/6/2010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54C7F34-75C2-4C41-BF12-F4C248F5ED5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49F218-E4D4-4A7E-B865-B6220EE0E40F}" type="datetimeFigureOut">
              <a:rPr lang="en-US" smtClean="0"/>
              <a:pPr/>
              <a:t>5/6/2010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C7F34-75C2-4C41-BF12-F4C248F5ED55}"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49F218-E4D4-4A7E-B865-B6220EE0E40F}" type="datetimeFigureOut">
              <a:rPr lang="en-US" smtClean="0"/>
              <a:pPr/>
              <a:t>5/6/2010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4C7F34-75C2-4C41-BF12-F4C248F5ED55}"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49F218-E4D4-4A7E-B865-B6220EE0E40F}" type="datetimeFigureOut">
              <a:rPr lang="en-US" smtClean="0"/>
              <a:pPr/>
              <a:t>5/6/2010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4C7F34-75C2-4C41-BF12-F4C248F5ED5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F218-E4D4-4A7E-B865-B6220EE0E40F}" type="datetimeFigureOut">
              <a:rPr lang="en-US" smtClean="0"/>
              <a:pPr/>
              <a:t>5/6/2010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4C7F34-75C2-4C41-BF12-F4C248F5ED5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49F218-E4D4-4A7E-B865-B6220EE0E40F}" type="datetimeFigureOut">
              <a:rPr lang="en-US" smtClean="0"/>
              <a:pPr/>
              <a:t>5/6/2010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C7F34-75C2-4C41-BF12-F4C248F5ED55}"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49F218-E4D4-4A7E-B865-B6220EE0E40F}" type="datetimeFigureOut">
              <a:rPr lang="en-US" smtClean="0"/>
              <a:pPr/>
              <a:t>5/6/2010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54C7F34-75C2-4C41-BF12-F4C248F5ED55}"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749F218-E4D4-4A7E-B865-B6220EE0E40F}" type="datetimeFigureOut">
              <a:rPr lang="en-US" smtClean="0"/>
              <a:pPr/>
              <a:t>5/6/2010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54C7F34-75C2-4C41-BF12-F4C248F5ED5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500438"/>
            <a:ext cx="6400800" cy="2214578"/>
          </a:xfrm>
          <a:solidFill>
            <a:schemeClr val="accent4">
              <a:lumMod val="20000"/>
              <a:lumOff val="80000"/>
            </a:schemeClr>
          </a:solidFill>
        </p:spPr>
        <p:txBody>
          <a:bodyPr>
            <a:normAutofit lnSpcReduction="10000"/>
          </a:bodyPr>
          <a:lstStyle/>
          <a:p>
            <a:endParaRPr lang="en-US" dirty="0" smtClean="0"/>
          </a:p>
          <a:p>
            <a:r>
              <a:rPr lang="en-US" dirty="0" smtClean="0"/>
              <a:t>BY</a:t>
            </a:r>
          </a:p>
          <a:p>
            <a:r>
              <a:rPr lang="en-US" dirty="0" smtClean="0"/>
              <a:t>Y.V.LOKESHWARI</a:t>
            </a:r>
          </a:p>
          <a:p>
            <a:r>
              <a:rPr lang="en-US" dirty="0" smtClean="0"/>
              <a:t>&amp;</a:t>
            </a:r>
          </a:p>
          <a:p>
            <a:r>
              <a:rPr lang="en-US" dirty="0" smtClean="0"/>
              <a:t>K.NIVETHAA SHREE</a:t>
            </a:r>
            <a:endParaRPr lang="en-IN" dirty="0"/>
          </a:p>
        </p:txBody>
      </p:sp>
      <p:sp>
        <p:nvSpPr>
          <p:cNvPr id="3" name="Title 2"/>
          <p:cNvSpPr>
            <a:spLocks noGrp="1"/>
          </p:cNvSpPr>
          <p:nvPr>
            <p:ph type="ctrTitle"/>
          </p:nvPr>
        </p:nvSpPr>
        <p:spPr>
          <a:xfrm>
            <a:off x="457200" y="1142984"/>
            <a:ext cx="8229600" cy="2286016"/>
          </a:xfrm>
          <a:solidFill>
            <a:schemeClr val="tx1"/>
          </a:solidFill>
        </p:spPr>
        <p:txBody>
          <a:bodyPr>
            <a:normAutofit/>
          </a:bodyPr>
          <a:lstStyle/>
          <a:p>
            <a:r>
              <a:rPr lang="en-US" dirty="0" smtClean="0"/>
              <a:t>SYNCHRONOUS AND ASYNCHRONOUS CHECK POINT AND RECOVERY ALGORITHMS</a:t>
            </a:r>
            <a:endParaRPr lang="en-IN"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214290"/>
            <a:ext cx="7772400" cy="785818"/>
          </a:xfrm>
        </p:spPr>
        <p:txBody>
          <a:bodyPr>
            <a:normAutofit fontScale="90000"/>
          </a:bodyPr>
          <a:lstStyle/>
          <a:p>
            <a:pPr eaLnBrk="1" hangingPunct="1"/>
            <a:r>
              <a:rPr lang="en-US" altLang="ja-JP" sz="4400" dirty="0" smtClean="0"/>
              <a:t>Optimized Algorithm</a:t>
            </a:r>
            <a:endParaRPr lang="ja-JP" altLang="en-US" sz="4400" smtClean="0"/>
          </a:p>
        </p:txBody>
      </p:sp>
      <p:sp>
        <p:nvSpPr>
          <p:cNvPr id="22531" name="Rectangle 3"/>
          <p:cNvSpPr>
            <a:spLocks noGrp="1" noChangeArrowheads="1"/>
          </p:cNvSpPr>
          <p:nvPr>
            <p:ph type="body" idx="1"/>
          </p:nvPr>
        </p:nvSpPr>
        <p:spPr>
          <a:xfrm>
            <a:off x="457200" y="1285859"/>
            <a:ext cx="8229600" cy="5383229"/>
          </a:xfrm>
        </p:spPr>
        <p:txBody>
          <a:bodyPr>
            <a:normAutofit/>
          </a:bodyPr>
          <a:lstStyle/>
          <a:p>
            <a:pPr eaLnBrk="1" hangingPunct="1">
              <a:lnSpc>
                <a:spcPct val="90000"/>
              </a:lnSpc>
              <a:buFont typeface="Wingdings" pitchFamily="2" charset="2"/>
              <a:buNone/>
            </a:pPr>
            <a:r>
              <a:rPr lang="en-US" altLang="ja-JP" sz="2400" dirty="0" smtClean="0"/>
              <a:t>Each message is labeled by order of sending</a:t>
            </a:r>
          </a:p>
          <a:p>
            <a:pPr eaLnBrk="1" hangingPunct="1">
              <a:lnSpc>
                <a:spcPct val="90000"/>
              </a:lnSpc>
              <a:buFont typeface="Wingdings" pitchFamily="2" charset="2"/>
              <a:buNone/>
            </a:pPr>
            <a:endParaRPr lang="en-US" altLang="ja-JP" sz="2400" dirty="0" smtClean="0"/>
          </a:p>
          <a:p>
            <a:pPr eaLnBrk="1" hangingPunct="1">
              <a:lnSpc>
                <a:spcPct val="90000"/>
              </a:lnSpc>
              <a:buFont typeface="Wingdings" pitchFamily="2" charset="2"/>
              <a:buNone/>
            </a:pPr>
            <a:r>
              <a:rPr lang="en-US" altLang="ja-JP" sz="2400" b="1" dirty="0" smtClean="0"/>
              <a:t>Labeling Scheme</a:t>
            </a:r>
          </a:p>
          <a:p>
            <a:pPr lvl="1" eaLnBrk="1" hangingPunct="1">
              <a:lnSpc>
                <a:spcPct val="90000"/>
              </a:lnSpc>
              <a:buFont typeface="Wingdings" pitchFamily="2" charset="2"/>
              <a:buNone/>
            </a:pPr>
            <a:r>
              <a:rPr lang="en-US" altLang="ja-JP" dirty="0" smtClean="0">
                <a:solidFill>
                  <a:srgbClr val="000099"/>
                </a:solidFill>
              </a:rPr>
              <a:t>⊥</a:t>
            </a:r>
            <a:r>
              <a:rPr lang="en-US" altLang="ja-JP" dirty="0" smtClean="0"/>
              <a:t> : smallest label</a:t>
            </a:r>
            <a:endParaRPr lang="ja-JP" altLang="en-US" smtClean="0"/>
          </a:p>
          <a:p>
            <a:pPr lvl="1" eaLnBrk="1" hangingPunct="1">
              <a:lnSpc>
                <a:spcPct val="90000"/>
              </a:lnSpc>
              <a:buFont typeface="Wingdings" pitchFamily="2" charset="2"/>
              <a:buNone/>
            </a:pPr>
            <a:r>
              <a:rPr lang="en-US" altLang="ja-JP" dirty="0" smtClean="0">
                <a:solidFill>
                  <a:srgbClr val="000099"/>
                </a:solidFill>
              </a:rPr>
              <a:t>т</a:t>
            </a:r>
            <a:r>
              <a:rPr lang="en-US" altLang="ja-JP" dirty="0" smtClean="0"/>
              <a:t> : largest label</a:t>
            </a:r>
          </a:p>
          <a:p>
            <a:pPr lvl="1" eaLnBrk="1" hangingPunct="1">
              <a:lnSpc>
                <a:spcPct val="90000"/>
              </a:lnSpc>
              <a:buFont typeface="Wingdings" pitchFamily="2" charset="2"/>
              <a:buNone/>
            </a:pPr>
            <a:r>
              <a:rPr lang="en-US" altLang="ja-JP" dirty="0" err="1" smtClean="0">
                <a:solidFill>
                  <a:srgbClr val="000099"/>
                </a:solidFill>
              </a:rPr>
              <a:t>last_label_rcvd</a:t>
            </a:r>
            <a:r>
              <a:rPr lang="en-US" altLang="ja-JP" baseline="-25000" dirty="0" err="1" smtClean="0">
                <a:solidFill>
                  <a:srgbClr val="000099"/>
                </a:solidFill>
              </a:rPr>
              <a:t>X</a:t>
            </a:r>
            <a:r>
              <a:rPr lang="en-US" altLang="ja-JP" dirty="0" smtClean="0">
                <a:solidFill>
                  <a:srgbClr val="000099"/>
                </a:solidFill>
              </a:rPr>
              <a:t>[Y]</a:t>
            </a:r>
            <a:r>
              <a:rPr lang="en-US" altLang="ja-JP" dirty="0" smtClean="0"/>
              <a:t> :  </a:t>
            </a:r>
            <a:br>
              <a:rPr lang="en-US" altLang="ja-JP" dirty="0" smtClean="0"/>
            </a:br>
            <a:r>
              <a:rPr lang="en-US" altLang="ja-JP" dirty="0" smtClean="0"/>
              <a:t>the last message that X received from Y after X has taken its last permanent or tentative checkpoint. if not exists, ⊥is in it.</a:t>
            </a:r>
          </a:p>
          <a:p>
            <a:pPr lvl="1" eaLnBrk="1" hangingPunct="1">
              <a:lnSpc>
                <a:spcPct val="90000"/>
              </a:lnSpc>
              <a:buFont typeface="Wingdings" pitchFamily="2" charset="2"/>
              <a:buNone/>
            </a:pPr>
            <a:r>
              <a:rPr lang="en-US" altLang="ja-JP" dirty="0" err="1" smtClean="0">
                <a:solidFill>
                  <a:srgbClr val="000099"/>
                </a:solidFill>
              </a:rPr>
              <a:t>first_label_sent</a:t>
            </a:r>
            <a:r>
              <a:rPr lang="en-US" altLang="ja-JP" baseline="-25000" dirty="0" err="1" smtClean="0">
                <a:solidFill>
                  <a:srgbClr val="000099"/>
                </a:solidFill>
              </a:rPr>
              <a:t>X</a:t>
            </a:r>
            <a:r>
              <a:rPr lang="en-US" altLang="ja-JP" dirty="0" smtClean="0">
                <a:solidFill>
                  <a:srgbClr val="000099"/>
                </a:solidFill>
              </a:rPr>
              <a:t>[Y]</a:t>
            </a:r>
            <a:r>
              <a:rPr lang="en-US" altLang="ja-JP" dirty="0" smtClean="0"/>
              <a:t> :  </a:t>
            </a:r>
            <a:br>
              <a:rPr lang="en-US" altLang="ja-JP" dirty="0" smtClean="0"/>
            </a:br>
            <a:r>
              <a:rPr lang="en-US" altLang="ja-JP" dirty="0" smtClean="0"/>
              <a:t>the first message that X sent to Y after X took its last permanent or tentative checkpoint . if not exists, ⊥is in it.</a:t>
            </a:r>
          </a:p>
          <a:p>
            <a:pPr lvl="1" eaLnBrk="1" hangingPunct="1">
              <a:lnSpc>
                <a:spcPct val="90000"/>
              </a:lnSpc>
              <a:buFont typeface="Wingdings" pitchFamily="2" charset="2"/>
              <a:buNone/>
            </a:pPr>
            <a:r>
              <a:rPr lang="en-US" altLang="ja-JP" dirty="0" err="1" smtClean="0">
                <a:solidFill>
                  <a:srgbClr val="000099"/>
                </a:solidFill>
              </a:rPr>
              <a:t>ckpt_cohort</a:t>
            </a:r>
            <a:r>
              <a:rPr lang="en-US" altLang="ja-JP" baseline="-25000" dirty="0" err="1" smtClean="0">
                <a:solidFill>
                  <a:srgbClr val="000099"/>
                </a:solidFill>
              </a:rPr>
              <a:t>X</a:t>
            </a:r>
            <a:r>
              <a:rPr lang="en-US" altLang="ja-JP" dirty="0" smtClean="0"/>
              <a:t> :</a:t>
            </a:r>
            <a:br>
              <a:rPr lang="en-US" altLang="ja-JP" dirty="0" smtClean="0"/>
            </a:br>
            <a:r>
              <a:rPr lang="en-US" altLang="ja-JP" dirty="0" smtClean="0"/>
              <a:t>the set of all processes that may have</a:t>
            </a:r>
            <a:r>
              <a:rPr lang="ja-JP" altLang="en-US" smtClean="0"/>
              <a:t> </a:t>
            </a:r>
            <a:r>
              <a:rPr lang="en-US" altLang="ja-JP" dirty="0" smtClean="0"/>
              <a:t>to take checkpoints when X decides to take a checkpoint. </a:t>
            </a:r>
            <a:r>
              <a:rPr lang="en-US" altLang="ja-JP" sz="2000" dirty="0" smtClean="0"/>
              <a:t/>
            </a:r>
            <a:br>
              <a:rPr lang="en-US" altLang="ja-JP" sz="2000" dirty="0" smtClean="0"/>
            </a:br>
            <a:endParaRPr lang="en-US" altLang="ja-JP" sz="2000" dirty="0" smtClean="0"/>
          </a:p>
        </p:txBody>
      </p:sp>
      <p:sp>
        <p:nvSpPr>
          <p:cNvPr id="22532" name="Text Box 4"/>
          <p:cNvSpPr txBox="1">
            <a:spLocks noChangeArrowheads="1"/>
          </p:cNvSpPr>
          <p:nvPr/>
        </p:nvSpPr>
        <p:spPr bwMode="auto">
          <a:xfrm>
            <a:off x="3492500" y="928670"/>
            <a:ext cx="5329238" cy="461665"/>
          </a:xfrm>
          <a:prstGeom prst="rect">
            <a:avLst/>
          </a:prstGeom>
          <a:noFill/>
          <a:ln w="9525">
            <a:noFill/>
            <a:miter lim="800000"/>
            <a:headEnd/>
            <a:tailEnd/>
          </a:ln>
        </p:spPr>
        <p:txBody>
          <a:bodyPr wrap="square">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Checkpoint</a:t>
            </a:r>
            <a:r>
              <a:rPr kumimoji="1" lang="ja-JP" altLang="en-US" sz="2400" b="1">
                <a:solidFill>
                  <a:schemeClr val="tx2"/>
                </a:solidFill>
              </a:rPr>
              <a:t>～</a:t>
            </a:r>
          </a:p>
        </p:txBody>
      </p:sp>
      <p:sp>
        <p:nvSpPr>
          <p:cNvPr id="22533" name="Line 5"/>
          <p:cNvSpPr>
            <a:spLocks noChangeShapeType="1"/>
          </p:cNvSpPr>
          <p:nvPr/>
        </p:nvSpPr>
        <p:spPr bwMode="auto">
          <a:xfrm>
            <a:off x="3779838" y="2852738"/>
            <a:ext cx="3600450" cy="0"/>
          </a:xfrm>
          <a:prstGeom prst="line">
            <a:avLst/>
          </a:prstGeom>
          <a:noFill/>
          <a:ln w="9525">
            <a:solidFill>
              <a:schemeClr val="tx1"/>
            </a:solidFill>
            <a:round/>
            <a:headEnd/>
            <a:tailEnd/>
          </a:ln>
        </p:spPr>
        <p:txBody>
          <a:bodyPr/>
          <a:lstStyle/>
          <a:p>
            <a:endParaRPr lang="en-IN"/>
          </a:p>
        </p:txBody>
      </p:sp>
      <p:sp>
        <p:nvSpPr>
          <p:cNvPr id="22534" name="Line 6"/>
          <p:cNvSpPr>
            <a:spLocks noChangeShapeType="1"/>
          </p:cNvSpPr>
          <p:nvPr/>
        </p:nvSpPr>
        <p:spPr bwMode="auto">
          <a:xfrm>
            <a:off x="3779838" y="3573463"/>
            <a:ext cx="3600450" cy="0"/>
          </a:xfrm>
          <a:prstGeom prst="line">
            <a:avLst/>
          </a:prstGeom>
          <a:noFill/>
          <a:ln w="9525">
            <a:solidFill>
              <a:schemeClr val="tx1"/>
            </a:solidFill>
            <a:round/>
            <a:headEnd/>
            <a:tailEnd/>
          </a:ln>
        </p:spPr>
        <p:txBody>
          <a:bodyPr/>
          <a:lstStyle/>
          <a:p>
            <a:endParaRPr lang="en-IN"/>
          </a:p>
        </p:txBody>
      </p:sp>
      <p:sp>
        <p:nvSpPr>
          <p:cNvPr id="22535" name="Text Box 7"/>
          <p:cNvSpPr txBox="1">
            <a:spLocks noChangeArrowheads="1"/>
          </p:cNvSpPr>
          <p:nvPr/>
        </p:nvSpPr>
        <p:spPr bwMode="auto">
          <a:xfrm>
            <a:off x="4067175" y="2611438"/>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2536" name="Text Box 8"/>
          <p:cNvSpPr txBox="1">
            <a:spLocks noChangeArrowheads="1"/>
          </p:cNvSpPr>
          <p:nvPr/>
        </p:nvSpPr>
        <p:spPr bwMode="auto">
          <a:xfrm>
            <a:off x="4284663" y="3332163"/>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2537" name="Line 9"/>
          <p:cNvSpPr>
            <a:spLocks noChangeShapeType="1"/>
          </p:cNvSpPr>
          <p:nvPr/>
        </p:nvSpPr>
        <p:spPr bwMode="auto">
          <a:xfrm>
            <a:off x="4572000" y="2852738"/>
            <a:ext cx="360363" cy="720725"/>
          </a:xfrm>
          <a:prstGeom prst="line">
            <a:avLst/>
          </a:prstGeom>
          <a:noFill/>
          <a:ln w="9525">
            <a:solidFill>
              <a:schemeClr val="tx1"/>
            </a:solidFill>
            <a:round/>
            <a:headEnd/>
            <a:tailEnd type="triangle" w="med" len="med"/>
          </a:ln>
        </p:spPr>
        <p:txBody>
          <a:bodyPr/>
          <a:lstStyle/>
          <a:p>
            <a:endParaRPr lang="en-IN"/>
          </a:p>
        </p:txBody>
      </p:sp>
      <p:sp>
        <p:nvSpPr>
          <p:cNvPr id="22538" name="Line 10"/>
          <p:cNvSpPr>
            <a:spLocks noChangeShapeType="1"/>
          </p:cNvSpPr>
          <p:nvPr/>
        </p:nvSpPr>
        <p:spPr bwMode="auto">
          <a:xfrm>
            <a:off x="5148263" y="2852738"/>
            <a:ext cx="863600" cy="720725"/>
          </a:xfrm>
          <a:prstGeom prst="line">
            <a:avLst/>
          </a:prstGeom>
          <a:noFill/>
          <a:ln w="9525">
            <a:solidFill>
              <a:schemeClr val="tx1"/>
            </a:solidFill>
            <a:round/>
            <a:headEnd/>
            <a:tailEnd type="triangle" w="med" len="med"/>
          </a:ln>
        </p:spPr>
        <p:txBody>
          <a:bodyPr/>
          <a:lstStyle/>
          <a:p>
            <a:endParaRPr lang="en-IN"/>
          </a:p>
        </p:txBody>
      </p:sp>
      <p:sp>
        <p:nvSpPr>
          <p:cNvPr id="22539" name="Line 11"/>
          <p:cNvSpPr>
            <a:spLocks noChangeShapeType="1"/>
          </p:cNvSpPr>
          <p:nvPr/>
        </p:nvSpPr>
        <p:spPr bwMode="auto">
          <a:xfrm flipV="1">
            <a:off x="5292725" y="2852738"/>
            <a:ext cx="719138" cy="720725"/>
          </a:xfrm>
          <a:prstGeom prst="line">
            <a:avLst/>
          </a:prstGeom>
          <a:noFill/>
          <a:ln w="9525">
            <a:solidFill>
              <a:schemeClr val="tx1"/>
            </a:solidFill>
            <a:round/>
            <a:headEnd/>
            <a:tailEnd type="triangle" w="med" len="med"/>
          </a:ln>
        </p:spPr>
        <p:txBody>
          <a:bodyPr/>
          <a:lstStyle/>
          <a:p>
            <a:endParaRPr lang="en-IN"/>
          </a:p>
        </p:txBody>
      </p:sp>
      <p:sp>
        <p:nvSpPr>
          <p:cNvPr id="22540" name="Line 12"/>
          <p:cNvSpPr>
            <a:spLocks noChangeShapeType="1"/>
          </p:cNvSpPr>
          <p:nvPr/>
        </p:nvSpPr>
        <p:spPr bwMode="auto">
          <a:xfrm flipV="1">
            <a:off x="6227763" y="2852738"/>
            <a:ext cx="288925" cy="720725"/>
          </a:xfrm>
          <a:prstGeom prst="line">
            <a:avLst/>
          </a:prstGeom>
          <a:noFill/>
          <a:ln w="9525">
            <a:solidFill>
              <a:schemeClr val="tx1"/>
            </a:solidFill>
            <a:round/>
            <a:headEnd/>
            <a:tailEnd type="triangle" w="med" len="med"/>
          </a:ln>
        </p:spPr>
        <p:txBody>
          <a:bodyPr/>
          <a:lstStyle/>
          <a:p>
            <a:endParaRPr lang="en-IN"/>
          </a:p>
        </p:txBody>
      </p:sp>
      <p:sp>
        <p:nvSpPr>
          <p:cNvPr id="22541" name="Text Box 13"/>
          <p:cNvSpPr txBox="1">
            <a:spLocks noChangeArrowheads="1"/>
          </p:cNvSpPr>
          <p:nvPr/>
        </p:nvSpPr>
        <p:spPr bwMode="auto">
          <a:xfrm>
            <a:off x="3492500" y="2636838"/>
            <a:ext cx="431800" cy="366712"/>
          </a:xfrm>
          <a:prstGeom prst="rect">
            <a:avLst/>
          </a:prstGeom>
          <a:noFill/>
          <a:ln w="9525">
            <a:noFill/>
            <a:miter lim="800000"/>
            <a:headEnd/>
            <a:tailEnd/>
          </a:ln>
        </p:spPr>
        <p:txBody>
          <a:bodyPr>
            <a:spAutoFit/>
          </a:bodyPr>
          <a:lstStyle/>
          <a:p>
            <a:pPr>
              <a:spcBef>
                <a:spcPct val="50000"/>
              </a:spcBef>
            </a:pPr>
            <a:r>
              <a:rPr lang="en-US" altLang="ja-JP"/>
              <a:t>X</a:t>
            </a:r>
          </a:p>
        </p:txBody>
      </p:sp>
      <p:sp>
        <p:nvSpPr>
          <p:cNvPr id="22542" name="Text Box 14"/>
          <p:cNvSpPr txBox="1">
            <a:spLocks noChangeArrowheads="1"/>
          </p:cNvSpPr>
          <p:nvPr/>
        </p:nvSpPr>
        <p:spPr bwMode="auto">
          <a:xfrm>
            <a:off x="3492500" y="3422650"/>
            <a:ext cx="431800" cy="366713"/>
          </a:xfrm>
          <a:prstGeom prst="rect">
            <a:avLst/>
          </a:prstGeom>
          <a:noFill/>
          <a:ln w="9525">
            <a:noFill/>
            <a:miter lim="800000"/>
            <a:headEnd/>
            <a:tailEnd/>
          </a:ln>
        </p:spPr>
        <p:txBody>
          <a:bodyPr>
            <a:spAutoFit/>
          </a:bodyPr>
          <a:lstStyle/>
          <a:p>
            <a:pPr>
              <a:spcBef>
                <a:spcPct val="50000"/>
              </a:spcBef>
            </a:pPr>
            <a:r>
              <a:rPr lang="en-US" altLang="ja-JP"/>
              <a:t>Y</a:t>
            </a:r>
          </a:p>
        </p:txBody>
      </p:sp>
      <p:sp>
        <p:nvSpPr>
          <p:cNvPr id="22543" name="Text Box 15"/>
          <p:cNvSpPr txBox="1">
            <a:spLocks noChangeArrowheads="1"/>
          </p:cNvSpPr>
          <p:nvPr/>
        </p:nvSpPr>
        <p:spPr bwMode="auto">
          <a:xfrm>
            <a:off x="4716463" y="2997200"/>
            <a:ext cx="431800" cy="366713"/>
          </a:xfrm>
          <a:prstGeom prst="rect">
            <a:avLst/>
          </a:prstGeom>
          <a:noFill/>
          <a:ln w="9525">
            <a:noFill/>
            <a:miter lim="800000"/>
            <a:headEnd/>
            <a:tailEnd/>
          </a:ln>
        </p:spPr>
        <p:txBody>
          <a:bodyPr>
            <a:spAutoFit/>
          </a:bodyPr>
          <a:lstStyle/>
          <a:p>
            <a:pPr>
              <a:spcBef>
                <a:spcPct val="50000"/>
              </a:spcBef>
            </a:pPr>
            <a:r>
              <a:rPr lang="en-US" altLang="ja-JP"/>
              <a:t>x2</a:t>
            </a:r>
          </a:p>
        </p:txBody>
      </p:sp>
      <p:sp>
        <p:nvSpPr>
          <p:cNvPr id="22544" name="Text Box 16"/>
          <p:cNvSpPr txBox="1">
            <a:spLocks noChangeArrowheads="1"/>
          </p:cNvSpPr>
          <p:nvPr/>
        </p:nvSpPr>
        <p:spPr bwMode="auto">
          <a:xfrm>
            <a:off x="5292725" y="2846388"/>
            <a:ext cx="431800" cy="366712"/>
          </a:xfrm>
          <a:prstGeom prst="rect">
            <a:avLst/>
          </a:prstGeom>
          <a:noFill/>
          <a:ln w="9525">
            <a:noFill/>
            <a:miter lim="800000"/>
            <a:headEnd/>
            <a:tailEnd/>
          </a:ln>
        </p:spPr>
        <p:txBody>
          <a:bodyPr>
            <a:spAutoFit/>
          </a:bodyPr>
          <a:lstStyle/>
          <a:p>
            <a:pPr>
              <a:spcBef>
                <a:spcPct val="50000"/>
              </a:spcBef>
            </a:pPr>
            <a:r>
              <a:rPr lang="en-US" altLang="ja-JP" dirty="0"/>
              <a:t>x3</a:t>
            </a:r>
          </a:p>
        </p:txBody>
      </p:sp>
      <p:sp>
        <p:nvSpPr>
          <p:cNvPr id="22545" name="Text Box 17"/>
          <p:cNvSpPr txBox="1">
            <a:spLocks noChangeArrowheads="1"/>
          </p:cNvSpPr>
          <p:nvPr/>
        </p:nvSpPr>
        <p:spPr bwMode="auto">
          <a:xfrm>
            <a:off x="5292725" y="3213100"/>
            <a:ext cx="431800" cy="366713"/>
          </a:xfrm>
          <a:prstGeom prst="rect">
            <a:avLst/>
          </a:prstGeom>
          <a:noFill/>
          <a:ln w="9525">
            <a:noFill/>
            <a:miter lim="800000"/>
            <a:headEnd/>
            <a:tailEnd/>
          </a:ln>
        </p:spPr>
        <p:txBody>
          <a:bodyPr>
            <a:spAutoFit/>
          </a:bodyPr>
          <a:lstStyle/>
          <a:p>
            <a:pPr>
              <a:spcBef>
                <a:spcPct val="50000"/>
              </a:spcBef>
            </a:pPr>
            <a:r>
              <a:rPr lang="en-US" altLang="ja-JP"/>
              <a:t>y1</a:t>
            </a:r>
          </a:p>
        </p:txBody>
      </p:sp>
      <p:sp>
        <p:nvSpPr>
          <p:cNvPr id="22546" name="Text Box 18"/>
          <p:cNvSpPr txBox="1">
            <a:spLocks noChangeArrowheads="1"/>
          </p:cNvSpPr>
          <p:nvPr/>
        </p:nvSpPr>
        <p:spPr bwMode="auto">
          <a:xfrm>
            <a:off x="6300788" y="3213100"/>
            <a:ext cx="431800" cy="366713"/>
          </a:xfrm>
          <a:prstGeom prst="rect">
            <a:avLst/>
          </a:prstGeom>
          <a:noFill/>
          <a:ln w="9525">
            <a:noFill/>
            <a:miter lim="800000"/>
            <a:headEnd/>
            <a:tailEnd/>
          </a:ln>
        </p:spPr>
        <p:txBody>
          <a:bodyPr>
            <a:spAutoFit/>
          </a:bodyPr>
          <a:lstStyle/>
          <a:p>
            <a:pPr>
              <a:spcBef>
                <a:spcPct val="50000"/>
              </a:spcBef>
            </a:pPr>
            <a:r>
              <a:rPr lang="en-US" altLang="ja-JP"/>
              <a:t>y2</a:t>
            </a:r>
          </a:p>
        </p:txBody>
      </p:sp>
      <p:sp>
        <p:nvSpPr>
          <p:cNvPr id="55315" name="Text Box 19"/>
          <p:cNvSpPr txBox="1">
            <a:spLocks noChangeArrowheads="1"/>
          </p:cNvSpPr>
          <p:nvPr/>
        </p:nvSpPr>
        <p:spPr bwMode="auto">
          <a:xfrm>
            <a:off x="3143240" y="3286124"/>
            <a:ext cx="500066" cy="369332"/>
          </a:xfrm>
          <a:prstGeom prst="rect">
            <a:avLst/>
          </a:prstGeom>
          <a:noFill/>
          <a:ln w="9525">
            <a:noFill/>
            <a:miter lim="800000"/>
            <a:headEnd/>
            <a:tailEnd/>
          </a:ln>
        </p:spPr>
        <p:txBody>
          <a:bodyPr wrap="square">
            <a:spAutoFit/>
          </a:bodyPr>
          <a:lstStyle/>
          <a:p>
            <a:r>
              <a:rPr kumimoji="1" lang="en-US" altLang="ja-JP" dirty="0">
                <a:solidFill>
                  <a:srgbClr val="FF0000"/>
                </a:solidFill>
              </a:rPr>
              <a:t>y2</a:t>
            </a:r>
            <a:endParaRPr kumimoji="1" lang="ja-JP" altLang="en-US">
              <a:solidFill>
                <a:srgbClr val="FF0000"/>
              </a:solidFill>
            </a:endParaRPr>
          </a:p>
        </p:txBody>
      </p:sp>
      <p:sp>
        <p:nvSpPr>
          <p:cNvPr id="55316" name="Text Box 20"/>
          <p:cNvSpPr txBox="1">
            <a:spLocks noChangeArrowheads="1"/>
          </p:cNvSpPr>
          <p:nvPr/>
        </p:nvSpPr>
        <p:spPr bwMode="auto">
          <a:xfrm>
            <a:off x="3214678" y="4357694"/>
            <a:ext cx="428627" cy="369332"/>
          </a:xfrm>
          <a:prstGeom prst="rect">
            <a:avLst/>
          </a:prstGeom>
          <a:noFill/>
          <a:ln w="9525">
            <a:noFill/>
            <a:miter lim="800000"/>
            <a:headEnd/>
            <a:tailEnd/>
          </a:ln>
        </p:spPr>
        <p:txBody>
          <a:bodyPr wrap="square">
            <a:spAutoFit/>
          </a:bodyPr>
          <a:lstStyle/>
          <a:p>
            <a:r>
              <a:rPr kumimoji="1" lang="en-US" altLang="ja-JP" dirty="0">
                <a:solidFill>
                  <a:srgbClr val="FF0000"/>
                </a:solidFill>
              </a:rPr>
              <a:t>x2</a:t>
            </a:r>
            <a:endParaRPr kumimoji="1" lang="ja-JP" altLang="en-US">
              <a:solidFill>
                <a:srgbClr val="FF0000"/>
              </a:solidFill>
            </a:endParaRPr>
          </a:p>
        </p:txBody>
      </p:sp>
      <p:sp>
        <p:nvSpPr>
          <p:cNvPr id="55317" name="Text Box 21"/>
          <p:cNvSpPr txBox="1">
            <a:spLocks noChangeArrowheads="1"/>
          </p:cNvSpPr>
          <p:nvPr/>
        </p:nvSpPr>
        <p:spPr bwMode="auto">
          <a:xfrm>
            <a:off x="428596" y="6286520"/>
            <a:ext cx="8072494" cy="400110"/>
          </a:xfrm>
          <a:prstGeom prst="rect">
            <a:avLst/>
          </a:prstGeom>
          <a:solidFill>
            <a:srgbClr val="FFFFD9"/>
          </a:solidFill>
          <a:ln w="9525">
            <a:solidFill>
              <a:schemeClr val="tx1"/>
            </a:solidFill>
            <a:miter lim="800000"/>
            <a:headEnd/>
            <a:tailEnd/>
          </a:ln>
        </p:spPr>
        <p:txBody>
          <a:bodyPr wrap="square">
            <a:spAutoFit/>
          </a:bodyPr>
          <a:lstStyle/>
          <a:p>
            <a:pPr>
              <a:spcBef>
                <a:spcPct val="50000"/>
              </a:spcBef>
            </a:pPr>
            <a:r>
              <a:rPr lang="en-US" altLang="ja-JP" sz="2000" dirty="0">
                <a:solidFill>
                  <a:srgbClr val="FF0000"/>
                </a:solidFill>
              </a:rPr>
              <a:t>Checkpoint request need to be sent to only the processes included in </a:t>
            </a:r>
            <a:r>
              <a:rPr lang="en-US" altLang="ja-JP" sz="2000" i="1" dirty="0" err="1">
                <a:solidFill>
                  <a:srgbClr val="FF0000"/>
                </a:solidFill>
              </a:rPr>
              <a:t>ckpt_cohort</a:t>
            </a:r>
            <a:endParaRPr lang="en-US" altLang="ja-JP" sz="20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blinds(horizontal)">
                                      <p:cBhvr>
                                        <p:cTn id="7" dur="500"/>
                                        <p:tgtEl>
                                          <p:spTgt spid="55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16"/>
                                        </p:tgtEl>
                                        <p:attrNameLst>
                                          <p:attrName>style.visibility</p:attrName>
                                        </p:attrNameLst>
                                      </p:cBhvr>
                                      <p:to>
                                        <p:strVal val="visible"/>
                                      </p:to>
                                    </p:set>
                                    <p:animEffect transition="in" filter="blinds(horizontal)">
                                      <p:cBhvr>
                                        <p:cTn id="12" dur="500"/>
                                        <p:tgtEl>
                                          <p:spTgt spid="55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p:bldP spid="55316" grpId="0"/>
      <p:bldP spid="553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ja-JP" sz="4400" smtClean="0"/>
              <a:t>Optimized Algorithm</a:t>
            </a:r>
            <a:endParaRPr lang="ja-JP" altLang="en-US" sz="4400" smtClean="0"/>
          </a:p>
        </p:txBody>
      </p:sp>
      <p:sp>
        <p:nvSpPr>
          <p:cNvPr id="23555" name="Rectangle 3"/>
          <p:cNvSpPr>
            <a:spLocks noGrp="1" noChangeArrowheads="1"/>
          </p:cNvSpPr>
          <p:nvPr>
            <p:ph type="body" idx="1"/>
          </p:nvPr>
        </p:nvSpPr>
        <p:spPr>
          <a:xfrm>
            <a:off x="395288" y="2276475"/>
            <a:ext cx="8229600" cy="4411663"/>
          </a:xfrm>
        </p:spPr>
        <p:txBody>
          <a:bodyPr/>
          <a:lstStyle/>
          <a:p>
            <a:pPr marL="495300" indent="-495300" eaLnBrk="1" hangingPunct="1">
              <a:buFont typeface="Wingdings" pitchFamily="2" charset="2"/>
              <a:buNone/>
            </a:pPr>
            <a:r>
              <a:rPr lang="en-US" altLang="ja-JP" smtClean="0"/>
              <a:t> </a:t>
            </a:r>
            <a:r>
              <a:rPr lang="en-US" altLang="ja-JP" sz="2800" smtClean="0"/>
              <a:t>ckpt_cohort</a:t>
            </a:r>
            <a:r>
              <a:rPr lang="en-US" altLang="ja-JP" sz="2800" baseline="-25000" smtClean="0"/>
              <a:t>X</a:t>
            </a:r>
            <a:r>
              <a:rPr lang="en-US" altLang="ja-JP" sz="2800" smtClean="0"/>
              <a:t> : { Y | last_label_rcvd</a:t>
            </a:r>
            <a:r>
              <a:rPr lang="en-US" altLang="ja-JP" sz="2800" baseline="-25000" smtClean="0"/>
              <a:t>X</a:t>
            </a:r>
            <a:r>
              <a:rPr lang="en-US" altLang="ja-JP" sz="2800" smtClean="0"/>
              <a:t>[Y] &gt; ⊥</a:t>
            </a:r>
            <a:r>
              <a:rPr lang="en-US" altLang="ja-JP" sz="2800" smtClean="0">
                <a:solidFill>
                  <a:srgbClr val="990033"/>
                </a:solidFill>
              </a:rPr>
              <a:t> </a:t>
            </a:r>
            <a:r>
              <a:rPr lang="en-US" altLang="ja-JP" sz="2800" smtClean="0"/>
              <a:t>}</a:t>
            </a:r>
          </a:p>
          <a:p>
            <a:pPr marL="495300" indent="-495300" eaLnBrk="1" hangingPunct="1">
              <a:buFont typeface="Wingdings" pitchFamily="2" charset="2"/>
              <a:buNone/>
            </a:pPr>
            <a:endParaRPr lang="en-US" altLang="ja-JP" sz="2800" smtClean="0"/>
          </a:p>
          <a:p>
            <a:pPr marL="495300" indent="-495300" eaLnBrk="1" hangingPunct="1">
              <a:buFont typeface="Wingdings" pitchFamily="2" charset="2"/>
              <a:buNone/>
            </a:pPr>
            <a:r>
              <a:rPr lang="en-US" altLang="ja-JP" sz="2800" smtClean="0"/>
              <a:t>Y takes a</a:t>
            </a:r>
            <a:r>
              <a:rPr lang="ja-JP" altLang="en-US" sz="2800" smtClean="0"/>
              <a:t> </a:t>
            </a:r>
            <a:r>
              <a:rPr lang="en-US" altLang="ja-JP" sz="2800" smtClean="0"/>
              <a:t>tentative checkpoint only if</a:t>
            </a:r>
          </a:p>
          <a:p>
            <a:pPr marL="495300" indent="-495300" eaLnBrk="1" hangingPunct="1">
              <a:buFont typeface="Wingdings" pitchFamily="2" charset="2"/>
              <a:buNone/>
            </a:pPr>
            <a:r>
              <a:rPr lang="en-US" altLang="ja-JP" sz="2800" smtClean="0"/>
              <a:t>	 </a:t>
            </a:r>
            <a:r>
              <a:rPr lang="en-US" altLang="ja-JP" sz="2800" smtClean="0">
                <a:solidFill>
                  <a:srgbClr val="990033"/>
                </a:solidFill>
              </a:rPr>
              <a:t>last_label_rcvd</a:t>
            </a:r>
            <a:r>
              <a:rPr lang="en-US" altLang="ja-JP" sz="2800" baseline="-25000" smtClean="0">
                <a:solidFill>
                  <a:srgbClr val="990033"/>
                </a:solidFill>
              </a:rPr>
              <a:t>X</a:t>
            </a:r>
            <a:r>
              <a:rPr lang="en-US" altLang="ja-JP" sz="2800" smtClean="0">
                <a:solidFill>
                  <a:srgbClr val="990033"/>
                </a:solidFill>
              </a:rPr>
              <a:t>[Y] &gt;= first_label_sent</a:t>
            </a:r>
            <a:r>
              <a:rPr lang="en-US" altLang="ja-JP" sz="2800" baseline="-25000" smtClean="0">
                <a:solidFill>
                  <a:srgbClr val="990033"/>
                </a:solidFill>
              </a:rPr>
              <a:t>Y</a:t>
            </a:r>
            <a:r>
              <a:rPr lang="en-US" altLang="ja-JP" sz="2800" smtClean="0">
                <a:solidFill>
                  <a:srgbClr val="990033"/>
                </a:solidFill>
              </a:rPr>
              <a:t>[X] &gt; ⊥</a:t>
            </a:r>
          </a:p>
        </p:txBody>
      </p:sp>
      <p:sp>
        <p:nvSpPr>
          <p:cNvPr id="23556" name="Text Box 4"/>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Checkpoint</a:t>
            </a:r>
            <a:r>
              <a:rPr kumimoji="1" lang="ja-JP" altLang="en-US" sz="2400" b="1">
                <a:solidFill>
                  <a:schemeClr val="tx2"/>
                </a:solidFill>
              </a:rPr>
              <a:t>～</a:t>
            </a:r>
          </a:p>
        </p:txBody>
      </p:sp>
      <p:sp>
        <p:nvSpPr>
          <p:cNvPr id="23557" name="Line 5"/>
          <p:cNvSpPr>
            <a:spLocks noChangeShapeType="1"/>
          </p:cNvSpPr>
          <p:nvPr/>
        </p:nvSpPr>
        <p:spPr bwMode="auto">
          <a:xfrm>
            <a:off x="1258888" y="4941888"/>
            <a:ext cx="5329237" cy="0"/>
          </a:xfrm>
          <a:prstGeom prst="line">
            <a:avLst/>
          </a:prstGeom>
          <a:noFill/>
          <a:ln w="9525">
            <a:solidFill>
              <a:schemeClr val="tx1"/>
            </a:solidFill>
            <a:round/>
            <a:headEnd/>
            <a:tailEnd/>
          </a:ln>
        </p:spPr>
        <p:txBody>
          <a:bodyPr/>
          <a:lstStyle/>
          <a:p>
            <a:endParaRPr lang="en-IN"/>
          </a:p>
        </p:txBody>
      </p:sp>
      <p:sp>
        <p:nvSpPr>
          <p:cNvPr id="23558" name="Line 6"/>
          <p:cNvSpPr>
            <a:spLocks noChangeShapeType="1"/>
          </p:cNvSpPr>
          <p:nvPr/>
        </p:nvSpPr>
        <p:spPr bwMode="auto">
          <a:xfrm>
            <a:off x="1258888" y="5949950"/>
            <a:ext cx="5329237" cy="0"/>
          </a:xfrm>
          <a:prstGeom prst="line">
            <a:avLst/>
          </a:prstGeom>
          <a:noFill/>
          <a:ln w="9525">
            <a:solidFill>
              <a:schemeClr val="tx1"/>
            </a:solidFill>
            <a:round/>
            <a:headEnd/>
            <a:tailEnd/>
          </a:ln>
        </p:spPr>
        <p:txBody>
          <a:bodyPr/>
          <a:lstStyle/>
          <a:p>
            <a:endParaRPr lang="en-IN"/>
          </a:p>
        </p:txBody>
      </p:sp>
      <p:sp>
        <p:nvSpPr>
          <p:cNvPr id="23559" name="Line 7"/>
          <p:cNvSpPr>
            <a:spLocks noChangeShapeType="1"/>
          </p:cNvSpPr>
          <p:nvPr/>
        </p:nvSpPr>
        <p:spPr bwMode="auto">
          <a:xfrm flipV="1">
            <a:off x="1619250" y="4941888"/>
            <a:ext cx="649288" cy="1008062"/>
          </a:xfrm>
          <a:prstGeom prst="line">
            <a:avLst/>
          </a:prstGeom>
          <a:noFill/>
          <a:ln w="9525">
            <a:solidFill>
              <a:schemeClr val="tx1"/>
            </a:solidFill>
            <a:round/>
            <a:headEnd/>
            <a:tailEnd type="triangle" w="med" len="med"/>
          </a:ln>
        </p:spPr>
        <p:txBody>
          <a:bodyPr/>
          <a:lstStyle/>
          <a:p>
            <a:endParaRPr lang="en-IN"/>
          </a:p>
        </p:txBody>
      </p:sp>
      <p:sp>
        <p:nvSpPr>
          <p:cNvPr id="23560" name="Text Box 11"/>
          <p:cNvSpPr txBox="1">
            <a:spLocks noChangeArrowheads="1"/>
          </p:cNvSpPr>
          <p:nvPr/>
        </p:nvSpPr>
        <p:spPr bwMode="auto">
          <a:xfrm>
            <a:off x="827088" y="4797425"/>
            <a:ext cx="539750" cy="366713"/>
          </a:xfrm>
          <a:prstGeom prst="rect">
            <a:avLst/>
          </a:prstGeom>
          <a:noFill/>
          <a:ln w="9525">
            <a:noFill/>
            <a:miter lim="800000"/>
            <a:headEnd/>
            <a:tailEnd/>
          </a:ln>
        </p:spPr>
        <p:txBody>
          <a:bodyPr>
            <a:spAutoFit/>
          </a:bodyPr>
          <a:lstStyle/>
          <a:p>
            <a:pPr>
              <a:spcBef>
                <a:spcPct val="50000"/>
              </a:spcBef>
            </a:pPr>
            <a:r>
              <a:rPr lang="en-US" altLang="ja-JP"/>
              <a:t>X</a:t>
            </a:r>
          </a:p>
        </p:txBody>
      </p:sp>
      <p:sp>
        <p:nvSpPr>
          <p:cNvPr id="23561" name="Text Box 12"/>
          <p:cNvSpPr txBox="1">
            <a:spLocks noChangeArrowheads="1"/>
          </p:cNvSpPr>
          <p:nvPr/>
        </p:nvSpPr>
        <p:spPr bwMode="auto">
          <a:xfrm>
            <a:off x="827088" y="5734050"/>
            <a:ext cx="539750" cy="366713"/>
          </a:xfrm>
          <a:prstGeom prst="rect">
            <a:avLst/>
          </a:prstGeom>
          <a:noFill/>
          <a:ln w="9525">
            <a:noFill/>
            <a:miter lim="800000"/>
            <a:headEnd/>
            <a:tailEnd/>
          </a:ln>
        </p:spPr>
        <p:txBody>
          <a:bodyPr>
            <a:spAutoFit/>
          </a:bodyPr>
          <a:lstStyle/>
          <a:p>
            <a:pPr>
              <a:spcBef>
                <a:spcPct val="50000"/>
              </a:spcBef>
            </a:pPr>
            <a:r>
              <a:rPr lang="en-US" altLang="ja-JP"/>
              <a:t>Y</a:t>
            </a:r>
          </a:p>
        </p:txBody>
      </p:sp>
      <p:sp>
        <p:nvSpPr>
          <p:cNvPr id="23562" name="Text Box 13"/>
          <p:cNvSpPr txBox="1">
            <a:spLocks noChangeArrowheads="1"/>
          </p:cNvSpPr>
          <p:nvPr/>
        </p:nvSpPr>
        <p:spPr bwMode="auto">
          <a:xfrm>
            <a:off x="1403350" y="4700588"/>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3563" name="Text Box 14"/>
          <p:cNvSpPr txBox="1">
            <a:spLocks noChangeArrowheads="1"/>
          </p:cNvSpPr>
          <p:nvPr/>
        </p:nvSpPr>
        <p:spPr bwMode="auto">
          <a:xfrm>
            <a:off x="1836738" y="57086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3564" name="Line 15"/>
          <p:cNvSpPr>
            <a:spLocks noChangeShapeType="1"/>
          </p:cNvSpPr>
          <p:nvPr/>
        </p:nvSpPr>
        <p:spPr bwMode="auto">
          <a:xfrm flipV="1">
            <a:off x="2409825" y="4941888"/>
            <a:ext cx="649288" cy="1008062"/>
          </a:xfrm>
          <a:prstGeom prst="line">
            <a:avLst/>
          </a:prstGeom>
          <a:noFill/>
          <a:ln w="9525">
            <a:solidFill>
              <a:schemeClr val="tx1"/>
            </a:solidFill>
            <a:round/>
            <a:headEnd/>
            <a:tailEnd type="triangle" w="med" len="med"/>
          </a:ln>
        </p:spPr>
        <p:txBody>
          <a:bodyPr/>
          <a:lstStyle/>
          <a:p>
            <a:endParaRPr lang="en-IN"/>
          </a:p>
        </p:txBody>
      </p:sp>
      <p:sp>
        <p:nvSpPr>
          <p:cNvPr id="23565" name="Line 16"/>
          <p:cNvSpPr>
            <a:spLocks noChangeShapeType="1"/>
          </p:cNvSpPr>
          <p:nvPr/>
        </p:nvSpPr>
        <p:spPr bwMode="auto">
          <a:xfrm flipV="1">
            <a:off x="3130550" y="4941888"/>
            <a:ext cx="649288" cy="1008062"/>
          </a:xfrm>
          <a:prstGeom prst="line">
            <a:avLst/>
          </a:prstGeom>
          <a:noFill/>
          <a:ln w="9525">
            <a:solidFill>
              <a:schemeClr val="tx1"/>
            </a:solidFill>
            <a:round/>
            <a:headEnd/>
            <a:tailEnd type="triangle" w="med" len="med"/>
          </a:ln>
        </p:spPr>
        <p:txBody>
          <a:bodyPr/>
          <a:lstStyle/>
          <a:p>
            <a:endParaRPr lang="en-IN"/>
          </a:p>
        </p:txBody>
      </p:sp>
      <p:sp>
        <p:nvSpPr>
          <p:cNvPr id="23566" name="Line 17"/>
          <p:cNvSpPr>
            <a:spLocks noChangeShapeType="1"/>
          </p:cNvSpPr>
          <p:nvPr/>
        </p:nvSpPr>
        <p:spPr bwMode="auto">
          <a:xfrm flipV="1">
            <a:off x="3922713" y="4941888"/>
            <a:ext cx="649287" cy="1008062"/>
          </a:xfrm>
          <a:prstGeom prst="line">
            <a:avLst/>
          </a:prstGeom>
          <a:noFill/>
          <a:ln w="9525">
            <a:solidFill>
              <a:schemeClr val="tx1"/>
            </a:solidFill>
            <a:round/>
            <a:headEnd/>
            <a:tailEnd type="triangle" w="med" len="med"/>
          </a:ln>
        </p:spPr>
        <p:txBody>
          <a:bodyPr/>
          <a:lstStyle/>
          <a:p>
            <a:endParaRPr lang="en-IN"/>
          </a:p>
        </p:txBody>
      </p:sp>
      <p:sp>
        <p:nvSpPr>
          <p:cNvPr id="23567" name="Text Box 19"/>
          <p:cNvSpPr txBox="1">
            <a:spLocks noChangeArrowheads="1"/>
          </p:cNvSpPr>
          <p:nvPr/>
        </p:nvSpPr>
        <p:spPr bwMode="auto">
          <a:xfrm>
            <a:off x="4643438" y="4529138"/>
            <a:ext cx="2139950" cy="366712"/>
          </a:xfrm>
          <a:prstGeom prst="rect">
            <a:avLst/>
          </a:prstGeom>
          <a:noFill/>
          <a:ln w="9525">
            <a:noFill/>
            <a:miter lim="800000"/>
            <a:headEnd/>
            <a:tailEnd/>
          </a:ln>
        </p:spPr>
        <p:txBody>
          <a:bodyPr wrap="none">
            <a:spAutoFit/>
          </a:bodyPr>
          <a:lstStyle/>
          <a:p>
            <a:r>
              <a:rPr kumimoji="1" lang="en-US" altLang="ja-JP">
                <a:solidFill>
                  <a:srgbClr val="1A0FAD"/>
                </a:solidFill>
              </a:rPr>
              <a:t>last_label_rcvdX[Y]</a:t>
            </a:r>
            <a:endParaRPr kumimoji="1" lang="ja-JP" altLang="en-US">
              <a:solidFill>
                <a:srgbClr val="1A0FAD"/>
              </a:solidFill>
            </a:endParaRPr>
          </a:p>
        </p:txBody>
      </p:sp>
      <p:sp>
        <p:nvSpPr>
          <p:cNvPr id="23568" name="Line 20"/>
          <p:cNvSpPr>
            <a:spLocks noChangeShapeType="1"/>
          </p:cNvSpPr>
          <p:nvPr/>
        </p:nvSpPr>
        <p:spPr bwMode="auto">
          <a:xfrm flipH="1">
            <a:off x="4500563" y="4799013"/>
            <a:ext cx="144462" cy="142875"/>
          </a:xfrm>
          <a:prstGeom prst="line">
            <a:avLst/>
          </a:prstGeom>
          <a:noFill/>
          <a:ln w="9525">
            <a:solidFill>
              <a:srgbClr val="0000FF"/>
            </a:solidFill>
            <a:round/>
            <a:headEnd/>
            <a:tailEnd type="triangle" w="med" len="med"/>
          </a:ln>
        </p:spPr>
        <p:txBody>
          <a:bodyPr/>
          <a:lstStyle/>
          <a:p>
            <a:endParaRPr lang="en-IN"/>
          </a:p>
        </p:txBody>
      </p:sp>
      <p:sp>
        <p:nvSpPr>
          <p:cNvPr id="23569" name="Line 21"/>
          <p:cNvSpPr>
            <a:spLocks noChangeShapeType="1"/>
          </p:cNvSpPr>
          <p:nvPr/>
        </p:nvSpPr>
        <p:spPr bwMode="auto">
          <a:xfrm flipH="1" flipV="1">
            <a:off x="2411413" y="5949950"/>
            <a:ext cx="142875" cy="215900"/>
          </a:xfrm>
          <a:prstGeom prst="line">
            <a:avLst/>
          </a:prstGeom>
          <a:noFill/>
          <a:ln w="9525">
            <a:solidFill>
              <a:srgbClr val="FF0000"/>
            </a:solidFill>
            <a:round/>
            <a:headEnd/>
            <a:tailEnd type="triangle" w="med" len="med"/>
          </a:ln>
        </p:spPr>
        <p:txBody>
          <a:bodyPr/>
          <a:lstStyle/>
          <a:p>
            <a:endParaRPr lang="en-IN"/>
          </a:p>
        </p:txBody>
      </p:sp>
      <p:sp>
        <p:nvSpPr>
          <p:cNvPr id="23570" name="Text Box 22"/>
          <p:cNvSpPr txBox="1">
            <a:spLocks noChangeArrowheads="1"/>
          </p:cNvSpPr>
          <p:nvPr/>
        </p:nvSpPr>
        <p:spPr bwMode="auto">
          <a:xfrm>
            <a:off x="2339975" y="6237288"/>
            <a:ext cx="2160588" cy="366712"/>
          </a:xfrm>
          <a:prstGeom prst="rect">
            <a:avLst/>
          </a:prstGeom>
          <a:noFill/>
          <a:ln w="9525">
            <a:noFill/>
            <a:miter lim="800000"/>
            <a:headEnd/>
            <a:tailEnd/>
          </a:ln>
        </p:spPr>
        <p:txBody>
          <a:bodyPr>
            <a:spAutoFit/>
          </a:bodyPr>
          <a:lstStyle/>
          <a:p>
            <a:pPr>
              <a:spcBef>
                <a:spcPct val="50000"/>
              </a:spcBef>
            </a:pPr>
            <a:r>
              <a:rPr kumimoji="1" lang="en-US" altLang="ja-JP">
                <a:solidFill>
                  <a:srgbClr val="FF0000"/>
                </a:solidFill>
              </a:rPr>
              <a:t>first_label_sentY[X]</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ja-JP" sz="3500" smtClean="0"/>
              <a:t>Diagram of Optimized Algorithm</a:t>
            </a:r>
            <a:endParaRPr lang="ja-JP" altLang="en-US" sz="3500" smtClean="0"/>
          </a:p>
        </p:txBody>
      </p:sp>
      <p:sp>
        <p:nvSpPr>
          <p:cNvPr id="25603" name="Line 4"/>
          <p:cNvSpPr>
            <a:spLocks noChangeShapeType="1"/>
          </p:cNvSpPr>
          <p:nvPr/>
        </p:nvSpPr>
        <p:spPr bwMode="auto">
          <a:xfrm>
            <a:off x="611188" y="2565400"/>
            <a:ext cx="7200900" cy="0"/>
          </a:xfrm>
          <a:prstGeom prst="line">
            <a:avLst/>
          </a:prstGeom>
          <a:noFill/>
          <a:ln w="9525">
            <a:solidFill>
              <a:schemeClr val="tx1"/>
            </a:solidFill>
            <a:round/>
            <a:headEnd/>
            <a:tailEnd/>
          </a:ln>
        </p:spPr>
        <p:txBody>
          <a:bodyPr/>
          <a:lstStyle/>
          <a:p>
            <a:endParaRPr lang="en-IN"/>
          </a:p>
        </p:txBody>
      </p:sp>
      <p:sp>
        <p:nvSpPr>
          <p:cNvPr id="25604" name="Line 5"/>
          <p:cNvSpPr>
            <a:spLocks noChangeShapeType="1"/>
          </p:cNvSpPr>
          <p:nvPr/>
        </p:nvSpPr>
        <p:spPr bwMode="auto">
          <a:xfrm>
            <a:off x="611188" y="3429000"/>
            <a:ext cx="7200900" cy="0"/>
          </a:xfrm>
          <a:prstGeom prst="line">
            <a:avLst/>
          </a:prstGeom>
          <a:noFill/>
          <a:ln w="9525">
            <a:solidFill>
              <a:schemeClr val="tx1"/>
            </a:solidFill>
            <a:round/>
            <a:headEnd/>
            <a:tailEnd/>
          </a:ln>
        </p:spPr>
        <p:txBody>
          <a:bodyPr/>
          <a:lstStyle/>
          <a:p>
            <a:endParaRPr lang="en-IN"/>
          </a:p>
        </p:txBody>
      </p:sp>
      <p:sp>
        <p:nvSpPr>
          <p:cNvPr id="25605" name="Line 6"/>
          <p:cNvSpPr>
            <a:spLocks noChangeShapeType="1"/>
          </p:cNvSpPr>
          <p:nvPr/>
        </p:nvSpPr>
        <p:spPr bwMode="auto">
          <a:xfrm>
            <a:off x="611188" y="4292600"/>
            <a:ext cx="7200900" cy="0"/>
          </a:xfrm>
          <a:prstGeom prst="line">
            <a:avLst/>
          </a:prstGeom>
          <a:noFill/>
          <a:ln w="9525">
            <a:solidFill>
              <a:schemeClr val="tx1"/>
            </a:solidFill>
            <a:round/>
            <a:headEnd/>
            <a:tailEnd/>
          </a:ln>
        </p:spPr>
        <p:txBody>
          <a:bodyPr/>
          <a:lstStyle/>
          <a:p>
            <a:endParaRPr lang="en-IN"/>
          </a:p>
        </p:txBody>
      </p:sp>
      <p:sp>
        <p:nvSpPr>
          <p:cNvPr id="25606" name="Line 7"/>
          <p:cNvSpPr>
            <a:spLocks noChangeShapeType="1"/>
          </p:cNvSpPr>
          <p:nvPr/>
        </p:nvSpPr>
        <p:spPr bwMode="auto">
          <a:xfrm>
            <a:off x="611188" y="5229225"/>
            <a:ext cx="7200900" cy="0"/>
          </a:xfrm>
          <a:prstGeom prst="line">
            <a:avLst/>
          </a:prstGeom>
          <a:noFill/>
          <a:ln w="9525">
            <a:solidFill>
              <a:schemeClr val="tx1"/>
            </a:solidFill>
            <a:round/>
            <a:headEnd/>
            <a:tailEnd/>
          </a:ln>
        </p:spPr>
        <p:txBody>
          <a:bodyPr/>
          <a:lstStyle/>
          <a:p>
            <a:endParaRPr lang="en-IN"/>
          </a:p>
        </p:txBody>
      </p:sp>
      <p:sp>
        <p:nvSpPr>
          <p:cNvPr id="25607" name="Line 8"/>
          <p:cNvSpPr>
            <a:spLocks noChangeShapeType="1"/>
          </p:cNvSpPr>
          <p:nvPr/>
        </p:nvSpPr>
        <p:spPr bwMode="auto">
          <a:xfrm>
            <a:off x="971550" y="2565400"/>
            <a:ext cx="360363" cy="863600"/>
          </a:xfrm>
          <a:prstGeom prst="line">
            <a:avLst/>
          </a:prstGeom>
          <a:noFill/>
          <a:ln w="9525">
            <a:solidFill>
              <a:schemeClr val="tx1"/>
            </a:solidFill>
            <a:round/>
            <a:headEnd/>
            <a:tailEnd type="triangle" w="med" len="med"/>
          </a:ln>
        </p:spPr>
        <p:txBody>
          <a:bodyPr/>
          <a:lstStyle/>
          <a:p>
            <a:endParaRPr lang="en-IN"/>
          </a:p>
        </p:txBody>
      </p:sp>
      <p:sp>
        <p:nvSpPr>
          <p:cNvPr id="25608" name="Line 9"/>
          <p:cNvSpPr>
            <a:spLocks noChangeShapeType="1"/>
          </p:cNvSpPr>
          <p:nvPr/>
        </p:nvSpPr>
        <p:spPr bwMode="auto">
          <a:xfrm>
            <a:off x="900113" y="3429000"/>
            <a:ext cx="719137" cy="1800225"/>
          </a:xfrm>
          <a:prstGeom prst="line">
            <a:avLst/>
          </a:prstGeom>
          <a:noFill/>
          <a:ln w="9525">
            <a:solidFill>
              <a:schemeClr val="tx1"/>
            </a:solidFill>
            <a:round/>
            <a:headEnd/>
            <a:tailEnd type="triangle" w="med" len="med"/>
          </a:ln>
        </p:spPr>
        <p:txBody>
          <a:bodyPr/>
          <a:lstStyle/>
          <a:p>
            <a:endParaRPr lang="en-IN"/>
          </a:p>
        </p:txBody>
      </p:sp>
      <p:sp>
        <p:nvSpPr>
          <p:cNvPr id="25609" name="Line 10"/>
          <p:cNvSpPr>
            <a:spLocks noChangeShapeType="1"/>
          </p:cNvSpPr>
          <p:nvPr/>
        </p:nvSpPr>
        <p:spPr bwMode="auto">
          <a:xfrm flipV="1">
            <a:off x="971550" y="4292600"/>
            <a:ext cx="647700" cy="936625"/>
          </a:xfrm>
          <a:prstGeom prst="line">
            <a:avLst/>
          </a:prstGeom>
          <a:noFill/>
          <a:ln w="9525">
            <a:solidFill>
              <a:schemeClr val="tx1"/>
            </a:solidFill>
            <a:round/>
            <a:headEnd/>
            <a:tailEnd type="triangle" w="med" len="med"/>
          </a:ln>
        </p:spPr>
        <p:txBody>
          <a:bodyPr/>
          <a:lstStyle/>
          <a:p>
            <a:endParaRPr lang="en-IN"/>
          </a:p>
        </p:txBody>
      </p:sp>
      <p:sp>
        <p:nvSpPr>
          <p:cNvPr id="25610" name="Line 11"/>
          <p:cNvSpPr>
            <a:spLocks noChangeShapeType="1"/>
          </p:cNvSpPr>
          <p:nvPr/>
        </p:nvSpPr>
        <p:spPr bwMode="auto">
          <a:xfrm flipV="1">
            <a:off x="1908175" y="3429000"/>
            <a:ext cx="431800" cy="863600"/>
          </a:xfrm>
          <a:prstGeom prst="line">
            <a:avLst/>
          </a:prstGeom>
          <a:noFill/>
          <a:ln w="9525">
            <a:solidFill>
              <a:schemeClr val="tx1"/>
            </a:solidFill>
            <a:round/>
            <a:headEnd/>
            <a:tailEnd type="triangle" w="med" len="med"/>
          </a:ln>
        </p:spPr>
        <p:txBody>
          <a:bodyPr/>
          <a:lstStyle/>
          <a:p>
            <a:endParaRPr lang="en-IN"/>
          </a:p>
        </p:txBody>
      </p:sp>
      <p:sp>
        <p:nvSpPr>
          <p:cNvPr id="25611" name="Text Box 12"/>
          <p:cNvSpPr txBox="1">
            <a:spLocks noChangeArrowheads="1"/>
          </p:cNvSpPr>
          <p:nvPr/>
        </p:nvSpPr>
        <p:spPr bwMode="auto">
          <a:xfrm>
            <a:off x="2052638" y="23114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5612" name="Text Box 13"/>
          <p:cNvSpPr txBox="1">
            <a:spLocks noChangeArrowheads="1"/>
          </p:cNvSpPr>
          <p:nvPr/>
        </p:nvSpPr>
        <p:spPr bwMode="auto">
          <a:xfrm>
            <a:off x="2411413" y="31877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5613" name="Text Box 16"/>
          <p:cNvSpPr txBox="1">
            <a:spLocks noChangeArrowheads="1"/>
          </p:cNvSpPr>
          <p:nvPr/>
        </p:nvSpPr>
        <p:spPr bwMode="auto">
          <a:xfrm>
            <a:off x="2411413" y="40513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5614" name="Text Box 17"/>
          <p:cNvSpPr txBox="1">
            <a:spLocks noChangeArrowheads="1"/>
          </p:cNvSpPr>
          <p:nvPr/>
        </p:nvSpPr>
        <p:spPr bwMode="auto">
          <a:xfrm>
            <a:off x="2484438" y="49879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25615" name="Line 18"/>
          <p:cNvSpPr>
            <a:spLocks noChangeShapeType="1"/>
          </p:cNvSpPr>
          <p:nvPr/>
        </p:nvSpPr>
        <p:spPr bwMode="auto">
          <a:xfrm flipV="1">
            <a:off x="2771775" y="2565400"/>
            <a:ext cx="360363" cy="863600"/>
          </a:xfrm>
          <a:prstGeom prst="line">
            <a:avLst/>
          </a:prstGeom>
          <a:noFill/>
          <a:ln w="9525">
            <a:solidFill>
              <a:schemeClr val="tx1"/>
            </a:solidFill>
            <a:round/>
            <a:headEnd/>
            <a:tailEnd type="triangle" w="med" len="med"/>
          </a:ln>
        </p:spPr>
        <p:txBody>
          <a:bodyPr/>
          <a:lstStyle/>
          <a:p>
            <a:endParaRPr lang="en-IN"/>
          </a:p>
        </p:txBody>
      </p:sp>
      <p:sp>
        <p:nvSpPr>
          <p:cNvPr id="25616" name="Line 21"/>
          <p:cNvSpPr>
            <a:spLocks noChangeShapeType="1"/>
          </p:cNvSpPr>
          <p:nvPr/>
        </p:nvSpPr>
        <p:spPr bwMode="auto">
          <a:xfrm>
            <a:off x="1547813" y="2565400"/>
            <a:ext cx="576262" cy="1727200"/>
          </a:xfrm>
          <a:prstGeom prst="line">
            <a:avLst/>
          </a:prstGeom>
          <a:noFill/>
          <a:ln w="9525">
            <a:solidFill>
              <a:schemeClr val="tx1"/>
            </a:solidFill>
            <a:round/>
            <a:headEnd/>
            <a:tailEnd type="triangle" w="med" len="med"/>
          </a:ln>
        </p:spPr>
        <p:txBody>
          <a:bodyPr/>
          <a:lstStyle/>
          <a:p>
            <a:endParaRPr lang="en-IN"/>
          </a:p>
        </p:txBody>
      </p:sp>
      <p:sp>
        <p:nvSpPr>
          <p:cNvPr id="25617" name="Line 22"/>
          <p:cNvSpPr>
            <a:spLocks noChangeShapeType="1"/>
          </p:cNvSpPr>
          <p:nvPr/>
        </p:nvSpPr>
        <p:spPr bwMode="auto">
          <a:xfrm flipV="1">
            <a:off x="1979613" y="4292600"/>
            <a:ext cx="288925" cy="936625"/>
          </a:xfrm>
          <a:prstGeom prst="line">
            <a:avLst/>
          </a:prstGeom>
          <a:noFill/>
          <a:ln w="9525">
            <a:solidFill>
              <a:schemeClr val="tx1"/>
            </a:solidFill>
            <a:round/>
            <a:headEnd/>
            <a:tailEnd type="triangle" w="med" len="med"/>
          </a:ln>
        </p:spPr>
        <p:txBody>
          <a:bodyPr/>
          <a:lstStyle/>
          <a:p>
            <a:endParaRPr lang="en-IN"/>
          </a:p>
        </p:txBody>
      </p:sp>
      <p:sp>
        <p:nvSpPr>
          <p:cNvPr id="25618" name="Text Box 24"/>
          <p:cNvSpPr txBox="1">
            <a:spLocks noChangeArrowheads="1"/>
          </p:cNvSpPr>
          <p:nvPr/>
        </p:nvSpPr>
        <p:spPr bwMode="auto">
          <a:xfrm>
            <a:off x="250825" y="2349500"/>
            <a:ext cx="611188" cy="366713"/>
          </a:xfrm>
          <a:prstGeom prst="rect">
            <a:avLst/>
          </a:prstGeom>
          <a:noFill/>
          <a:ln w="9525">
            <a:noFill/>
            <a:miter lim="800000"/>
            <a:headEnd/>
            <a:tailEnd/>
          </a:ln>
        </p:spPr>
        <p:txBody>
          <a:bodyPr>
            <a:spAutoFit/>
          </a:bodyPr>
          <a:lstStyle/>
          <a:p>
            <a:pPr eaLnBrk="1" hangingPunct="1">
              <a:spcBef>
                <a:spcPct val="50000"/>
              </a:spcBef>
            </a:pPr>
            <a:r>
              <a:rPr kumimoji="1" lang="en-US" altLang="ja-JP"/>
              <a:t>A</a:t>
            </a:r>
          </a:p>
        </p:txBody>
      </p:sp>
      <p:sp>
        <p:nvSpPr>
          <p:cNvPr id="25619" name="Text Box 25"/>
          <p:cNvSpPr txBox="1">
            <a:spLocks noChangeArrowheads="1"/>
          </p:cNvSpPr>
          <p:nvPr/>
        </p:nvSpPr>
        <p:spPr bwMode="auto">
          <a:xfrm>
            <a:off x="250825" y="4141788"/>
            <a:ext cx="611188" cy="366712"/>
          </a:xfrm>
          <a:prstGeom prst="rect">
            <a:avLst/>
          </a:prstGeom>
          <a:noFill/>
          <a:ln w="9525">
            <a:noFill/>
            <a:miter lim="800000"/>
            <a:headEnd/>
            <a:tailEnd/>
          </a:ln>
        </p:spPr>
        <p:txBody>
          <a:bodyPr>
            <a:spAutoFit/>
          </a:bodyPr>
          <a:lstStyle/>
          <a:p>
            <a:pPr eaLnBrk="1" hangingPunct="1">
              <a:spcBef>
                <a:spcPct val="50000"/>
              </a:spcBef>
            </a:pPr>
            <a:r>
              <a:rPr kumimoji="1" lang="en-US" altLang="ja-JP"/>
              <a:t>C</a:t>
            </a:r>
          </a:p>
        </p:txBody>
      </p:sp>
      <p:sp>
        <p:nvSpPr>
          <p:cNvPr id="25620" name="Text Box 26"/>
          <p:cNvSpPr txBox="1">
            <a:spLocks noChangeArrowheads="1"/>
          </p:cNvSpPr>
          <p:nvPr/>
        </p:nvSpPr>
        <p:spPr bwMode="auto">
          <a:xfrm>
            <a:off x="250825" y="3278188"/>
            <a:ext cx="611188" cy="366712"/>
          </a:xfrm>
          <a:prstGeom prst="rect">
            <a:avLst/>
          </a:prstGeom>
          <a:noFill/>
          <a:ln w="9525">
            <a:noFill/>
            <a:miter lim="800000"/>
            <a:headEnd/>
            <a:tailEnd/>
          </a:ln>
        </p:spPr>
        <p:txBody>
          <a:bodyPr>
            <a:spAutoFit/>
          </a:bodyPr>
          <a:lstStyle/>
          <a:p>
            <a:pPr eaLnBrk="1" hangingPunct="1">
              <a:spcBef>
                <a:spcPct val="50000"/>
              </a:spcBef>
            </a:pPr>
            <a:r>
              <a:rPr kumimoji="1" lang="en-US" altLang="ja-JP"/>
              <a:t>B</a:t>
            </a:r>
          </a:p>
        </p:txBody>
      </p:sp>
      <p:sp>
        <p:nvSpPr>
          <p:cNvPr id="25621" name="Text Box 27"/>
          <p:cNvSpPr txBox="1">
            <a:spLocks noChangeArrowheads="1"/>
          </p:cNvSpPr>
          <p:nvPr/>
        </p:nvSpPr>
        <p:spPr bwMode="auto">
          <a:xfrm>
            <a:off x="250825" y="5006975"/>
            <a:ext cx="611188" cy="366713"/>
          </a:xfrm>
          <a:prstGeom prst="rect">
            <a:avLst/>
          </a:prstGeom>
          <a:noFill/>
          <a:ln w="9525">
            <a:noFill/>
            <a:miter lim="800000"/>
            <a:headEnd/>
            <a:tailEnd/>
          </a:ln>
        </p:spPr>
        <p:txBody>
          <a:bodyPr>
            <a:spAutoFit/>
          </a:bodyPr>
          <a:lstStyle/>
          <a:p>
            <a:pPr eaLnBrk="1" hangingPunct="1">
              <a:spcBef>
                <a:spcPct val="50000"/>
              </a:spcBef>
            </a:pPr>
            <a:r>
              <a:rPr kumimoji="1" lang="en-US" altLang="ja-JP"/>
              <a:t>D</a:t>
            </a:r>
          </a:p>
        </p:txBody>
      </p:sp>
      <p:sp>
        <p:nvSpPr>
          <p:cNvPr id="25622" name="Text Box 28"/>
          <p:cNvSpPr txBox="1">
            <a:spLocks noChangeArrowheads="1"/>
          </p:cNvSpPr>
          <p:nvPr/>
        </p:nvSpPr>
        <p:spPr bwMode="auto">
          <a:xfrm>
            <a:off x="684213" y="27813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ab1</a:t>
            </a:r>
          </a:p>
        </p:txBody>
      </p:sp>
      <p:sp>
        <p:nvSpPr>
          <p:cNvPr id="25623" name="Text Box 29"/>
          <p:cNvSpPr txBox="1">
            <a:spLocks noChangeArrowheads="1"/>
          </p:cNvSpPr>
          <p:nvPr/>
        </p:nvSpPr>
        <p:spPr bwMode="auto">
          <a:xfrm>
            <a:off x="1620838" y="2852738"/>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ac1</a:t>
            </a:r>
          </a:p>
        </p:txBody>
      </p:sp>
      <p:sp>
        <p:nvSpPr>
          <p:cNvPr id="25624" name="Text Box 30"/>
          <p:cNvSpPr txBox="1">
            <a:spLocks noChangeArrowheads="1"/>
          </p:cNvSpPr>
          <p:nvPr/>
        </p:nvSpPr>
        <p:spPr bwMode="auto">
          <a:xfrm>
            <a:off x="1042988" y="3716338"/>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bd1</a:t>
            </a:r>
          </a:p>
        </p:txBody>
      </p:sp>
      <p:sp>
        <p:nvSpPr>
          <p:cNvPr id="25625" name="Text Box 31"/>
          <p:cNvSpPr txBox="1">
            <a:spLocks noChangeArrowheads="1"/>
          </p:cNvSpPr>
          <p:nvPr/>
        </p:nvSpPr>
        <p:spPr bwMode="auto">
          <a:xfrm>
            <a:off x="827088" y="4652963"/>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dc1</a:t>
            </a:r>
          </a:p>
        </p:txBody>
      </p:sp>
      <p:sp>
        <p:nvSpPr>
          <p:cNvPr id="25626" name="Text Box 32"/>
          <p:cNvSpPr txBox="1">
            <a:spLocks noChangeArrowheads="1"/>
          </p:cNvSpPr>
          <p:nvPr/>
        </p:nvSpPr>
        <p:spPr bwMode="auto">
          <a:xfrm>
            <a:off x="2052638" y="47244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dc2</a:t>
            </a:r>
          </a:p>
        </p:txBody>
      </p:sp>
      <p:sp>
        <p:nvSpPr>
          <p:cNvPr id="25627" name="Text Box 33"/>
          <p:cNvSpPr txBox="1">
            <a:spLocks noChangeArrowheads="1"/>
          </p:cNvSpPr>
          <p:nvPr/>
        </p:nvSpPr>
        <p:spPr bwMode="auto">
          <a:xfrm>
            <a:off x="2124075" y="3700463"/>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cb1</a:t>
            </a:r>
          </a:p>
        </p:txBody>
      </p:sp>
      <p:sp>
        <p:nvSpPr>
          <p:cNvPr id="25628" name="Text Box 34"/>
          <p:cNvSpPr txBox="1">
            <a:spLocks noChangeArrowheads="1"/>
          </p:cNvSpPr>
          <p:nvPr/>
        </p:nvSpPr>
        <p:spPr bwMode="auto">
          <a:xfrm>
            <a:off x="2916238" y="27813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ba1</a:t>
            </a:r>
          </a:p>
        </p:txBody>
      </p:sp>
      <p:sp>
        <p:nvSpPr>
          <p:cNvPr id="25629" name="Line 35"/>
          <p:cNvSpPr>
            <a:spLocks noChangeShapeType="1"/>
          </p:cNvSpPr>
          <p:nvPr/>
        </p:nvSpPr>
        <p:spPr bwMode="auto">
          <a:xfrm>
            <a:off x="3563938" y="2565400"/>
            <a:ext cx="360362" cy="1727200"/>
          </a:xfrm>
          <a:prstGeom prst="line">
            <a:avLst/>
          </a:prstGeom>
          <a:noFill/>
          <a:ln w="9525">
            <a:solidFill>
              <a:schemeClr val="tx1"/>
            </a:solidFill>
            <a:round/>
            <a:headEnd/>
            <a:tailEnd type="triangle" w="med" len="med"/>
          </a:ln>
        </p:spPr>
        <p:txBody>
          <a:bodyPr/>
          <a:lstStyle/>
          <a:p>
            <a:endParaRPr lang="en-IN"/>
          </a:p>
        </p:txBody>
      </p:sp>
      <p:sp>
        <p:nvSpPr>
          <p:cNvPr id="25630" name="Line 36"/>
          <p:cNvSpPr>
            <a:spLocks noChangeShapeType="1"/>
          </p:cNvSpPr>
          <p:nvPr/>
        </p:nvSpPr>
        <p:spPr bwMode="auto">
          <a:xfrm>
            <a:off x="4211638" y="4292600"/>
            <a:ext cx="576262" cy="936625"/>
          </a:xfrm>
          <a:prstGeom prst="line">
            <a:avLst/>
          </a:prstGeom>
          <a:noFill/>
          <a:ln w="9525">
            <a:solidFill>
              <a:schemeClr val="tx1"/>
            </a:solidFill>
            <a:round/>
            <a:headEnd/>
            <a:tailEnd type="triangle" w="med" len="med"/>
          </a:ln>
        </p:spPr>
        <p:txBody>
          <a:bodyPr/>
          <a:lstStyle/>
          <a:p>
            <a:endParaRPr lang="en-IN"/>
          </a:p>
        </p:txBody>
      </p:sp>
      <p:sp>
        <p:nvSpPr>
          <p:cNvPr id="25631" name="Line 38"/>
          <p:cNvSpPr>
            <a:spLocks noChangeShapeType="1"/>
          </p:cNvSpPr>
          <p:nvPr/>
        </p:nvSpPr>
        <p:spPr bwMode="auto">
          <a:xfrm flipV="1">
            <a:off x="3995738" y="2565400"/>
            <a:ext cx="360362" cy="863600"/>
          </a:xfrm>
          <a:prstGeom prst="line">
            <a:avLst/>
          </a:prstGeom>
          <a:noFill/>
          <a:ln w="9525">
            <a:solidFill>
              <a:schemeClr val="tx1"/>
            </a:solidFill>
            <a:round/>
            <a:headEnd/>
            <a:tailEnd type="triangle" w="med" len="med"/>
          </a:ln>
        </p:spPr>
        <p:txBody>
          <a:bodyPr/>
          <a:lstStyle/>
          <a:p>
            <a:endParaRPr lang="en-IN"/>
          </a:p>
        </p:txBody>
      </p:sp>
      <p:sp>
        <p:nvSpPr>
          <p:cNvPr id="25632" name="Text Box 39"/>
          <p:cNvSpPr txBox="1">
            <a:spLocks noChangeArrowheads="1"/>
          </p:cNvSpPr>
          <p:nvPr/>
        </p:nvSpPr>
        <p:spPr bwMode="auto">
          <a:xfrm>
            <a:off x="4213225" y="2781300"/>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ba2</a:t>
            </a:r>
          </a:p>
        </p:txBody>
      </p:sp>
      <p:sp>
        <p:nvSpPr>
          <p:cNvPr id="25633" name="Text Box 40"/>
          <p:cNvSpPr txBox="1">
            <a:spLocks noChangeArrowheads="1"/>
          </p:cNvSpPr>
          <p:nvPr/>
        </p:nvSpPr>
        <p:spPr bwMode="auto">
          <a:xfrm>
            <a:off x="3851275" y="3627438"/>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ac2</a:t>
            </a:r>
          </a:p>
        </p:txBody>
      </p:sp>
      <p:sp>
        <p:nvSpPr>
          <p:cNvPr id="25634" name="Text Box 41"/>
          <p:cNvSpPr txBox="1">
            <a:spLocks noChangeArrowheads="1"/>
          </p:cNvSpPr>
          <p:nvPr/>
        </p:nvSpPr>
        <p:spPr bwMode="auto">
          <a:xfrm>
            <a:off x="2771775" y="3644900"/>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cb2</a:t>
            </a:r>
          </a:p>
        </p:txBody>
      </p:sp>
      <p:sp>
        <p:nvSpPr>
          <p:cNvPr id="25635" name="Text Box 42"/>
          <p:cNvSpPr txBox="1">
            <a:spLocks noChangeArrowheads="1"/>
          </p:cNvSpPr>
          <p:nvPr/>
        </p:nvSpPr>
        <p:spPr bwMode="auto">
          <a:xfrm>
            <a:off x="3779838" y="4581525"/>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cd1</a:t>
            </a:r>
          </a:p>
        </p:txBody>
      </p:sp>
      <p:sp>
        <p:nvSpPr>
          <p:cNvPr id="50220" name="Text Box 44"/>
          <p:cNvSpPr txBox="1">
            <a:spLocks noChangeArrowheads="1"/>
          </p:cNvSpPr>
          <p:nvPr/>
        </p:nvSpPr>
        <p:spPr bwMode="auto">
          <a:xfrm>
            <a:off x="4645025" y="23241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50222" name="Text Box 46"/>
          <p:cNvSpPr txBox="1">
            <a:spLocks noChangeArrowheads="1"/>
          </p:cNvSpPr>
          <p:nvPr/>
        </p:nvSpPr>
        <p:spPr bwMode="auto">
          <a:xfrm>
            <a:off x="4427538" y="1844675"/>
            <a:ext cx="1079500" cy="517525"/>
          </a:xfrm>
          <a:prstGeom prst="rect">
            <a:avLst/>
          </a:prstGeom>
          <a:noFill/>
          <a:ln w="9525">
            <a:noFill/>
            <a:miter lim="800000"/>
            <a:headEnd/>
            <a:tailEnd/>
          </a:ln>
        </p:spPr>
        <p:txBody>
          <a:bodyPr>
            <a:spAutoFit/>
          </a:bodyPr>
          <a:lstStyle/>
          <a:p>
            <a:pPr eaLnBrk="1" hangingPunct="1">
              <a:spcBef>
                <a:spcPct val="50000"/>
              </a:spcBef>
            </a:pPr>
            <a:r>
              <a:rPr kumimoji="1" lang="en-US" altLang="ja-JP" sz="1400"/>
              <a:t>Tentative checkpoint</a:t>
            </a:r>
          </a:p>
        </p:txBody>
      </p:sp>
      <p:sp>
        <p:nvSpPr>
          <p:cNvPr id="50223" name="Line 47"/>
          <p:cNvSpPr>
            <a:spLocks noChangeShapeType="1"/>
          </p:cNvSpPr>
          <p:nvPr/>
        </p:nvSpPr>
        <p:spPr bwMode="auto">
          <a:xfrm flipV="1">
            <a:off x="4716463" y="2565400"/>
            <a:ext cx="576262" cy="1727200"/>
          </a:xfrm>
          <a:prstGeom prst="line">
            <a:avLst/>
          </a:prstGeom>
          <a:noFill/>
          <a:ln w="9525">
            <a:solidFill>
              <a:schemeClr val="tx1"/>
            </a:solidFill>
            <a:round/>
            <a:headEnd/>
            <a:tailEnd type="triangle" w="med" len="med"/>
          </a:ln>
        </p:spPr>
        <p:txBody>
          <a:bodyPr/>
          <a:lstStyle/>
          <a:p>
            <a:endParaRPr lang="en-IN"/>
          </a:p>
        </p:txBody>
      </p:sp>
      <p:sp>
        <p:nvSpPr>
          <p:cNvPr id="50225" name="Text Box 49"/>
          <p:cNvSpPr txBox="1">
            <a:spLocks noChangeArrowheads="1"/>
          </p:cNvSpPr>
          <p:nvPr/>
        </p:nvSpPr>
        <p:spPr bwMode="auto">
          <a:xfrm>
            <a:off x="5148263" y="2852738"/>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ca2</a:t>
            </a:r>
          </a:p>
        </p:txBody>
      </p:sp>
      <p:sp>
        <p:nvSpPr>
          <p:cNvPr id="50226" name="Line 50"/>
          <p:cNvSpPr>
            <a:spLocks noChangeShapeType="1"/>
          </p:cNvSpPr>
          <p:nvPr/>
        </p:nvSpPr>
        <p:spPr bwMode="auto">
          <a:xfrm>
            <a:off x="4787900" y="2565400"/>
            <a:ext cx="360363" cy="863600"/>
          </a:xfrm>
          <a:prstGeom prst="line">
            <a:avLst/>
          </a:prstGeom>
          <a:noFill/>
          <a:ln w="9525">
            <a:solidFill>
              <a:schemeClr val="tx1"/>
            </a:solidFill>
            <a:prstDash val="sysDot"/>
            <a:round/>
            <a:headEnd/>
            <a:tailEnd type="triangle" w="med" len="med"/>
          </a:ln>
        </p:spPr>
        <p:txBody>
          <a:bodyPr/>
          <a:lstStyle/>
          <a:p>
            <a:endParaRPr lang="en-IN"/>
          </a:p>
        </p:txBody>
      </p:sp>
      <p:sp>
        <p:nvSpPr>
          <p:cNvPr id="25641" name="Text Box 53"/>
          <p:cNvSpPr txBox="1">
            <a:spLocks noChangeArrowheads="1"/>
          </p:cNvSpPr>
          <p:nvPr/>
        </p:nvSpPr>
        <p:spPr bwMode="auto">
          <a:xfrm>
            <a:off x="1547813" y="6200775"/>
            <a:ext cx="5688012" cy="396875"/>
          </a:xfrm>
          <a:prstGeom prst="rect">
            <a:avLst/>
          </a:prstGeom>
          <a:noFill/>
          <a:ln w="9525">
            <a:noFill/>
            <a:miter lim="800000"/>
            <a:headEnd/>
            <a:tailEnd/>
          </a:ln>
        </p:spPr>
        <p:txBody>
          <a:bodyPr>
            <a:spAutoFit/>
          </a:bodyPr>
          <a:lstStyle/>
          <a:p>
            <a:pPr eaLnBrk="1" hangingPunct="1">
              <a:spcBef>
                <a:spcPct val="20000"/>
              </a:spcBef>
              <a:buClr>
                <a:schemeClr val="tx2"/>
              </a:buClr>
              <a:buSzPct val="70000"/>
              <a:buFont typeface="Wingdings" pitchFamily="2" charset="2"/>
              <a:buNone/>
            </a:pPr>
            <a:r>
              <a:rPr kumimoji="1" lang="en-US" altLang="ja-JP" sz="2000">
                <a:solidFill>
                  <a:srgbClr val="990033"/>
                </a:solidFill>
              </a:rPr>
              <a:t>last_label_rcvdX[Y] &gt;= first_label_sentY[X] &gt; ⊥</a:t>
            </a:r>
          </a:p>
        </p:txBody>
      </p:sp>
      <p:sp>
        <p:nvSpPr>
          <p:cNvPr id="50230" name="Text Box 54"/>
          <p:cNvSpPr txBox="1">
            <a:spLocks noChangeArrowheads="1"/>
          </p:cNvSpPr>
          <p:nvPr/>
        </p:nvSpPr>
        <p:spPr bwMode="auto">
          <a:xfrm>
            <a:off x="7234238" y="3213100"/>
            <a:ext cx="1296987"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2</a:t>
            </a:r>
            <a:r>
              <a:rPr kumimoji="1" lang="en-US" altLang="ja-JP" b="1"/>
              <a:t> &gt;= </a:t>
            </a:r>
            <a:r>
              <a:rPr kumimoji="1" lang="en-US" altLang="ja-JP" b="1">
                <a:solidFill>
                  <a:srgbClr val="00FF00"/>
                </a:solidFill>
              </a:rPr>
              <a:t>1</a:t>
            </a:r>
            <a:r>
              <a:rPr kumimoji="1" lang="en-US" altLang="ja-JP" b="1"/>
              <a:t> &gt; 0</a:t>
            </a:r>
          </a:p>
        </p:txBody>
      </p:sp>
      <p:sp>
        <p:nvSpPr>
          <p:cNvPr id="25643" name="Line 55"/>
          <p:cNvSpPr>
            <a:spLocks noChangeShapeType="1"/>
          </p:cNvSpPr>
          <p:nvPr/>
        </p:nvSpPr>
        <p:spPr bwMode="auto">
          <a:xfrm flipV="1">
            <a:off x="3132138" y="3429000"/>
            <a:ext cx="215900" cy="863600"/>
          </a:xfrm>
          <a:prstGeom prst="line">
            <a:avLst/>
          </a:prstGeom>
          <a:noFill/>
          <a:ln w="9525">
            <a:solidFill>
              <a:schemeClr val="tx1"/>
            </a:solidFill>
            <a:round/>
            <a:headEnd/>
            <a:tailEnd type="triangle" w="med" len="med"/>
          </a:ln>
        </p:spPr>
        <p:txBody>
          <a:bodyPr/>
          <a:lstStyle/>
          <a:p>
            <a:endParaRPr lang="en-IN"/>
          </a:p>
        </p:txBody>
      </p:sp>
      <p:sp>
        <p:nvSpPr>
          <p:cNvPr id="50232" name="Oval 56"/>
          <p:cNvSpPr>
            <a:spLocks noChangeArrowheads="1"/>
          </p:cNvSpPr>
          <p:nvPr/>
        </p:nvSpPr>
        <p:spPr bwMode="auto">
          <a:xfrm>
            <a:off x="2700338" y="3357563"/>
            <a:ext cx="142875" cy="144462"/>
          </a:xfrm>
          <a:prstGeom prst="ellipse">
            <a:avLst/>
          </a:prstGeom>
          <a:solidFill>
            <a:srgbClr val="00FF00"/>
          </a:solidFill>
          <a:ln w="9525">
            <a:solidFill>
              <a:schemeClr val="tx1"/>
            </a:solidFill>
            <a:round/>
            <a:headEnd/>
            <a:tailEnd/>
          </a:ln>
        </p:spPr>
        <p:txBody>
          <a:bodyPr wrap="none" anchor="ctr"/>
          <a:lstStyle/>
          <a:p>
            <a:endParaRPr lang="en-IN"/>
          </a:p>
        </p:txBody>
      </p:sp>
      <p:sp>
        <p:nvSpPr>
          <p:cNvPr id="50233" name="Oval 57"/>
          <p:cNvSpPr>
            <a:spLocks noChangeArrowheads="1"/>
          </p:cNvSpPr>
          <p:nvPr/>
        </p:nvSpPr>
        <p:spPr bwMode="auto">
          <a:xfrm>
            <a:off x="4284663" y="2492375"/>
            <a:ext cx="142875" cy="144463"/>
          </a:xfrm>
          <a:prstGeom prst="ellipse">
            <a:avLst/>
          </a:prstGeom>
          <a:solidFill>
            <a:srgbClr val="FFCC00"/>
          </a:solidFill>
          <a:ln w="9525">
            <a:solidFill>
              <a:schemeClr val="tx1"/>
            </a:solidFill>
            <a:round/>
            <a:headEnd/>
            <a:tailEnd/>
          </a:ln>
        </p:spPr>
        <p:txBody>
          <a:bodyPr wrap="none" anchor="ctr"/>
          <a:lstStyle/>
          <a:p>
            <a:endParaRPr lang="en-IN"/>
          </a:p>
        </p:txBody>
      </p:sp>
      <p:sp>
        <p:nvSpPr>
          <p:cNvPr id="50240" name="Text Box 64"/>
          <p:cNvSpPr txBox="1">
            <a:spLocks noChangeArrowheads="1"/>
          </p:cNvSpPr>
          <p:nvPr/>
        </p:nvSpPr>
        <p:spPr bwMode="auto">
          <a:xfrm>
            <a:off x="5076825" y="31877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50241" name="Line 65"/>
          <p:cNvSpPr>
            <a:spLocks noChangeShapeType="1"/>
          </p:cNvSpPr>
          <p:nvPr/>
        </p:nvSpPr>
        <p:spPr bwMode="auto">
          <a:xfrm>
            <a:off x="5219700" y="3429000"/>
            <a:ext cx="215900" cy="863600"/>
          </a:xfrm>
          <a:prstGeom prst="line">
            <a:avLst/>
          </a:prstGeom>
          <a:noFill/>
          <a:ln w="9525">
            <a:solidFill>
              <a:schemeClr val="tx1"/>
            </a:solidFill>
            <a:prstDash val="sysDot"/>
            <a:round/>
            <a:headEnd/>
            <a:tailEnd type="triangle" w="med" len="med"/>
          </a:ln>
        </p:spPr>
        <p:txBody>
          <a:bodyPr/>
          <a:lstStyle/>
          <a:p>
            <a:endParaRPr lang="en-IN"/>
          </a:p>
        </p:txBody>
      </p:sp>
      <p:sp>
        <p:nvSpPr>
          <p:cNvPr id="50242" name="Text Box 66"/>
          <p:cNvSpPr txBox="1">
            <a:spLocks noChangeArrowheads="1"/>
          </p:cNvSpPr>
          <p:nvPr/>
        </p:nvSpPr>
        <p:spPr bwMode="auto">
          <a:xfrm>
            <a:off x="7235825" y="4132263"/>
            <a:ext cx="1296988" cy="376237"/>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2</a:t>
            </a:r>
            <a:r>
              <a:rPr kumimoji="1" lang="en-US" altLang="ja-JP" b="1"/>
              <a:t> &gt;= </a:t>
            </a:r>
            <a:r>
              <a:rPr kumimoji="1" lang="en-US" altLang="ja-JP" b="1">
                <a:solidFill>
                  <a:srgbClr val="00FF00"/>
                </a:solidFill>
              </a:rPr>
              <a:t>2</a:t>
            </a:r>
            <a:r>
              <a:rPr kumimoji="1" lang="en-US" altLang="ja-JP" b="1"/>
              <a:t> &gt; 0</a:t>
            </a:r>
          </a:p>
        </p:txBody>
      </p:sp>
      <p:sp>
        <p:nvSpPr>
          <p:cNvPr id="50243" name="Oval 67"/>
          <p:cNvSpPr>
            <a:spLocks noChangeArrowheads="1"/>
          </p:cNvSpPr>
          <p:nvPr/>
        </p:nvSpPr>
        <p:spPr bwMode="auto">
          <a:xfrm>
            <a:off x="3060700" y="4221163"/>
            <a:ext cx="142875" cy="144462"/>
          </a:xfrm>
          <a:prstGeom prst="ellipse">
            <a:avLst/>
          </a:prstGeom>
          <a:solidFill>
            <a:srgbClr val="00FF00"/>
          </a:solidFill>
          <a:ln w="9525">
            <a:solidFill>
              <a:schemeClr val="tx1"/>
            </a:solidFill>
            <a:round/>
            <a:headEnd/>
            <a:tailEnd/>
          </a:ln>
        </p:spPr>
        <p:txBody>
          <a:bodyPr wrap="none" anchor="ctr"/>
          <a:lstStyle/>
          <a:p>
            <a:endParaRPr lang="en-IN"/>
          </a:p>
        </p:txBody>
      </p:sp>
      <p:sp>
        <p:nvSpPr>
          <p:cNvPr id="50244" name="Oval 68"/>
          <p:cNvSpPr>
            <a:spLocks noChangeArrowheads="1"/>
          </p:cNvSpPr>
          <p:nvPr/>
        </p:nvSpPr>
        <p:spPr bwMode="auto">
          <a:xfrm>
            <a:off x="3276600" y="3357563"/>
            <a:ext cx="142875" cy="144462"/>
          </a:xfrm>
          <a:prstGeom prst="ellipse">
            <a:avLst/>
          </a:prstGeom>
          <a:solidFill>
            <a:srgbClr val="FFCC00"/>
          </a:solidFill>
          <a:ln w="9525">
            <a:solidFill>
              <a:schemeClr val="tx1"/>
            </a:solidFill>
            <a:round/>
            <a:headEnd/>
            <a:tailEnd/>
          </a:ln>
        </p:spPr>
        <p:txBody>
          <a:bodyPr wrap="none" anchor="ctr"/>
          <a:lstStyle/>
          <a:p>
            <a:endParaRPr lang="en-IN"/>
          </a:p>
        </p:txBody>
      </p:sp>
      <p:sp>
        <p:nvSpPr>
          <p:cNvPr id="50245" name="Text Box 69"/>
          <p:cNvSpPr txBox="1">
            <a:spLocks noChangeArrowheads="1"/>
          </p:cNvSpPr>
          <p:nvPr/>
        </p:nvSpPr>
        <p:spPr bwMode="auto">
          <a:xfrm>
            <a:off x="5364163" y="40513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50246" name="Line 70"/>
          <p:cNvSpPr>
            <a:spLocks noChangeShapeType="1"/>
          </p:cNvSpPr>
          <p:nvPr/>
        </p:nvSpPr>
        <p:spPr bwMode="auto">
          <a:xfrm flipV="1">
            <a:off x="5508625" y="2565400"/>
            <a:ext cx="358775" cy="1727200"/>
          </a:xfrm>
          <a:prstGeom prst="line">
            <a:avLst/>
          </a:prstGeom>
          <a:noFill/>
          <a:ln w="9525">
            <a:solidFill>
              <a:schemeClr val="tx1"/>
            </a:solidFill>
            <a:prstDash val="sysDot"/>
            <a:round/>
            <a:headEnd/>
            <a:tailEnd type="triangle" w="med" len="med"/>
          </a:ln>
        </p:spPr>
        <p:txBody>
          <a:bodyPr/>
          <a:lstStyle/>
          <a:p>
            <a:endParaRPr lang="en-IN"/>
          </a:p>
        </p:txBody>
      </p:sp>
      <p:sp>
        <p:nvSpPr>
          <p:cNvPr id="50247" name="Text Box 71"/>
          <p:cNvSpPr txBox="1">
            <a:spLocks noChangeArrowheads="1"/>
          </p:cNvSpPr>
          <p:nvPr/>
        </p:nvSpPr>
        <p:spPr bwMode="auto">
          <a:xfrm>
            <a:off x="7235825" y="2349500"/>
            <a:ext cx="1296988"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2</a:t>
            </a:r>
            <a:r>
              <a:rPr kumimoji="1" lang="en-US" altLang="ja-JP" b="1"/>
              <a:t> &gt;= </a:t>
            </a:r>
            <a:r>
              <a:rPr kumimoji="1" lang="en-US" altLang="ja-JP" b="1">
                <a:solidFill>
                  <a:srgbClr val="00FF00"/>
                </a:solidFill>
              </a:rPr>
              <a:t>0</a:t>
            </a:r>
            <a:r>
              <a:rPr kumimoji="1" lang="en-US" altLang="ja-JP" b="1"/>
              <a:t> &gt; 0</a:t>
            </a:r>
            <a:endParaRPr kumimoji="1" lang="ja-JP" altLang="en-US" b="1"/>
          </a:p>
        </p:txBody>
      </p:sp>
      <p:sp>
        <p:nvSpPr>
          <p:cNvPr id="50248" name="AutoShape 72"/>
          <p:cNvSpPr>
            <a:spLocks noChangeArrowheads="1"/>
          </p:cNvSpPr>
          <p:nvPr/>
        </p:nvSpPr>
        <p:spPr bwMode="auto">
          <a:xfrm>
            <a:off x="8315325" y="2349500"/>
            <a:ext cx="433388" cy="431800"/>
          </a:xfrm>
          <a:custGeom>
            <a:avLst/>
            <a:gdLst>
              <a:gd name="T0" fmla="*/ 216694 w 21600"/>
              <a:gd name="T1" fmla="*/ 0 h 21600"/>
              <a:gd name="T2" fmla="*/ 63463 w 21600"/>
              <a:gd name="T3" fmla="*/ 63231 h 21600"/>
              <a:gd name="T4" fmla="*/ 0 w 21600"/>
              <a:gd name="T5" fmla="*/ 215900 h 21600"/>
              <a:gd name="T6" fmla="*/ 63463 w 21600"/>
              <a:gd name="T7" fmla="*/ 368569 h 21600"/>
              <a:gd name="T8" fmla="*/ 216694 w 21600"/>
              <a:gd name="T9" fmla="*/ 431800 h 21600"/>
              <a:gd name="T10" fmla="*/ 369925 w 21600"/>
              <a:gd name="T11" fmla="*/ 368569 h 21600"/>
              <a:gd name="T12" fmla="*/ 433388 w 21600"/>
              <a:gd name="T13" fmla="*/ 215900 h 21600"/>
              <a:gd name="T14" fmla="*/ 369925 w 21600"/>
              <a:gd name="T15" fmla="*/ 632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p>
        </p:txBody>
      </p:sp>
      <p:sp>
        <p:nvSpPr>
          <p:cNvPr id="50249" name="Line 73"/>
          <p:cNvSpPr>
            <a:spLocks noChangeShapeType="1"/>
          </p:cNvSpPr>
          <p:nvPr/>
        </p:nvSpPr>
        <p:spPr bwMode="auto">
          <a:xfrm>
            <a:off x="5867400" y="2565400"/>
            <a:ext cx="144463" cy="1727200"/>
          </a:xfrm>
          <a:prstGeom prst="line">
            <a:avLst/>
          </a:prstGeom>
          <a:noFill/>
          <a:ln w="9525">
            <a:solidFill>
              <a:schemeClr val="tx1"/>
            </a:solidFill>
            <a:prstDash val="sysDot"/>
            <a:round/>
            <a:headEnd/>
            <a:tailEnd type="triangle" w="med" len="med"/>
          </a:ln>
        </p:spPr>
        <p:txBody>
          <a:bodyPr/>
          <a:lstStyle/>
          <a:p>
            <a:endParaRPr lang="en-IN"/>
          </a:p>
        </p:txBody>
      </p:sp>
      <p:sp>
        <p:nvSpPr>
          <p:cNvPr id="50251" name="Text Box 75"/>
          <p:cNvSpPr txBox="1">
            <a:spLocks noChangeArrowheads="1"/>
          </p:cNvSpPr>
          <p:nvPr/>
        </p:nvSpPr>
        <p:spPr bwMode="auto">
          <a:xfrm>
            <a:off x="5795963" y="3429000"/>
            <a:ext cx="576262" cy="366713"/>
          </a:xfrm>
          <a:prstGeom prst="rect">
            <a:avLst/>
          </a:prstGeom>
          <a:noFill/>
          <a:ln w="9525">
            <a:noFill/>
            <a:miter lim="800000"/>
            <a:headEnd/>
            <a:tailEnd/>
          </a:ln>
        </p:spPr>
        <p:txBody>
          <a:bodyPr>
            <a:spAutoFit/>
          </a:bodyPr>
          <a:lstStyle/>
          <a:p>
            <a:pPr eaLnBrk="1" hangingPunct="1">
              <a:spcBef>
                <a:spcPct val="50000"/>
              </a:spcBef>
            </a:pPr>
            <a:r>
              <a:rPr kumimoji="1" lang="en-US" altLang="ja-JP">
                <a:solidFill>
                  <a:srgbClr val="000099"/>
                </a:solidFill>
              </a:rPr>
              <a:t>OK</a:t>
            </a:r>
          </a:p>
        </p:txBody>
      </p:sp>
      <p:sp>
        <p:nvSpPr>
          <p:cNvPr id="50252" name="Line 76"/>
          <p:cNvSpPr>
            <a:spLocks noChangeShapeType="1"/>
          </p:cNvSpPr>
          <p:nvPr/>
        </p:nvSpPr>
        <p:spPr bwMode="auto">
          <a:xfrm flipV="1">
            <a:off x="6011863" y="3429000"/>
            <a:ext cx="144462" cy="863600"/>
          </a:xfrm>
          <a:prstGeom prst="line">
            <a:avLst/>
          </a:prstGeom>
          <a:noFill/>
          <a:ln w="9525">
            <a:solidFill>
              <a:schemeClr val="tx1"/>
            </a:solidFill>
            <a:prstDash val="sysDot"/>
            <a:round/>
            <a:headEnd/>
            <a:tailEnd type="triangle" w="med" len="med"/>
          </a:ln>
        </p:spPr>
        <p:txBody>
          <a:bodyPr/>
          <a:lstStyle/>
          <a:p>
            <a:endParaRPr lang="en-IN"/>
          </a:p>
        </p:txBody>
      </p:sp>
      <p:sp>
        <p:nvSpPr>
          <p:cNvPr id="50253" name="Line 77"/>
          <p:cNvSpPr>
            <a:spLocks noChangeShapeType="1"/>
          </p:cNvSpPr>
          <p:nvPr/>
        </p:nvSpPr>
        <p:spPr bwMode="auto">
          <a:xfrm flipV="1">
            <a:off x="6227763" y="2565400"/>
            <a:ext cx="73025" cy="792163"/>
          </a:xfrm>
          <a:prstGeom prst="line">
            <a:avLst/>
          </a:prstGeom>
          <a:noFill/>
          <a:ln w="9525">
            <a:solidFill>
              <a:schemeClr val="tx1"/>
            </a:solidFill>
            <a:prstDash val="sysDot"/>
            <a:round/>
            <a:headEnd/>
            <a:tailEnd type="triangle" w="med" len="med"/>
          </a:ln>
        </p:spPr>
        <p:txBody>
          <a:bodyPr/>
          <a:lstStyle/>
          <a:p>
            <a:endParaRPr lang="en-IN"/>
          </a:p>
        </p:txBody>
      </p:sp>
      <p:sp>
        <p:nvSpPr>
          <p:cNvPr id="50256" name="Text Box 80"/>
          <p:cNvSpPr txBox="1">
            <a:spLocks noChangeArrowheads="1"/>
          </p:cNvSpPr>
          <p:nvPr/>
        </p:nvSpPr>
        <p:spPr bwMode="auto">
          <a:xfrm>
            <a:off x="5795963" y="1916113"/>
            <a:ext cx="1800225"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solidFill>
                  <a:srgbClr val="000099"/>
                </a:solidFill>
              </a:rPr>
              <a:t>decide to commit</a:t>
            </a:r>
          </a:p>
        </p:txBody>
      </p:sp>
      <p:sp>
        <p:nvSpPr>
          <p:cNvPr id="50257" name="Line 81"/>
          <p:cNvSpPr>
            <a:spLocks noChangeShapeType="1"/>
          </p:cNvSpPr>
          <p:nvPr/>
        </p:nvSpPr>
        <p:spPr bwMode="auto">
          <a:xfrm flipH="1">
            <a:off x="6300788" y="2205038"/>
            <a:ext cx="71437" cy="360362"/>
          </a:xfrm>
          <a:prstGeom prst="line">
            <a:avLst/>
          </a:prstGeom>
          <a:noFill/>
          <a:ln w="9525">
            <a:solidFill>
              <a:schemeClr val="tx1"/>
            </a:solidFill>
            <a:round/>
            <a:headEnd/>
            <a:tailEnd type="triangle" w="med" len="med"/>
          </a:ln>
        </p:spPr>
        <p:txBody>
          <a:bodyPr/>
          <a:lstStyle/>
          <a:p>
            <a:endParaRPr lang="en-IN"/>
          </a:p>
        </p:txBody>
      </p:sp>
      <p:sp>
        <p:nvSpPr>
          <p:cNvPr id="50258" name="Text Box 82"/>
          <p:cNvSpPr txBox="1">
            <a:spLocks noChangeArrowheads="1"/>
          </p:cNvSpPr>
          <p:nvPr/>
        </p:nvSpPr>
        <p:spPr bwMode="auto">
          <a:xfrm>
            <a:off x="4643438" y="23241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50259" name="Text Box 83"/>
          <p:cNvSpPr txBox="1">
            <a:spLocks noChangeArrowheads="1"/>
          </p:cNvSpPr>
          <p:nvPr/>
        </p:nvSpPr>
        <p:spPr bwMode="auto">
          <a:xfrm>
            <a:off x="4429125" y="1844675"/>
            <a:ext cx="1079500" cy="517525"/>
          </a:xfrm>
          <a:prstGeom prst="rect">
            <a:avLst/>
          </a:prstGeom>
          <a:noFill/>
          <a:ln w="9525">
            <a:noFill/>
            <a:miter lim="800000"/>
            <a:headEnd/>
            <a:tailEnd/>
          </a:ln>
        </p:spPr>
        <p:txBody>
          <a:bodyPr>
            <a:spAutoFit/>
          </a:bodyPr>
          <a:lstStyle/>
          <a:p>
            <a:pPr eaLnBrk="1" hangingPunct="1">
              <a:spcBef>
                <a:spcPct val="50000"/>
              </a:spcBef>
            </a:pPr>
            <a:r>
              <a:rPr kumimoji="1" lang="en-US" altLang="ja-JP" sz="1400">
                <a:solidFill>
                  <a:srgbClr val="FF0000"/>
                </a:solidFill>
              </a:rPr>
              <a:t>Permanent checkpoint</a:t>
            </a:r>
          </a:p>
        </p:txBody>
      </p:sp>
      <p:sp>
        <p:nvSpPr>
          <p:cNvPr id="50261" name="Line 85"/>
          <p:cNvSpPr>
            <a:spLocks noChangeShapeType="1"/>
          </p:cNvSpPr>
          <p:nvPr/>
        </p:nvSpPr>
        <p:spPr bwMode="auto">
          <a:xfrm>
            <a:off x="6372225" y="2565400"/>
            <a:ext cx="144463" cy="863600"/>
          </a:xfrm>
          <a:prstGeom prst="line">
            <a:avLst/>
          </a:prstGeom>
          <a:noFill/>
          <a:ln w="9525">
            <a:solidFill>
              <a:schemeClr val="tx1"/>
            </a:solidFill>
            <a:prstDash val="sysDot"/>
            <a:round/>
            <a:headEnd/>
            <a:tailEnd type="triangle" w="med" len="med"/>
          </a:ln>
        </p:spPr>
        <p:txBody>
          <a:bodyPr/>
          <a:lstStyle/>
          <a:p>
            <a:endParaRPr lang="en-IN"/>
          </a:p>
        </p:txBody>
      </p:sp>
      <p:sp>
        <p:nvSpPr>
          <p:cNvPr id="50262" name="Line 86"/>
          <p:cNvSpPr>
            <a:spLocks noChangeShapeType="1"/>
          </p:cNvSpPr>
          <p:nvPr/>
        </p:nvSpPr>
        <p:spPr bwMode="auto">
          <a:xfrm>
            <a:off x="6588125" y="3429000"/>
            <a:ext cx="215900" cy="863600"/>
          </a:xfrm>
          <a:prstGeom prst="line">
            <a:avLst/>
          </a:prstGeom>
          <a:noFill/>
          <a:ln w="9525">
            <a:solidFill>
              <a:schemeClr val="tx1"/>
            </a:solidFill>
            <a:prstDash val="sysDot"/>
            <a:round/>
            <a:headEnd/>
            <a:tailEnd type="triangle" w="med" len="med"/>
          </a:ln>
        </p:spPr>
        <p:txBody>
          <a:bodyPr/>
          <a:lstStyle/>
          <a:p>
            <a:endParaRPr lang="en-IN"/>
          </a:p>
        </p:txBody>
      </p:sp>
      <p:sp>
        <p:nvSpPr>
          <p:cNvPr id="50264" name="Text Box 88"/>
          <p:cNvSpPr txBox="1">
            <a:spLocks noChangeArrowheads="1"/>
          </p:cNvSpPr>
          <p:nvPr/>
        </p:nvSpPr>
        <p:spPr bwMode="auto">
          <a:xfrm>
            <a:off x="5076825" y="31877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50265" name="Text Box 89"/>
          <p:cNvSpPr txBox="1">
            <a:spLocks noChangeArrowheads="1"/>
          </p:cNvSpPr>
          <p:nvPr/>
        </p:nvSpPr>
        <p:spPr bwMode="auto">
          <a:xfrm>
            <a:off x="5364163" y="40513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50266" name="Oval 90"/>
          <p:cNvSpPr>
            <a:spLocks noChangeArrowheads="1"/>
          </p:cNvSpPr>
          <p:nvPr/>
        </p:nvSpPr>
        <p:spPr bwMode="auto">
          <a:xfrm>
            <a:off x="3851275" y="4221163"/>
            <a:ext cx="142875" cy="144462"/>
          </a:xfrm>
          <a:prstGeom prst="ellipse">
            <a:avLst/>
          </a:prstGeom>
          <a:solidFill>
            <a:srgbClr val="FFCC00"/>
          </a:solidFill>
          <a:ln w="9525">
            <a:solidFill>
              <a:schemeClr val="tx1"/>
            </a:solidFill>
            <a:round/>
            <a:headEnd/>
            <a:tailEnd/>
          </a:ln>
        </p:spPr>
        <p:txBody>
          <a:bodyPr wrap="none" anchor="ctr"/>
          <a:lstStyle/>
          <a:p>
            <a:endParaRPr lang="en-IN"/>
          </a:p>
        </p:txBody>
      </p:sp>
      <p:sp>
        <p:nvSpPr>
          <p:cNvPr id="50267" name="Oval 91"/>
          <p:cNvSpPr>
            <a:spLocks noChangeArrowheads="1"/>
          </p:cNvSpPr>
          <p:nvPr/>
        </p:nvSpPr>
        <p:spPr bwMode="auto">
          <a:xfrm>
            <a:off x="4716463" y="2492375"/>
            <a:ext cx="142875" cy="144463"/>
          </a:xfrm>
          <a:prstGeom prst="ellipse">
            <a:avLst/>
          </a:prstGeom>
          <a:solidFill>
            <a:srgbClr val="00FF00"/>
          </a:solidFill>
          <a:ln w="9525">
            <a:solidFill>
              <a:schemeClr val="tx1"/>
            </a:solidFill>
            <a:round/>
            <a:headEnd/>
            <a:tailEnd/>
          </a:ln>
        </p:spPr>
        <p:txBody>
          <a:bodyPr wrap="none" anchor="ctr"/>
          <a:lstStyle/>
          <a:p>
            <a:endParaRPr lang="en-IN"/>
          </a:p>
        </p:txBody>
      </p:sp>
      <p:sp>
        <p:nvSpPr>
          <p:cNvPr id="50268" name="Line 92"/>
          <p:cNvSpPr>
            <a:spLocks noChangeShapeType="1"/>
          </p:cNvSpPr>
          <p:nvPr/>
        </p:nvSpPr>
        <p:spPr bwMode="auto">
          <a:xfrm flipV="1">
            <a:off x="6877050" y="2565400"/>
            <a:ext cx="358775" cy="1727200"/>
          </a:xfrm>
          <a:prstGeom prst="line">
            <a:avLst/>
          </a:prstGeom>
          <a:noFill/>
          <a:ln w="9525">
            <a:solidFill>
              <a:schemeClr val="tx1"/>
            </a:solidFill>
            <a:prstDash val="sysDot"/>
            <a:round/>
            <a:headEnd/>
            <a:tailEnd type="triangle" w="med" len="med"/>
          </a:ln>
        </p:spPr>
        <p:txBody>
          <a:bodyPr/>
          <a:lstStyle/>
          <a:p>
            <a:endParaRPr lang="en-IN"/>
          </a:p>
        </p:txBody>
      </p:sp>
      <p:sp>
        <p:nvSpPr>
          <p:cNvPr id="50269" name="Freeform 93"/>
          <p:cNvSpPr>
            <a:spLocks/>
          </p:cNvSpPr>
          <p:nvPr/>
        </p:nvSpPr>
        <p:spPr bwMode="auto">
          <a:xfrm>
            <a:off x="1258888" y="2132013"/>
            <a:ext cx="4681537" cy="3529012"/>
          </a:xfrm>
          <a:custGeom>
            <a:avLst/>
            <a:gdLst>
              <a:gd name="T0" fmla="*/ 1951 w 2949"/>
              <a:gd name="T1" fmla="*/ 0 h 2223"/>
              <a:gd name="T2" fmla="*/ 2223 w 2949"/>
              <a:gd name="T3" fmla="*/ 273 h 2223"/>
              <a:gd name="T4" fmla="*/ 2495 w 2949"/>
              <a:gd name="T5" fmla="*/ 817 h 2223"/>
              <a:gd name="T6" fmla="*/ 2677 w 2949"/>
              <a:gd name="T7" fmla="*/ 1361 h 2223"/>
              <a:gd name="T8" fmla="*/ 862 w 2949"/>
              <a:gd name="T9" fmla="*/ 1951 h 2223"/>
              <a:gd name="T10" fmla="*/ 0 w 2949"/>
              <a:gd name="T11" fmla="*/ 2223 h 2223"/>
              <a:gd name="T12" fmla="*/ 0 60000 65536"/>
              <a:gd name="T13" fmla="*/ 0 60000 65536"/>
              <a:gd name="T14" fmla="*/ 0 60000 65536"/>
              <a:gd name="T15" fmla="*/ 0 60000 65536"/>
              <a:gd name="T16" fmla="*/ 0 60000 65536"/>
              <a:gd name="T17" fmla="*/ 0 60000 65536"/>
              <a:gd name="T18" fmla="*/ 0 w 2949"/>
              <a:gd name="T19" fmla="*/ 0 h 2223"/>
              <a:gd name="T20" fmla="*/ 2949 w 2949"/>
              <a:gd name="T21" fmla="*/ 2223 h 2223"/>
            </a:gdLst>
            <a:ahLst/>
            <a:cxnLst>
              <a:cxn ang="T12">
                <a:pos x="T0" y="T1"/>
              </a:cxn>
              <a:cxn ang="T13">
                <a:pos x="T2" y="T3"/>
              </a:cxn>
              <a:cxn ang="T14">
                <a:pos x="T4" y="T5"/>
              </a:cxn>
              <a:cxn ang="T15">
                <a:pos x="T6" y="T7"/>
              </a:cxn>
              <a:cxn ang="T16">
                <a:pos x="T8" y="T9"/>
              </a:cxn>
              <a:cxn ang="T17">
                <a:pos x="T10" y="T11"/>
              </a:cxn>
            </a:cxnLst>
            <a:rect l="T18" t="T19" r="T20" b="T21"/>
            <a:pathLst>
              <a:path w="2949" h="2223">
                <a:moveTo>
                  <a:pt x="1951" y="0"/>
                </a:moveTo>
                <a:cubicBezTo>
                  <a:pt x="2041" y="68"/>
                  <a:pt x="2132" y="137"/>
                  <a:pt x="2223" y="273"/>
                </a:cubicBezTo>
                <a:cubicBezTo>
                  <a:pt x="2314" y="409"/>
                  <a:pt x="2419" y="636"/>
                  <a:pt x="2495" y="817"/>
                </a:cubicBezTo>
                <a:cubicBezTo>
                  <a:pt x="2571" y="998"/>
                  <a:pt x="2949" y="1172"/>
                  <a:pt x="2677" y="1361"/>
                </a:cubicBezTo>
                <a:cubicBezTo>
                  <a:pt x="2405" y="1550"/>
                  <a:pt x="1308" y="1807"/>
                  <a:pt x="862" y="1951"/>
                </a:cubicBezTo>
                <a:cubicBezTo>
                  <a:pt x="416" y="2095"/>
                  <a:pt x="208" y="2159"/>
                  <a:pt x="0" y="2223"/>
                </a:cubicBezTo>
              </a:path>
            </a:pathLst>
          </a:custGeom>
          <a:noFill/>
          <a:ln w="31750">
            <a:solidFill>
              <a:srgbClr val="990033"/>
            </a:solidFill>
            <a:round/>
            <a:headEnd/>
            <a:tailEnd/>
          </a:ln>
        </p:spPr>
        <p:txBody>
          <a:bodyPr/>
          <a:lstStyle/>
          <a:p>
            <a:endParaRPr lang="en-IN"/>
          </a:p>
        </p:txBody>
      </p:sp>
      <p:sp>
        <p:nvSpPr>
          <p:cNvPr id="25671" name="Text Box 94"/>
          <p:cNvSpPr txBox="1">
            <a:spLocks noChangeArrowheads="1"/>
          </p:cNvSpPr>
          <p:nvPr/>
        </p:nvSpPr>
        <p:spPr bwMode="auto">
          <a:xfrm>
            <a:off x="1476375" y="5734050"/>
            <a:ext cx="5184775" cy="779463"/>
          </a:xfrm>
          <a:prstGeom prst="rect">
            <a:avLst/>
          </a:prstGeom>
          <a:noFill/>
          <a:ln w="9525">
            <a:noFill/>
            <a:miter lim="800000"/>
            <a:headEnd/>
            <a:tailEnd/>
          </a:ln>
        </p:spPr>
        <p:txBody>
          <a:bodyPr>
            <a:spAutoFit/>
          </a:bodyPr>
          <a:lstStyle/>
          <a:p>
            <a:pPr eaLnBrk="1" hangingPunct="1">
              <a:spcBef>
                <a:spcPct val="20000"/>
              </a:spcBef>
              <a:buClr>
                <a:schemeClr val="tx2"/>
              </a:buClr>
              <a:buSzPct val="70000"/>
              <a:buFont typeface="Wingdings" pitchFamily="2" charset="2"/>
              <a:buNone/>
            </a:pPr>
            <a:r>
              <a:rPr kumimoji="1" lang="en-US" altLang="ja-JP">
                <a:solidFill>
                  <a:srgbClr val="800000"/>
                </a:solidFill>
              </a:rPr>
              <a:t>ckpt_cohortX : { Y | last_label_rcvdX[Y] &gt; ⊥ }</a:t>
            </a:r>
          </a:p>
          <a:p>
            <a:pPr>
              <a:spcBef>
                <a:spcPct val="50000"/>
              </a:spcBef>
            </a:pPr>
            <a:endParaRPr lang="ja-JP" altLang="en-US">
              <a:solidFill>
                <a:srgbClr val="800000"/>
              </a:solidFill>
            </a:endParaRPr>
          </a:p>
        </p:txBody>
      </p:sp>
      <p:sp>
        <p:nvSpPr>
          <p:cNvPr id="25672" name="Text Box 95"/>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22"/>
                                        </p:tgtEl>
                                        <p:attrNameLst>
                                          <p:attrName>style.visibility</p:attrName>
                                        </p:attrNameLst>
                                      </p:cBhvr>
                                      <p:to>
                                        <p:strVal val="visible"/>
                                      </p:to>
                                    </p:set>
                                    <p:animEffect transition="in" filter="blinds(horizontal)">
                                      <p:cBhvr>
                                        <p:cTn id="7" dur="500"/>
                                        <p:tgtEl>
                                          <p:spTgt spid="502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220"/>
                                        </p:tgtEl>
                                        <p:attrNameLst>
                                          <p:attrName>style.visibility</p:attrName>
                                        </p:attrNameLst>
                                      </p:cBhvr>
                                      <p:to>
                                        <p:strVal val="visible"/>
                                      </p:to>
                                    </p:set>
                                    <p:animEffect transition="in" filter="blinds(horizontal)">
                                      <p:cBhvr>
                                        <p:cTn id="10" dur="500"/>
                                        <p:tgtEl>
                                          <p:spTgt spid="5022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0226"/>
                                        </p:tgtEl>
                                        <p:attrNameLst>
                                          <p:attrName>style.visibility</p:attrName>
                                        </p:attrNameLst>
                                      </p:cBhvr>
                                      <p:to>
                                        <p:strVal val="visible"/>
                                      </p:to>
                                    </p:set>
                                    <p:animEffect transition="in" filter="strips(downLeft)">
                                      <p:cBhvr>
                                        <p:cTn id="15" dur="500"/>
                                        <p:tgtEl>
                                          <p:spTgt spid="502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223"/>
                                        </p:tgtEl>
                                        <p:attrNameLst>
                                          <p:attrName>style.visibility</p:attrName>
                                        </p:attrNameLst>
                                      </p:cBhvr>
                                      <p:to>
                                        <p:strVal val="visible"/>
                                      </p:to>
                                    </p:set>
                                    <p:animEffect transition="in" filter="blinds(horizontal)">
                                      <p:cBhvr>
                                        <p:cTn id="20" dur="500"/>
                                        <p:tgtEl>
                                          <p:spTgt spid="5022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0225"/>
                                        </p:tgtEl>
                                        <p:attrNameLst>
                                          <p:attrName>style.visibility</p:attrName>
                                        </p:attrNameLst>
                                      </p:cBhvr>
                                      <p:to>
                                        <p:strVal val="visible"/>
                                      </p:to>
                                    </p:set>
                                    <p:animEffect transition="in" filter="blinds(horizontal)">
                                      <p:cBhvr>
                                        <p:cTn id="23" dur="500"/>
                                        <p:tgtEl>
                                          <p:spTgt spid="5022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0230"/>
                                        </p:tgtEl>
                                        <p:attrNameLst>
                                          <p:attrName>style.visibility</p:attrName>
                                        </p:attrNameLst>
                                      </p:cBhvr>
                                      <p:to>
                                        <p:strVal val="visible"/>
                                      </p:to>
                                    </p:set>
                                    <p:animEffect transition="in" filter="blinds(horizontal)">
                                      <p:cBhvr>
                                        <p:cTn id="28" dur="500"/>
                                        <p:tgtEl>
                                          <p:spTgt spid="5023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0233"/>
                                        </p:tgtEl>
                                        <p:attrNameLst>
                                          <p:attrName>style.visibility</p:attrName>
                                        </p:attrNameLst>
                                      </p:cBhvr>
                                      <p:to>
                                        <p:strVal val="visible"/>
                                      </p:to>
                                    </p:set>
                                    <p:animEffect transition="in" filter="blinds(horizontal)">
                                      <p:cBhvr>
                                        <p:cTn id="31" dur="500"/>
                                        <p:tgtEl>
                                          <p:spTgt spid="5023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0232"/>
                                        </p:tgtEl>
                                        <p:attrNameLst>
                                          <p:attrName>style.visibility</p:attrName>
                                        </p:attrNameLst>
                                      </p:cBhvr>
                                      <p:to>
                                        <p:strVal val="visible"/>
                                      </p:to>
                                    </p:set>
                                    <p:animEffect transition="in" filter="blinds(horizontal)">
                                      <p:cBhvr>
                                        <p:cTn id="34" dur="500"/>
                                        <p:tgtEl>
                                          <p:spTgt spid="5023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50233"/>
                                        </p:tgtEl>
                                      </p:cBhvr>
                                    </p:animEffect>
                                    <p:set>
                                      <p:cBhvr>
                                        <p:cTn id="39" dur="1" fill="hold">
                                          <p:stCondLst>
                                            <p:cond delay="499"/>
                                          </p:stCondLst>
                                        </p:cTn>
                                        <p:tgtEl>
                                          <p:spTgt spid="50233"/>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50232"/>
                                        </p:tgtEl>
                                      </p:cBhvr>
                                    </p:animEffect>
                                    <p:set>
                                      <p:cBhvr>
                                        <p:cTn id="42" dur="1" fill="hold">
                                          <p:stCondLst>
                                            <p:cond delay="499"/>
                                          </p:stCondLst>
                                        </p:cTn>
                                        <p:tgtEl>
                                          <p:spTgt spid="50232"/>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50230"/>
                                        </p:tgtEl>
                                      </p:cBhvr>
                                    </p:animEffect>
                                    <p:set>
                                      <p:cBhvr>
                                        <p:cTn id="45" dur="1" fill="hold">
                                          <p:stCondLst>
                                            <p:cond delay="499"/>
                                          </p:stCondLst>
                                        </p:cTn>
                                        <p:tgtEl>
                                          <p:spTgt spid="50230"/>
                                        </p:tgtEl>
                                        <p:attrNameLst>
                                          <p:attrName>style.visibility</p:attrName>
                                        </p:attrNameLst>
                                      </p:cBhvr>
                                      <p:to>
                                        <p:strVal val="hidden"/>
                                      </p:to>
                                    </p:set>
                                  </p:childTnLst>
                                </p:cTn>
                              </p:par>
                              <p:par>
                                <p:cTn id="46" presetID="3" presetClass="entr" presetSubtype="10" fill="hold" grpId="0" nodeType="withEffect">
                                  <p:stCondLst>
                                    <p:cond delay="0"/>
                                  </p:stCondLst>
                                  <p:childTnLst>
                                    <p:set>
                                      <p:cBhvr>
                                        <p:cTn id="47" dur="1" fill="hold">
                                          <p:stCondLst>
                                            <p:cond delay="0"/>
                                          </p:stCondLst>
                                        </p:cTn>
                                        <p:tgtEl>
                                          <p:spTgt spid="50240"/>
                                        </p:tgtEl>
                                        <p:attrNameLst>
                                          <p:attrName>style.visibility</p:attrName>
                                        </p:attrNameLst>
                                      </p:cBhvr>
                                      <p:to>
                                        <p:strVal val="visible"/>
                                      </p:to>
                                    </p:set>
                                    <p:animEffect transition="in" filter="blinds(horizontal)">
                                      <p:cBhvr>
                                        <p:cTn id="48" dur="500"/>
                                        <p:tgtEl>
                                          <p:spTgt spid="50240"/>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50241"/>
                                        </p:tgtEl>
                                        <p:attrNameLst>
                                          <p:attrName>style.visibility</p:attrName>
                                        </p:attrNameLst>
                                      </p:cBhvr>
                                      <p:to>
                                        <p:strVal val="visible"/>
                                      </p:to>
                                    </p:set>
                                    <p:animEffect transition="in" filter="strips(downLeft)">
                                      <p:cBhvr>
                                        <p:cTn id="53" dur="500"/>
                                        <p:tgtEl>
                                          <p:spTgt spid="5024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242"/>
                                        </p:tgtEl>
                                        <p:attrNameLst>
                                          <p:attrName>style.visibility</p:attrName>
                                        </p:attrNameLst>
                                      </p:cBhvr>
                                      <p:to>
                                        <p:strVal val="visible"/>
                                      </p:to>
                                    </p:set>
                                    <p:animEffect transition="in" filter="blinds(horizontal)">
                                      <p:cBhvr>
                                        <p:cTn id="58" dur="500"/>
                                        <p:tgtEl>
                                          <p:spTgt spid="5024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244"/>
                                        </p:tgtEl>
                                        <p:attrNameLst>
                                          <p:attrName>style.visibility</p:attrName>
                                        </p:attrNameLst>
                                      </p:cBhvr>
                                      <p:to>
                                        <p:strVal val="visible"/>
                                      </p:to>
                                    </p:set>
                                    <p:animEffect transition="in" filter="blinds(horizontal)">
                                      <p:cBhvr>
                                        <p:cTn id="61" dur="500"/>
                                        <p:tgtEl>
                                          <p:spTgt spid="5024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0243"/>
                                        </p:tgtEl>
                                        <p:attrNameLst>
                                          <p:attrName>style.visibility</p:attrName>
                                        </p:attrNameLst>
                                      </p:cBhvr>
                                      <p:to>
                                        <p:strVal val="visible"/>
                                      </p:to>
                                    </p:set>
                                    <p:animEffect transition="in" filter="blinds(horizontal)">
                                      <p:cBhvr>
                                        <p:cTn id="64" dur="500"/>
                                        <p:tgtEl>
                                          <p:spTgt spid="5024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50243"/>
                                        </p:tgtEl>
                                      </p:cBhvr>
                                    </p:animEffect>
                                    <p:set>
                                      <p:cBhvr>
                                        <p:cTn id="69" dur="1" fill="hold">
                                          <p:stCondLst>
                                            <p:cond delay="499"/>
                                          </p:stCondLst>
                                        </p:cTn>
                                        <p:tgtEl>
                                          <p:spTgt spid="50243"/>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50244"/>
                                        </p:tgtEl>
                                      </p:cBhvr>
                                    </p:animEffect>
                                    <p:set>
                                      <p:cBhvr>
                                        <p:cTn id="72" dur="1" fill="hold">
                                          <p:stCondLst>
                                            <p:cond delay="499"/>
                                          </p:stCondLst>
                                        </p:cTn>
                                        <p:tgtEl>
                                          <p:spTgt spid="50244"/>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50242"/>
                                        </p:tgtEl>
                                      </p:cBhvr>
                                    </p:animEffect>
                                    <p:set>
                                      <p:cBhvr>
                                        <p:cTn id="75" dur="1" fill="hold">
                                          <p:stCondLst>
                                            <p:cond delay="499"/>
                                          </p:stCondLst>
                                        </p:cTn>
                                        <p:tgtEl>
                                          <p:spTgt spid="50242"/>
                                        </p:tgtEl>
                                        <p:attrNameLst>
                                          <p:attrName>style.visibility</p:attrName>
                                        </p:attrNameLst>
                                      </p:cBhvr>
                                      <p:to>
                                        <p:strVal val="hidden"/>
                                      </p:to>
                                    </p:set>
                                  </p:childTnLst>
                                </p:cTn>
                              </p:par>
                              <p:par>
                                <p:cTn id="76" presetID="3" presetClass="entr" presetSubtype="10" fill="hold" grpId="0" nodeType="withEffect">
                                  <p:stCondLst>
                                    <p:cond delay="0"/>
                                  </p:stCondLst>
                                  <p:childTnLst>
                                    <p:set>
                                      <p:cBhvr>
                                        <p:cTn id="77" dur="1" fill="hold">
                                          <p:stCondLst>
                                            <p:cond delay="0"/>
                                          </p:stCondLst>
                                        </p:cTn>
                                        <p:tgtEl>
                                          <p:spTgt spid="50245"/>
                                        </p:tgtEl>
                                        <p:attrNameLst>
                                          <p:attrName>style.visibility</p:attrName>
                                        </p:attrNameLst>
                                      </p:cBhvr>
                                      <p:to>
                                        <p:strVal val="visible"/>
                                      </p:to>
                                    </p:set>
                                    <p:animEffect transition="in" filter="blinds(horizontal)">
                                      <p:cBhvr>
                                        <p:cTn id="78" dur="500"/>
                                        <p:tgtEl>
                                          <p:spTgt spid="50245"/>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3" fill="hold" grpId="0" nodeType="clickEffect">
                                  <p:stCondLst>
                                    <p:cond delay="0"/>
                                  </p:stCondLst>
                                  <p:childTnLst>
                                    <p:set>
                                      <p:cBhvr>
                                        <p:cTn id="82" dur="1" fill="hold">
                                          <p:stCondLst>
                                            <p:cond delay="0"/>
                                          </p:stCondLst>
                                        </p:cTn>
                                        <p:tgtEl>
                                          <p:spTgt spid="50246"/>
                                        </p:tgtEl>
                                        <p:attrNameLst>
                                          <p:attrName>style.visibility</p:attrName>
                                        </p:attrNameLst>
                                      </p:cBhvr>
                                      <p:to>
                                        <p:strVal val="visible"/>
                                      </p:to>
                                    </p:set>
                                    <p:animEffect transition="in" filter="strips(upRight)">
                                      <p:cBhvr>
                                        <p:cTn id="83" dur="500"/>
                                        <p:tgtEl>
                                          <p:spTgt spid="50246"/>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0247"/>
                                        </p:tgtEl>
                                        <p:attrNameLst>
                                          <p:attrName>style.visibility</p:attrName>
                                        </p:attrNameLst>
                                      </p:cBhvr>
                                      <p:to>
                                        <p:strVal val="visible"/>
                                      </p:to>
                                    </p:set>
                                    <p:animEffect transition="in" filter="blinds(horizontal)">
                                      <p:cBhvr>
                                        <p:cTn id="88" dur="500"/>
                                        <p:tgtEl>
                                          <p:spTgt spid="50247"/>
                                        </p:tgtEl>
                                      </p:cBhvr>
                                    </p:animEffect>
                                  </p:childTnLst>
                                </p:cTn>
                              </p:par>
                              <p:par>
                                <p:cTn id="89" presetID="1" presetClass="entr" presetSubtype="0" fill="hold" grpId="0" nodeType="withEffect">
                                  <p:stCondLst>
                                    <p:cond delay="0"/>
                                  </p:stCondLst>
                                  <p:childTnLst>
                                    <p:set>
                                      <p:cBhvr>
                                        <p:cTn id="90" dur="1" fill="hold">
                                          <p:stCondLst>
                                            <p:cond delay="0"/>
                                          </p:stCondLst>
                                        </p:cTn>
                                        <p:tgtEl>
                                          <p:spTgt spid="5026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26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0248"/>
                                        </p:tgtEl>
                                        <p:attrNameLst>
                                          <p:attrName>style.visibility</p:attrName>
                                        </p:attrNameLst>
                                      </p:cBhvr>
                                      <p:to>
                                        <p:strVal val="visible"/>
                                      </p:to>
                                    </p:set>
                                    <p:animEffect transition="in" filter="blinds(horizontal)">
                                      <p:cBhvr>
                                        <p:cTn id="97" dur="500"/>
                                        <p:tgtEl>
                                          <p:spTgt spid="5024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50247"/>
                                        </p:tgtEl>
                                      </p:cBhvr>
                                    </p:animEffect>
                                    <p:set>
                                      <p:cBhvr>
                                        <p:cTn id="102" dur="1" fill="hold">
                                          <p:stCondLst>
                                            <p:cond delay="499"/>
                                          </p:stCondLst>
                                        </p:cTn>
                                        <p:tgtEl>
                                          <p:spTgt spid="50247"/>
                                        </p:tgtEl>
                                        <p:attrNameLst>
                                          <p:attrName>style.visibility</p:attrName>
                                        </p:attrNameLst>
                                      </p:cBhvr>
                                      <p:to>
                                        <p:strVal val="hidden"/>
                                      </p:to>
                                    </p:set>
                                  </p:childTnLst>
                                </p:cTn>
                              </p:par>
                              <p:par>
                                <p:cTn id="103" presetID="3" presetClass="exit" presetSubtype="10" fill="hold" grpId="1" nodeType="withEffect">
                                  <p:stCondLst>
                                    <p:cond delay="0"/>
                                  </p:stCondLst>
                                  <p:childTnLst>
                                    <p:animEffect transition="out" filter="blinds(horizontal)">
                                      <p:cBhvr>
                                        <p:cTn id="104" dur="500"/>
                                        <p:tgtEl>
                                          <p:spTgt spid="50248"/>
                                        </p:tgtEl>
                                      </p:cBhvr>
                                    </p:animEffect>
                                    <p:set>
                                      <p:cBhvr>
                                        <p:cTn id="105" dur="1" fill="hold">
                                          <p:stCondLst>
                                            <p:cond delay="499"/>
                                          </p:stCondLst>
                                        </p:cTn>
                                        <p:tgtEl>
                                          <p:spTgt spid="50248"/>
                                        </p:tgtEl>
                                        <p:attrNameLst>
                                          <p:attrName>style.visibility</p:attrName>
                                        </p:attrNameLst>
                                      </p:cBhvr>
                                      <p:to>
                                        <p:strVal val="hidden"/>
                                      </p:to>
                                    </p:set>
                                  </p:childTnLst>
                                </p:cTn>
                              </p:par>
                              <p:par>
                                <p:cTn id="106" presetID="3" presetClass="exit" presetSubtype="10" fill="hold" grpId="1" nodeType="withEffect">
                                  <p:stCondLst>
                                    <p:cond delay="0"/>
                                  </p:stCondLst>
                                  <p:childTnLst>
                                    <p:animEffect transition="out" filter="blinds(horizontal)">
                                      <p:cBhvr>
                                        <p:cTn id="107" dur="500"/>
                                        <p:tgtEl>
                                          <p:spTgt spid="50267"/>
                                        </p:tgtEl>
                                      </p:cBhvr>
                                    </p:animEffect>
                                    <p:set>
                                      <p:cBhvr>
                                        <p:cTn id="108" dur="1" fill="hold">
                                          <p:stCondLst>
                                            <p:cond delay="499"/>
                                          </p:stCondLst>
                                        </p:cTn>
                                        <p:tgtEl>
                                          <p:spTgt spid="50267"/>
                                        </p:tgtEl>
                                        <p:attrNameLst>
                                          <p:attrName>style.visibility</p:attrName>
                                        </p:attrNameLst>
                                      </p:cBhvr>
                                      <p:to>
                                        <p:strVal val="hidden"/>
                                      </p:to>
                                    </p:set>
                                  </p:childTnLst>
                                </p:cTn>
                              </p:par>
                              <p:par>
                                <p:cTn id="109" presetID="3" presetClass="exit" presetSubtype="10" fill="hold" grpId="1" nodeType="withEffect">
                                  <p:stCondLst>
                                    <p:cond delay="0"/>
                                  </p:stCondLst>
                                  <p:childTnLst>
                                    <p:animEffect transition="out" filter="blinds(horizontal)">
                                      <p:cBhvr>
                                        <p:cTn id="110" dur="500"/>
                                        <p:tgtEl>
                                          <p:spTgt spid="50266"/>
                                        </p:tgtEl>
                                      </p:cBhvr>
                                    </p:animEffect>
                                    <p:set>
                                      <p:cBhvr>
                                        <p:cTn id="111" dur="1" fill="hold">
                                          <p:stCondLst>
                                            <p:cond delay="499"/>
                                          </p:stCondLst>
                                        </p:cTn>
                                        <p:tgtEl>
                                          <p:spTgt spid="5026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50249"/>
                                        </p:tgtEl>
                                        <p:attrNameLst>
                                          <p:attrName>style.visibility</p:attrName>
                                        </p:attrNameLst>
                                      </p:cBhvr>
                                      <p:to>
                                        <p:strVal val="visible"/>
                                      </p:to>
                                    </p:set>
                                    <p:animEffect transition="in" filter="strips(downLeft)">
                                      <p:cBhvr>
                                        <p:cTn id="116" dur="500"/>
                                        <p:tgtEl>
                                          <p:spTgt spid="5024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50251"/>
                                        </p:tgtEl>
                                        <p:attrNameLst>
                                          <p:attrName>style.visibility</p:attrName>
                                        </p:attrNameLst>
                                      </p:cBhvr>
                                      <p:to>
                                        <p:strVal val="visible"/>
                                      </p:to>
                                    </p:set>
                                    <p:animEffect transition="in" filter="blinds(horizontal)">
                                      <p:cBhvr>
                                        <p:cTn id="119" dur="500"/>
                                        <p:tgtEl>
                                          <p:spTgt spid="50251"/>
                                        </p:tgtEl>
                                      </p:cBhvr>
                                    </p:animEffect>
                                  </p:childTnLst>
                                </p:cTn>
                              </p:par>
                            </p:childTnLst>
                          </p:cTn>
                        </p:par>
                        <p:par>
                          <p:cTn id="120" fill="hold">
                            <p:stCondLst>
                              <p:cond delay="500"/>
                            </p:stCondLst>
                            <p:childTnLst>
                              <p:par>
                                <p:cTn id="121" presetID="18" presetClass="entr" presetSubtype="3" fill="hold" grpId="0" nodeType="afterEffect">
                                  <p:stCondLst>
                                    <p:cond delay="0"/>
                                  </p:stCondLst>
                                  <p:childTnLst>
                                    <p:set>
                                      <p:cBhvr>
                                        <p:cTn id="122" dur="1" fill="hold">
                                          <p:stCondLst>
                                            <p:cond delay="0"/>
                                          </p:stCondLst>
                                        </p:cTn>
                                        <p:tgtEl>
                                          <p:spTgt spid="50252"/>
                                        </p:tgtEl>
                                        <p:attrNameLst>
                                          <p:attrName>style.visibility</p:attrName>
                                        </p:attrNameLst>
                                      </p:cBhvr>
                                      <p:to>
                                        <p:strVal val="visible"/>
                                      </p:to>
                                    </p:set>
                                    <p:animEffect transition="in" filter="strips(upRight)">
                                      <p:cBhvr>
                                        <p:cTn id="123" dur="500"/>
                                        <p:tgtEl>
                                          <p:spTgt spid="50252"/>
                                        </p:tgtEl>
                                      </p:cBhvr>
                                    </p:animEffect>
                                  </p:childTnLst>
                                </p:cTn>
                              </p:par>
                            </p:childTnLst>
                          </p:cTn>
                        </p:par>
                        <p:par>
                          <p:cTn id="124" fill="hold">
                            <p:stCondLst>
                              <p:cond delay="1000"/>
                            </p:stCondLst>
                            <p:childTnLst>
                              <p:par>
                                <p:cTn id="125" presetID="18" presetClass="entr" presetSubtype="3" fill="hold" grpId="0" nodeType="afterEffect">
                                  <p:stCondLst>
                                    <p:cond delay="0"/>
                                  </p:stCondLst>
                                  <p:childTnLst>
                                    <p:set>
                                      <p:cBhvr>
                                        <p:cTn id="126" dur="1" fill="hold">
                                          <p:stCondLst>
                                            <p:cond delay="0"/>
                                          </p:stCondLst>
                                        </p:cTn>
                                        <p:tgtEl>
                                          <p:spTgt spid="50253"/>
                                        </p:tgtEl>
                                        <p:attrNameLst>
                                          <p:attrName>style.visibility</p:attrName>
                                        </p:attrNameLst>
                                      </p:cBhvr>
                                      <p:to>
                                        <p:strVal val="visible"/>
                                      </p:to>
                                    </p:set>
                                    <p:animEffect transition="in" filter="strips(upRight)">
                                      <p:cBhvr>
                                        <p:cTn id="127" dur="500"/>
                                        <p:tgtEl>
                                          <p:spTgt spid="5025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50256"/>
                                        </p:tgtEl>
                                        <p:attrNameLst>
                                          <p:attrName>style.visibility</p:attrName>
                                        </p:attrNameLst>
                                      </p:cBhvr>
                                      <p:to>
                                        <p:strVal val="visible"/>
                                      </p:to>
                                    </p:set>
                                    <p:animEffect transition="in" filter="blinds(horizontal)">
                                      <p:cBhvr>
                                        <p:cTn id="132" dur="500"/>
                                        <p:tgtEl>
                                          <p:spTgt spid="50256"/>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50257"/>
                                        </p:tgtEl>
                                        <p:attrNameLst>
                                          <p:attrName>style.visibility</p:attrName>
                                        </p:attrNameLst>
                                      </p:cBhvr>
                                      <p:to>
                                        <p:strVal val="visible"/>
                                      </p:to>
                                    </p:set>
                                    <p:animEffect transition="in" filter="blinds(horizontal)">
                                      <p:cBhvr>
                                        <p:cTn id="135" dur="500"/>
                                        <p:tgtEl>
                                          <p:spTgt spid="50257"/>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1" nodeType="clickEffect">
                                  <p:stCondLst>
                                    <p:cond delay="0"/>
                                  </p:stCondLst>
                                  <p:childTnLst>
                                    <p:animEffect transition="out" filter="blinds(horizontal)">
                                      <p:cBhvr>
                                        <p:cTn id="139" dur="500"/>
                                        <p:tgtEl>
                                          <p:spTgt spid="50220"/>
                                        </p:tgtEl>
                                      </p:cBhvr>
                                    </p:animEffect>
                                    <p:set>
                                      <p:cBhvr>
                                        <p:cTn id="140" dur="1" fill="hold">
                                          <p:stCondLst>
                                            <p:cond delay="499"/>
                                          </p:stCondLst>
                                        </p:cTn>
                                        <p:tgtEl>
                                          <p:spTgt spid="50220"/>
                                        </p:tgtEl>
                                        <p:attrNameLst>
                                          <p:attrName>style.visibility</p:attrName>
                                        </p:attrNameLst>
                                      </p:cBhvr>
                                      <p:to>
                                        <p:strVal val="hidden"/>
                                      </p:to>
                                    </p:set>
                                  </p:childTnLst>
                                </p:cTn>
                              </p:par>
                              <p:par>
                                <p:cTn id="141" presetID="3" presetClass="exit" presetSubtype="10" fill="hold" grpId="1" nodeType="withEffect">
                                  <p:stCondLst>
                                    <p:cond delay="0"/>
                                  </p:stCondLst>
                                  <p:childTnLst>
                                    <p:animEffect transition="out" filter="blinds(horizontal)">
                                      <p:cBhvr>
                                        <p:cTn id="142" dur="500"/>
                                        <p:tgtEl>
                                          <p:spTgt spid="50222"/>
                                        </p:tgtEl>
                                      </p:cBhvr>
                                    </p:animEffect>
                                    <p:set>
                                      <p:cBhvr>
                                        <p:cTn id="143" dur="1" fill="hold">
                                          <p:stCondLst>
                                            <p:cond delay="499"/>
                                          </p:stCondLst>
                                        </p:cTn>
                                        <p:tgtEl>
                                          <p:spTgt spid="5022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50258"/>
                                        </p:tgtEl>
                                        <p:attrNameLst>
                                          <p:attrName>style.visibility</p:attrName>
                                        </p:attrNameLst>
                                      </p:cBhvr>
                                      <p:to>
                                        <p:strVal val="visible"/>
                                      </p:to>
                                    </p:set>
                                    <p:animEffect transition="in" filter="blinds(horizontal)">
                                      <p:cBhvr>
                                        <p:cTn id="148" dur="500"/>
                                        <p:tgtEl>
                                          <p:spTgt spid="50258"/>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50259"/>
                                        </p:tgtEl>
                                        <p:attrNameLst>
                                          <p:attrName>style.visibility</p:attrName>
                                        </p:attrNameLst>
                                      </p:cBhvr>
                                      <p:to>
                                        <p:strVal val="visible"/>
                                      </p:to>
                                    </p:set>
                                    <p:animEffect transition="in" filter="blinds(horizontal)">
                                      <p:cBhvr>
                                        <p:cTn id="151" dur="500"/>
                                        <p:tgtEl>
                                          <p:spTgt spid="50259"/>
                                        </p:tgtEl>
                                      </p:cBhvr>
                                    </p:animEffect>
                                  </p:childTnLst>
                                </p:cTn>
                              </p:par>
                            </p:childTnLst>
                          </p:cTn>
                        </p:par>
                      </p:childTnLst>
                    </p:cTn>
                  </p:par>
                  <p:par>
                    <p:cTn id="152" fill="hold">
                      <p:stCondLst>
                        <p:cond delay="indefinite"/>
                      </p:stCondLst>
                      <p:childTnLst>
                        <p:par>
                          <p:cTn id="153" fill="hold">
                            <p:stCondLst>
                              <p:cond delay="0"/>
                            </p:stCondLst>
                            <p:childTnLst>
                              <p:par>
                                <p:cTn id="154" presetID="18" presetClass="entr" presetSubtype="12" fill="hold" grpId="0" nodeType="clickEffect">
                                  <p:stCondLst>
                                    <p:cond delay="0"/>
                                  </p:stCondLst>
                                  <p:childTnLst>
                                    <p:set>
                                      <p:cBhvr>
                                        <p:cTn id="155" dur="1" fill="hold">
                                          <p:stCondLst>
                                            <p:cond delay="0"/>
                                          </p:stCondLst>
                                        </p:cTn>
                                        <p:tgtEl>
                                          <p:spTgt spid="50261"/>
                                        </p:tgtEl>
                                        <p:attrNameLst>
                                          <p:attrName>style.visibility</p:attrName>
                                        </p:attrNameLst>
                                      </p:cBhvr>
                                      <p:to>
                                        <p:strVal val="visible"/>
                                      </p:to>
                                    </p:set>
                                    <p:animEffect transition="in" filter="strips(downLeft)">
                                      <p:cBhvr>
                                        <p:cTn id="156" dur="500"/>
                                        <p:tgtEl>
                                          <p:spTgt spid="50261"/>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xit" presetSubtype="10" fill="hold" grpId="1" nodeType="clickEffect">
                                  <p:stCondLst>
                                    <p:cond delay="0"/>
                                  </p:stCondLst>
                                  <p:childTnLst>
                                    <p:animEffect transition="out" filter="blinds(horizontal)">
                                      <p:cBhvr>
                                        <p:cTn id="160" dur="500"/>
                                        <p:tgtEl>
                                          <p:spTgt spid="50240"/>
                                        </p:tgtEl>
                                      </p:cBhvr>
                                    </p:animEffect>
                                    <p:set>
                                      <p:cBhvr>
                                        <p:cTn id="161" dur="1" fill="hold">
                                          <p:stCondLst>
                                            <p:cond delay="499"/>
                                          </p:stCondLst>
                                        </p:cTn>
                                        <p:tgtEl>
                                          <p:spTgt spid="50240"/>
                                        </p:tgtEl>
                                        <p:attrNameLst>
                                          <p:attrName>style.visibility</p:attrName>
                                        </p:attrNameLst>
                                      </p:cBhvr>
                                      <p:to>
                                        <p:strVal val="hidden"/>
                                      </p:to>
                                    </p:set>
                                  </p:childTnLst>
                                </p:cTn>
                              </p:par>
                            </p:childTnLst>
                          </p:cTn>
                        </p:par>
                        <p:par>
                          <p:cTn id="162" fill="hold">
                            <p:stCondLst>
                              <p:cond delay="500"/>
                            </p:stCondLst>
                            <p:childTnLst>
                              <p:par>
                                <p:cTn id="163" presetID="3" presetClass="entr" presetSubtype="10" fill="hold" grpId="0" nodeType="afterEffect">
                                  <p:stCondLst>
                                    <p:cond delay="0"/>
                                  </p:stCondLst>
                                  <p:childTnLst>
                                    <p:set>
                                      <p:cBhvr>
                                        <p:cTn id="164" dur="1" fill="hold">
                                          <p:stCondLst>
                                            <p:cond delay="0"/>
                                          </p:stCondLst>
                                        </p:cTn>
                                        <p:tgtEl>
                                          <p:spTgt spid="50264"/>
                                        </p:tgtEl>
                                        <p:attrNameLst>
                                          <p:attrName>style.visibility</p:attrName>
                                        </p:attrNameLst>
                                      </p:cBhvr>
                                      <p:to>
                                        <p:strVal val="visible"/>
                                      </p:to>
                                    </p:set>
                                    <p:animEffect transition="in" filter="blinds(horizontal)">
                                      <p:cBhvr>
                                        <p:cTn id="165" dur="500"/>
                                        <p:tgtEl>
                                          <p:spTgt spid="50264"/>
                                        </p:tgtEl>
                                      </p:cBhvr>
                                    </p:animEffect>
                                  </p:childTnLst>
                                </p:cTn>
                              </p:par>
                            </p:childTnLst>
                          </p:cTn>
                        </p:par>
                      </p:childTnLst>
                    </p:cTn>
                  </p:par>
                  <p:par>
                    <p:cTn id="166" fill="hold">
                      <p:stCondLst>
                        <p:cond delay="indefinite"/>
                      </p:stCondLst>
                      <p:childTnLst>
                        <p:par>
                          <p:cTn id="167" fill="hold">
                            <p:stCondLst>
                              <p:cond delay="0"/>
                            </p:stCondLst>
                            <p:childTnLst>
                              <p:par>
                                <p:cTn id="168" presetID="18" presetClass="entr" presetSubtype="12" fill="hold" grpId="0" nodeType="clickEffect">
                                  <p:stCondLst>
                                    <p:cond delay="0"/>
                                  </p:stCondLst>
                                  <p:childTnLst>
                                    <p:set>
                                      <p:cBhvr>
                                        <p:cTn id="169" dur="1" fill="hold">
                                          <p:stCondLst>
                                            <p:cond delay="0"/>
                                          </p:stCondLst>
                                        </p:cTn>
                                        <p:tgtEl>
                                          <p:spTgt spid="50262"/>
                                        </p:tgtEl>
                                        <p:attrNameLst>
                                          <p:attrName>style.visibility</p:attrName>
                                        </p:attrNameLst>
                                      </p:cBhvr>
                                      <p:to>
                                        <p:strVal val="visible"/>
                                      </p:to>
                                    </p:set>
                                    <p:animEffect transition="in" filter="strips(downLeft)">
                                      <p:cBhvr>
                                        <p:cTn id="170" dur="500"/>
                                        <p:tgtEl>
                                          <p:spTgt spid="50262"/>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50245"/>
                                        </p:tgtEl>
                                      </p:cBhvr>
                                    </p:animEffect>
                                    <p:set>
                                      <p:cBhvr>
                                        <p:cTn id="175" dur="1" fill="hold">
                                          <p:stCondLst>
                                            <p:cond delay="499"/>
                                          </p:stCondLst>
                                        </p:cTn>
                                        <p:tgtEl>
                                          <p:spTgt spid="50245"/>
                                        </p:tgtEl>
                                        <p:attrNameLst>
                                          <p:attrName>style.visibility</p:attrName>
                                        </p:attrNameLst>
                                      </p:cBhvr>
                                      <p:to>
                                        <p:strVal val="hidden"/>
                                      </p:to>
                                    </p:set>
                                  </p:childTnLst>
                                </p:cTn>
                              </p:par>
                            </p:childTnLst>
                          </p:cTn>
                        </p:par>
                        <p:par>
                          <p:cTn id="176" fill="hold">
                            <p:stCondLst>
                              <p:cond delay="500"/>
                            </p:stCondLst>
                            <p:childTnLst>
                              <p:par>
                                <p:cTn id="177" presetID="3" presetClass="entr" presetSubtype="10" fill="hold" grpId="0" nodeType="afterEffect">
                                  <p:stCondLst>
                                    <p:cond delay="0"/>
                                  </p:stCondLst>
                                  <p:childTnLst>
                                    <p:set>
                                      <p:cBhvr>
                                        <p:cTn id="178" dur="1" fill="hold">
                                          <p:stCondLst>
                                            <p:cond delay="0"/>
                                          </p:stCondLst>
                                        </p:cTn>
                                        <p:tgtEl>
                                          <p:spTgt spid="50265"/>
                                        </p:tgtEl>
                                        <p:attrNameLst>
                                          <p:attrName>style.visibility</p:attrName>
                                        </p:attrNameLst>
                                      </p:cBhvr>
                                      <p:to>
                                        <p:strVal val="visible"/>
                                      </p:to>
                                    </p:set>
                                    <p:animEffect transition="in" filter="blinds(horizontal)">
                                      <p:cBhvr>
                                        <p:cTn id="179" dur="500"/>
                                        <p:tgtEl>
                                          <p:spTgt spid="50265"/>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50268"/>
                                        </p:tgtEl>
                                        <p:attrNameLst>
                                          <p:attrName>style.visibility</p:attrName>
                                        </p:attrNameLst>
                                      </p:cBhvr>
                                      <p:to>
                                        <p:strVal val="visible"/>
                                      </p:to>
                                    </p:set>
                                    <p:animEffect transition="in" filter="strips(upRight)">
                                      <p:cBhvr>
                                        <p:cTn id="184" dur="500"/>
                                        <p:tgtEl>
                                          <p:spTgt spid="50268"/>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12" fill="hold" grpId="0" nodeType="clickEffect">
                                  <p:stCondLst>
                                    <p:cond delay="0"/>
                                  </p:stCondLst>
                                  <p:childTnLst>
                                    <p:set>
                                      <p:cBhvr>
                                        <p:cTn id="188" dur="1" fill="hold">
                                          <p:stCondLst>
                                            <p:cond delay="0"/>
                                          </p:stCondLst>
                                        </p:cTn>
                                        <p:tgtEl>
                                          <p:spTgt spid="50269"/>
                                        </p:tgtEl>
                                        <p:attrNameLst>
                                          <p:attrName>style.visibility</p:attrName>
                                        </p:attrNameLst>
                                      </p:cBhvr>
                                      <p:to>
                                        <p:strVal val="visible"/>
                                      </p:to>
                                    </p:set>
                                    <p:animEffect transition="in" filter="strips(downLeft)">
                                      <p:cBhvr>
                                        <p:cTn id="189" dur="500"/>
                                        <p:tgtEl>
                                          <p:spTgt spid="50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0" grpId="0"/>
      <p:bldP spid="50220" grpId="1"/>
      <p:bldP spid="50222" grpId="0"/>
      <p:bldP spid="50222" grpId="1"/>
      <p:bldP spid="50223" grpId="0" animBg="1"/>
      <p:bldP spid="50225" grpId="0"/>
      <p:bldP spid="50226" grpId="0" animBg="1"/>
      <p:bldP spid="50230" grpId="0" animBg="1"/>
      <p:bldP spid="50230" grpId="1" animBg="1"/>
      <p:bldP spid="50232" grpId="0" animBg="1"/>
      <p:bldP spid="50232" grpId="1" animBg="1"/>
      <p:bldP spid="50233" grpId="0" animBg="1"/>
      <p:bldP spid="50233" grpId="1" animBg="1"/>
      <p:bldP spid="50240" grpId="0"/>
      <p:bldP spid="50240" grpId="1"/>
      <p:bldP spid="50241" grpId="0" animBg="1"/>
      <p:bldP spid="50242" grpId="0" animBg="1"/>
      <p:bldP spid="50242" grpId="1" animBg="1"/>
      <p:bldP spid="50243" grpId="0" animBg="1"/>
      <p:bldP spid="50243" grpId="1" animBg="1"/>
      <p:bldP spid="50244" grpId="0" animBg="1"/>
      <p:bldP spid="50244" grpId="1" animBg="1"/>
      <p:bldP spid="50245" grpId="0"/>
      <p:bldP spid="50245" grpId="1"/>
      <p:bldP spid="50246" grpId="0" animBg="1"/>
      <p:bldP spid="50247" grpId="0" animBg="1"/>
      <p:bldP spid="50247" grpId="1" animBg="1"/>
      <p:bldP spid="50248" grpId="0" animBg="1"/>
      <p:bldP spid="50248" grpId="1" animBg="1"/>
      <p:bldP spid="50249" grpId="0" animBg="1"/>
      <p:bldP spid="50251" grpId="0"/>
      <p:bldP spid="50252" grpId="0" animBg="1"/>
      <p:bldP spid="50253" grpId="0" animBg="1"/>
      <p:bldP spid="50256" grpId="0"/>
      <p:bldP spid="50257" grpId="0" animBg="1"/>
      <p:bldP spid="50258" grpId="0"/>
      <p:bldP spid="50259" grpId="0"/>
      <p:bldP spid="50261" grpId="0" animBg="1"/>
      <p:bldP spid="50262" grpId="0" animBg="1"/>
      <p:bldP spid="50264" grpId="0"/>
      <p:bldP spid="50265" grpId="0"/>
      <p:bldP spid="50266" grpId="0" animBg="1"/>
      <p:bldP spid="50266" grpId="1" animBg="1"/>
      <p:bldP spid="50267" grpId="0" animBg="1"/>
      <p:bldP spid="50267" grpId="1" animBg="1"/>
      <p:bldP spid="50268" grpId="0" animBg="1"/>
      <p:bldP spid="502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ja-JP" smtClean="0"/>
              <a:t>Correctness</a:t>
            </a:r>
          </a:p>
        </p:txBody>
      </p:sp>
      <p:sp>
        <p:nvSpPr>
          <p:cNvPr id="26627" name="Rectangle 3"/>
          <p:cNvSpPr>
            <a:spLocks noGrp="1" noChangeArrowheads="1"/>
          </p:cNvSpPr>
          <p:nvPr>
            <p:ph type="body" idx="1"/>
          </p:nvPr>
        </p:nvSpPr>
        <p:spPr>
          <a:xfrm>
            <a:off x="914400" y="1857364"/>
            <a:ext cx="7772400" cy="4162436"/>
          </a:xfrm>
        </p:spPr>
        <p:txBody>
          <a:bodyPr>
            <a:normAutofit fontScale="92500"/>
          </a:bodyPr>
          <a:lstStyle/>
          <a:p>
            <a:pPr eaLnBrk="1" hangingPunct="1"/>
            <a:r>
              <a:rPr lang="en-US" altLang="ja-JP" sz="3200" dirty="0" smtClean="0"/>
              <a:t>A set of permanent checkpoints taken by this algorithm is consistent</a:t>
            </a:r>
          </a:p>
          <a:p>
            <a:pPr lvl="1" eaLnBrk="1" hangingPunct="1"/>
            <a:r>
              <a:rPr lang="en-US" altLang="ja-JP" sz="3200" dirty="0" smtClean="0"/>
              <a:t>No process sends messages after taking a tentative checkpoint until the receipt of the decision</a:t>
            </a:r>
          </a:p>
          <a:p>
            <a:pPr lvl="1" eaLnBrk="1" hangingPunct="1"/>
            <a:r>
              <a:rPr lang="en-US" altLang="ja-JP" sz="3200" dirty="0" smtClean="0"/>
              <a:t>New checkpoints include no message from the processes that don’t take a checkpoint</a:t>
            </a:r>
          </a:p>
          <a:p>
            <a:pPr lvl="1" eaLnBrk="1" hangingPunct="1"/>
            <a:r>
              <a:rPr lang="en-US" altLang="ja-JP" sz="3200" dirty="0" smtClean="0"/>
              <a:t>The set of tentative checkpoints is fully either made to permanent checkpoints or discarded</a:t>
            </a:r>
            <a:r>
              <a:rPr lang="en-US" altLang="ja-JP" dirty="0" smtClean="0"/>
              <a:t>.</a:t>
            </a:r>
          </a:p>
        </p:txBody>
      </p:sp>
      <p:sp>
        <p:nvSpPr>
          <p:cNvPr id="26628" name="Text Box 4"/>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785818"/>
          </a:xfrm>
        </p:spPr>
        <p:txBody>
          <a:bodyPr>
            <a:normAutofit/>
          </a:bodyPr>
          <a:lstStyle/>
          <a:p>
            <a:r>
              <a:rPr lang="en-US" dirty="0" smtClean="0"/>
              <a:t>The Rollback Recovery Algorithm</a:t>
            </a:r>
            <a:endParaRPr lang="en-IN" dirty="0"/>
          </a:p>
        </p:txBody>
      </p:sp>
      <p:sp>
        <p:nvSpPr>
          <p:cNvPr id="3" name="Content Placeholder 2"/>
          <p:cNvSpPr>
            <a:spLocks noGrp="1"/>
          </p:cNvSpPr>
          <p:nvPr>
            <p:ph sz="quarter" idx="1"/>
          </p:nvPr>
        </p:nvSpPr>
        <p:spPr>
          <a:xfrm>
            <a:off x="428596" y="1000108"/>
            <a:ext cx="8258204" cy="5019692"/>
          </a:xfrm>
        </p:spPr>
        <p:txBody>
          <a:bodyPr>
            <a:normAutofit/>
          </a:bodyPr>
          <a:lstStyle/>
          <a:p>
            <a:pPr>
              <a:buNone/>
            </a:pPr>
            <a:r>
              <a:rPr lang="en-US" sz="3200" b="1" dirty="0" smtClean="0"/>
              <a:t>Preliminary Assumptions</a:t>
            </a:r>
          </a:p>
          <a:p>
            <a:r>
              <a:rPr lang="en-US" sz="3200" dirty="0" smtClean="0"/>
              <a:t>The Rollback Recovery algorithm assumes that a single process invokes the algorithm and not several processes concurrently invoking the Algorithm.</a:t>
            </a:r>
          </a:p>
          <a:p>
            <a:pPr>
              <a:buNone/>
            </a:pPr>
            <a:endParaRPr lang="en-US" sz="3200" dirty="0" smtClean="0"/>
          </a:p>
          <a:p>
            <a:r>
              <a:rPr lang="en-US" sz="3200" dirty="0" smtClean="0"/>
              <a:t>The Checkpoint and Rollback Recovery algorithms are not concurrently invoked.</a:t>
            </a:r>
          </a:p>
          <a:p>
            <a:pPr>
              <a:buNone/>
            </a:pPr>
            <a:endParaRPr lang="en-IN"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2858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 Two phases  of Rollback Recovery Algorithm   </a:t>
            </a:r>
            <a:br>
              <a:rPr lang="en-US" sz="3100" dirty="0" smtClean="0"/>
            </a:br>
            <a:endParaRPr lang="en-IN" sz="3100" dirty="0"/>
          </a:p>
        </p:txBody>
      </p:sp>
      <p:sp>
        <p:nvSpPr>
          <p:cNvPr id="3" name="Content Placeholder 2"/>
          <p:cNvSpPr>
            <a:spLocks noGrp="1"/>
          </p:cNvSpPr>
          <p:nvPr>
            <p:ph sz="quarter" idx="1"/>
          </p:nvPr>
        </p:nvSpPr>
        <p:spPr>
          <a:xfrm>
            <a:off x="428596" y="857232"/>
            <a:ext cx="8258204" cy="5162568"/>
          </a:xfrm>
        </p:spPr>
        <p:txBody>
          <a:bodyPr>
            <a:normAutofit lnSpcReduction="10000"/>
          </a:bodyPr>
          <a:lstStyle/>
          <a:p>
            <a:pPr>
              <a:buNone/>
            </a:pPr>
            <a:r>
              <a:rPr lang="en-US" b="1" dirty="0" smtClean="0"/>
              <a:t>First Phase</a:t>
            </a:r>
          </a:p>
          <a:p>
            <a:r>
              <a:rPr lang="en-US" dirty="0" smtClean="0"/>
              <a:t>An initiating process </a:t>
            </a:r>
            <a:r>
              <a:rPr lang="en-IN" dirty="0" smtClean="0"/>
              <a:t>P</a:t>
            </a:r>
            <a:r>
              <a:rPr lang="en-IN" baseline="-25000" dirty="0" smtClean="0"/>
              <a:t>i</a:t>
            </a:r>
            <a:r>
              <a:rPr lang="en-US" dirty="0" smtClean="0"/>
              <a:t> </a:t>
            </a:r>
            <a:r>
              <a:rPr lang="en-IN" dirty="0" smtClean="0"/>
              <a:t>checks to see if all the processes are willing to restart from their previous checkpoints.</a:t>
            </a:r>
          </a:p>
          <a:p>
            <a:r>
              <a:rPr lang="en-US" dirty="0" smtClean="0"/>
              <a:t>A process may reply “No” to restart request if it is already participating in a check-pointing or a recovery process is initiated by some other process.</a:t>
            </a:r>
          </a:p>
          <a:p>
            <a:r>
              <a:rPr lang="en-US" dirty="0" smtClean="0"/>
              <a:t>If </a:t>
            </a:r>
            <a:r>
              <a:rPr lang="en-IN" dirty="0" smtClean="0"/>
              <a:t>P</a:t>
            </a:r>
            <a:r>
              <a:rPr lang="en-IN" baseline="-25000" dirty="0" smtClean="0"/>
              <a:t>i</a:t>
            </a:r>
            <a:r>
              <a:rPr lang="en-US" dirty="0" smtClean="0"/>
              <a:t> learns that all the processes are willing to restart from their previous checkpoints</a:t>
            </a:r>
          </a:p>
          <a:p>
            <a:pPr>
              <a:buNone/>
            </a:pPr>
            <a:r>
              <a:rPr lang="en-US" dirty="0" smtClean="0"/>
              <a:t>	then </a:t>
            </a:r>
          </a:p>
          <a:p>
            <a:pPr>
              <a:buNone/>
            </a:pPr>
            <a:r>
              <a:rPr lang="en-US" dirty="0" smtClean="0"/>
              <a:t>		</a:t>
            </a:r>
            <a:r>
              <a:rPr lang="en-IN" dirty="0" smtClean="0"/>
              <a:t>P</a:t>
            </a:r>
            <a:r>
              <a:rPr lang="en-IN" baseline="-25000" dirty="0" smtClean="0"/>
              <a:t>i</a:t>
            </a:r>
            <a:r>
              <a:rPr lang="en-IN" dirty="0" smtClean="0"/>
              <a:t> </a:t>
            </a:r>
            <a:r>
              <a:rPr lang="en-US" dirty="0" smtClean="0"/>
              <a:t>decides that all the process should restart.</a:t>
            </a:r>
          </a:p>
          <a:p>
            <a:pPr>
              <a:buNone/>
            </a:pPr>
            <a:r>
              <a:rPr lang="en-US" dirty="0" smtClean="0"/>
              <a:t>	otherwise</a:t>
            </a:r>
          </a:p>
          <a:p>
            <a:pPr>
              <a:buNone/>
            </a:pPr>
            <a:r>
              <a:rPr lang="en-US" dirty="0" smtClean="0"/>
              <a:t>		All the processes should continue their normal activities.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US" dirty="0" smtClean="0"/>
              <a:t>Phases contd..</a:t>
            </a:r>
            <a:endParaRPr lang="en-IN" dirty="0"/>
          </a:p>
        </p:txBody>
      </p:sp>
      <p:sp>
        <p:nvSpPr>
          <p:cNvPr id="3" name="Content Placeholder 2"/>
          <p:cNvSpPr>
            <a:spLocks noGrp="1"/>
          </p:cNvSpPr>
          <p:nvPr>
            <p:ph sz="quarter" idx="1"/>
          </p:nvPr>
        </p:nvSpPr>
        <p:spPr>
          <a:xfrm>
            <a:off x="428596" y="1000108"/>
            <a:ext cx="8258204" cy="5019692"/>
          </a:xfrm>
        </p:spPr>
        <p:txBody>
          <a:bodyPr>
            <a:normAutofit lnSpcReduction="10000"/>
          </a:bodyPr>
          <a:lstStyle/>
          <a:p>
            <a:pPr>
              <a:buNone/>
            </a:pPr>
            <a:r>
              <a:rPr lang="en-US" b="1" dirty="0" smtClean="0"/>
              <a:t>Second phase</a:t>
            </a:r>
          </a:p>
          <a:p>
            <a:r>
              <a:rPr lang="en-IN" dirty="0" smtClean="0"/>
              <a:t>P</a:t>
            </a:r>
            <a:r>
              <a:rPr lang="en-IN" baseline="-25000" dirty="0" smtClean="0"/>
              <a:t>i</a:t>
            </a:r>
            <a:r>
              <a:rPr lang="en-US" dirty="0" smtClean="0"/>
              <a:t>Propagates  its decision to all processes.</a:t>
            </a:r>
          </a:p>
          <a:p>
            <a:r>
              <a:rPr lang="en-US" dirty="0" smtClean="0"/>
              <a:t>On receiving </a:t>
            </a:r>
            <a:r>
              <a:rPr lang="en-IN" dirty="0" smtClean="0"/>
              <a:t>P</a:t>
            </a:r>
            <a:r>
              <a:rPr lang="en-IN" baseline="-25000" dirty="0" smtClean="0"/>
              <a:t>i</a:t>
            </a:r>
            <a:r>
              <a:rPr lang="en-US" dirty="0" smtClean="0"/>
              <a:t> ‘s decision, a process will act accordingly.</a:t>
            </a:r>
          </a:p>
          <a:p>
            <a:r>
              <a:rPr lang="en-US" dirty="0" smtClean="0"/>
              <a:t>The recovery algorithm requires that every process should not send messages related to underlying computation while it is waiting for </a:t>
            </a:r>
            <a:r>
              <a:rPr lang="en-IN" dirty="0" smtClean="0"/>
              <a:t>P</a:t>
            </a:r>
            <a:r>
              <a:rPr lang="en-IN" baseline="-25000" dirty="0" smtClean="0"/>
              <a:t>i</a:t>
            </a:r>
            <a:r>
              <a:rPr lang="en-US" dirty="0" smtClean="0"/>
              <a:t> ‘s decision.</a:t>
            </a:r>
          </a:p>
          <a:p>
            <a:pPr>
              <a:buNone/>
            </a:pPr>
            <a:r>
              <a:rPr lang="en-US" b="1" dirty="0" smtClean="0"/>
              <a:t>Correctness</a:t>
            </a:r>
            <a:r>
              <a:rPr lang="en-IN" dirty="0" smtClean="0"/>
              <a:t> </a:t>
            </a:r>
            <a:endParaRPr lang="en-US" b="1" dirty="0" smtClean="0"/>
          </a:p>
          <a:p>
            <a:r>
              <a:rPr lang="en-US" dirty="0" smtClean="0"/>
              <a:t>All Co-operating processes will restart from an appropriate state.</a:t>
            </a:r>
          </a:p>
          <a:p>
            <a:r>
              <a:rPr lang="en-US" dirty="0" smtClean="0"/>
              <a:t>All processes either restart from their previous checkpoint or continue with their normal operation</a:t>
            </a:r>
          </a:p>
          <a:p>
            <a:r>
              <a:rPr lang="en-US" dirty="0" smtClean="0"/>
              <a:t>If  processes decide to re-start, then they all will resume execution in a consistent checkpoint.</a:t>
            </a:r>
          </a:p>
          <a:p>
            <a:endParaRPr lang="en-US" dirty="0" smtClean="0"/>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ja-JP" smtClean="0"/>
              <a:t>Recovery Algorithm</a:t>
            </a:r>
          </a:p>
        </p:txBody>
      </p:sp>
      <p:sp>
        <p:nvSpPr>
          <p:cNvPr id="27651" name="Rectangle 3"/>
          <p:cNvSpPr>
            <a:spLocks noGrp="1" noChangeArrowheads="1"/>
          </p:cNvSpPr>
          <p:nvPr>
            <p:ph type="body" idx="1"/>
          </p:nvPr>
        </p:nvSpPr>
        <p:spPr>
          <a:xfrm>
            <a:off x="457200" y="1916113"/>
            <a:ext cx="8229600" cy="4681537"/>
          </a:xfrm>
        </p:spPr>
        <p:txBody>
          <a:bodyPr>
            <a:normAutofit/>
          </a:bodyPr>
          <a:lstStyle/>
          <a:p>
            <a:pPr marL="571500" indent="-571500" eaLnBrk="1" hangingPunct="1">
              <a:lnSpc>
                <a:spcPct val="90000"/>
              </a:lnSpc>
              <a:buFont typeface="Wingdings" pitchFamily="2" charset="2"/>
              <a:buNone/>
            </a:pPr>
            <a:r>
              <a:rPr lang="en-US" altLang="ja-JP" sz="2500" b="1" dirty="0" smtClean="0"/>
              <a:t>Labeling Scheme</a:t>
            </a:r>
          </a:p>
          <a:p>
            <a:pPr marL="839788" lvl="1" indent="-495300" eaLnBrk="1" hangingPunct="1">
              <a:lnSpc>
                <a:spcPct val="90000"/>
              </a:lnSpc>
              <a:buFont typeface="Wingdings" pitchFamily="2" charset="2"/>
              <a:buNone/>
            </a:pPr>
            <a:r>
              <a:rPr lang="en-US" altLang="ja-JP" dirty="0" smtClean="0">
                <a:solidFill>
                  <a:srgbClr val="000099"/>
                </a:solidFill>
              </a:rPr>
              <a:t>⊥</a:t>
            </a:r>
            <a:r>
              <a:rPr lang="en-US" altLang="ja-JP" dirty="0" smtClean="0"/>
              <a:t> : smallest label</a:t>
            </a:r>
            <a:endParaRPr lang="ja-JP" altLang="en-US" smtClean="0"/>
          </a:p>
          <a:p>
            <a:pPr marL="839788" lvl="1" indent="-495300" eaLnBrk="1" hangingPunct="1">
              <a:lnSpc>
                <a:spcPct val="90000"/>
              </a:lnSpc>
              <a:buFont typeface="Wingdings" pitchFamily="2" charset="2"/>
              <a:buNone/>
            </a:pPr>
            <a:r>
              <a:rPr lang="en-US" altLang="ja-JP" dirty="0" smtClean="0">
                <a:solidFill>
                  <a:srgbClr val="000099"/>
                </a:solidFill>
              </a:rPr>
              <a:t>т</a:t>
            </a:r>
            <a:r>
              <a:rPr lang="en-US" altLang="ja-JP" dirty="0" smtClean="0"/>
              <a:t> : largest label</a:t>
            </a:r>
          </a:p>
          <a:p>
            <a:pPr marL="839788" lvl="1" indent="-495300">
              <a:lnSpc>
                <a:spcPct val="90000"/>
              </a:lnSpc>
              <a:buNone/>
            </a:pPr>
            <a:r>
              <a:rPr lang="en-US" altLang="ja-JP" dirty="0" err="1" smtClean="0">
                <a:solidFill>
                  <a:srgbClr val="FF0000"/>
                </a:solidFill>
              </a:rPr>
              <a:t>last_label_sent</a:t>
            </a:r>
            <a:r>
              <a:rPr lang="en-US" altLang="ja-JP" baseline="-25000" dirty="0" err="1" smtClean="0">
                <a:solidFill>
                  <a:srgbClr val="FF0000"/>
                </a:solidFill>
              </a:rPr>
              <a:t>X</a:t>
            </a:r>
            <a:r>
              <a:rPr lang="en-US" altLang="ja-JP" dirty="0" smtClean="0">
                <a:solidFill>
                  <a:srgbClr val="FF0000"/>
                </a:solidFill>
              </a:rPr>
              <a:t>[Y]</a:t>
            </a:r>
            <a:r>
              <a:rPr lang="en-US" altLang="ja-JP" dirty="0" smtClean="0"/>
              <a:t> : </a:t>
            </a:r>
            <a:br>
              <a:rPr lang="en-US" altLang="ja-JP" dirty="0" smtClean="0"/>
            </a:br>
            <a:r>
              <a:rPr lang="en-US" altLang="ja-JP" dirty="0" smtClean="0"/>
              <a:t>The last message that X sent to Y before X takes its latest permanent checkpoint.  If not exist, т is in it.</a:t>
            </a:r>
          </a:p>
          <a:p>
            <a:pPr marL="839788" lvl="1" indent="-495300" eaLnBrk="1" hangingPunct="1">
              <a:lnSpc>
                <a:spcPct val="90000"/>
              </a:lnSpc>
              <a:buFont typeface="Wingdings" pitchFamily="2" charset="2"/>
              <a:buNone/>
            </a:pPr>
            <a:r>
              <a:rPr lang="en-US" altLang="ja-JP" dirty="0" err="1" smtClean="0">
                <a:solidFill>
                  <a:srgbClr val="000099"/>
                </a:solidFill>
              </a:rPr>
              <a:t>last_label_recvd</a:t>
            </a:r>
            <a:r>
              <a:rPr lang="en-US" altLang="ja-JP" baseline="-25000" dirty="0" err="1" smtClean="0">
                <a:solidFill>
                  <a:srgbClr val="000099"/>
                </a:solidFill>
              </a:rPr>
              <a:t>Y</a:t>
            </a:r>
            <a:r>
              <a:rPr lang="en-US" altLang="ja-JP" dirty="0" smtClean="0">
                <a:solidFill>
                  <a:srgbClr val="000099"/>
                </a:solidFill>
              </a:rPr>
              <a:t>[X]</a:t>
            </a:r>
            <a:r>
              <a:rPr lang="en-US" altLang="ja-JP" dirty="0" smtClean="0"/>
              <a:t> :</a:t>
            </a:r>
            <a:br>
              <a:rPr lang="en-US" altLang="ja-JP" dirty="0" smtClean="0"/>
            </a:br>
            <a:r>
              <a:rPr lang="en-US" altLang="ja-JP" dirty="0" smtClean="0"/>
              <a:t>The last  message that  Y received from X  after X took its last permanent or tentative checkpoint . If not exists, ⊥is in it.</a:t>
            </a:r>
          </a:p>
          <a:p>
            <a:pPr marL="839788" lvl="1" indent="-495300">
              <a:lnSpc>
                <a:spcPct val="90000"/>
              </a:lnSpc>
              <a:buNone/>
            </a:pPr>
            <a:r>
              <a:rPr lang="en-US" altLang="ja-JP" dirty="0" smtClean="0"/>
              <a:t>When X request Y to restart from permanent checkpoint, it sends </a:t>
            </a:r>
            <a:r>
              <a:rPr lang="en-US" altLang="ja-JP" dirty="0" err="1" smtClean="0">
                <a:solidFill>
                  <a:srgbClr val="FF0000"/>
                </a:solidFill>
              </a:rPr>
              <a:t>last_label_sent</a:t>
            </a:r>
            <a:r>
              <a:rPr lang="en-US" altLang="ja-JP" baseline="-25000" dirty="0" err="1" smtClean="0">
                <a:solidFill>
                  <a:srgbClr val="FF0000"/>
                </a:solidFill>
              </a:rPr>
              <a:t>X</a:t>
            </a:r>
            <a:r>
              <a:rPr lang="en-US" altLang="ja-JP" dirty="0" smtClean="0">
                <a:solidFill>
                  <a:srgbClr val="FF0000"/>
                </a:solidFill>
              </a:rPr>
              <a:t>[Y]</a:t>
            </a:r>
            <a:r>
              <a:rPr lang="en-US" altLang="ja-JP" dirty="0" smtClean="0"/>
              <a:t> along with its request.</a:t>
            </a:r>
          </a:p>
          <a:p>
            <a:pPr marL="839788" lvl="1" indent="-495300" eaLnBrk="1" hangingPunct="1">
              <a:lnSpc>
                <a:spcPct val="90000"/>
              </a:lnSpc>
              <a:buFont typeface="Wingdings" pitchFamily="2" charset="2"/>
              <a:buNone/>
            </a:pPr>
            <a:endParaRPr lang="en-US" altLang="ja-JP" dirty="0" smtClean="0"/>
          </a:p>
        </p:txBody>
      </p:sp>
      <p:sp>
        <p:nvSpPr>
          <p:cNvPr id="27652" name="Text Box 4"/>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Recovery</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ja-JP" smtClean="0"/>
              <a:t>Recovery Algorithm</a:t>
            </a:r>
          </a:p>
        </p:txBody>
      </p:sp>
      <p:sp>
        <p:nvSpPr>
          <p:cNvPr id="28675" name="Rectangle 3"/>
          <p:cNvSpPr>
            <a:spLocks noGrp="1" noChangeArrowheads="1"/>
          </p:cNvSpPr>
          <p:nvPr>
            <p:ph type="body" idx="1"/>
          </p:nvPr>
        </p:nvSpPr>
        <p:spPr>
          <a:xfrm>
            <a:off x="457200" y="1897063"/>
            <a:ext cx="8229600" cy="4411662"/>
          </a:xfrm>
        </p:spPr>
        <p:txBody>
          <a:bodyPr/>
          <a:lstStyle/>
          <a:p>
            <a:pPr eaLnBrk="1" hangingPunct="1">
              <a:buFont typeface="Wingdings" pitchFamily="2" charset="2"/>
              <a:buNone/>
            </a:pPr>
            <a:endParaRPr lang="en-US" altLang="ja-JP" sz="2600" dirty="0" smtClean="0">
              <a:solidFill>
                <a:srgbClr val="CC0099"/>
              </a:solidFill>
            </a:endParaRPr>
          </a:p>
          <a:p>
            <a:pPr eaLnBrk="1" hangingPunct="1">
              <a:buFont typeface="Wingdings" pitchFamily="2" charset="2"/>
              <a:buNone/>
            </a:pPr>
            <a:r>
              <a:rPr lang="en-US" altLang="ja-JP" sz="2800" dirty="0" smtClean="0"/>
              <a:t>Y will restart from the</a:t>
            </a:r>
            <a:r>
              <a:rPr lang="ja-JP" altLang="en-US" sz="2800" smtClean="0"/>
              <a:t> </a:t>
            </a:r>
            <a:r>
              <a:rPr lang="en-US" altLang="ja-JP" sz="2800" dirty="0" smtClean="0"/>
              <a:t>permanent checkpoint only if</a:t>
            </a:r>
          </a:p>
          <a:p>
            <a:pPr eaLnBrk="1" hangingPunct="1">
              <a:buFont typeface="Wingdings" pitchFamily="2" charset="2"/>
              <a:buNone/>
            </a:pPr>
            <a:r>
              <a:rPr lang="en-US" altLang="ja-JP" sz="2800" dirty="0" smtClean="0"/>
              <a:t>	 </a:t>
            </a:r>
            <a:r>
              <a:rPr lang="en-US" altLang="ja-JP" sz="2800" dirty="0" err="1" smtClean="0">
                <a:solidFill>
                  <a:srgbClr val="990033"/>
                </a:solidFill>
              </a:rPr>
              <a:t>last_label_rcvd</a:t>
            </a:r>
            <a:r>
              <a:rPr lang="en-US" altLang="ja-JP" sz="2800" baseline="-25000" dirty="0" err="1" smtClean="0">
                <a:solidFill>
                  <a:srgbClr val="990033"/>
                </a:solidFill>
              </a:rPr>
              <a:t>Y</a:t>
            </a:r>
            <a:r>
              <a:rPr lang="en-US" altLang="ja-JP" sz="2800" dirty="0" smtClean="0">
                <a:solidFill>
                  <a:srgbClr val="990033"/>
                </a:solidFill>
              </a:rPr>
              <a:t>[X] &gt; </a:t>
            </a:r>
            <a:r>
              <a:rPr lang="en-US" altLang="ja-JP" sz="2800" dirty="0" err="1" smtClean="0">
                <a:solidFill>
                  <a:srgbClr val="990033"/>
                </a:solidFill>
              </a:rPr>
              <a:t>last_label_sent</a:t>
            </a:r>
            <a:r>
              <a:rPr lang="en-US" altLang="ja-JP" sz="2800" baseline="-25000" dirty="0" err="1" smtClean="0">
                <a:solidFill>
                  <a:srgbClr val="990033"/>
                </a:solidFill>
              </a:rPr>
              <a:t>X</a:t>
            </a:r>
            <a:r>
              <a:rPr lang="en-US" altLang="ja-JP" sz="2800" dirty="0" smtClean="0">
                <a:solidFill>
                  <a:srgbClr val="990033"/>
                </a:solidFill>
              </a:rPr>
              <a:t>[Y] </a:t>
            </a:r>
          </a:p>
          <a:p>
            <a:pPr eaLnBrk="1" hangingPunct="1">
              <a:buFont typeface="Wingdings" pitchFamily="2" charset="2"/>
              <a:buNone/>
            </a:pPr>
            <a:endParaRPr lang="en-US" altLang="ja-JP" sz="2800" dirty="0" smtClean="0">
              <a:solidFill>
                <a:srgbClr val="990033"/>
              </a:solidFill>
            </a:endParaRPr>
          </a:p>
          <a:p>
            <a:pPr marL="274320" lvl="1" indent="-274320">
              <a:spcBef>
                <a:spcPts val="580"/>
              </a:spcBef>
              <a:buClr>
                <a:schemeClr val="accent1"/>
              </a:buClr>
              <a:buNone/>
            </a:pPr>
            <a:r>
              <a:rPr lang="en-US" altLang="ja-JP" sz="2800" dirty="0" err="1" smtClean="0">
                <a:solidFill>
                  <a:srgbClr val="FF0000"/>
                </a:solidFill>
              </a:rPr>
              <a:t>roll_cohort</a:t>
            </a:r>
            <a:r>
              <a:rPr lang="en-US" altLang="ja-JP" sz="2800" baseline="-25000" dirty="0" err="1" smtClean="0">
                <a:solidFill>
                  <a:srgbClr val="000099"/>
                </a:solidFill>
              </a:rPr>
              <a:t>X</a:t>
            </a:r>
            <a:r>
              <a:rPr lang="en-US" altLang="ja-JP" sz="2800" dirty="0" smtClean="0"/>
              <a:t> :</a:t>
            </a:r>
            <a:br>
              <a:rPr lang="en-US" altLang="ja-JP" sz="2800" dirty="0" smtClean="0"/>
            </a:br>
            <a:r>
              <a:rPr lang="en-US" altLang="ja-JP" sz="2800" dirty="0" smtClean="0"/>
              <a:t>The set of all processes that may have to roll back to the latest checkpoint when process X rolls back.</a:t>
            </a:r>
          </a:p>
          <a:p>
            <a:pPr>
              <a:buNone/>
            </a:pPr>
            <a:r>
              <a:rPr lang="en-US" altLang="ja-JP" sz="2800" dirty="0" smtClean="0"/>
              <a:t>		</a:t>
            </a:r>
            <a:r>
              <a:rPr lang="en-US" altLang="ja-JP" sz="2800" dirty="0" err="1" smtClean="0">
                <a:solidFill>
                  <a:schemeClr val="accent2">
                    <a:lumMod val="75000"/>
                  </a:schemeClr>
                </a:solidFill>
              </a:rPr>
              <a:t>roll_cohort</a:t>
            </a:r>
            <a:r>
              <a:rPr lang="en-US" altLang="ja-JP" sz="2800" baseline="-25000" dirty="0" err="1" smtClean="0">
                <a:solidFill>
                  <a:schemeClr val="accent2">
                    <a:lumMod val="75000"/>
                  </a:schemeClr>
                </a:solidFill>
              </a:rPr>
              <a:t>X</a:t>
            </a:r>
            <a:r>
              <a:rPr lang="en-US" altLang="ja-JP" sz="2800" dirty="0" smtClean="0">
                <a:solidFill>
                  <a:schemeClr val="accent2">
                    <a:lumMod val="75000"/>
                  </a:schemeClr>
                </a:solidFill>
              </a:rPr>
              <a:t> = { Y | X can send messages to Y }</a:t>
            </a:r>
          </a:p>
          <a:p>
            <a:pPr eaLnBrk="1" hangingPunct="1">
              <a:buFont typeface="Wingdings" pitchFamily="2" charset="2"/>
              <a:buNone/>
            </a:pPr>
            <a:endParaRPr lang="ja-JP" altLang="en-US" sz="2800" smtClean="0">
              <a:solidFill>
                <a:srgbClr val="990033"/>
              </a:solidFill>
            </a:endParaRPr>
          </a:p>
        </p:txBody>
      </p:sp>
      <p:sp>
        <p:nvSpPr>
          <p:cNvPr id="28676" name="Text Box 4"/>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a:solidFill>
                  <a:schemeClr val="tx2"/>
                </a:solidFill>
              </a:rPr>
              <a:t>Synchronous Recovery</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47"/>
          <p:cNvSpPr>
            <a:spLocks noChangeShapeType="1"/>
          </p:cNvSpPr>
          <p:nvPr/>
        </p:nvSpPr>
        <p:spPr bwMode="auto">
          <a:xfrm>
            <a:off x="611188" y="3213100"/>
            <a:ext cx="7200900" cy="0"/>
          </a:xfrm>
          <a:prstGeom prst="line">
            <a:avLst/>
          </a:prstGeom>
          <a:noFill/>
          <a:ln w="9525">
            <a:solidFill>
              <a:schemeClr val="tx1"/>
            </a:solidFill>
            <a:round/>
            <a:headEnd/>
            <a:tailEnd/>
          </a:ln>
        </p:spPr>
        <p:txBody>
          <a:bodyPr/>
          <a:lstStyle/>
          <a:p>
            <a:endParaRPr lang="en-IN"/>
          </a:p>
        </p:txBody>
      </p:sp>
      <p:sp>
        <p:nvSpPr>
          <p:cNvPr id="30723" name="Rectangle 2"/>
          <p:cNvSpPr>
            <a:spLocks noGrp="1" noChangeArrowheads="1"/>
          </p:cNvSpPr>
          <p:nvPr>
            <p:ph type="title"/>
          </p:nvPr>
        </p:nvSpPr>
        <p:spPr/>
        <p:txBody>
          <a:bodyPr/>
          <a:lstStyle/>
          <a:p>
            <a:pPr eaLnBrk="1" hangingPunct="1"/>
            <a:r>
              <a:rPr lang="en-US" altLang="ja-JP" sz="3100" smtClean="0"/>
              <a:t>Diagram of Synchronous Recovery</a:t>
            </a:r>
            <a:endParaRPr lang="ja-JP" altLang="en-US" sz="3100" smtClean="0"/>
          </a:p>
        </p:txBody>
      </p:sp>
      <p:sp>
        <p:nvSpPr>
          <p:cNvPr id="30724" name="Line 8"/>
          <p:cNvSpPr>
            <a:spLocks noChangeShapeType="1"/>
          </p:cNvSpPr>
          <p:nvPr/>
        </p:nvSpPr>
        <p:spPr bwMode="auto">
          <a:xfrm>
            <a:off x="971550" y="2349500"/>
            <a:ext cx="360363" cy="863600"/>
          </a:xfrm>
          <a:prstGeom prst="line">
            <a:avLst/>
          </a:prstGeom>
          <a:noFill/>
          <a:ln w="9525">
            <a:solidFill>
              <a:schemeClr val="tx1"/>
            </a:solidFill>
            <a:round/>
            <a:headEnd/>
            <a:tailEnd type="triangle" w="med" len="med"/>
          </a:ln>
        </p:spPr>
        <p:txBody>
          <a:bodyPr/>
          <a:lstStyle/>
          <a:p>
            <a:endParaRPr lang="en-IN"/>
          </a:p>
        </p:txBody>
      </p:sp>
      <p:sp>
        <p:nvSpPr>
          <p:cNvPr id="30725" name="Line 9"/>
          <p:cNvSpPr>
            <a:spLocks noChangeShapeType="1"/>
          </p:cNvSpPr>
          <p:nvPr/>
        </p:nvSpPr>
        <p:spPr bwMode="auto">
          <a:xfrm>
            <a:off x="900113" y="3213100"/>
            <a:ext cx="719137" cy="1800225"/>
          </a:xfrm>
          <a:prstGeom prst="line">
            <a:avLst/>
          </a:prstGeom>
          <a:noFill/>
          <a:ln w="9525">
            <a:solidFill>
              <a:schemeClr val="tx1"/>
            </a:solidFill>
            <a:round/>
            <a:headEnd/>
            <a:tailEnd type="triangle" w="med" len="med"/>
          </a:ln>
        </p:spPr>
        <p:txBody>
          <a:bodyPr/>
          <a:lstStyle/>
          <a:p>
            <a:endParaRPr lang="en-IN"/>
          </a:p>
        </p:txBody>
      </p:sp>
      <p:sp>
        <p:nvSpPr>
          <p:cNvPr id="30726" name="Line 10"/>
          <p:cNvSpPr>
            <a:spLocks noChangeShapeType="1"/>
          </p:cNvSpPr>
          <p:nvPr/>
        </p:nvSpPr>
        <p:spPr bwMode="auto">
          <a:xfrm flipV="1">
            <a:off x="971550" y="4076700"/>
            <a:ext cx="647700" cy="936625"/>
          </a:xfrm>
          <a:prstGeom prst="line">
            <a:avLst/>
          </a:prstGeom>
          <a:noFill/>
          <a:ln w="9525">
            <a:solidFill>
              <a:schemeClr val="tx1"/>
            </a:solidFill>
            <a:round/>
            <a:headEnd/>
            <a:tailEnd type="triangle" w="med" len="med"/>
          </a:ln>
        </p:spPr>
        <p:txBody>
          <a:bodyPr/>
          <a:lstStyle/>
          <a:p>
            <a:endParaRPr lang="en-IN"/>
          </a:p>
        </p:txBody>
      </p:sp>
      <p:sp>
        <p:nvSpPr>
          <p:cNvPr id="30727" name="Line 11"/>
          <p:cNvSpPr>
            <a:spLocks noChangeShapeType="1"/>
          </p:cNvSpPr>
          <p:nvPr/>
        </p:nvSpPr>
        <p:spPr bwMode="auto">
          <a:xfrm flipV="1">
            <a:off x="1908175" y="3213100"/>
            <a:ext cx="431800" cy="863600"/>
          </a:xfrm>
          <a:prstGeom prst="line">
            <a:avLst/>
          </a:prstGeom>
          <a:noFill/>
          <a:ln w="9525">
            <a:solidFill>
              <a:schemeClr val="tx1"/>
            </a:solidFill>
            <a:round/>
            <a:headEnd/>
            <a:tailEnd type="triangle" w="med" len="med"/>
          </a:ln>
        </p:spPr>
        <p:txBody>
          <a:bodyPr/>
          <a:lstStyle/>
          <a:p>
            <a:endParaRPr lang="en-IN"/>
          </a:p>
        </p:txBody>
      </p:sp>
      <p:sp>
        <p:nvSpPr>
          <p:cNvPr id="62476" name="Text Box 12"/>
          <p:cNvSpPr txBox="1">
            <a:spLocks noChangeArrowheads="1"/>
          </p:cNvSpPr>
          <p:nvPr/>
        </p:nvSpPr>
        <p:spPr bwMode="auto">
          <a:xfrm>
            <a:off x="2052638" y="20955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62477" name="Text Box 13"/>
          <p:cNvSpPr txBox="1">
            <a:spLocks noChangeArrowheads="1"/>
          </p:cNvSpPr>
          <p:nvPr/>
        </p:nvSpPr>
        <p:spPr bwMode="auto">
          <a:xfrm>
            <a:off x="2411413" y="29718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62478" name="Text Box 14"/>
          <p:cNvSpPr txBox="1">
            <a:spLocks noChangeArrowheads="1"/>
          </p:cNvSpPr>
          <p:nvPr/>
        </p:nvSpPr>
        <p:spPr bwMode="auto">
          <a:xfrm>
            <a:off x="2411413" y="38354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30731" name="Text Box 15"/>
          <p:cNvSpPr txBox="1">
            <a:spLocks noChangeArrowheads="1"/>
          </p:cNvSpPr>
          <p:nvPr/>
        </p:nvSpPr>
        <p:spPr bwMode="auto">
          <a:xfrm>
            <a:off x="2484438" y="47720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t>[</a:t>
            </a:r>
          </a:p>
        </p:txBody>
      </p:sp>
      <p:sp>
        <p:nvSpPr>
          <p:cNvPr id="30732" name="Line 16"/>
          <p:cNvSpPr>
            <a:spLocks noChangeShapeType="1"/>
          </p:cNvSpPr>
          <p:nvPr/>
        </p:nvSpPr>
        <p:spPr bwMode="auto">
          <a:xfrm flipV="1">
            <a:off x="2771775" y="2349500"/>
            <a:ext cx="360363" cy="863600"/>
          </a:xfrm>
          <a:prstGeom prst="line">
            <a:avLst/>
          </a:prstGeom>
          <a:noFill/>
          <a:ln w="9525">
            <a:solidFill>
              <a:schemeClr val="tx1"/>
            </a:solidFill>
            <a:round/>
            <a:headEnd/>
            <a:tailEnd type="triangle" w="med" len="med"/>
          </a:ln>
        </p:spPr>
        <p:txBody>
          <a:bodyPr/>
          <a:lstStyle/>
          <a:p>
            <a:endParaRPr lang="en-IN"/>
          </a:p>
        </p:txBody>
      </p:sp>
      <p:sp>
        <p:nvSpPr>
          <p:cNvPr id="30733" name="Line 17"/>
          <p:cNvSpPr>
            <a:spLocks noChangeShapeType="1"/>
          </p:cNvSpPr>
          <p:nvPr/>
        </p:nvSpPr>
        <p:spPr bwMode="auto">
          <a:xfrm>
            <a:off x="1547813" y="2349500"/>
            <a:ext cx="576262" cy="1727200"/>
          </a:xfrm>
          <a:prstGeom prst="line">
            <a:avLst/>
          </a:prstGeom>
          <a:noFill/>
          <a:ln w="9525">
            <a:solidFill>
              <a:schemeClr val="tx1"/>
            </a:solidFill>
            <a:round/>
            <a:headEnd/>
            <a:tailEnd type="triangle" w="med" len="med"/>
          </a:ln>
        </p:spPr>
        <p:txBody>
          <a:bodyPr/>
          <a:lstStyle/>
          <a:p>
            <a:endParaRPr lang="en-IN"/>
          </a:p>
        </p:txBody>
      </p:sp>
      <p:sp>
        <p:nvSpPr>
          <p:cNvPr id="30734" name="Line 18"/>
          <p:cNvSpPr>
            <a:spLocks noChangeShapeType="1"/>
          </p:cNvSpPr>
          <p:nvPr/>
        </p:nvSpPr>
        <p:spPr bwMode="auto">
          <a:xfrm flipV="1">
            <a:off x="1979613" y="4076700"/>
            <a:ext cx="288925" cy="936625"/>
          </a:xfrm>
          <a:prstGeom prst="line">
            <a:avLst/>
          </a:prstGeom>
          <a:noFill/>
          <a:ln w="9525">
            <a:solidFill>
              <a:schemeClr val="tx1"/>
            </a:solidFill>
            <a:round/>
            <a:headEnd/>
            <a:tailEnd type="triangle" w="med" len="med"/>
          </a:ln>
        </p:spPr>
        <p:txBody>
          <a:bodyPr/>
          <a:lstStyle/>
          <a:p>
            <a:endParaRPr lang="en-IN"/>
          </a:p>
        </p:txBody>
      </p:sp>
      <p:sp>
        <p:nvSpPr>
          <p:cNvPr id="30735" name="Text Box 19"/>
          <p:cNvSpPr txBox="1">
            <a:spLocks noChangeArrowheads="1"/>
          </p:cNvSpPr>
          <p:nvPr/>
        </p:nvSpPr>
        <p:spPr bwMode="auto">
          <a:xfrm>
            <a:off x="250825" y="2133600"/>
            <a:ext cx="611188" cy="366713"/>
          </a:xfrm>
          <a:prstGeom prst="rect">
            <a:avLst/>
          </a:prstGeom>
          <a:noFill/>
          <a:ln w="9525">
            <a:noFill/>
            <a:miter lim="800000"/>
            <a:headEnd/>
            <a:tailEnd/>
          </a:ln>
        </p:spPr>
        <p:txBody>
          <a:bodyPr>
            <a:spAutoFit/>
          </a:bodyPr>
          <a:lstStyle/>
          <a:p>
            <a:pPr eaLnBrk="1" hangingPunct="1">
              <a:spcBef>
                <a:spcPct val="50000"/>
              </a:spcBef>
            </a:pPr>
            <a:r>
              <a:rPr kumimoji="1" lang="en-US" altLang="ja-JP"/>
              <a:t>A</a:t>
            </a:r>
          </a:p>
        </p:txBody>
      </p:sp>
      <p:sp>
        <p:nvSpPr>
          <p:cNvPr id="30736" name="Text Box 20"/>
          <p:cNvSpPr txBox="1">
            <a:spLocks noChangeArrowheads="1"/>
          </p:cNvSpPr>
          <p:nvPr/>
        </p:nvSpPr>
        <p:spPr bwMode="auto">
          <a:xfrm>
            <a:off x="250825" y="3925888"/>
            <a:ext cx="611188" cy="366712"/>
          </a:xfrm>
          <a:prstGeom prst="rect">
            <a:avLst/>
          </a:prstGeom>
          <a:noFill/>
          <a:ln w="9525">
            <a:noFill/>
            <a:miter lim="800000"/>
            <a:headEnd/>
            <a:tailEnd/>
          </a:ln>
        </p:spPr>
        <p:txBody>
          <a:bodyPr>
            <a:spAutoFit/>
          </a:bodyPr>
          <a:lstStyle/>
          <a:p>
            <a:pPr eaLnBrk="1" hangingPunct="1">
              <a:spcBef>
                <a:spcPct val="50000"/>
              </a:spcBef>
            </a:pPr>
            <a:r>
              <a:rPr kumimoji="1" lang="en-US" altLang="ja-JP"/>
              <a:t>C</a:t>
            </a:r>
          </a:p>
        </p:txBody>
      </p:sp>
      <p:sp>
        <p:nvSpPr>
          <p:cNvPr id="30737" name="Text Box 21"/>
          <p:cNvSpPr txBox="1">
            <a:spLocks noChangeArrowheads="1"/>
          </p:cNvSpPr>
          <p:nvPr/>
        </p:nvSpPr>
        <p:spPr bwMode="auto">
          <a:xfrm>
            <a:off x="250825" y="3062288"/>
            <a:ext cx="611188" cy="366712"/>
          </a:xfrm>
          <a:prstGeom prst="rect">
            <a:avLst/>
          </a:prstGeom>
          <a:noFill/>
          <a:ln w="9525">
            <a:noFill/>
            <a:miter lim="800000"/>
            <a:headEnd/>
            <a:tailEnd/>
          </a:ln>
        </p:spPr>
        <p:txBody>
          <a:bodyPr>
            <a:spAutoFit/>
          </a:bodyPr>
          <a:lstStyle/>
          <a:p>
            <a:pPr eaLnBrk="1" hangingPunct="1">
              <a:spcBef>
                <a:spcPct val="50000"/>
              </a:spcBef>
            </a:pPr>
            <a:r>
              <a:rPr kumimoji="1" lang="en-US" altLang="ja-JP"/>
              <a:t>B</a:t>
            </a:r>
          </a:p>
        </p:txBody>
      </p:sp>
      <p:sp>
        <p:nvSpPr>
          <p:cNvPr id="30738" name="Text Box 22"/>
          <p:cNvSpPr txBox="1">
            <a:spLocks noChangeArrowheads="1"/>
          </p:cNvSpPr>
          <p:nvPr/>
        </p:nvSpPr>
        <p:spPr bwMode="auto">
          <a:xfrm>
            <a:off x="250825" y="4791075"/>
            <a:ext cx="611188" cy="366713"/>
          </a:xfrm>
          <a:prstGeom prst="rect">
            <a:avLst/>
          </a:prstGeom>
          <a:noFill/>
          <a:ln w="9525">
            <a:noFill/>
            <a:miter lim="800000"/>
            <a:headEnd/>
            <a:tailEnd/>
          </a:ln>
        </p:spPr>
        <p:txBody>
          <a:bodyPr>
            <a:spAutoFit/>
          </a:bodyPr>
          <a:lstStyle/>
          <a:p>
            <a:pPr eaLnBrk="1" hangingPunct="1">
              <a:spcBef>
                <a:spcPct val="50000"/>
              </a:spcBef>
            </a:pPr>
            <a:r>
              <a:rPr kumimoji="1" lang="en-US" altLang="ja-JP"/>
              <a:t>D</a:t>
            </a:r>
          </a:p>
        </p:txBody>
      </p:sp>
      <p:sp>
        <p:nvSpPr>
          <p:cNvPr id="30739" name="Text Box 23"/>
          <p:cNvSpPr txBox="1">
            <a:spLocks noChangeArrowheads="1"/>
          </p:cNvSpPr>
          <p:nvPr/>
        </p:nvSpPr>
        <p:spPr bwMode="auto">
          <a:xfrm>
            <a:off x="684213" y="25654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ab1</a:t>
            </a:r>
          </a:p>
        </p:txBody>
      </p:sp>
      <p:sp>
        <p:nvSpPr>
          <p:cNvPr id="30740" name="Text Box 24"/>
          <p:cNvSpPr txBox="1">
            <a:spLocks noChangeArrowheads="1"/>
          </p:cNvSpPr>
          <p:nvPr/>
        </p:nvSpPr>
        <p:spPr bwMode="auto">
          <a:xfrm>
            <a:off x="1620838" y="2636838"/>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ac1</a:t>
            </a:r>
          </a:p>
        </p:txBody>
      </p:sp>
      <p:sp>
        <p:nvSpPr>
          <p:cNvPr id="30741" name="Text Box 25"/>
          <p:cNvSpPr txBox="1">
            <a:spLocks noChangeArrowheads="1"/>
          </p:cNvSpPr>
          <p:nvPr/>
        </p:nvSpPr>
        <p:spPr bwMode="auto">
          <a:xfrm>
            <a:off x="1042988" y="3500438"/>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bd1</a:t>
            </a:r>
          </a:p>
        </p:txBody>
      </p:sp>
      <p:sp>
        <p:nvSpPr>
          <p:cNvPr id="30742" name="Text Box 26"/>
          <p:cNvSpPr txBox="1">
            <a:spLocks noChangeArrowheads="1"/>
          </p:cNvSpPr>
          <p:nvPr/>
        </p:nvSpPr>
        <p:spPr bwMode="auto">
          <a:xfrm>
            <a:off x="827088" y="4437063"/>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dc1</a:t>
            </a:r>
          </a:p>
        </p:txBody>
      </p:sp>
      <p:sp>
        <p:nvSpPr>
          <p:cNvPr id="30743" name="Text Box 27"/>
          <p:cNvSpPr txBox="1">
            <a:spLocks noChangeArrowheads="1"/>
          </p:cNvSpPr>
          <p:nvPr/>
        </p:nvSpPr>
        <p:spPr bwMode="auto">
          <a:xfrm>
            <a:off x="2052638" y="45085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dc2</a:t>
            </a:r>
          </a:p>
        </p:txBody>
      </p:sp>
      <p:sp>
        <p:nvSpPr>
          <p:cNvPr id="30744" name="Text Box 28"/>
          <p:cNvSpPr txBox="1">
            <a:spLocks noChangeArrowheads="1"/>
          </p:cNvSpPr>
          <p:nvPr/>
        </p:nvSpPr>
        <p:spPr bwMode="auto">
          <a:xfrm>
            <a:off x="2124075" y="3484563"/>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cb1</a:t>
            </a:r>
          </a:p>
        </p:txBody>
      </p:sp>
      <p:sp>
        <p:nvSpPr>
          <p:cNvPr id="30745" name="Text Box 29"/>
          <p:cNvSpPr txBox="1">
            <a:spLocks noChangeArrowheads="1"/>
          </p:cNvSpPr>
          <p:nvPr/>
        </p:nvSpPr>
        <p:spPr bwMode="auto">
          <a:xfrm>
            <a:off x="2916238" y="2565400"/>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ba1</a:t>
            </a:r>
          </a:p>
        </p:txBody>
      </p:sp>
      <p:sp>
        <p:nvSpPr>
          <p:cNvPr id="30746" name="Line 30"/>
          <p:cNvSpPr>
            <a:spLocks noChangeShapeType="1"/>
          </p:cNvSpPr>
          <p:nvPr/>
        </p:nvSpPr>
        <p:spPr bwMode="auto">
          <a:xfrm>
            <a:off x="3563938" y="2349500"/>
            <a:ext cx="360362" cy="1727200"/>
          </a:xfrm>
          <a:prstGeom prst="line">
            <a:avLst/>
          </a:prstGeom>
          <a:noFill/>
          <a:ln w="9525">
            <a:solidFill>
              <a:schemeClr val="tx1"/>
            </a:solidFill>
            <a:round/>
            <a:headEnd/>
            <a:tailEnd type="triangle" w="med" len="med"/>
          </a:ln>
        </p:spPr>
        <p:txBody>
          <a:bodyPr/>
          <a:lstStyle/>
          <a:p>
            <a:endParaRPr lang="en-IN"/>
          </a:p>
        </p:txBody>
      </p:sp>
      <p:sp>
        <p:nvSpPr>
          <p:cNvPr id="30747" name="Line 31"/>
          <p:cNvSpPr>
            <a:spLocks noChangeShapeType="1"/>
          </p:cNvSpPr>
          <p:nvPr/>
        </p:nvSpPr>
        <p:spPr bwMode="auto">
          <a:xfrm flipV="1">
            <a:off x="4068763" y="4076700"/>
            <a:ext cx="431800" cy="936625"/>
          </a:xfrm>
          <a:prstGeom prst="line">
            <a:avLst/>
          </a:prstGeom>
          <a:noFill/>
          <a:ln w="9525">
            <a:solidFill>
              <a:schemeClr val="tx1"/>
            </a:solidFill>
            <a:round/>
            <a:headEnd/>
            <a:tailEnd type="triangle" w="med" len="med"/>
          </a:ln>
        </p:spPr>
        <p:txBody>
          <a:bodyPr/>
          <a:lstStyle/>
          <a:p>
            <a:endParaRPr lang="en-IN"/>
          </a:p>
        </p:txBody>
      </p:sp>
      <p:sp>
        <p:nvSpPr>
          <p:cNvPr id="30748" name="Line 32"/>
          <p:cNvSpPr>
            <a:spLocks noChangeShapeType="1"/>
          </p:cNvSpPr>
          <p:nvPr/>
        </p:nvSpPr>
        <p:spPr bwMode="auto">
          <a:xfrm flipV="1">
            <a:off x="3995738" y="2349500"/>
            <a:ext cx="360362" cy="863600"/>
          </a:xfrm>
          <a:prstGeom prst="line">
            <a:avLst/>
          </a:prstGeom>
          <a:noFill/>
          <a:ln w="9525">
            <a:solidFill>
              <a:schemeClr val="tx1"/>
            </a:solidFill>
            <a:round/>
            <a:headEnd/>
            <a:tailEnd type="triangle" w="med" len="med"/>
          </a:ln>
        </p:spPr>
        <p:txBody>
          <a:bodyPr/>
          <a:lstStyle/>
          <a:p>
            <a:endParaRPr lang="en-IN"/>
          </a:p>
        </p:txBody>
      </p:sp>
      <p:sp>
        <p:nvSpPr>
          <p:cNvPr id="30749" name="Text Box 33"/>
          <p:cNvSpPr txBox="1">
            <a:spLocks noChangeArrowheads="1"/>
          </p:cNvSpPr>
          <p:nvPr/>
        </p:nvSpPr>
        <p:spPr bwMode="auto">
          <a:xfrm>
            <a:off x="4213225" y="2565400"/>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ba2</a:t>
            </a:r>
          </a:p>
        </p:txBody>
      </p:sp>
      <p:sp>
        <p:nvSpPr>
          <p:cNvPr id="30750" name="Text Box 34"/>
          <p:cNvSpPr txBox="1">
            <a:spLocks noChangeArrowheads="1"/>
          </p:cNvSpPr>
          <p:nvPr/>
        </p:nvSpPr>
        <p:spPr bwMode="auto">
          <a:xfrm>
            <a:off x="3851275" y="3411538"/>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ac2</a:t>
            </a:r>
          </a:p>
        </p:txBody>
      </p:sp>
      <p:sp>
        <p:nvSpPr>
          <p:cNvPr id="30751" name="Text Box 35"/>
          <p:cNvSpPr txBox="1">
            <a:spLocks noChangeArrowheads="1"/>
          </p:cNvSpPr>
          <p:nvPr/>
        </p:nvSpPr>
        <p:spPr bwMode="auto">
          <a:xfrm>
            <a:off x="2771775" y="3429000"/>
            <a:ext cx="50323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cb2</a:t>
            </a:r>
          </a:p>
        </p:txBody>
      </p:sp>
      <p:sp>
        <p:nvSpPr>
          <p:cNvPr id="30752" name="Text Box 36"/>
          <p:cNvSpPr txBox="1">
            <a:spLocks noChangeArrowheads="1"/>
          </p:cNvSpPr>
          <p:nvPr/>
        </p:nvSpPr>
        <p:spPr bwMode="auto">
          <a:xfrm>
            <a:off x="3779838" y="4365625"/>
            <a:ext cx="503237"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t>dc1</a:t>
            </a:r>
          </a:p>
        </p:txBody>
      </p:sp>
      <p:sp>
        <p:nvSpPr>
          <p:cNvPr id="30753" name="Line 38"/>
          <p:cNvSpPr>
            <a:spLocks noChangeShapeType="1"/>
          </p:cNvSpPr>
          <p:nvPr/>
        </p:nvSpPr>
        <p:spPr bwMode="auto">
          <a:xfrm flipV="1">
            <a:off x="3132138" y="3213100"/>
            <a:ext cx="215900" cy="863600"/>
          </a:xfrm>
          <a:prstGeom prst="line">
            <a:avLst/>
          </a:prstGeom>
          <a:noFill/>
          <a:ln w="9525">
            <a:solidFill>
              <a:schemeClr val="tx1"/>
            </a:solidFill>
            <a:round/>
            <a:headEnd/>
            <a:tailEnd type="triangle" w="med" len="med"/>
          </a:ln>
        </p:spPr>
        <p:txBody>
          <a:bodyPr/>
          <a:lstStyle/>
          <a:p>
            <a:endParaRPr lang="en-IN"/>
          </a:p>
        </p:txBody>
      </p:sp>
      <p:sp>
        <p:nvSpPr>
          <p:cNvPr id="62504" name="Oval 40"/>
          <p:cNvSpPr>
            <a:spLocks noChangeArrowheads="1"/>
          </p:cNvSpPr>
          <p:nvPr/>
        </p:nvSpPr>
        <p:spPr bwMode="auto">
          <a:xfrm>
            <a:off x="2484438" y="3141663"/>
            <a:ext cx="142875" cy="144462"/>
          </a:xfrm>
          <a:prstGeom prst="ellipse">
            <a:avLst/>
          </a:prstGeom>
          <a:solidFill>
            <a:srgbClr val="FFCC00"/>
          </a:solidFill>
          <a:ln w="9525">
            <a:solidFill>
              <a:schemeClr val="tx1"/>
            </a:solidFill>
            <a:round/>
            <a:headEnd/>
            <a:tailEnd/>
          </a:ln>
        </p:spPr>
        <p:txBody>
          <a:bodyPr wrap="none" anchor="ctr"/>
          <a:lstStyle/>
          <a:p>
            <a:endParaRPr lang="en-IN"/>
          </a:p>
        </p:txBody>
      </p:sp>
      <p:sp>
        <p:nvSpPr>
          <p:cNvPr id="62509" name="Oval 45"/>
          <p:cNvSpPr>
            <a:spLocks noChangeArrowheads="1"/>
          </p:cNvSpPr>
          <p:nvPr/>
        </p:nvSpPr>
        <p:spPr bwMode="auto">
          <a:xfrm>
            <a:off x="1476375" y="2276475"/>
            <a:ext cx="142875" cy="144463"/>
          </a:xfrm>
          <a:prstGeom prst="ellipse">
            <a:avLst/>
          </a:prstGeom>
          <a:solidFill>
            <a:srgbClr val="00FF00"/>
          </a:solidFill>
          <a:ln w="9525">
            <a:solidFill>
              <a:schemeClr val="tx1"/>
            </a:solidFill>
            <a:round/>
            <a:headEnd/>
            <a:tailEnd/>
          </a:ln>
        </p:spPr>
        <p:txBody>
          <a:bodyPr wrap="none" anchor="ctr"/>
          <a:lstStyle/>
          <a:p>
            <a:endParaRPr lang="en-IN"/>
          </a:p>
        </p:txBody>
      </p:sp>
      <p:sp>
        <p:nvSpPr>
          <p:cNvPr id="30756" name="Line 46"/>
          <p:cNvSpPr>
            <a:spLocks noChangeShapeType="1"/>
          </p:cNvSpPr>
          <p:nvPr/>
        </p:nvSpPr>
        <p:spPr bwMode="auto">
          <a:xfrm>
            <a:off x="611188" y="2349500"/>
            <a:ext cx="7200900" cy="0"/>
          </a:xfrm>
          <a:prstGeom prst="line">
            <a:avLst/>
          </a:prstGeom>
          <a:noFill/>
          <a:ln w="9525">
            <a:solidFill>
              <a:schemeClr val="tx1"/>
            </a:solidFill>
            <a:round/>
            <a:headEnd/>
            <a:tailEnd/>
          </a:ln>
        </p:spPr>
        <p:txBody>
          <a:bodyPr/>
          <a:lstStyle/>
          <a:p>
            <a:endParaRPr lang="en-IN"/>
          </a:p>
        </p:txBody>
      </p:sp>
      <p:sp>
        <p:nvSpPr>
          <p:cNvPr id="30757" name="Line 48"/>
          <p:cNvSpPr>
            <a:spLocks noChangeShapeType="1"/>
          </p:cNvSpPr>
          <p:nvPr/>
        </p:nvSpPr>
        <p:spPr bwMode="auto">
          <a:xfrm>
            <a:off x="611188" y="4076700"/>
            <a:ext cx="7200900" cy="0"/>
          </a:xfrm>
          <a:prstGeom prst="line">
            <a:avLst/>
          </a:prstGeom>
          <a:noFill/>
          <a:ln w="9525">
            <a:solidFill>
              <a:schemeClr val="tx1"/>
            </a:solidFill>
            <a:round/>
            <a:headEnd/>
            <a:tailEnd/>
          </a:ln>
        </p:spPr>
        <p:txBody>
          <a:bodyPr/>
          <a:lstStyle/>
          <a:p>
            <a:endParaRPr lang="en-IN"/>
          </a:p>
        </p:txBody>
      </p:sp>
      <p:sp>
        <p:nvSpPr>
          <p:cNvPr id="30758" name="Line 49"/>
          <p:cNvSpPr>
            <a:spLocks noChangeShapeType="1"/>
          </p:cNvSpPr>
          <p:nvPr/>
        </p:nvSpPr>
        <p:spPr bwMode="auto">
          <a:xfrm>
            <a:off x="611188" y="5013325"/>
            <a:ext cx="7200900" cy="0"/>
          </a:xfrm>
          <a:prstGeom prst="line">
            <a:avLst/>
          </a:prstGeom>
          <a:noFill/>
          <a:ln w="9525">
            <a:solidFill>
              <a:schemeClr val="tx1"/>
            </a:solidFill>
            <a:round/>
            <a:headEnd/>
            <a:tailEnd/>
          </a:ln>
        </p:spPr>
        <p:txBody>
          <a:bodyPr/>
          <a:lstStyle/>
          <a:p>
            <a:endParaRPr lang="en-IN"/>
          </a:p>
        </p:txBody>
      </p:sp>
      <p:sp>
        <p:nvSpPr>
          <p:cNvPr id="62514" name="AutoShape 50"/>
          <p:cNvSpPr>
            <a:spLocks noChangeArrowheads="1"/>
          </p:cNvSpPr>
          <p:nvPr/>
        </p:nvSpPr>
        <p:spPr bwMode="auto">
          <a:xfrm>
            <a:off x="4787900" y="2060575"/>
            <a:ext cx="360363" cy="576263"/>
          </a:xfrm>
          <a:prstGeom prst="irregularSeal1">
            <a:avLst/>
          </a:prstGeom>
          <a:solidFill>
            <a:srgbClr val="FF0000"/>
          </a:solidFill>
          <a:ln w="9525">
            <a:solidFill>
              <a:schemeClr val="tx1"/>
            </a:solidFill>
            <a:miter lim="800000"/>
            <a:headEnd/>
            <a:tailEnd/>
          </a:ln>
        </p:spPr>
        <p:txBody>
          <a:bodyPr wrap="none" anchor="ctr"/>
          <a:lstStyle/>
          <a:p>
            <a:endParaRPr lang="en-IN"/>
          </a:p>
        </p:txBody>
      </p:sp>
      <p:sp>
        <p:nvSpPr>
          <p:cNvPr id="62515" name="Line 51"/>
          <p:cNvSpPr>
            <a:spLocks noChangeShapeType="1"/>
          </p:cNvSpPr>
          <p:nvPr/>
        </p:nvSpPr>
        <p:spPr bwMode="auto">
          <a:xfrm>
            <a:off x="5364163" y="2349500"/>
            <a:ext cx="287337" cy="863600"/>
          </a:xfrm>
          <a:prstGeom prst="line">
            <a:avLst/>
          </a:prstGeom>
          <a:noFill/>
          <a:ln w="9525">
            <a:solidFill>
              <a:schemeClr val="tx1"/>
            </a:solidFill>
            <a:prstDash val="sysDot"/>
            <a:round/>
            <a:headEnd/>
            <a:tailEnd type="triangle" w="med" len="med"/>
          </a:ln>
        </p:spPr>
        <p:txBody>
          <a:bodyPr/>
          <a:lstStyle/>
          <a:p>
            <a:endParaRPr lang="en-IN"/>
          </a:p>
        </p:txBody>
      </p:sp>
      <p:sp>
        <p:nvSpPr>
          <p:cNvPr id="62516" name="Line 52"/>
          <p:cNvSpPr>
            <a:spLocks noChangeShapeType="1"/>
          </p:cNvSpPr>
          <p:nvPr/>
        </p:nvSpPr>
        <p:spPr bwMode="auto">
          <a:xfrm>
            <a:off x="5364163" y="2349500"/>
            <a:ext cx="360362" cy="1727200"/>
          </a:xfrm>
          <a:prstGeom prst="line">
            <a:avLst/>
          </a:prstGeom>
          <a:noFill/>
          <a:ln w="9525">
            <a:solidFill>
              <a:schemeClr val="tx1"/>
            </a:solidFill>
            <a:prstDash val="sysDot"/>
            <a:round/>
            <a:headEnd/>
            <a:tailEnd type="triangle" w="med" len="med"/>
          </a:ln>
        </p:spPr>
        <p:txBody>
          <a:bodyPr/>
          <a:lstStyle/>
          <a:p>
            <a:endParaRPr lang="en-IN"/>
          </a:p>
        </p:txBody>
      </p:sp>
      <p:sp>
        <p:nvSpPr>
          <p:cNvPr id="62517" name="Line 53"/>
          <p:cNvSpPr>
            <a:spLocks noChangeShapeType="1"/>
          </p:cNvSpPr>
          <p:nvPr/>
        </p:nvSpPr>
        <p:spPr bwMode="auto">
          <a:xfrm>
            <a:off x="5364163" y="2349500"/>
            <a:ext cx="360362" cy="2663825"/>
          </a:xfrm>
          <a:prstGeom prst="line">
            <a:avLst/>
          </a:prstGeom>
          <a:noFill/>
          <a:ln w="9525">
            <a:solidFill>
              <a:schemeClr val="tx1"/>
            </a:solidFill>
            <a:prstDash val="sysDot"/>
            <a:round/>
            <a:headEnd/>
            <a:tailEnd type="triangle" w="med" len="med"/>
          </a:ln>
        </p:spPr>
        <p:txBody>
          <a:bodyPr/>
          <a:lstStyle/>
          <a:p>
            <a:endParaRPr lang="en-IN"/>
          </a:p>
        </p:txBody>
      </p:sp>
      <p:sp>
        <p:nvSpPr>
          <p:cNvPr id="62518" name="Text Box 54"/>
          <p:cNvSpPr txBox="1">
            <a:spLocks noChangeArrowheads="1"/>
          </p:cNvSpPr>
          <p:nvPr/>
        </p:nvSpPr>
        <p:spPr bwMode="auto">
          <a:xfrm>
            <a:off x="4643438" y="3284538"/>
            <a:ext cx="1152525" cy="581025"/>
          </a:xfrm>
          <a:prstGeom prst="rect">
            <a:avLst/>
          </a:prstGeom>
          <a:noFill/>
          <a:ln w="9525">
            <a:noFill/>
            <a:miter lim="800000"/>
            <a:headEnd/>
            <a:tailEnd/>
          </a:ln>
        </p:spPr>
        <p:txBody>
          <a:bodyPr>
            <a:spAutoFit/>
          </a:bodyPr>
          <a:lstStyle/>
          <a:p>
            <a:pPr eaLnBrk="1" hangingPunct="1">
              <a:spcBef>
                <a:spcPct val="50000"/>
              </a:spcBef>
            </a:pPr>
            <a:r>
              <a:rPr kumimoji="1" lang="en-US" altLang="ja-JP" sz="1600">
                <a:solidFill>
                  <a:srgbClr val="000099"/>
                </a:solidFill>
              </a:rPr>
              <a:t>request to roll back</a:t>
            </a:r>
          </a:p>
        </p:txBody>
      </p:sp>
      <p:sp>
        <p:nvSpPr>
          <p:cNvPr id="62519" name="Text Box 55"/>
          <p:cNvSpPr txBox="1">
            <a:spLocks noChangeArrowheads="1"/>
          </p:cNvSpPr>
          <p:nvPr/>
        </p:nvSpPr>
        <p:spPr bwMode="auto">
          <a:xfrm>
            <a:off x="7019925" y="2997200"/>
            <a:ext cx="792163"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0</a:t>
            </a:r>
            <a:r>
              <a:rPr kumimoji="1" lang="en-US" altLang="ja-JP" b="1"/>
              <a:t> &gt; </a:t>
            </a:r>
            <a:r>
              <a:rPr kumimoji="1" lang="en-US" altLang="ja-JP" b="1">
                <a:solidFill>
                  <a:srgbClr val="00FF00"/>
                </a:solidFill>
              </a:rPr>
              <a:t>1</a:t>
            </a:r>
            <a:endParaRPr kumimoji="1" lang="en-US" altLang="ja-JP" b="1"/>
          </a:p>
        </p:txBody>
      </p:sp>
      <p:sp>
        <p:nvSpPr>
          <p:cNvPr id="30765" name="Text Box 56"/>
          <p:cNvSpPr txBox="1">
            <a:spLocks noChangeArrowheads="1"/>
          </p:cNvSpPr>
          <p:nvPr/>
        </p:nvSpPr>
        <p:spPr bwMode="auto">
          <a:xfrm>
            <a:off x="1187450" y="6237288"/>
            <a:ext cx="5976938"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a:solidFill>
                  <a:srgbClr val="990033"/>
                </a:solidFill>
              </a:rPr>
              <a:t>last_label_rcvdY[X] &gt; last_label_sentX[Y]</a:t>
            </a:r>
            <a:endParaRPr kumimoji="1" lang="ja-JP" altLang="en-US" sz="2400">
              <a:solidFill>
                <a:srgbClr val="990033"/>
              </a:solidFill>
            </a:endParaRPr>
          </a:p>
        </p:txBody>
      </p:sp>
      <p:sp>
        <p:nvSpPr>
          <p:cNvPr id="62521" name="AutoShape 57"/>
          <p:cNvSpPr>
            <a:spLocks noChangeArrowheads="1"/>
          </p:cNvSpPr>
          <p:nvPr/>
        </p:nvSpPr>
        <p:spPr bwMode="auto">
          <a:xfrm>
            <a:off x="7596188" y="2924175"/>
            <a:ext cx="433387" cy="431800"/>
          </a:xfrm>
          <a:custGeom>
            <a:avLst/>
            <a:gdLst>
              <a:gd name="T0" fmla="*/ 216693 w 21600"/>
              <a:gd name="T1" fmla="*/ 0 h 21600"/>
              <a:gd name="T2" fmla="*/ 63463 w 21600"/>
              <a:gd name="T3" fmla="*/ 63231 h 21600"/>
              <a:gd name="T4" fmla="*/ 0 w 21600"/>
              <a:gd name="T5" fmla="*/ 215900 h 21600"/>
              <a:gd name="T6" fmla="*/ 63463 w 21600"/>
              <a:gd name="T7" fmla="*/ 368569 h 21600"/>
              <a:gd name="T8" fmla="*/ 216693 w 21600"/>
              <a:gd name="T9" fmla="*/ 431800 h 21600"/>
              <a:gd name="T10" fmla="*/ 369924 w 21600"/>
              <a:gd name="T11" fmla="*/ 368569 h 21600"/>
              <a:gd name="T12" fmla="*/ 433387 w 21600"/>
              <a:gd name="T13" fmla="*/ 215900 h 21600"/>
              <a:gd name="T14" fmla="*/ 369924 w 21600"/>
              <a:gd name="T15" fmla="*/ 632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p>
        </p:txBody>
      </p:sp>
      <p:sp>
        <p:nvSpPr>
          <p:cNvPr id="62522" name="Text Box 58"/>
          <p:cNvSpPr txBox="1">
            <a:spLocks noChangeArrowheads="1"/>
          </p:cNvSpPr>
          <p:nvPr/>
        </p:nvSpPr>
        <p:spPr bwMode="auto">
          <a:xfrm>
            <a:off x="7021513" y="3933825"/>
            <a:ext cx="719137"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2</a:t>
            </a:r>
            <a:r>
              <a:rPr kumimoji="1" lang="en-US" altLang="ja-JP" b="1"/>
              <a:t> &gt; </a:t>
            </a:r>
            <a:r>
              <a:rPr kumimoji="1" lang="en-US" altLang="ja-JP" b="1">
                <a:solidFill>
                  <a:srgbClr val="00FF00"/>
                </a:solidFill>
              </a:rPr>
              <a:t>1</a:t>
            </a:r>
            <a:endParaRPr kumimoji="1" lang="en-US" altLang="ja-JP" b="1"/>
          </a:p>
        </p:txBody>
      </p:sp>
      <p:sp>
        <p:nvSpPr>
          <p:cNvPr id="62523" name="Oval 59"/>
          <p:cNvSpPr>
            <a:spLocks noChangeArrowheads="1"/>
          </p:cNvSpPr>
          <p:nvPr/>
        </p:nvSpPr>
        <p:spPr bwMode="auto">
          <a:xfrm>
            <a:off x="3852863" y="4005263"/>
            <a:ext cx="142875" cy="144462"/>
          </a:xfrm>
          <a:prstGeom prst="ellipse">
            <a:avLst/>
          </a:prstGeom>
          <a:solidFill>
            <a:srgbClr val="FFCC00"/>
          </a:solidFill>
          <a:ln w="9525">
            <a:solidFill>
              <a:schemeClr val="tx1"/>
            </a:solidFill>
            <a:round/>
            <a:headEnd/>
            <a:tailEnd/>
          </a:ln>
        </p:spPr>
        <p:txBody>
          <a:bodyPr wrap="none" anchor="ctr"/>
          <a:lstStyle/>
          <a:p>
            <a:endParaRPr lang="en-IN"/>
          </a:p>
        </p:txBody>
      </p:sp>
      <p:sp>
        <p:nvSpPr>
          <p:cNvPr id="62525" name="Oval 61"/>
          <p:cNvSpPr>
            <a:spLocks noChangeArrowheads="1"/>
          </p:cNvSpPr>
          <p:nvPr/>
        </p:nvSpPr>
        <p:spPr bwMode="auto">
          <a:xfrm>
            <a:off x="539750" y="2276475"/>
            <a:ext cx="142875" cy="144463"/>
          </a:xfrm>
          <a:prstGeom prst="ellipse">
            <a:avLst/>
          </a:prstGeom>
          <a:solidFill>
            <a:srgbClr val="00FF00"/>
          </a:solidFill>
          <a:ln w="9525">
            <a:solidFill>
              <a:schemeClr val="tx1"/>
            </a:solidFill>
            <a:round/>
            <a:headEnd/>
            <a:tailEnd/>
          </a:ln>
        </p:spPr>
        <p:txBody>
          <a:bodyPr wrap="none" anchor="ctr"/>
          <a:lstStyle/>
          <a:p>
            <a:endParaRPr lang="en-IN"/>
          </a:p>
        </p:txBody>
      </p:sp>
      <p:sp>
        <p:nvSpPr>
          <p:cNvPr id="62526" name="Oval 62"/>
          <p:cNvSpPr>
            <a:spLocks noChangeArrowheads="1"/>
          </p:cNvSpPr>
          <p:nvPr/>
        </p:nvSpPr>
        <p:spPr bwMode="auto">
          <a:xfrm>
            <a:off x="2555875" y="4940300"/>
            <a:ext cx="142875" cy="144463"/>
          </a:xfrm>
          <a:prstGeom prst="ellipse">
            <a:avLst/>
          </a:prstGeom>
          <a:solidFill>
            <a:srgbClr val="FFCC00"/>
          </a:solidFill>
          <a:ln w="9525">
            <a:solidFill>
              <a:schemeClr val="tx1"/>
            </a:solidFill>
            <a:round/>
            <a:headEnd/>
            <a:tailEnd/>
          </a:ln>
        </p:spPr>
        <p:txBody>
          <a:bodyPr wrap="none" anchor="ctr"/>
          <a:lstStyle/>
          <a:p>
            <a:endParaRPr lang="en-IN"/>
          </a:p>
        </p:txBody>
      </p:sp>
      <p:sp>
        <p:nvSpPr>
          <p:cNvPr id="62527" name="Text Box 63"/>
          <p:cNvSpPr txBox="1">
            <a:spLocks noChangeArrowheads="1"/>
          </p:cNvSpPr>
          <p:nvPr/>
        </p:nvSpPr>
        <p:spPr bwMode="auto">
          <a:xfrm>
            <a:off x="7019925" y="4797425"/>
            <a:ext cx="792163"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0</a:t>
            </a:r>
            <a:r>
              <a:rPr kumimoji="1" lang="en-US" altLang="ja-JP" b="1"/>
              <a:t> &gt;</a:t>
            </a:r>
            <a:r>
              <a:rPr kumimoji="1" lang="en-US" altLang="ja-JP" b="1">
                <a:solidFill>
                  <a:srgbClr val="00FF00"/>
                </a:solidFill>
              </a:rPr>
              <a:t>т</a:t>
            </a:r>
            <a:endParaRPr kumimoji="1" lang="en-US" altLang="ja-JP" b="1"/>
          </a:p>
        </p:txBody>
      </p:sp>
      <p:sp>
        <p:nvSpPr>
          <p:cNvPr id="62528" name="AutoShape 64"/>
          <p:cNvSpPr>
            <a:spLocks noChangeArrowheads="1"/>
          </p:cNvSpPr>
          <p:nvPr/>
        </p:nvSpPr>
        <p:spPr bwMode="auto">
          <a:xfrm>
            <a:off x="7594600" y="4797425"/>
            <a:ext cx="433388" cy="431800"/>
          </a:xfrm>
          <a:custGeom>
            <a:avLst/>
            <a:gdLst>
              <a:gd name="T0" fmla="*/ 216694 w 21600"/>
              <a:gd name="T1" fmla="*/ 0 h 21600"/>
              <a:gd name="T2" fmla="*/ 63463 w 21600"/>
              <a:gd name="T3" fmla="*/ 63231 h 21600"/>
              <a:gd name="T4" fmla="*/ 0 w 21600"/>
              <a:gd name="T5" fmla="*/ 215900 h 21600"/>
              <a:gd name="T6" fmla="*/ 63463 w 21600"/>
              <a:gd name="T7" fmla="*/ 368569 h 21600"/>
              <a:gd name="T8" fmla="*/ 216694 w 21600"/>
              <a:gd name="T9" fmla="*/ 431800 h 21600"/>
              <a:gd name="T10" fmla="*/ 369925 w 21600"/>
              <a:gd name="T11" fmla="*/ 368569 h 21600"/>
              <a:gd name="T12" fmla="*/ 433388 w 21600"/>
              <a:gd name="T13" fmla="*/ 215900 h 21600"/>
              <a:gd name="T14" fmla="*/ 369925 w 21600"/>
              <a:gd name="T15" fmla="*/ 632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p>
        </p:txBody>
      </p:sp>
      <p:sp>
        <p:nvSpPr>
          <p:cNvPr id="62529" name="Line 65"/>
          <p:cNvSpPr>
            <a:spLocks noChangeShapeType="1"/>
          </p:cNvSpPr>
          <p:nvPr/>
        </p:nvSpPr>
        <p:spPr bwMode="auto">
          <a:xfrm flipV="1">
            <a:off x="5724525" y="2349500"/>
            <a:ext cx="142875" cy="863600"/>
          </a:xfrm>
          <a:prstGeom prst="line">
            <a:avLst/>
          </a:prstGeom>
          <a:noFill/>
          <a:ln w="9525">
            <a:solidFill>
              <a:schemeClr val="tx1"/>
            </a:solidFill>
            <a:prstDash val="dash"/>
            <a:round/>
            <a:headEnd/>
            <a:tailEnd type="triangle" w="med" len="med"/>
          </a:ln>
        </p:spPr>
        <p:txBody>
          <a:bodyPr/>
          <a:lstStyle/>
          <a:p>
            <a:endParaRPr lang="en-IN"/>
          </a:p>
        </p:txBody>
      </p:sp>
      <p:sp>
        <p:nvSpPr>
          <p:cNvPr id="62530" name="Line 66"/>
          <p:cNvSpPr>
            <a:spLocks noChangeShapeType="1"/>
          </p:cNvSpPr>
          <p:nvPr/>
        </p:nvSpPr>
        <p:spPr bwMode="auto">
          <a:xfrm flipV="1">
            <a:off x="5724525" y="2349500"/>
            <a:ext cx="144463" cy="2663825"/>
          </a:xfrm>
          <a:prstGeom prst="line">
            <a:avLst/>
          </a:prstGeom>
          <a:noFill/>
          <a:ln w="9525">
            <a:solidFill>
              <a:schemeClr val="tx1"/>
            </a:solidFill>
            <a:prstDash val="dash"/>
            <a:round/>
            <a:headEnd/>
            <a:tailEnd type="triangle" w="med" len="med"/>
          </a:ln>
        </p:spPr>
        <p:txBody>
          <a:bodyPr/>
          <a:lstStyle/>
          <a:p>
            <a:endParaRPr lang="en-IN"/>
          </a:p>
        </p:txBody>
      </p:sp>
      <p:sp>
        <p:nvSpPr>
          <p:cNvPr id="62531" name="Text Box 67"/>
          <p:cNvSpPr txBox="1">
            <a:spLocks noChangeArrowheads="1"/>
          </p:cNvSpPr>
          <p:nvPr/>
        </p:nvSpPr>
        <p:spPr bwMode="auto">
          <a:xfrm>
            <a:off x="5651500" y="2852738"/>
            <a:ext cx="576263"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a:solidFill>
                  <a:srgbClr val="000099"/>
                </a:solidFill>
              </a:rPr>
              <a:t>OK</a:t>
            </a:r>
          </a:p>
        </p:txBody>
      </p:sp>
      <p:sp>
        <p:nvSpPr>
          <p:cNvPr id="62532" name="Text Box 68"/>
          <p:cNvSpPr txBox="1">
            <a:spLocks noChangeArrowheads="1"/>
          </p:cNvSpPr>
          <p:nvPr/>
        </p:nvSpPr>
        <p:spPr bwMode="auto">
          <a:xfrm>
            <a:off x="2051050" y="21082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62533" name="Text Box 69"/>
          <p:cNvSpPr txBox="1">
            <a:spLocks noChangeArrowheads="1"/>
          </p:cNvSpPr>
          <p:nvPr/>
        </p:nvSpPr>
        <p:spPr bwMode="auto">
          <a:xfrm>
            <a:off x="2411413" y="38354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62534" name="Line 70"/>
          <p:cNvSpPr>
            <a:spLocks noChangeShapeType="1"/>
          </p:cNvSpPr>
          <p:nvPr/>
        </p:nvSpPr>
        <p:spPr bwMode="auto">
          <a:xfrm flipV="1">
            <a:off x="5724525" y="3213100"/>
            <a:ext cx="215900" cy="863600"/>
          </a:xfrm>
          <a:prstGeom prst="line">
            <a:avLst/>
          </a:prstGeom>
          <a:noFill/>
          <a:ln w="9525">
            <a:solidFill>
              <a:schemeClr val="tx1"/>
            </a:solidFill>
            <a:prstDash val="sysDot"/>
            <a:round/>
            <a:headEnd/>
            <a:tailEnd type="triangle" w="med" len="med"/>
          </a:ln>
        </p:spPr>
        <p:txBody>
          <a:bodyPr/>
          <a:lstStyle/>
          <a:p>
            <a:endParaRPr lang="en-IN"/>
          </a:p>
        </p:txBody>
      </p:sp>
      <p:sp>
        <p:nvSpPr>
          <p:cNvPr id="62535" name="Line 71"/>
          <p:cNvSpPr>
            <a:spLocks noChangeShapeType="1"/>
          </p:cNvSpPr>
          <p:nvPr/>
        </p:nvSpPr>
        <p:spPr bwMode="auto">
          <a:xfrm>
            <a:off x="5724525" y="4076700"/>
            <a:ext cx="287338" cy="936625"/>
          </a:xfrm>
          <a:prstGeom prst="line">
            <a:avLst/>
          </a:prstGeom>
          <a:noFill/>
          <a:ln w="9525">
            <a:solidFill>
              <a:schemeClr val="tx1"/>
            </a:solidFill>
            <a:prstDash val="sysDot"/>
            <a:round/>
            <a:headEnd/>
            <a:tailEnd type="triangle" w="med" len="med"/>
          </a:ln>
        </p:spPr>
        <p:txBody>
          <a:bodyPr/>
          <a:lstStyle/>
          <a:p>
            <a:endParaRPr lang="en-IN"/>
          </a:p>
        </p:txBody>
      </p:sp>
      <p:sp>
        <p:nvSpPr>
          <p:cNvPr id="62537" name="Text Box 73"/>
          <p:cNvSpPr txBox="1">
            <a:spLocks noChangeArrowheads="1"/>
          </p:cNvSpPr>
          <p:nvPr/>
        </p:nvSpPr>
        <p:spPr bwMode="auto">
          <a:xfrm>
            <a:off x="7019925" y="2981325"/>
            <a:ext cx="792163"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2</a:t>
            </a:r>
            <a:r>
              <a:rPr kumimoji="1" lang="en-US" altLang="ja-JP" b="1"/>
              <a:t> &gt; </a:t>
            </a:r>
            <a:r>
              <a:rPr kumimoji="1" lang="en-US" altLang="ja-JP" b="1">
                <a:solidFill>
                  <a:srgbClr val="00FF00"/>
                </a:solidFill>
              </a:rPr>
              <a:t>1</a:t>
            </a:r>
            <a:endParaRPr kumimoji="1" lang="en-US" altLang="ja-JP" b="1"/>
          </a:p>
        </p:txBody>
      </p:sp>
      <p:sp>
        <p:nvSpPr>
          <p:cNvPr id="62539" name="Text Box 75"/>
          <p:cNvSpPr txBox="1">
            <a:spLocks noChangeArrowheads="1"/>
          </p:cNvSpPr>
          <p:nvPr/>
        </p:nvSpPr>
        <p:spPr bwMode="auto">
          <a:xfrm>
            <a:off x="7019925" y="4797425"/>
            <a:ext cx="792163"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pPr>
            <a:r>
              <a:rPr kumimoji="1" lang="en-US" altLang="ja-JP" b="1">
                <a:solidFill>
                  <a:srgbClr val="FFCC00"/>
                </a:solidFill>
              </a:rPr>
              <a:t>0</a:t>
            </a:r>
            <a:r>
              <a:rPr kumimoji="1" lang="en-US" altLang="ja-JP" b="1"/>
              <a:t> &gt;</a:t>
            </a:r>
            <a:r>
              <a:rPr kumimoji="1" lang="en-US" altLang="ja-JP" b="1">
                <a:solidFill>
                  <a:srgbClr val="00FF00"/>
                </a:solidFill>
              </a:rPr>
              <a:t>т</a:t>
            </a:r>
            <a:endParaRPr kumimoji="1" lang="en-US" altLang="ja-JP" b="1"/>
          </a:p>
        </p:txBody>
      </p:sp>
      <p:sp>
        <p:nvSpPr>
          <p:cNvPr id="62540" name="Oval 76"/>
          <p:cNvSpPr>
            <a:spLocks noChangeArrowheads="1"/>
          </p:cNvSpPr>
          <p:nvPr/>
        </p:nvSpPr>
        <p:spPr bwMode="auto">
          <a:xfrm>
            <a:off x="1835150" y="4005263"/>
            <a:ext cx="142875" cy="144462"/>
          </a:xfrm>
          <a:prstGeom prst="ellipse">
            <a:avLst/>
          </a:prstGeom>
          <a:solidFill>
            <a:srgbClr val="00FF00"/>
          </a:solidFill>
          <a:ln w="9525">
            <a:solidFill>
              <a:schemeClr val="tx1"/>
            </a:solidFill>
            <a:round/>
            <a:headEnd/>
            <a:tailEnd/>
          </a:ln>
        </p:spPr>
        <p:txBody>
          <a:bodyPr wrap="none" anchor="ctr"/>
          <a:lstStyle/>
          <a:p>
            <a:endParaRPr lang="en-IN"/>
          </a:p>
        </p:txBody>
      </p:sp>
      <p:sp>
        <p:nvSpPr>
          <p:cNvPr id="62541" name="Oval 77"/>
          <p:cNvSpPr>
            <a:spLocks noChangeArrowheads="1"/>
          </p:cNvSpPr>
          <p:nvPr/>
        </p:nvSpPr>
        <p:spPr bwMode="auto">
          <a:xfrm>
            <a:off x="3276600" y="3141663"/>
            <a:ext cx="142875" cy="144462"/>
          </a:xfrm>
          <a:prstGeom prst="ellipse">
            <a:avLst/>
          </a:prstGeom>
          <a:solidFill>
            <a:srgbClr val="FFCC00"/>
          </a:solidFill>
          <a:ln w="9525">
            <a:solidFill>
              <a:schemeClr val="tx1"/>
            </a:solidFill>
            <a:round/>
            <a:headEnd/>
            <a:tailEnd/>
          </a:ln>
        </p:spPr>
        <p:txBody>
          <a:bodyPr wrap="none" anchor="ctr"/>
          <a:lstStyle/>
          <a:p>
            <a:endParaRPr lang="en-IN"/>
          </a:p>
        </p:txBody>
      </p:sp>
      <p:sp>
        <p:nvSpPr>
          <p:cNvPr id="62542" name="Oval 78"/>
          <p:cNvSpPr>
            <a:spLocks noChangeArrowheads="1"/>
          </p:cNvSpPr>
          <p:nvPr/>
        </p:nvSpPr>
        <p:spPr bwMode="auto">
          <a:xfrm>
            <a:off x="541338" y="4005263"/>
            <a:ext cx="142875" cy="144462"/>
          </a:xfrm>
          <a:prstGeom prst="ellipse">
            <a:avLst/>
          </a:prstGeom>
          <a:solidFill>
            <a:srgbClr val="00FF00"/>
          </a:solidFill>
          <a:ln w="9525">
            <a:solidFill>
              <a:schemeClr val="tx1"/>
            </a:solidFill>
            <a:round/>
            <a:headEnd/>
            <a:tailEnd/>
          </a:ln>
        </p:spPr>
        <p:txBody>
          <a:bodyPr wrap="none" anchor="ctr"/>
          <a:lstStyle/>
          <a:p>
            <a:endParaRPr lang="en-IN"/>
          </a:p>
        </p:txBody>
      </p:sp>
      <p:sp>
        <p:nvSpPr>
          <p:cNvPr id="62543" name="AutoShape 79"/>
          <p:cNvSpPr>
            <a:spLocks noChangeArrowheads="1"/>
          </p:cNvSpPr>
          <p:nvPr/>
        </p:nvSpPr>
        <p:spPr bwMode="auto">
          <a:xfrm>
            <a:off x="7596188" y="4797425"/>
            <a:ext cx="433387" cy="431800"/>
          </a:xfrm>
          <a:custGeom>
            <a:avLst/>
            <a:gdLst>
              <a:gd name="T0" fmla="*/ 216693 w 21600"/>
              <a:gd name="T1" fmla="*/ 0 h 21600"/>
              <a:gd name="T2" fmla="*/ 63463 w 21600"/>
              <a:gd name="T3" fmla="*/ 63231 h 21600"/>
              <a:gd name="T4" fmla="*/ 0 w 21600"/>
              <a:gd name="T5" fmla="*/ 215900 h 21600"/>
              <a:gd name="T6" fmla="*/ 63463 w 21600"/>
              <a:gd name="T7" fmla="*/ 368569 h 21600"/>
              <a:gd name="T8" fmla="*/ 216693 w 21600"/>
              <a:gd name="T9" fmla="*/ 431800 h 21600"/>
              <a:gd name="T10" fmla="*/ 369924 w 21600"/>
              <a:gd name="T11" fmla="*/ 368569 h 21600"/>
              <a:gd name="T12" fmla="*/ 433387 w 21600"/>
              <a:gd name="T13" fmla="*/ 215900 h 21600"/>
              <a:gd name="T14" fmla="*/ 369924 w 21600"/>
              <a:gd name="T15" fmla="*/ 632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p>
        </p:txBody>
      </p:sp>
      <p:sp>
        <p:nvSpPr>
          <p:cNvPr id="62544" name="Line 80"/>
          <p:cNvSpPr>
            <a:spLocks noChangeShapeType="1"/>
          </p:cNvSpPr>
          <p:nvPr/>
        </p:nvSpPr>
        <p:spPr bwMode="auto">
          <a:xfrm flipV="1">
            <a:off x="6011863" y="4076700"/>
            <a:ext cx="144462" cy="936625"/>
          </a:xfrm>
          <a:prstGeom prst="line">
            <a:avLst/>
          </a:prstGeom>
          <a:noFill/>
          <a:ln w="9525">
            <a:solidFill>
              <a:schemeClr val="tx1"/>
            </a:solidFill>
            <a:prstDash val="dash"/>
            <a:round/>
            <a:headEnd/>
            <a:tailEnd type="triangle" w="med" len="med"/>
          </a:ln>
        </p:spPr>
        <p:txBody>
          <a:bodyPr/>
          <a:lstStyle/>
          <a:p>
            <a:endParaRPr lang="en-IN"/>
          </a:p>
        </p:txBody>
      </p:sp>
      <p:sp>
        <p:nvSpPr>
          <p:cNvPr id="62545" name="Text Box 81"/>
          <p:cNvSpPr txBox="1">
            <a:spLocks noChangeArrowheads="1"/>
          </p:cNvSpPr>
          <p:nvPr/>
        </p:nvSpPr>
        <p:spPr bwMode="auto">
          <a:xfrm>
            <a:off x="2411413" y="297180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a:solidFill>
                  <a:srgbClr val="FF0000"/>
                </a:solidFill>
              </a:rPr>
              <a:t>[</a:t>
            </a:r>
          </a:p>
        </p:txBody>
      </p:sp>
      <p:sp>
        <p:nvSpPr>
          <p:cNvPr id="62546" name="Line 82"/>
          <p:cNvSpPr>
            <a:spLocks noChangeShapeType="1"/>
          </p:cNvSpPr>
          <p:nvPr/>
        </p:nvSpPr>
        <p:spPr bwMode="auto">
          <a:xfrm flipV="1">
            <a:off x="5940425" y="2349500"/>
            <a:ext cx="360363" cy="863600"/>
          </a:xfrm>
          <a:prstGeom prst="line">
            <a:avLst/>
          </a:prstGeom>
          <a:noFill/>
          <a:ln w="9525">
            <a:solidFill>
              <a:schemeClr val="tx1"/>
            </a:solidFill>
            <a:prstDash val="sysDot"/>
            <a:round/>
            <a:headEnd/>
            <a:tailEnd type="triangle" w="med" len="med"/>
          </a:ln>
        </p:spPr>
        <p:txBody>
          <a:bodyPr/>
          <a:lstStyle/>
          <a:p>
            <a:endParaRPr lang="en-IN"/>
          </a:p>
        </p:txBody>
      </p:sp>
      <p:sp>
        <p:nvSpPr>
          <p:cNvPr id="62547" name="Line 83"/>
          <p:cNvSpPr>
            <a:spLocks noChangeShapeType="1"/>
          </p:cNvSpPr>
          <p:nvPr/>
        </p:nvSpPr>
        <p:spPr bwMode="auto">
          <a:xfrm>
            <a:off x="5940425" y="3213100"/>
            <a:ext cx="360363" cy="1800225"/>
          </a:xfrm>
          <a:prstGeom prst="line">
            <a:avLst/>
          </a:prstGeom>
          <a:noFill/>
          <a:ln w="9525">
            <a:solidFill>
              <a:schemeClr val="tx1"/>
            </a:solidFill>
            <a:prstDash val="sysDot"/>
            <a:round/>
            <a:headEnd/>
            <a:tailEnd type="triangle" w="med" len="med"/>
          </a:ln>
        </p:spPr>
        <p:txBody>
          <a:bodyPr/>
          <a:lstStyle/>
          <a:p>
            <a:endParaRPr lang="en-IN"/>
          </a:p>
        </p:txBody>
      </p:sp>
      <p:sp>
        <p:nvSpPr>
          <p:cNvPr id="62548" name="Line 84"/>
          <p:cNvSpPr>
            <a:spLocks noChangeShapeType="1"/>
          </p:cNvSpPr>
          <p:nvPr/>
        </p:nvSpPr>
        <p:spPr bwMode="auto">
          <a:xfrm>
            <a:off x="6300788" y="2349500"/>
            <a:ext cx="142875" cy="863600"/>
          </a:xfrm>
          <a:prstGeom prst="line">
            <a:avLst/>
          </a:prstGeom>
          <a:noFill/>
          <a:ln w="9525">
            <a:solidFill>
              <a:schemeClr val="tx1"/>
            </a:solidFill>
            <a:prstDash val="dash"/>
            <a:round/>
            <a:headEnd/>
            <a:tailEnd type="triangle" w="med" len="med"/>
          </a:ln>
        </p:spPr>
        <p:txBody>
          <a:bodyPr/>
          <a:lstStyle/>
          <a:p>
            <a:endParaRPr lang="en-IN"/>
          </a:p>
        </p:txBody>
      </p:sp>
      <p:sp>
        <p:nvSpPr>
          <p:cNvPr id="62549" name="Line 85"/>
          <p:cNvSpPr>
            <a:spLocks noChangeShapeType="1"/>
          </p:cNvSpPr>
          <p:nvPr/>
        </p:nvSpPr>
        <p:spPr bwMode="auto">
          <a:xfrm flipV="1">
            <a:off x="6300788" y="3213100"/>
            <a:ext cx="142875" cy="1800225"/>
          </a:xfrm>
          <a:prstGeom prst="line">
            <a:avLst/>
          </a:prstGeom>
          <a:noFill/>
          <a:ln w="9525">
            <a:solidFill>
              <a:schemeClr val="tx1"/>
            </a:solidFill>
            <a:prstDash val="dash"/>
            <a:round/>
            <a:headEnd/>
            <a:tailEnd type="triangle" w="med" len="med"/>
          </a:ln>
        </p:spPr>
        <p:txBody>
          <a:bodyPr/>
          <a:lstStyle/>
          <a:p>
            <a:endParaRPr lang="en-IN"/>
          </a:p>
        </p:txBody>
      </p:sp>
      <p:sp>
        <p:nvSpPr>
          <p:cNvPr id="62550" name="Line 86"/>
          <p:cNvSpPr>
            <a:spLocks noChangeShapeType="1"/>
          </p:cNvSpPr>
          <p:nvPr/>
        </p:nvSpPr>
        <p:spPr bwMode="auto">
          <a:xfrm>
            <a:off x="6443663" y="3213100"/>
            <a:ext cx="215900" cy="863600"/>
          </a:xfrm>
          <a:prstGeom prst="line">
            <a:avLst/>
          </a:prstGeom>
          <a:noFill/>
          <a:ln w="9525">
            <a:solidFill>
              <a:schemeClr val="tx1"/>
            </a:solidFill>
            <a:prstDash val="dash"/>
            <a:round/>
            <a:headEnd/>
            <a:tailEnd type="triangle" w="med" len="med"/>
          </a:ln>
        </p:spPr>
        <p:txBody>
          <a:bodyPr/>
          <a:lstStyle/>
          <a:p>
            <a:endParaRPr lang="en-IN"/>
          </a:p>
        </p:txBody>
      </p:sp>
      <p:sp>
        <p:nvSpPr>
          <p:cNvPr id="62551" name="Line 87"/>
          <p:cNvSpPr>
            <a:spLocks noChangeShapeType="1"/>
          </p:cNvSpPr>
          <p:nvPr/>
        </p:nvSpPr>
        <p:spPr bwMode="auto">
          <a:xfrm flipV="1">
            <a:off x="6732588" y="2349500"/>
            <a:ext cx="287337" cy="1727200"/>
          </a:xfrm>
          <a:prstGeom prst="line">
            <a:avLst/>
          </a:prstGeom>
          <a:noFill/>
          <a:ln w="9525">
            <a:solidFill>
              <a:schemeClr val="tx1"/>
            </a:solidFill>
            <a:prstDash val="dash"/>
            <a:round/>
            <a:headEnd/>
            <a:tailEnd type="triangle" w="med" len="med"/>
          </a:ln>
        </p:spPr>
        <p:txBody>
          <a:bodyPr/>
          <a:lstStyle/>
          <a:p>
            <a:endParaRPr lang="en-IN"/>
          </a:p>
        </p:txBody>
      </p:sp>
      <p:sp>
        <p:nvSpPr>
          <p:cNvPr id="62552" name="Line 88"/>
          <p:cNvSpPr>
            <a:spLocks noChangeShapeType="1"/>
          </p:cNvSpPr>
          <p:nvPr/>
        </p:nvSpPr>
        <p:spPr bwMode="auto">
          <a:xfrm flipH="1">
            <a:off x="7019925" y="1844675"/>
            <a:ext cx="73025" cy="360363"/>
          </a:xfrm>
          <a:prstGeom prst="line">
            <a:avLst/>
          </a:prstGeom>
          <a:noFill/>
          <a:ln w="9525">
            <a:solidFill>
              <a:schemeClr val="tx1"/>
            </a:solidFill>
            <a:round/>
            <a:headEnd/>
            <a:tailEnd type="triangle" w="med" len="med"/>
          </a:ln>
        </p:spPr>
        <p:txBody>
          <a:bodyPr/>
          <a:lstStyle/>
          <a:p>
            <a:endParaRPr lang="en-IN"/>
          </a:p>
        </p:txBody>
      </p:sp>
      <p:sp>
        <p:nvSpPr>
          <p:cNvPr id="62553" name="Text Box 89"/>
          <p:cNvSpPr txBox="1">
            <a:spLocks noChangeArrowheads="1"/>
          </p:cNvSpPr>
          <p:nvPr/>
        </p:nvSpPr>
        <p:spPr bwMode="auto">
          <a:xfrm>
            <a:off x="6659563" y="1196975"/>
            <a:ext cx="1152525" cy="581025"/>
          </a:xfrm>
          <a:prstGeom prst="rect">
            <a:avLst/>
          </a:prstGeom>
          <a:noFill/>
          <a:ln w="9525">
            <a:noFill/>
            <a:miter lim="800000"/>
            <a:headEnd/>
            <a:tailEnd/>
          </a:ln>
        </p:spPr>
        <p:txBody>
          <a:bodyPr>
            <a:spAutoFit/>
          </a:bodyPr>
          <a:lstStyle/>
          <a:p>
            <a:pPr eaLnBrk="1" hangingPunct="1">
              <a:spcBef>
                <a:spcPct val="50000"/>
              </a:spcBef>
            </a:pPr>
            <a:r>
              <a:rPr kumimoji="1" lang="en-US" altLang="ja-JP" sz="1600">
                <a:solidFill>
                  <a:srgbClr val="000099"/>
                </a:solidFill>
              </a:rPr>
              <a:t>decide to roll back</a:t>
            </a:r>
          </a:p>
        </p:txBody>
      </p:sp>
      <p:sp>
        <p:nvSpPr>
          <p:cNvPr id="62554" name="Line 90"/>
          <p:cNvSpPr>
            <a:spLocks noChangeShapeType="1"/>
          </p:cNvSpPr>
          <p:nvPr/>
        </p:nvSpPr>
        <p:spPr bwMode="auto">
          <a:xfrm>
            <a:off x="7092950" y="2349500"/>
            <a:ext cx="215900" cy="863600"/>
          </a:xfrm>
          <a:prstGeom prst="line">
            <a:avLst/>
          </a:prstGeom>
          <a:noFill/>
          <a:ln w="9525">
            <a:solidFill>
              <a:schemeClr val="tx1"/>
            </a:solidFill>
            <a:prstDash val="dashDot"/>
            <a:round/>
            <a:headEnd/>
            <a:tailEnd type="triangle" w="med" len="med"/>
          </a:ln>
        </p:spPr>
        <p:txBody>
          <a:bodyPr/>
          <a:lstStyle/>
          <a:p>
            <a:endParaRPr lang="en-IN"/>
          </a:p>
        </p:txBody>
      </p:sp>
      <p:sp>
        <p:nvSpPr>
          <p:cNvPr id="62555" name="Line 91"/>
          <p:cNvSpPr>
            <a:spLocks noChangeShapeType="1"/>
          </p:cNvSpPr>
          <p:nvPr/>
        </p:nvSpPr>
        <p:spPr bwMode="auto">
          <a:xfrm>
            <a:off x="7092950" y="2349500"/>
            <a:ext cx="215900" cy="1655763"/>
          </a:xfrm>
          <a:prstGeom prst="line">
            <a:avLst/>
          </a:prstGeom>
          <a:noFill/>
          <a:ln w="9525">
            <a:solidFill>
              <a:schemeClr val="tx1"/>
            </a:solidFill>
            <a:prstDash val="dashDot"/>
            <a:round/>
            <a:headEnd/>
            <a:tailEnd type="triangle" w="med" len="med"/>
          </a:ln>
        </p:spPr>
        <p:txBody>
          <a:bodyPr/>
          <a:lstStyle/>
          <a:p>
            <a:endParaRPr lang="en-IN"/>
          </a:p>
        </p:txBody>
      </p:sp>
      <p:sp>
        <p:nvSpPr>
          <p:cNvPr id="62556" name="Line 92"/>
          <p:cNvSpPr>
            <a:spLocks noChangeShapeType="1"/>
          </p:cNvSpPr>
          <p:nvPr/>
        </p:nvSpPr>
        <p:spPr bwMode="auto">
          <a:xfrm>
            <a:off x="7092950" y="2349500"/>
            <a:ext cx="215900" cy="2663825"/>
          </a:xfrm>
          <a:prstGeom prst="line">
            <a:avLst/>
          </a:prstGeom>
          <a:noFill/>
          <a:ln w="9525">
            <a:solidFill>
              <a:schemeClr val="tx1"/>
            </a:solidFill>
            <a:prstDash val="dashDot"/>
            <a:round/>
            <a:headEnd/>
            <a:tailEnd type="triangle" w="med" len="med"/>
          </a:ln>
        </p:spPr>
        <p:txBody>
          <a:bodyPr/>
          <a:lstStyle/>
          <a:p>
            <a:endParaRPr lang="en-IN"/>
          </a:p>
        </p:txBody>
      </p:sp>
      <p:sp>
        <p:nvSpPr>
          <p:cNvPr id="30799" name="Text Box 93"/>
          <p:cNvSpPr txBox="1">
            <a:spLocks noChangeArrowheads="1"/>
          </p:cNvSpPr>
          <p:nvPr/>
        </p:nvSpPr>
        <p:spPr bwMode="auto">
          <a:xfrm>
            <a:off x="1187450" y="5661025"/>
            <a:ext cx="6788150" cy="457200"/>
          </a:xfrm>
          <a:prstGeom prst="rect">
            <a:avLst/>
          </a:prstGeom>
          <a:noFill/>
          <a:ln w="9525">
            <a:noFill/>
            <a:miter lim="800000"/>
            <a:headEnd/>
            <a:tailEnd/>
          </a:ln>
        </p:spPr>
        <p:txBody>
          <a:bodyPr>
            <a:spAutoFit/>
          </a:bodyPr>
          <a:lstStyle/>
          <a:p>
            <a:pPr eaLnBrk="1" hangingPunct="1">
              <a:spcBef>
                <a:spcPct val="20000"/>
              </a:spcBef>
              <a:buClr>
                <a:schemeClr val="tx2"/>
              </a:buClr>
              <a:buSzPct val="70000"/>
              <a:buFont typeface="Wingdings" pitchFamily="2" charset="2"/>
              <a:buNone/>
            </a:pPr>
            <a:r>
              <a:rPr kumimoji="1" lang="en-US" altLang="ja-JP" sz="2400">
                <a:solidFill>
                  <a:srgbClr val="800000"/>
                </a:solidFill>
              </a:rPr>
              <a:t>roll_cohortX = { Y | X can send messages to Y }</a:t>
            </a:r>
            <a:endParaRPr lang="ja-JP" altLang="en-US" sz="2400">
              <a:solidFill>
                <a:srgbClr val="800000"/>
              </a:solidFill>
            </a:endParaRPr>
          </a:p>
        </p:txBody>
      </p:sp>
      <p:sp>
        <p:nvSpPr>
          <p:cNvPr id="62559" name="Oval 95"/>
          <p:cNvSpPr>
            <a:spLocks noChangeArrowheads="1"/>
          </p:cNvSpPr>
          <p:nvPr/>
        </p:nvSpPr>
        <p:spPr bwMode="auto">
          <a:xfrm>
            <a:off x="900113" y="2276475"/>
            <a:ext cx="142875" cy="144463"/>
          </a:xfrm>
          <a:prstGeom prst="ellipse">
            <a:avLst/>
          </a:prstGeom>
          <a:solidFill>
            <a:srgbClr val="00FF00"/>
          </a:solidFill>
          <a:ln w="9525">
            <a:solidFill>
              <a:schemeClr val="tx1"/>
            </a:solidFill>
            <a:round/>
            <a:headEnd/>
            <a:tailEnd/>
          </a:ln>
        </p:spPr>
        <p:txBody>
          <a:bodyPr wrap="none" anchor="ctr"/>
          <a:lstStyle/>
          <a:p>
            <a:endParaRPr lang="en-IN"/>
          </a:p>
        </p:txBody>
      </p:sp>
      <p:sp>
        <p:nvSpPr>
          <p:cNvPr id="62560" name="Line 96"/>
          <p:cNvSpPr>
            <a:spLocks noChangeShapeType="1"/>
          </p:cNvSpPr>
          <p:nvPr/>
        </p:nvSpPr>
        <p:spPr bwMode="auto">
          <a:xfrm>
            <a:off x="611188" y="2349500"/>
            <a:ext cx="4248150" cy="0"/>
          </a:xfrm>
          <a:prstGeom prst="line">
            <a:avLst/>
          </a:prstGeom>
          <a:noFill/>
          <a:ln w="31750">
            <a:solidFill>
              <a:srgbClr val="FF0000"/>
            </a:solidFill>
            <a:round/>
            <a:headEnd/>
            <a:tailEnd/>
          </a:ln>
        </p:spPr>
        <p:txBody>
          <a:bodyPr/>
          <a:lstStyle/>
          <a:p>
            <a:endParaRPr lang="en-IN"/>
          </a:p>
        </p:txBody>
      </p:sp>
      <p:sp>
        <p:nvSpPr>
          <p:cNvPr id="62562" name="Line 98"/>
          <p:cNvSpPr>
            <a:spLocks noChangeShapeType="1"/>
          </p:cNvSpPr>
          <p:nvPr/>
        </p:nvSpPr>
        <p:spPr bwMode="auto">
          <a:xfrm>
            <a:off x="612775" y="4076700"/>
            <a:ext cx="4391025" cy="0"/>
          </a:xfrm>
          <a:prstGeom prst="line">
            <a:avLst/>
          </a:prstGeom>
          <a:noFill/>
          <a:ln w="31750">
            <a:solidFill>
              <a:srgbClr val="FF0000"/>
            </a:solidFill>
            <a:round/>
            <a:headEnd/>
            <a:tailEnd/>
          </a:ln>
        </p:spPr>
        <p:txBody>
          <a:bodyPr/>
          <a:lstStyle/>
          <a:p>
            <a:endParaRPr lang="en-IN"/>
          </a:p>
        </p:txBody>
      </p:sp>
      <p:sp>
        <p:nvSpPr>
          <p:cNvPr id="30803" name="Line 99"/>
          <p:cNvSpPr>
            <a:spLocks noChangeShapeType="1"/>
          </p:cNvSpPr>
          <p:nvPr/>
        </p:nvSpPr>
        <p:spPr bwMode="auto">
          <a:xfrm>
            <a:off x="612775" y="5013325"/>
            <a:ext cx="4535488" cy="0"/>
          </a:xfrm>
          <a:prstGeom prst="line">
            <a:avLst/>
          </a:prstGeom>
          <a:noFill/>
          <a:ln w="31750">
            <a:solidFill>
              <a:srgbClr val="FF0000"/>
            </a:solidFill>
            <a:round/>
            <a:headEnd/>
            <a:tailEnd/>
          </a:ln>
        </p:spPr>
        <p:txBody>
          <a:bodyPr/>
          <a:lstStyle/>
          <a:p>
            <a:endParaRPr lang="en-IN"/>
          </a:p>
        </p:txBody>
      </p:sp>
      <p:sp>
        <p:nvSpPr>
          <p:cNvPr id="62564" name="Line 100"/>
          <p:cNvSpPr>
            <a:spLocks noChangeShapeType="1"/>
          </p:cNvSpPr>
          <p:nvPr/>
        </p:nvSpPr>
        <p:spPr bwMode="auto">
          <a:xfrm>
            <a:off x="611188" y="2349500"/>
            <a:ext cx="1584325" cy="0"/>
          </a:xfrm>
          <a:prstGeom prst="line">
            <a:avLst/>
          </a:prstGeom>
          <a:noFill/>
          <a:ln w="31750">
            <a:solidFill>
              <a:srgbClr val="FF0000"/>
            </a:solidFill>
            <a:round/>
            <a:headEnd/>
            <a:tailEnd/>
          </a:ln>
        </p:spPr>
        <p:txBody>
          <a:bodyPr/>
          <a:lstStyle/>
          <a:p>
            <a:endParaRPr lang="en-IN"/>
          </a:p>
        </p:txBody>
      </p:sp>
      <p:sp>
        <p:nvSpPr>
          <p:cNvPr id="62567" name="Line 103"/>
          <p:cNvSpPr>
            <a:spLocks noChangeShapeType="1"/>
          </p:cNvSpPr>
          <p:nvPr/>
        </p:nvSpPr>
        <p:spPr bwMode="auto">
          <a:xfrm>
            <a:off x="611188" y="3213100"/>
            <a:ext cx="1944687" cy="0"/>
          </a:xfrm>
          <a:prstGeom prst="line">
            <a:avLst/>
          </a:prstGeom>
          <a:noFill/>
          <a:ln w="31750">
            <a:solidFill>
              <a:srgbClr val="FF0000"/>
            </a:solidFill>
            <a:round/>
            <a:headEnd/>
            <a:tailEnd/>
          </a:ln>
        </p:spPr>
        <p:txBody>
          <a:bodyPr/>
          <a:lstStyle/>
          <a:p>
            <a:endParaRPr lang="en-IN"/>
          </a:p>
        </p:txBody>
      </p:sp>
      <p:sp>
        <p:nvSpPr>
          <p:cNvPr id="62561" name="Line 97"/>
          <p:cNvSpPr>
            <a:spLocks noChangeShapeType="1"/>
          </p:cNvSpPr>
          <p:nvPr/>
        </p:nvSpPr>
        <p:spPr bwMode="auto">
          <a:xfrm>
            <a:off x="612775" y="3213100"/>
            <a:ext cx="4175125" cy="0"/>
          </a:xfrm>
          <a:prstGeom prst="line">
            <a:avLst/>
          </a:prstGeom>
          <a:noFill/>
          <a:ln w="31750">
            <a:solidFill>
              <a:srgbClr val="FF0000"/>
            </a:solidFill>
            <a:round/>
            <a:headEnd/>
            <a:tailEnd/>
          </a:ln>
        </p:spPr>
        <p:txBody>
          <a:bodyPr/>
          <a:lstStyle/>
          <a:p>
            <a:endParaRPr lang="en-IN"/>
          </a:p>
        </p:txBody>
      </p:sp>
      <p:sp>
        <p:nvSpPr>
          <p:cNvPr id="62568" name="Line 104"/>
          <p:cNvSpPr>
            <a:spLocks noChangeShapeType="1"/>
          </p:cNvSpPr>
          <p:nvPr/>
        </p:nvSpPr>
        <p:spPr bwMode="auto">
          <a:xfrm>
            <a:off x="611188" y="4076700"/>
            <a:ext cx="1944687" cy="0"/>
          </a:xfrm>
          <a:prstGeom prst="line">
            <a:avLst/>
          </a:prstGeom>
          <a:noFill/>
          <a:ln w="31750">
            <a:solidFill>
              <a:srgbClr val="FF0000"/>
            </a:solidFill>
            <a:round/>
            <a:headEn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514"/>
                                        </p:tgtEl>
                                        <p:attrNameLst>
                                          <p:attrName>style.visibility</p:attrName>
                                        </p:attrNameLst>
                                      </p:cBhvr>
                                      <p:to>
                                        <p:strVal val="visible"/>
                                      </p:to>
                                    </p:set>
                                    <p:animEffect transition="in" filter="blinds(horizontal)">
                                      <p:cBhvr>
                                        <p:cTn id="7" dur="500"/>
                                        <p:tgtEl>
                                          <p:spTgt spid="625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2476"/>
                                        </p:tgtEl>
                                      </p:cBhvr>
                                    </p:animEffect>
                                    <p:set>
                                      <p:cBhvr>
                                        <p:cTn id="12" dur="1" fill="hold">
                                          <p:stCondLst>
                                            <p:cond delay="499"/>
                                          </p:stCondLst>
                                        </p:cTn>
                                        <p:tgtEl>
                                          <p:spTgt spid="6247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2532"/>
                                        </p:tgtEl>
                                        <p:attrNameLst>
                                          <p:attrName>style.visibility</p:attrName>
                                        </p:attrNameLst>
                                      </p:cBhvr>
                                      <p:to>
                                        <p:strVal val="visible"/>
                                      </p:to>
                                    </p:set>
                                    <p:animEffect transition="in" filter="blinds(horizontal)">
                                      <p:cBhvr>
                                        <p:cTn id="15" dur="500"/>
                                        <p:tgtEl>
                                          <p:spTgt spid="62532"/>
                                        </p:tgtEl>
                                      </p:cBhvr>
                                    </p:animEffect>
                                  </p:childTnLst>
                                </p:cTn>
                              </p:par>
                              <p:par>
                                <p:cTn id="16" presetID="3" presetClass="exit" presetSubtype="10" fill="hold" grpId="0" nodeType="withEffect">
                                  <p:stCondLst>
                                    <p:cond delay="0"/>
                                  </p:stCondLst>
                                  <p:childTnLst>
                                    <p:animEffect transition="out" filter="blinds(horizontal)">
                                      <p:cBhvr>
                                        <p:cTn id="17" dur="500"/>
                                        <p:tgtEl>
                                          <p:spTgt spid="62560"/>
                                        </p:tgtEl>
                                      </p:cBhvr>
                                    </p:animEffect>
                                    <p:set>
                                      <p:cBhvr>
                                        <p:cTn id="18" dur="1" fill="hold">
                                          <p:stCondLst>
                                            <p:cond delay="499"/>
                                          </p:stCondLst>
                                        </p:cTn>
                                        <p:tgtEl>
                                          <p:spTgt spid="6256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25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2516"/>
                                        </p:tgtEl>
                                        <p:attrNameLst>
                                          <p:attrName>style.visibility</p:attrName>
                                        </p:attrNameLst>
                                      </p:cBhvr>
                                      <p:to>
                                        <p:strVal val="visible"/>
                                      </p:to>
                                    </p:set>
                                    <p:animEffect transition="in" filter="strips(downLeft)">
                                      <p:cBhvr>
                                        <p:cTn id="25" dur="500"/>
                                        <p:tgtEl>
                                          <p:spTgt spid="625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62515"/>
                                        </p:tgtEl>
                                        <p:attrNameLst>
                                          <p:attrName>style.visibility</p:attrName>
                                        </p:attrNameLst>
                                      </p:cBhvr>
                                      <p:to>
                                        <p:strVal val="visible"/>
                                      </p:to>
                                    </p:set>
                                    <p:animEffect transition="in" filter="strips(downLeft)">
                                      <p:cBhvr>
                                        <p:cTn id="28" dur="500"/>
                                        <p:tgtEl>
                                          <p:spTgt spid="6251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62517"/>
                                        </p:tgtEl>
                                        <p:attrNameLst>
                                          <p:attrName>style.visibility</p:attrName>
                                        </p:attrNameLst>
                                      </p:cBhvr>
                                      <p:to>
                                        <p:strVal val="visible"/>
                                      </p:to>
                                    </p:set>
                                    <p:animEffect transition="in" filter="strips(downLeft)">
                                      <p:cBhvr>
                                        <p:cTn id="31" dur="500"/>
                                        <p:tgtEl>
                                          <p:spTgt spid="625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2518"/>
                                        </p:tgtEl>
                                        <p:attrNameLst>
                                          <p:attrName>style.visibility</p:attrName>
                                        </p:attrNameLst>
                                      </p:cBhvr>
                                      <p:to>
                                        <p:strVal val="visible"/>
                                      </p:to>
                                    </p:set>
                                    <p:animEffect transition="in" filter="blinds(horizontal)">
                                      <p:cBhvr>
                                        <p:cTn id="34" dur="500"/>
                                        <p:tgtEl>
                                          <p:spTgt spid="625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2519"/>
                                        </p:tgtEl>
                                        <p:attrNameLst>
                                          <p:attrName>style.visibility</p:attrName>
                                        </p:attrNameLst>
                                      </p:cBhvr>
                                      <p:to>
                                        <p:strVal val="visible"/>
                                      </p:to>
                                    </p:set>
                                    <p:animEffect transition="in" filter="blinds(horizontal)">
                                      <p:cBhvr>
                                        <p:cTn id="39" dur="500"/>
                                        <p:tgtEl>
                                          <p:spTgt spid="6251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2504"/>
                                        </p:tgtEl>
                                        <p:attrNameLst>
                                          <p:attrName>style.visibility</p:attrName>
                                        </p:attrNameLst>
                                      </p:cBhvr>
                                      <p:to>
                                        <p:strVal val="visible"/>
                                      </p:to>
                                    </p:set>
                                    <p:animEffect transition="in" filter="blinds(horizontal)">
                                      <p:cBhvr>
                                        <p:cTn id="42" dur="500"/>
                                        <p:tgtEl>
                                          <p:spTgt spid="6250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2559"/>
                                        </p:tgtEl>
                                        <p:attrNameLst>
                                          <p:attrName>style.visibility</p:attrName>
                                        </p:attrNameLst>
                                      </p:cBhvr>
                                      <p:to>
                                        <p:strVal val="visible"/>
                                      </p:to>
                                    </p:set>
                                    <p:animEffect transition="in" filter="blinds(horizontal)">
                                      <p:cBhvr>
                                        <p:cTn id="45" dur="500"/>
                                        <p:tgtEl>
                                          <p:spTgt spid="6255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2521"/>
                                        </p:tgtEl>
                                        <p:attrNameLst>
                                          <p:attrName>style.visibility</p:attrName>
                                        </p:attrNameLst>
                                      </p:cBhvr>
                                      <p:to>
                                        <p:strVal val="visible"/>
                                      </p:to>
                                    </p:set>
                                    <p:animEffect transition="in" filter="blinds(horizontal)">
                                      <p:cBhvr>
                                        <p:cTn id="50" dur="500"/>
                                        <p:tgtEl>
                                          <p:spTgt spid="6252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250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255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2509"/>
                                        </p:tgtEl>
                                        <p:attrNameLst>
                                          <p:attrName>style.visibility</p:attrName>
                                        </p:attrNameLst>
                                      </p:cBhvr>
                                      <p:to>
                                        <p:strVal val="visible"/>
                                      </p:to>
                                    </p:set>
                                    <p:animEffect transition="in" filter="blinds(horizontal)">
                                      <p:cBhvr>
                                        <p:cTn id="61" dur="500"/>
                                        <p:tgtEl>
                                          <p:spTgt spid="6250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2523"/>
                                        </p:tgtEl>
                                        <p:attrNameLst>
                                          <p:attrName>style.visibility</p:attrName>
                                        </p:attrNameLst>
                                      </p:cBhvr>
                                      <p:to>
                                        <p:strVal val="visible"/>
                                      </p:to>
                                    </p:set>
                                    <p:animEffect transition="in" filter="blinds(horizontal)">
                                      <p:cBhvr>
                                        <p:cTn id="64" dur="500"/>
                                        <p:tgtEl>
                                          <p:spTgt spid="625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2522"/>
                                        </p:tgtEl>
                                        <p:attrNameLst>
                                          <p:attrName>style.visibility</p:attrName>
                                        </p:attrNameLst>
                                      </p:cBhvr>
                                      <p:to>
                                        <p:strVal val="visible"/>
                                      </p:to>
                                    </p:set>
                                    <p:animEffect transition="in" filter="blinds(horizontal)">
                                      <p:cBhvr>
                                        <p:cTn id="67" dur="500"/>
                                        <p:tgtEl>
                                          <p:spTgt spid="6252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6250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62523"/>
                                        </p:tgtEl>
                                        <p:attrNameLst>
                                          <p:attrName>style.visibility</p:attrName>
                                        </p:attrNameLst>
                                      </p:cBhvr>
                                      <p:to>
                                        <p:strVal val="hidden"/>
                                      </p:to>
                                    </p:set>
                                  </p:childTnLst>
                                </p:cTn>
                              </p:par>
                              <p:par>
                                <p:cTn id="74" presetID="3" presetClass="exit" presetSubtype="10" fill="hold" grpId="0" nodeType="withEffect">
                                  <p:stCondLst>
                                    <p:cond delay="0"/>
                                  </p:stCondLst>
                                  <p:childTnLst>
                                    <p:animEffect transition="out" filter="blinds(horizontal)">
                                      <p:cBhvr>
                                        <p:cTn id="75" dur="500"/>
                                        <p:tgtEl>
                                          <p:spTgt spid="62478"/>
                                        </p:tgtEl>
                                      </p:cBhvr>
                                    </p:animEffect>
                                    <p:set>
                                      <p:cBhvr>
                                        <p:cTn id="76" dur="1" fill="hold">
                                          <p:stCondLst>
                                            <p:cond delay="499"/>
                                          </p:stCondLst>
                                        </p:cTn>
                                        <p:tgtEl>
                                          <p:spTgt spid="62478"/>
                                        </p:tgtEl>
                                        <p:attrNameLst>
                                          <p:attrName>style.visibility</p:attrName>
                                        </p:attrNameLst>
                                      </p:cBhvr>
                                      <p:to>
                                        <p:strVal val="hidden"/>
                                      </p:to>
                                    </p:set>
                                  </p:childTnLst>
                                </p:cTn>
                              </p:par>
                              <p:par>
                                <p:cTn id="77" presetID="3" presetClass="entr" presetSubtype="10" fill="hold" grpId="0" nodeType="withEffect">
                                  <p:stCondLst>
                                    <p:cond delay="0"/>
                                  </p:stCondLst>
                                  <p:childTnLst>
                                    <p:set>
                                      <p:cBhvr>
                                        <p:cTn id="78" dur="1" fill="hold">
                                          <p:stCondLst>
                                            <p:cond delay="0"/>
                                          </p:stCondLst>
                                        </p:cTn>
                                        <p:tgtEl>
                                          <p:spTgt spid="62533"/>
                                        </p:tgtEl>
                                        <p:attrNameLst>
                                          <p:attrName>style.visibility</p:attrName>
                                        </p:attrNameLst>
                                      </p:cBhvr>
                                      <p:to>
                                        <p:strVal val="visible"/>
                                      </p:to>
                                    </p:set>
                                    <p:animEffect transition="in" filter="blinds(horizontal)">
                                      <p:cBhvr>
                                        <p:cTn id="79" dur="500"/>
                                        <p:tgtEl>
                                          <p:spTgt spid="6253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2525"/>
                                        </p:tgtEl>
                                        <p:attrNameLst>
                                          <p:attrName>style.visibility</p:attrName>
                                        </p:attrNameLst>
                                      </p:cBhvr>
                                      <p:to>
                                        <p:strVal val="visible"/>
                                      </p:to>
                                    </p:set>
                                    <p:animEffect transition="in" filter="blinds(horizontal)">
                                      <p:cBhvr>
                                        <p:cTn id="84" dur="500"/>
                                        <p:tgtEl>
                                          <p:spTgt spid="6252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2526"/>
                                        </p:tgtEl>
                                        <p:attrNameLst>
                                          <p:attrName>style.visibility</p:attrName>
                                        </p:attrNameLst>
                                      </p:cBhvr>
                                      <p:to>
                                        <p:strVal val="visible"/>
                                      </p:to>
                                    </p:set>
                                    <p:animEffect transition="in" filter="blinds(horizontal)">
                                      <p:cBhvr>
                                        <p:cTn id="87" dur="500"/>
                                        <p:tgtEl>
                                          <p:spTgt spid="6252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2527"/>
                                        </p:tgtEl>
                                        <p:attrNameLst>
                                          <p:attrName>style.visibility</p:attrName>
                                        </p:attrNameLst>
                                      </p:cBhvr>
                                      <p:to>
                                        <p:strVal val="visible"/>
                                      </p:to>
                                    </p:set>
                                    <p:animEffect transition="in" filter="blinds(horizontal)">
                                      <p:cBhvr>
                                        <p:cTn id="90" dur="500"/>
                                        <p:tgtEl>
                                          <p:spTgt spid="625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62528"/>
                                        </p:tgtEl>
                                        <p:attrNameLst>
                                          <p:attrName>style.visibility</p:attrName>
                                        </p:attrNameLst>
                                      </p:cBhvr>
                                      <p:to>
                                        <p:strVal val="visible"/>
                                      </p:to>
                                    </p:set>
                                    <p:animEffect transition="in" filter="blinds(horizontal)">
                                      <p:cBhvr>
                                        <p:cTn id="95" dur="500"/>
                                        <p:tgtEl>
                                          <p:spTgt spid="62528"/>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62526"/>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62525"/>
                                        </p:tgtEl>
                                        <p:attrNameLst>
                                          <p:attrName>style.visibility</p:attrName>
                                        </p:attrNameLst>
                                      </p:cBhvr>
                                      <p:to>
                                        <p:strVal val="hidden"/>
                                      </p:to>
                                    </p:set>
                                  </p:childTnLst>
                                </p:cTn>
                              </p:par>
                              <p:par>
                                <p:cTn id="102" presetID="3" presetClass="entr" presetSubtype="10" fill="hold" grpId="0" nodeType="withEffect">
                                  <p:stCondLst>
                                    <p:cond delay="0"/>
                                  </p:stCondLst>
                                  <p:childTnLst>
                                    <p:set>
                                      <p:cBhvr>
                                        <p:cTn id="103" dur="1" fill="hold">
                                          <p:stCondLst>
                                            <p:cond delay="0"/>
                                          </p:stCondLst>
                                        </p:cTn>
                                        <p:tgtEl>
                                          <p:spTgt spid="62530"/>
                                        </p:tgtEl>
                                        <p:attrNameLst>
                                          <p:attrName>style.visibility</p:attrName>
                                        </p:attrNameLst>
                                      </p:cBhvr>
                                      <p:to>
                                        <p:strVal val="visible"/>
                                      </p:to>
                                    </p:set>
                                    <p:animEffect transition="in" filter="blinds(horizontal)">
                                      <p:cBhvr>
                                        <p:cTn id="104" dur="500"/>
                                        <p:tgtEl>
                                          <p:spTgt spid="62530"/>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2529"/>
                                        </p:tgtEl>
                                        <p:attrNameLst>
                                          <p:attrName>style.visibility</p:attrName>
                                        </p:attrNameLst>
                                      </p:cBhvr>
                                      <p:to>
                                        <p:strVal val="visible"/>
                                      </p:to>
                                    </p:set>
                                    <p:animEffect transition="in" filter="blinds(horizontal)">
                                      <p:cBhvr>
                                        <p:cTn id="107" dur="500"/>
                                        <p:tgtEl>
                                          <p:spTgt spid="62529"/>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62531"/>
                                        </p:tgtEl>
                                        <p:attrNameLst>
                                          <p:attrName>style.visibility</p:attrName>
                                        </p:attrNameLst>
                                      </p:cBhvr>
                                      <p:to>
                                        <p:strVal val="visible"/>
                                      </p:to>
                                    </p:set>
                                    <p:animEffect transition="in" filter="blinds(horizontal)">
                                      <p:cBhvr>
                                        <p:cTn id="110" dur="500"/>
                                        <p:tgtEl>
                                          <p:spTgt spid="62531"/>
                                        </p:tgtEl>
                                      </p:cBhvr>
                                    </p:animEffect>
                                  </p:childTnLst>
                                </p:cTn>
                              </p:par>
                            </p:childTnLst>
                          </p:cTn>
                        </p:par>
                      </p:childTnLst>
                    </p:cTn>
                  </p:par>
                  <p:par>
                    <p:cTn id="111" fill="hold">
                      <p:stCondLst>
                        <p:cond delay="indefinite"/>
                      </p:stCondLst>
                      <p:childTnLst>
                        <p:par>
                          <p:cTn id="112" fill="hold">
                            <p:stCondLst>
                              <p:cond delay="0"/>
                            </p:stCondLst>
                            <p:childTnLst>
                              <p:par>
                                <p:cTn id="113" presetID="18" presetClass="entr" presetSubtype="3" fill="hold" grpId="0" nodeType="clickEffect">
                                  <p:stCondLst>
                                    <p:cond delay="0"/>
                                  </p:stCondLst>
                                  <p:childTnLst>
                                    <p:set>
                                      <p:cBhvr>
                                        <p:cTn id="114" dur="1" fill="hold">
                                          <p:stCondLst>
                                            <p:cond delay="0"/>
                                          </p:stCondLst>
                                        </p:cTn>
                                        <p:tgtEl>
                                          <p:spTgt spid="62534"/>
                                        </p:tgtEl>
                                        <p:attrNameLst>
                                          <p:attrName>style.visibility</p:attrName>
                                        </p:attrNameLst>
                                      </p:cBhvr>
                                      <p:to>
                                        <p:strVal val="visible"/>
                                      </p:to>
                                    </p:set>
                                    <p:animEffect transition="in" filter="strips(upRight)">
                                      <p:cBhvr>
                                        <p:cTn id="115" dur="500"/>
                                        <p:tgtEl>
                                          <p:spTgt spid="62534"/>
                                        </p:tgtEl>
                                      </p:cBhvr>
                                    </p:animEffect>
                                  </p:childTnLst>
                                </p:cTn>
                              </p:par>
                              <p:par>
                                <p:cTn id="116" presetID="18" presetClass="entr" presetSubtype="12" fill="hold" grpId="0" nodeType="withEffect">
                                  <p:stCondLst>
                                    <p:cond delay="0"/>
                                  </p:stCondLst>
                                  <p:childTnLst>
                                    <p:set>
                                      <p:cBhvr>
                                        <p:cTn id="117" dur="1" fill="hold">
                                          <p:stCondLst>
                                            <p:cond delay="0"/>
                                          </p:stCondLst>
                                        </p:cTn>
                                        <p:tgtEl>
                                          <p:spTgt spid="62535"/>
                                        </p:tgtEl>
                                        <p:attrNameLst>
                                          <p:attrName>style.visibility</p:attrName>
                                        </p:attrNameLst>
                                      </p:cBhvr>
                                      <p:to>
                                        <p:strVal val="visible"/>
                                      </p:to>
                                    </p:set>
                                    <p:animEffect transition="in" filter="strips(downLeft)">
                                      <p:cBhvr>
                                        <p:cTn id="118" dur="500"/>
                                        <p:tgtEl>
                                          <p:spTgt spid="62535"/>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6251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252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2522"/>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62527"/>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625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62537"/>
                                        </p:tgtEl>
                                        <p:attrNameLst>
                                          <p:attrName>style.visibility</p:attrName>
                                        </p:attrNameLst>
                                      </p:cBhvr>
                                      <p:to>
                                        <p:strVal val="visible"/>
                                      </p:to>
                                    </p:set>
                                    <p:animEffect transition="in" filter="blinds(horizontal)">
                                      <p:cBhvr>
                                        <p:cTn id="135" dur="500"/>
                                        <p:tgtEl>
                                          <p:spTgt spid="62537"/>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62540"/>
                                        </p:tgtEl>
                                        <p:attrNameLst>
                                          <p:attrName>style.visibility</p:attrName>
                                        </p:attrNameLst>
                                      </p:cBhvr>
                                      <p:to>
                                        <p:strVal val="visible"/>
                                      </p:to>
                                    </p:set>
                                    <p:animEffect transition="in" filter="blinds(horizontal)">
                                      <p:cBhvr>
                                        <p:cTn id="138" dur="500"/>
                                        <p:tgtEl>
                                          <p:spTgt spid="62540"/>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62541"/>
                                        </p:tgtEl>
                                        <p:attrNameLst>
                                          <p:attrName>style.visibility</p:attrName>
                                        </p:attrNameLst>
                                      </p:cBhvr>
                                      <p:to>
                                        <p:strVal val="visible"/>
                                      </p:to>
                                    </p:set>
                                    <p:animEffect transition="in" filter="blinds(horizontal)">
                                      <p:cBhvr>
                                        <p:cTn id="141" dur="500"/>
                                        <p:tgtEl>
                                          <p:spTgt spid="6254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0" nodeType="clickEffect">
                                  <p:stCondLst>
                                    <p:cond delay="0"/>
                                  </p:stCondLst>
                                  <p:childTnLst>
                                    <p:animEffect transition="out" filter="blinds(horizontal)">
                                      <p:cBhvr>
                                        <p:cTn id="145" dur="500"/>
                                        <p:tgtEl>
                                          <p:spTgt spid="62477"/>
                                        </p:tgtEl>
                                      </p:cBhvr>
                                    </p:animEffect>
                                    <p:set>
                                      <p:cBhvr>
                                        <p:cTn id="146" dur="1" fill="hold">
                                          <p:stCondLst>
                                            <p:cond delay="499"/>
                                          </p:stCondLst>
                                        </p:cTn>
                                        <p:tgtEl>
                                          <p:spTgt spid="62477"/>
                                        </p:tgtEl>
                                        <p:attrNameLst>
                                          <p:attrName>style.visibility</p:attrName>
                                        </p:attrNameLst>
                                      </p:cBhvr>
                                      <p:to>
                                        <p:strVal val="hidden"/>
                                      </p:to>
                                    </p:set>
                                  </p:childTnLst>
                                </p:cTn>
                              </p:par>
                              <p:par>
                                <p:cTn id="147" presetID="3" presetClass="entr" presetSubtype="10" fill="hold" grpId="0" nodeType="withEffect">
                                  <p:stCondLst>
                                    <p:cond delay="0"/>
                                  </p:stCondLst>
                                  <p:childTnLst>
                                    <p:set>
                                      <p:cBhvr>
                                        <p:cTn id="148" dur="1" fill="hold">
                                          <p:stCondLst>
                                            <p:cond delay="0"/>
                                          </p:stCondLst>
                                        </p:cTn>
                                        <p:tgtEl>
                                          <p:spTgt spid="62545"/>
                                        </p:tgtEl>
                                        <p:attrNameLst>
                                          <p:attrName>style.visibility</p:attrName>
                                        </p:attrNameLst>
                                      </p:cBhvr>
                                      <p:to>
                                        <p:strVal val="visible"/>
                                      </p:to>
                                    </p:set>
                                    <p:animEffect transition="in" filter="blinds(horizontal)">
                                      <p:cBhvr>
                                        <p:cTn id="149" dur="500"/>
                                        <p:tgtEl>
                                          <p:spTgt spid="62545"/>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2540"/>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62541"/>
                                        </p:tgtEl>
                                        <p:attrNameLst>
                                          <p:attrName>style.visibility</p:attrName>
                                        </p:attrNameLst>
                                      </p:cBhvr>
                                      <p:to>
                                        <p:strVal val="hidden"/>
                                      </p:to>
                                    </p:set>
                                  </p:childTnLst>
                                </p:cTn>
                              </p:par>
                              <p:par>
                                <p:cTn id="156" presetID="3" presetClass="entr" presetSubtype="10" fill="hold" grpId="0" nodeType="withEffect">
                                  <p:stCondLst>
                                    <p:cond delay="0"/>
                                  </p:stCondLst>
                                  <p:childTnLst>
                                    <p:set>
                                      <p:cBhvr>
                                        <p:cTn id="157" dur="1" fill="hold">
                                          <p:stCondLst>
                                            <p:cond delay="0"/>
                                          </p:stCondLst>
                                        </p:cTn>
                                        <p:tgtEl>
                                          <p:spTgt spid="62539"/>
                                        </p:tgtEl>
                                        <p:attrNameLst>
                                          <p:attrName>style.visibility</p:attrName>
                                        </p:attrNameLst>
                                      </p:cBhvr>
                                      <p:to>
                                        <p:strVal val="visible"/>
                                      </p:to>
                                    </p:set>
                                    <p:animEffect transition="in" filter="blinds(horizontal)">
                                      <p:cBhvr>
                                        <p:cTn id="158" dur="500"/>
                                        <p:tgtEl>
                                          <p:spTgt spid="62539"/>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62542"/>
                                        </p:tgtEl>
                                        <p:attrNameLst>
                                          <p:attrName>style.visibility</p:attrName>
                                        </p:attrNameLst>
                                      </p:cBhvr>
                                      <p:to>
                                        <p:strVal val="visible"/>
                                      </p:to>
                                    </p:set>
                                    <p:animEffect transition="in" filter="blinds(horizontal)">
                                      <p:cBhvr>
                                        <p:cTn id="161" dur="500"/>
                                        <p:tgtEl>
                                          <p:spTgt spid="62542"/>
                                        </p:tgtEl>
                                      </p:cBhvr>
                                    </p:animEffect>
                                  </p:childTnLst>
                                </p:cTn>
                              </p:par>
                              <p:par>
                                <p:cTn id="162" presetID="3" presetClass="entr" presetSubtype="10" fill="hold" grpId="2" nodeType="withEffect">
                                  <p:stCondLst>
                                    <p:cond delay="0"/>
                                  </p:stCondLst>
                                  <p:childTnLst>
                                    <p:set>
                                      <p:cBhvr>
                                        <p:cTn id="163" dur="1" fill="hold">
                                          <p:stCondLst>
                                            <p:cond delay="0"/>
                                          </p:stCondLst>
                                        </p:cTn>
                                        <p:tgtEl>
                                          <p:spTgt spid="62526"/>
                                        </p:tgtEl>
                                        <p:attrNameLst>
                                          <p:attrName>style.visibility</p:attrName>
                                        </p:attrNameLst>
                                      </p:cBhvr>
                                      <p:to>
                                        <p:strVal val="visible"/>
                                      </p:to>
                                    </p:set>
                                    <p:animEffect transition="in" filter="blinds(horizontal)">
                                      <p:cBhvr>
                                        <p:cTn id="164" dur="500"/>
                                        <p:tgtEl>
                                          <p:spTgt spid="62526"/>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62542"/>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62526"/>
                                        </p:tgtEl>
                                        <p:attrNameLst>
                                          <p:attrName>style.visibility</p:attrName>
                                        </p:attrNameLst>
                                      </p:cBhvr>
                                      <p:to>
                                        <p:strVal val="hidden"/>
                                      </p:to>
                                    </p:set>
                                  </p:childTnLst>
                                </p:cTn>
                              </p:par>
                              <p:par>
                                <p:cTn id="171" presetID="3" presetClass="entr" presetSubtype="10" fill="hold" grpId="0" nodeType="withEffect">
                                  <p:stCondLst>
                                    <p:cond delay="0"/>
                                  </p:stCondLst>
                                  <p:childTnLst>
                                    <p:set>
                                      <p:cBhvr>
                                        <p:cTn id="172" dur="1" fill="hold">
                                          <p:stCondLst>
                                            <p:cond delay="0"/>
                                          </p:stCondLst>
                                        </p:cTn>
                                        <p:tgtEl>
                                          <p:spTgt spid="62543"/>
                                        </p:tgtEl>
                                        <p:attrNameLst>
                                          <p:attrName>style.visibility</p:attrName>
                                        </p:attrNameLst>
                                      </p:cBhvr>
                                      <p:to>
                                        <p:strVal val="visible"/>
                                      </p:to>
                                    </p:set>
                                    <p:animEffect transition="in" filter="blinds(horizontal)">
                                      <p:cBhvr>
                                        <p:cTn id="173" dur="500"/>
                                        <p:tgtEl>
                                          <p:spTgt spid="62543"/>
                                        </p:tgtEl>
                                      </p:cBhvr>
                                    </p:animEffect>
                                  </p:childTnLst>
                                </p:cTn>
                              </p:par>
                            </p:childTnLst>
                          </p:cTn>
                        </p:par>
                      </p:childTnLst>
                    </p:cTn>
                  </p:par>
                  <p:par>
                    <p:cTn id="174" fill="hold">
                      <p:stCondLst>
                        <p:cond delay="indefinite"/>
                      </p:stCondLst>
                      <p:childTnLst>
                        <p:par>
                          <p:cTn id="175" fill="hold">
                            <p:stCondLst>
                              <p:cond delay="0"/>
                            </p:stCondLst>
                            <p:childTnLst>
                              <p:par>
                                <p:cTn id="176" presetID="18" presetClass="entr" presetSubtype="3" fill="hold" grpId="0" nodeType="clickEffect">
                                  <p:stCondLst>
                                    <p:cond delay="0"/>
                                  </p:stCondLst>
                                  <p:childTnLst>
                                    <p:set>
                                      <p:cBhvr>
                                        <p:cTn id="177" dur="1" fill="hold">
                                          <p:stCondLst>
                                            <p:cond delay="0"/>
                                          </p:stCondLst>
                                        </p:cTn>
                                        <p:tgtEl>
                                          <p:spTgt spid="62544"/>
                                        </p:tgtEl>
                                        <p:attrNameLst>
                                          <p:attrName>style.visibility</p:attrName>
                                        </p:attrNameLst>
                                      </p:cBhvr>
                                      <p:to>
                                        <p:strVal val="visible"/>
                                      </p:to>
                                    </p:set>
                                    <p:animEffect transition="in" filter="strips(upRight)">
                                      <p:cBhvr>
                                        <p:cTn id="178" dur="500"/>
                                        <p:tgtEl>
                                          <p:spTgt spid="62544"/>
                                        </p:tgtEl>
                                      </p:cBhvr>
                                    </p:animEffect>
                                  </p:child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62547"/>
                                        </p:tgtEl>
                                        <p:attrNameLst>
                                          <p:attrName>style.visibility</p:attrName>
                                        </p:attrNameLst>
                                      </p:cBhvr>
                                      <p:to>
                                        <p:strVal val="visible"/>
                                      </p:to>
                                    </p:set>
                                    <p:animEffect transition="in" filter="strips(downLeft)">
                                      <p:cBhvr>
                                        <p:cTn id="183" dur="500"/>
                                        <p:tgtEl>
                                          <p:spTgt spid="62547"/>
                                        </p:tgtEl>
                                      </p:cBhvr>
                                    </p:animEffect>
                                  </p:childTnLst>
                                </p:cTn>
                              </p:par>
                              <p:par>
                                <p:cTn id="184" presetID="18" presetClass="entr" presetSubtype="3" fill="hold" grpId="0" nodeType="withEffect">
                                  <p:stCondLst>
                                    <p:cond delay="0"/>
                                  </p:stCondLst>
                                  <p:childTnLst>
                                    <p:set>
                                      <p:cBhvr>
                                        <p:cTn id="185" dur="1" fill="hold">
                                          <p:stCondLst>
                                            <p:cond delay="0"/>
                                          </p:stCondLst>
                                        </p:cTn>
                                        <p:tgtEl>
                                          <p:spTgt spid="62546"/>
                                        </p:tgtEl>
                                        <p:attrNameLst>
                                          <p:attrName>style.visibility</p:attrName>
                                        </p:attrNameLst>
                                      </p:cBhvr>
                                      <p:to>
                                        <p:strVal val="visible"/>
                                      </p:to>
                                    </p:set>
                                    <p:animEffect transition="in" filter="strips(upRight)">
                                      <p:cBhvr>
                                        <p:cTn id="186" dur="500"/>
                                        <p:tgtEl>
                                          <p:spTgt spid="62546"/>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3" fill="hold" grpId="0" nodeType="clickEffect">
                                  <p:stCondLst>
                                    <p:cond delay="0"/>
                                  </p:stCondLst>
                                  <p:childTnLst>
                                    <p:set>
                                      <p:cBhvr>
                                        <p:cTn id="190" dur="1" fill="hold">
                                          <p:stCondLst>
                                            <p:cond delay="0"/>
                                          </p:stCondLst>
                                        </p:cTn>
                                        <p:tgtEl>
                                          <p:spTgt spid="62549"/>
                                        </p:tgtEl>
                                        <p:attrNameLst>
                                          <p:attrName>style.visibility</p:attrName>
                                        </p:attrNameLst>
                                      </p:cBhvr>
                                      <p:to>
                                        <p:strVal val="visible"/>
                                      </p:to>
                                    </p:set>
                                    <p:animEffect transition="in" filter="strips(upRight)">
                                      <p:cBhvr>
                                        <p:cTn id="191" dur="500"/>
                                        <p:tgtEl>
                                          <p:spTgt spid="62549"/>
                                        </p:tgtEl>
                                      </p:cBhvr>
                                    </p:animEffect>
                                  </p:childTnLst>
                                </p:cTn>
                              </p:par>
                              <p:par>
                                <p:cTn id="192" presetID="18" presetClass="entr" presetSubtype="6" fill="hold" grpId="0" nodeType="withEffect">
                                  <p:stCondLst>
                                    <p:cond delay="0"/>
                                  </p:stCondLst>
                                  <p:childTnLst>
                                    <p:set>
                                      <p:cBhvr>
                                        <p:cTn id="193" dur="1" fill="hold">
                                          <p:stCondLst>
                                            <p:cond delay="0"/>
                                          </p:stCondLst>
                                        </p:cTn>
                                        <p:tgtEl>
                                          <p:spTgt spid="62548"/>
                                        </p:tgtEl>
                                        <p:attrNameLst>
                                          <p:attrName>style.visibility</p:attrName>
                                        </p:attrNameLst>
                                      </p:cBhvr>
                                      <p:to>
                                        <p:strVal val="visible"/>
                                      </p:to>
                                    </p:set>
                                    <p:animEffect transition="in" filter="strips(downRight)">
                                      <p:cBhvr>
                                        <p:cTn id="194" dur="500"/>
                                        <p:tgtEl>
                                          <p:spTgt spid="62548"/>
                                        </p:tgtEl>
                                      </p:cBhvr>
                                    </p:animEffect>
                                  </p:childTnLst>
                                </p:cTn>
                              </p:par>
                            </p:childTnLst>
                          </p:cTn>
                        </p:par>
                        <p:par>
                          <p:cTn id="195" fill="hold">
                            <p:stCondLst>
                              <p:cond delay="500"/>
                            </p:stCondLst>
                            <p:childTnLst>
                              <p:par>
                                <p:cTn id="196" presetID="18" presetClass="entr" presetSubtype="12" fill="hold" grpId="0" nodeType="afterEffect">
                                  <p:stCondLst>
                                    <p:cond delay="0"/>
                                  </p:stCondLst>
                                  <p:childTnLst>
                                    <p:set>
                                      <p:cBhvr>
                                        <p:cTn id="197" dur="1" fill="hold">
                                          <p:stCondLst>
                                            <p:cond delay="0"/>
                                          </p:stCondLst>
                                        </p:cTn>
                                        <p:tgtEl>
                                          <p:spTgt spid="62550"/>
                                        </p:tgtEl>
                                        <p:attrNameLst>
                                          <p:attrName>style.visibility</p:attrName>
                                        </p:attrNameLst>
                                      </p:cBhvr>
                                      <p:to>
                                        <p:strVal val="visible"/>
                                      </p:to>
                                    </p:set>
                                    <p:animEffect transition="in" filter="strips(downLeft)">
                                      <p:cBhvr>
                                        <p:cTn id="198" dur="500"/>
                                        <p:tgtEl>
                                          <p:spTgt spid="62550"/>
                                        </p:tgtEl>
                                      </p:cBhvr>
                                    </p:animEffect>
                                  </p:childTnLst>
                                </p:cTn>
                              </p:par>
                            </p:childTnLst>
                          </p:cTn>
                        </p:par>
                        <p:par>
                          <p:cTn id="199" fill="hold">
                            <p:stCondLst>
                              <p:cond delay="1000"/>
                            </p:stCondLst>
                            <p:childTnLst>
                              <p:par>
                                <p:cTn id="200" presetID="18" presetClass="entr" presetSubtype="3" fill="hold" grpId="0" nodeType="afterEffect">
                                  <p:stCondLst>
                                    <p:cond delay="0"/>
                                  </p:stCondLst>
                                  <p:childTnLst>
                                    <p:set>
                                      <p:cBhvr>
                                        <p:cTn id="201" dur="1" fill="hold">
                                          <p:stCondLst>
                                            <p:cond delay="0"/>
                                          </p:stCondLst>
                                        </p:cTn>
                                        <p:tgtEl>
                                          <p:spTgt spid="62551"/>
                                        </p:tgtEl>
                                        <p:attrNameLst>
                                          <p:attrName>style.visibility</p:attrName>
                                        </p:attrNameLst>
                                      </p:cBhvr>
                                      <p:to>
                                        <p:strVal val="visible"/>
                                      </p:to>
                                    </p:set>
                                    <p:animEffect transition="in" filter="strips(upRight)">
                                      <p:cBhvr>
                                        <p:cTn id="202" dur="500"/>
                                        <p:tgtEl>
                                          <p:spTgt spid="62551"/>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1" nodeType="clickEffect">
                                  <p:stCondLst>
                                    <p:cond delay="0"/>
                                  </p:stCondLst>
                                  <p:childTnLst>
                                    <p:set>
                                      <p:cBhvr>
                                        <p:cTn id="206" dur="1" fill="hold">
                                          <p:stCondLst>
                                            <p:cond delay="0"/>
                                          </p:stCondLst>
                                        </p:cTn>
                                        <p:tgtEl>
                                          <p:spTgt spid="62537"/>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62543"/>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6253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62553"/>
                                        </p:tgtEl>
                                        <p:attrNameLst>
                                          <p:attrName>style.visibility</p:attrName>
                                        </p:attrNameLst>
                                      </p:cBhvr>
                                      <p:to>
                                        <p:strVal val="visible"/>
                                      </p:to>
                                    </p:set>
                                    <p:animEffect transition="in" filter="blinds(horizontal)">
                                      <p:cBhvr>
                                        <p:cTn id="215" dur="500"/>
                                        <p:tgtEl>
                                          <p:spTgt spid="62553"/>
                                        </p:tgtEl>
                                      </p:cBhvr>
                                    </p:animEffect>
                                  </p:childTnLst>
                                </p:cTn>
                              </p:par>
                              <p:par>
                                <p:cTn id="216" presetID="3" presetClass="entr" presetSubtype="10" fill="hold" grpId="0" nodeType="withEffect">
                                  <p:stCondLst>
                                    <p:cond delay="0"/>
                                  </p:stCondLst>
                                  <p:childTnLst>
                                    <p:set>
                                      <p:cBhvr>
                                        <p:cTn id="217" dur="1" fill="hold">
                                          <p:stCondLst>
                                            <p:cond delay="0"/>
                                          </p:stCondLst>
                                        </p:cTn>
                                        <p:tgtEl>
                                          <p:spTgt spid="62552"/>
                                        </p:tgtEl>
                                        <p:attrNameLst>
                                          <p:attrName>style.visibility</p:attrName>
                                        </p:attrNameLst>
                                      </p:cBhvr>
                                      <p:to>
                                        <p:strVal val="visible"/>
                                      </p:to>
                                    </p:set>
                                    <p:animEffect transition="in" filter="blinds(horizontal)">
                                      <p:cBhvr>
                                        <p:cTn id="218" dur="500"/>
                                        <p:tgtEl>
                                          <p:spTgt spid="62552"/>
                                        </p:tgtEl>
                                      </p:cBhvr>
                                    </p:animEffect>
                                  </p:childTnLst>
                                </p:cTn>
                              </p:par>
                            </p:childTnLst>
                          </p:cTn>
                        </p:par>
                      </p:childTnLst>
                    </p:cTn>
                  </p:par>
                  <p:par>
                    <p:cTn id="219" fill="hold">
                      <p:stCondLst>
                        <p:cond delay="indefinite"/>
                      </p:stCondLst>
                      <p:childTnLst>
                        <p:par>
                          <p:cTn id="220" fill="hold">
                            <p:stCondLst>
                              <p:cond delay="0"/>
                            </p:stCondLst>
                            <p:childTnLst>
                              <p:par>
                                <p:cTn id="221" presetID="18" presetClass="entr" presetSubtype="12" fill="hold" grpId="0" nodeType="clickEffect">
                                  <p:stCondLst>
                                    <p:cond delay="0"/>
                                  </p:stCondLst>
                                  <p:childTnLst>
                                    <p:set>
                                      <p:cBhvr>
                                        <p:cTn id="222" dur="1" fill="hold">
                                          <p:stCondLst>
                                            <p:cond delay="0"/>
                                          </p:stCondLst>
                                        </p:cTn>
                                        <p:tgtEl>
                                          <p:spTgt spid="62556"/>
                                        </p:tgtEl>
                                        <p:attrNameLst>
                                          <p:attrName>style.visibility</p:attrName>
                                        </p:attrNameLst>
                                      </p:cBhvr>
                                      <p:to>
                                        <p:strVal val="visible"/>
                                      </p:to>
                                    </p:set>
                                    <p:animEffect transition="in" filter="strips(downLeft)">
                                      <p:cBhvr>
                                        <p:cTn id="223" dur="500"/>
                                        <p:tgtEl>
                                          <p:spTgt spid="62556"/>
                                        </p:tgtEl>
                                      </p:cBhvr>
                                    </p:animEffect>
                                  </p:childTnLst>
                                </p:cTn>
                              </p:par>
                              <p:par>
                                <p:cTn id="224" presetID="18" presetClass="entr" presetSubtype="12" fill="hold" grpId="0" nodeType="withEffect">
                                  <p:stCondLst>
                                    <p:cond delay="0"/>
                                  </p:stCondLst>
                                  <p:childTnLst>
                                    <p:set>
                                      <p:cBhvr>
                                        <p:cTn id="225" dur="1" fill="hold">
                                          <p:stCondLst>
                                            <p:cond delay="0"/>
                                          </p:stCondLst>
                                        </p:cTn>
                                        <p:tgtEl>
                                          <p:spTgt spid="62555"/>
                                        </p:tgtEl>
                                        <p:attrNameLst>
                                          <p:attrName>style.visibility</p:attrName>
                                        </p:attrNameLst>
                                      </p:cBhvr>
                                      <p:to>
                                        <p:strVal val="visible"/>
                                      </p:to>
                                    </p:set>
                                    <p:animEffect transition="in" filter="strips(downLeft)">
                                      <p:cBhvr>
                                        <p:cTn id="226" dur="500"/>
                                        <p:tgtEl>
                                          <p:spTgt spid="62555"/>
                                        </p:tgtEl>
                                      </p:cBhvr>
                                    </p:animEffect>
                                  </p:childTnLst>
                                </p:cTn>
                              </p:par>
                              <p:par>
                                <p:cTn id="227" presetID="18" presetClass="entr" presetSubtype="12" fill="hold" grpId="0" nodeType="withEffect">
                                  <p:stCondLst>
                                    <p:cond delay="0"/>
                                  </p:stCondLst>
                                  <p:childTnLst>
                                    <p:set>
                                      <p:cBhvr>
                                        <p:cTn id="228" dur="1" fill="hold">
                                          <p:stCondLst>
                                            <p:cond delay="0"/>
                                          </p:stCondLst>
                                        </p:cTn>
                                        <p:tgtEl>
                                          <p:spTgt spid="62554"/>
                                        </p:tgtEl>
                                        <p:attrNameLst>
                                          <p:attrName>style.visibility</p:attrName>
                                        </p:attrNameLst>
                                      </p:cBhvr>
                                      <p:to>
                                        <p:strVal val="visible"/>
                                      </p:to>
                                    </p:set>
                                    <p:animEffect transition="in" filter="strips(downLeft)">
                                      <p:cBhvr>
                                        <p:cTn id="229" dur="500"/>
                                        <p:tgtEl>
                                          <p:spTgt spid="62554"/>
                                        </p:tgtEl>
                                      </p:cBhvr>
                                    </p:animEffec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grpId="0" nodeType="clickEffect">
                                  <p:stCondLst>
                                    <p:cond delay="0"/>
                                  </p:stCondLst>
                                  <p:childTnLst>
                                    <p:set>
                                      <p:cBhvr>
                                        <p:cTn id="233" dur="1" fill="hold">
                                          <p:stCondLst>
                                            <p:cond delay="0"/>
                                          </p:stCondLst>
                                        </p:cTn>
                                        <p:tgtEl>
                                          <p:spTgt spid="62561"/>
                                        </p:tgtEl>
                                        <p:attrNameLst>
                                          <p:attrName>style.visibility</p:attrName>
                                        </p:attrNameLst>
                                      </p:cBhvr>
                                      <p:to>
                                        <p:strVal val="hidden"/>
                                      </p:to>
                                    </p:set>
                                  </p:childTnLst>
                                </p:cTn>
                              </p:par>
                              <p:par>
                                <p:cTn id="234" presetID="1" presetClass="entr" presetSubtype="0" fill="hold" grpId="0" nodeType="withEffect">
                                  <p:stCondLst>
                                    <p:cond delay="0"/>
                                  </p:stCondLst>
                                  <p:childTnLst>
                                    <p:set>
                                      <p:cBhvr>
                                        <p:cTn id="235" dur="1" fill="hold">
                                          <p:stCondLst>
                                            <p:cond delay="0"/>
                                          </p:stCondLst>
                                        </p:cTn>
                                        <p:tgtEl>
                                          <p:spTgt spid="62567"/>
                                        </p:tgtEl>
                                        <p:attrNameLst>
                                          <p:attrName>style.visibility</p:attrName>
                                        </p:attrNameLst>
                                      </p:cBhvr>
                                      <p:to>
                                        <p:strVal val="visible"/>
                                      </p:to>
                                    </p:set>
                                  </p:childTnLst>
                                </p:cTn>
                              </p:par>
                              <p:par>
                                <p:cTn id="236" presetID="1" presetClass="exit" presetSubtype="0" fill="hold" grpId="0" nodeType="withEffect">
                                  <p:stCondLst>
                                    <p:cond delay="0"/>
                                  </p:stCondLst>
                                  <p:childTnLst>
                                    <p:set>
                                      <p:cBhvr>
                                        <p:cTn id="237" dur="1" fill="hold">
                                          <p:stCondLst>
                                            <p:cond delay="0"/>
                                          </p:stCondLst>
                                        </p:cTn>
                                        <p:tgtEl>
                                          <p:spTgt spid="62562"/>
                                        </p:tgtEl>
                                        <p:attrNameLst>
                                          <p:attrName>style.visibility</p:attrName>
                                        </p:attrNameLst>
                                      </p:cBhvr>
                                      <p:to>
                                        <p:strVal val="hidden"/>
                                      </p:to>
                                    </p:set>
                                  </p:childTnLst>
                                </p:cTn>
                              </p:par>
                              <p:par>
                                <p:cTn id="238" presetID="1" presetClass="entr" presetSubtype="0" fill="hold" grpId="0" nodeType="withEffect">
                                  <p:stCondLst>
                                    <p:cond delay="0"/>
                                  </p:stCondLst>
                                  <p:childTnLst>
                                    <p:set>
                                      <p:cBhvr>
                                        <p:cTn id="239" dur="1" fill="hold">
                                          <p:stCondLst>
                                            <p:cond delay="0"/>
                                          </p:stCondLst>
                                        </p:cTn>
                                        <p:tgtEl>
                                          <p:spTgt spid="62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p:bldP spid="62477" grpId="0"/>
      <p:bldP spid="62478" grpId="0"/>
      <p:bldP spid="62504" grpId="0" animBg="1"/>
      <p:bldP spid="62504" grpId="1" animBg="1"/>
      <p:bldP spid="62509" grpId="0" animBg="1"/>
      <p:bldP spid="62509" grpId="1" animBg="1"/>
      <p:bldP spid="62514" grpId="0" animBg="1"/>
      <p:bldP spid="62515" grpId="0" animBg="1"/>
      <p:bldP spid="62516" grpId="0" animBg="1"/>
      <p:bldP spid="62517" grpId="0" animBg="1"/>
      <p:bldP spid="62518" grpId="0"/>
      <p:bldP spid="62519" grpId="0" animBg="1"/>
      <p:bldP spid="62519" grpId="1" animBg="1"/>
      <p:bldP spid="62521" grpId="0" animBg="1"/>
      <p:bldP spid="62521" grpId="1" animBg="1"/>
      <p:bldP spid="62522" grpId="0" animBg="1"/>
      <p:bldP spid="62522" grpId="1" animBg="1"/>
      <p:bldP spid="62523" grpId="0" animBg="1"/>
      <p:bldP spid="62523" grpId="1" animBg="1"/>
      <p:bldP spid="62525" grpId="0" animBg="1"/>
      <p:bldP spid="62525" grpId="1" animBg="1"/>
      <p:bldP spid="62526" grpId="0" animBg="1"/>
      <p:bldP spid="62526" grpId="1" animBg="1"/>
      <p:bldP spid="62526" grpId="2" animBg="1"/>
      <p:bldP spid="62526" grpId="3" animBg="1"/>
      <p:bldP spid="62527" grpId="0" animBg="1"/>
      <p:bldP spid="62527" grpId="1" animBg="1"/>
      <p:bldP spid="62528" grpId="0" animBg="1"/>
      <p:bldP spid="62528" grpId="1" animBg="1"/>
      <p:bldP spid="62529" grpId="0" animBg="1"/>
      <p:bldP spid="62530" grpId="0" animBg="1"/>
      <p:bldP spid="62531" grpId="0"/>
      <p:bldP spid="62532" grpId="0"/>
      <p:bldP spid="62533" grpId="0"/>
      <p:bldP spid="62534" grpId="0" animBg="1"/>
      <p:bldP spid="62535" grpId="0" animBg="1"/>
      <p:bldP spid="62537" grpId="0" animBg="1"/>
      <p:bldP spid="62537" grpId="1" animBg="1"/>
      <p:bldP spid="62539" grpId="0" animBg="1"/>
      <p:bldP spid="62539" grpId="1" animBg="1"/>
      <p:bldP spid="62540" grpId="0" animBg="1"/>
      <p:bldP spid="62540" grpId="1" animBg="1"/>
      <p:bldP spid="62541" grpId="0" animBg="1"/>
      <p:bldP spid="62541" grpId="1" animBg="1"/>
      <p:bldP spid="62542" grpId="0" animBg="1"/>
      <p:bldP spid="62542" grpId="1" animBg="1"/>
      <p:bldP spid="62543" grpId="0" animBg="1"/>
      <p:bldP spid="62543" grpId="1" animBg="1"/>
      <p:bldP spid="62544" grpId="0" animBg="1"/>
      <p:bldP spid="62545" grpId="0"/>
      <p:bldP spid="62546" grpId="0" animBg="1"/>
      <p:bldP spid="62547" grpId="0" animBg="1"/>
      <p:bldP spid="62548" grpId="0" animBg="1"/>
      <p:bldP spid="62549" grpId="0" animBg="1"/>
      <p:bldP spid="62550" grpId="0" animBg="1"/>
      <p:bldP spid="62551" grpId="0" animBg="1"/>
      <p:bldP spid="62552" grpId="0" animBg="1"/>
      <p:bldP spid="62553" grpId="0"/>
      <p:bldP spid="62554" grpId="0" animBg="1"/>
      <p:bldP spid="62555" grpId="0" animBg="1"/>
      <p:bldP spid="62556" grpId="0" animBg="1"/>
      <p:bldP spid="62559" grpId="0" animBg="1"/>
      <p:bldP spid="62559" grpId="1" animBg="1"/>
      <p:bldP spid="62560" grpId="0" animBg="1"/>
      <p:bldP spid="62562" grpId="0" animBg="1"/>
      <p:bldP spid="62564" grpId="0" animBg="1"/>
      <p:bldP spid="62567" grpId="0" animBg="1"/>
      <p:bldP spid="62561" grpId="0" animBg="1"/>
      <p:bldP spid="625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IN" dirty="0"/>
          </a:p>
        </p:txBody>
      </p:sp>
      <p:sp>
        <p:nvSpPr>
          <p:cNvPr id="5" name="Content Placeholder 4"/>
          <p:cNvSpPr>
            <a:spLocks noGrp="1"/>
          </p:cNvSpPr>
          <p:nvPr>
            <p:ph sz="quarter" idx="1"/>
          </p:nvPr>
        </p:nvSpPr>
        <p:spPr>
          <a:xfrm>
            <a:off x="457200" y="1214422"/>
            <a:ext cx="8229600" cy="4911741"/>
          </a:xfrm>
        </p:spPr>
        <p:txBody>
          <a:bodyPr>
            <a:normAutofit/>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Consistent Set of Checkpoints</a:t>
            </a:r>
          </a:p>
          <a:p>
            <a:pPr marL="514350" indent="-514350">
              <a:buFont typeface="+mj-lt"/>
              <a:buAutoNum type="arabicPeriod"/>
            </a:pPr>
            <a:r>
              <a:rPr lang="en-US" dirty="0" smtClean="0"/>
              <a:t>Synchronous Checkpoint and Recovery</a:t>
            </a:r>
          </a:p>
          <a:p>
            <a:pPr marL="514350" indent="-514350">
              <a:buNone/>
            </a:pPr>
            <a:r>
              <a:rPr lang="en-US" dirty="0"/>
              <a:t>	</a:t>
            </a:r>
            <a:r>
              <a:rPr lang="en-US" dirty="0" smtClean="0"/>
              <a:t>	3.1  Checkpoint Algorithm</a:t>
            </a:r>
          </a:p>
          <a:p>
            <a:pPr marL="514350" indent="-514350">
              <a:buNone/>
            </a:pPr>
            <a:r>
              <a:rPr lang="en-US" dirty="0"/>
              <a:t>	</a:t>
            </a:r>
            <a:r>
              <a:rPr lang="en-US" dirty="0" smtClean="0"/>
              <a:t>	3.2  Recovery Algorithm</a:t>
            </a:r>
          </a:p>
          <a:p>
            <a:pPr marL="514350" indent="-514350">
              <a:buNone/>
            </a:pPr>
            <a:r>
              <a:rPr lang="en-US" dirty="0" smtClean="0"/>
              <a:t>4.  Drawbacks Synchronous Algorithm</a:t>
            </a:r>
          </a:p>
          <a:p>
            <a:pPr marL="514350" indent="-514350">
              <a:buNone/>
            </a:pPr>
            <a:r>
              <a:rPr lang="en-US" dirty="0" smtClean="0"/>
              <a:t>5.  Asynchronous Checkpoint and Recovery</a:t>
            </a:r>
          </a:p>
          <a:p>
            <a:pPr marL="514350" indent="-514350">
              <a:buNone/>
            </a:pPr>
            <a:r>
              <a:rPr lang="en-US" dirty="0" smtClean="0"/>
              <a:t>		5.1  Checkpoint Algorithm</a:t>
            </a:r>
          </a:p>
          <a:p>
            <a:pPr marL="514350" indent="-514350">
              <a:buNone/>
            </a:pPr>
            <a:r>
              <a:rPr lang="en-US" dirty="0"/>
              <a:t>	</a:t>
            </a:r>
            <a:r>
              <a:rPr lang="en-US" dirty="0" smtClean="0"/>
              <a:t>	5.2  Recovery Algorithm</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p:txBody>
          <a:bodyPr/>
          <a:lstStyle/>
          <a:p>
            <a:pPr algn="ctr" eaLnBrk="1" hangingPunct="1">
              <a:buFont typeface="Arial" charset="0"/>
              <a:buNone/>
            </a:pPr>
            <a:endParaRPr lang="en-US" altLang="ja-JP" sz="4000" smtClean="0"/>
          </a:p>
          <a:p>
            <a:pPr algn="ctr" eaLnBrk="1" hangingPunct="1">
              <a:buFont typeface="Arial" charset="0"/>
              <a:buNone/>
            </a:pPr>
            <a:endParaRPr lang="en-US" altLang="ja-JP" sz="4000" smtClean="0"/>
          </a:p>
          <a:p>
            <a:pPr algn="ctr" eaLnBrk="1" hangingPunct="1">
              <a:buFont typeface="Arial" charset="0"/>
              <a:buNone/>
            </a:pPr>
            <a:r>
              <a:rPr lang="en-US" altLang="ja-JP" sz="4000" smtClean="0">
                <a:latin typeface="Times New Roman" pitchFamily="18" charset="0"/>
                <a:cs typeface="Times New Roman" pitchFamily="18" charset="0"/>
              </a:rPr>
              <a:t>Asynchronous Checkpoint/Recovery Algorithm</a:t>
            </a:r>
            <a:endParaRPr lang="en-IN" sz="4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4000" smtClean="0">
                <a:latin typeface="Times New Roman" pitchFamily="18" charset="0"/>
                <a:cs typeface="Times New Roman" pitchFamily="18" charset="0"/>
              </a:rPr>
              <a:t> Synchronous Approach</a:t>
            </a:r>
          </a:p>
        </p:txBody>
      </p:sp>
      <p:sp>
        <p:nvSpPr>
          <p:cNvPr id="3075" name="Rectangle 3"/>
          <p:cNvSpPr>
            <a:spLocks noGrp="1" noChangeArrowheads="1"/>
          </p:cNvSpPr>
          <p:nvPr>
            <p:ph type="body" idx="1"/>
          </p:nvPr>
        </p:nvSpPr>
        <p:spPr/>
        <p:txBody>
          <a:bodyPr/>
          <a:lstStyle/>
          <a:p>
            <a:pPr eaLnBrk="1" hangingPunct="1">
              <a:defRPr/>
            </a:pPr>
            <a:r>
              <a:rPr lang="en-US" altLang="ja-JP" dirty="0" smtClean="0">
                <a:latin typeface="Times New Roman" pitchFamily="18" charset="0"/>
                <a:cs typeface="Times New Roman" pitchFamily="18" charset="0"/>
              </a:rPr>
              <a:t>It simplifies recovery</a:t>
            </a:r>
          </a:p>
          <a:p>
            <a:pPr marL="1428750" lvl="2" indent="-514350" eaLnBrk="1" hangingPunct="1">
              <a:buFont typeface="Arial" pitchFamily="34" charset="0"/>
              <a:buChar char="•"/>
              <a:defRPr/>
            </a:pPr>
            <a:r>
              <a:rPr lang="en-US" altLang="ja-JP" dirty="0" smtClean="0">
                <a:latin typeface="Times New Roman" pitchFamily="18" charset="0"/>
                <a:cs typeface="Times New Roman" pitchFamily="18" charset="0"/>
              </a:rPr>
              <a:t>Since consistent set of checkpoints  readily available.</a:t>
            </a:r>
          </a:p>
          <a:p>
            <a:pPr eaLnBrk="1" hangingPunct="1">
              <a:defRPr/>
            </a:pPr>
            <a:r>
              <a:rPr lang="en-US" altLang="ja-JP" dirty="0" smtClean="0">
                <a:latin typeface="Times New Roman" pitchFamily="18" charset="0"/>
                <a:cs typeface="Times New Roman" pitchFamily="18" charset="0"/>
              </a:rPr>
              <a:t>Demerits</a:t>
            </a:r>
          </a:p>
          <a:p>
            <a:pPr marL="1371600" lvl="2" indent="-571500" eaLnBrk="1" hangingPunct="1">
              <a:buFont typeface="Arial" pitchFamily="34" charset="0"/>
              <a:buChar char="•"/>
              <a:defRPr/>
            </a:pPr>
            <a:r>
              <a:rPr lang="en-US" altLang="ja-JP" dirty="0" smtClean="0">
                <a:latin typeface="Times New Roman" pitchFamily="18" charset="0"/>
                <a:cs typeface="Times New Roman" pitchFamily="18" charset="0"/>
              </a:rPr>
              <a:t>Additional messages are exchanged by checkpoint algorithm when it takes checkpoint.</a:t>
            </a:r>
          </a:p>
          <a:p>
            <a:pPr marL="1371600" lvl="2" indent="-571500" eaLnBrk="1" hangingPunct="1">
              <a:buFont typeface="Arial" pitchFamily="34" charset="0"/>
              <a:buChar char="•"/>
              <a:defRPr/>
            </a:pPr>
            <a:r>
              <a:rPr lang="en-US" altLang="ja-JP" dirty="0" smtClean="0">
                <a:latin typeface="Times New Roman" pitchFamily="18" charset="0"/>
                <a:cs typeface="Times New Roman" pitchFamily="18" charset="0"/>
              </a:rPr>
              <a:t>Synchronization delays occurs.</a:t>
            </a:r>
          </a:p>
          <a:p>
            <a:pPr marL="2286000" lvl="4" indent="-571500" eaLnBrk="1" hangingPunct="1">
              <a:buFont typeface="Arial" charset="0"/>
              <a:buNone/>
              <a:defRPr/>
            </a:pPr>
            <a:r>
              <a:rPr lang="en-US" altLang="ja-JP" dirty="0" smtClean="0">
                <a:latin typeface="Times New Roman" pitchFamily="18" charset="0"/>
                <a:cs typeface="Times New Roman" pitchFamily="18" charset="0"/>
              </a:rPr>
              <a:t>  - No  computational message can be sent while checkpoint algorithm is in progress.</a:t>
            </a:r>
          </a:p>
          <a:p>
            <a:pPr eaLnBrk="1" hangingPunct="1">
              <a:buFont typeface="Arial" pitchFamily="34" charset="0"/>
              <a:buChar char="•"/>
              <a:defRPr/>
            </a:pPr>
            <a:endParaRPr lang="en-US" altLang="ja-JP" dirty="0" smtClean="0">
              <a:latin typeface="Times New Roman" pitchFamily="18" charset="0"/>
              <a:cs typeface="Times New Roman" pitchFamily="18" charset="0"/>
            </a:endParaRPr>
          </a:p>
          <a:p>
            <a:pPr eaLnBrk="1" hangingPunct="1">
              <a:buFont typeface="Arial" pitchFamily="34" charset="0"/>
              <a:buChar char="•"/>
              <a:defRPr/>
            </a:pPr>
            <a:endParaRPr lang="en-US" altLang="ja-JP"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ja-JP" sz="4000" smtClean="0">
                <a:latin typeface="Times New Roman" pitchFamily="18" charset="0"/>
                <a:cs typeface="Times New Roman" pitchFamily="18" charset="0"/>
              </a:rPr>
              <a:t>Asynchronous Approach</a:t>
            </a:r>
            <a:endParaRPr lang="en-IN" sz="4000" smtClean="0">
              <a:latin typeface="Times New Roman" pitchFamily="18" charset="0"/>
              <a:ea typeface="ＭＳ Ｐゴシック" pitchFamily="34" charset="-128"/>
              <a:cs typeface="Times New Roman" pitchFamily="18" charset="0"/>
            </a:endParaRPr>
          </a:p>
        </p:txBody>
      </p:sp>
      <p:sp>
        <p:nvSpPr>
          <p:cNvPr id="4099" name="Rectangle 3"/>
          <p:cNvSpPr txBox="1">
            <a:spLocks noChangeArrowheads="1"/>
          </p:cNvSpPr>
          <p:nvPr/>
        </p:nvSpPr>
        <p:spPr bwMode="auto">
          <a:xfrm>
            <a:off x="357188" y="1643063"/>
            <a:ext cx="8229600" cy="4411662"/>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altLang="ja-JP" sz="3200">
                <a:latin typeface="Times New Roman" pitchFamily="18" charset="0"/>
                <a:cs typeface="Times New Roman" pitchFamily="18" charset="0"/>
              </a:rPr>
              <a:t>Characteristic:</a:t>
            </a:r>
          </a:p>
          <a:p>
            <a:pPr marL="742950" lvl="1" indent="-285750">
              <a:lnSpc>
                <a:spcPct val="90000"/>
              </a:lnSpc>
              <a:spcBef>
                <a:spcPct val="20000"/>
              </a:spcBef>
              <a:buFont typeface="Arial" charset="0"/>
              <a:buChar char="•"/>
            </a:pPr>
            <a:r>
              <a:rPr lang="en-US" altLang="ja-JP" sz="2800">
                <a:latin typeface="Times New Roman" pitchFamily="18" charset="0"/>
                <a:cs typeface="Times New Roman" pitchFamily="18" charset="0"/>
              </a:rPr>
              <a:t>Each process takes checkpoints independently without any synchronization among process.</a:t>
            </a:r>
          </a:p>
          <a:p>
            <a:pPr marL="742950" lvl="1" indent="-285750">
              <a:lnSpc>
                <a:spcPct val="90000"/>
              </a:lnSpc>
              <a:spcBef>
                <a:spcPct val="20000"/>
              </a:spcBef>
              <a:buFont typeface="Arial" charset="0"/>
              <a:buChar char="•"/>
            </a:pPr>
            <a:r>
              <a:rPr lang="en-US" altLang="ja-JP" sz="2800">
                <a:latin typeface="Times New Roman" pitchFamily="18" charset="0"/>
                <a:cs typeface="Times New Roman" pitchFamily="18" charset="0"/>
              </a:rPr>
              <a:t>No guarantee that a set of local checkpoints is consistent.</a:t>
            </a:r>
          </a:p>
          <a:p>
            <a:pPr marL="742950" lvl="1" indent="-285750">
              <a:lnSpc>
                <a:spcPct val="90000"/>
              </a:lnSpc>
              <a:spcBef>
                <a:spcPct val="20000"/>
              </a:spcBef>
              <a:buFont typeface="Arial" charset="0"/>
              <a:buChar char="•"/>
            </a:pPr>
            <a:r>
              <a:rPr lang="en-US" altLang="ja-JP" sz="2800">
                <a:latin typeface="Times New Roman" pitchFamily="18" charset="0"/>
                <a:cs typeface="Times New Roman" pitchFamily="18" charset="0"/>
              </a:rPr>
              <a:t>A recovery algorithm has to search consistent set of checkpoints before recovery initiated.</a:t>
            </a:r>
          </a:p>
          <a:p>
            <a:pPr marL="742950" lvl="1" indent="-285750">
              <a:lnSpc>
                <a:spcPct val="90000"/>
              </a:lnSpc>
              <a:spcBef>
                <a:spcPct val="20000"/>
              </a:spcBef>
            </a:pPr>
            <a:endParaRPr lang="en-US" altLang="ja-JP" sz="2800">
              <a:latin typeface="Times New Roman" pitchFamily="18" charset="0"/>
              <a:cs typeface="Times New Roman" pitchFamily="18" charset="0"/>
            </a:endParaRPr>
          </a:p>
          <a:p>
            <a:pPr marL="742950" lvl="1" indent="-285750">
              <a:lnSpc>
                <a:spcPct val="90000"/>
              </a:lnSpc>
              <a:spcBef>
                <a:spcPct val="20000"/>
              </a:spcBef>
              <a:buFont typeface="Arial" charset="0"/>
              <a:buChar char="•"/>
            </a:pPr>
            <a:r>
              <a:rPr lang="en-US" altLang="ja-JP" sz="2800">
                <a:solidFill>
                  <a:srgbClr val="800000"/>
                </a:solidFill>
                <a:latin typeface="Times New Roman" pitchFamily="18" charset="0"/>
                <a:cs typeface="Times New Roman" pitchFamily="18" charset="0"/>
              </a:rPr>
              <a:t>No additional message</a:t>
            </a:r>
          </a:p>
          <a:p>
            <a:pPr marL="742950" lvl="1" indent="-285750">
              <a:lnSpc>
                <a:spcPct val="90000"/>
              </a:lnSpc>
              <a:spcBef>
                <a:spcPct val="20000"/>
              </a:spcBef>
              <a:buFont typeface="Arial" charset="0"/>
              <a:buChar char="•"/>
            </a:pPr>
            <a:r>
              <a:rPr lang="en-US" altLang="ja-JP" sz="2800">
                <a:solidFill>
                  <a:srgbClr val="800000"/>
                </a:solidFill>
                <a:latin typeface="Times New Roman" pitchFamily="18" charset="0"/>
                <a:cs typeface="Times New Roman" pitchFamily="18" charset="0"/>
              </a:rPr>
              <a:t>No synchronization delay</a:t>
            </a:r>
          </a:p>
          <a:p>
            <a:pPr marL="742950" lvl="1" indent="-285750">
              <a:lnSpc>
                <a:spcPct val="90000"/>
              </a:lnSpc>
              <a:spcBef>
                <a:spcPct val="20000"/>
              </a:spcBef>
            </a:pPr>
            <a:endParaRPr lang="en-US" altLang="ja-JP" sz="2800">
              <a:solidFill>
                <a:srgbClr val="8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eaLnBrk="1" hangingPunct="1"/>
            <a:r>
              <a:rPr lang="en-US" altLang="ja-JP" sz="4000" smtClean="0">
                <a:latin typeface="Times New Roman" pitchFamily="18" charset="0"/>
                <a:cs typeface="Times New Roman" pitchFamily="18" charset="0"/>
              </a:rPr>
              <a:t>Asynchronous Checkpoint</a:t>
            </a:r>
            <a:r>
              <a:rPr lang="en-IN" sz="4000" smtClean="0">
                <a:latin typeface="Times New Roman" pitchFamily="18" charset="0"/>
                <a:ea typeface="ＭＳ Ｐゴシック" pitchFamily="34" charset="-128"/>
                <a:cs typeface="Times New Roman" pitchFamily="18" charset="0"/>
              </a:rPr>
              <a:t/>
            </a:r>
            <a:br>
              <a:rPr lang="en-IN" sz="4000" smtClean="0">
                <a:latin typeface="Times New Roman" pitchFamily="18" charset="0"/>
                <a:ea typeface="ＭＳ Ｐゴシック" pitchFamily="34" charset="-128"/>
                <a:cs typeface="Times New Roman" pitchFamily="18" charset="0"/>
              </a:rPr>
            </a:br>
            <a:r>
              <a:rPr lang="en-IN" sz="4000" smtClean="0">
                <a:latin typeface="Times New Roman" pitchFamily="18" charset="0"/>
                <a:ea typeface="ＭＳ Ｐゴシック" pitchFamily="34" charset="-128"/>
                <a:cs typeface="Times New Roman" pitchFamily="18" charset="0"/>
              </a:rPr>
              <a:t>(Message logging)</a:t>
            </a:r>
            <a:endParaRPr lang="en-IN" sz="4000" smtClean="0">
              <a:ea typeface="ＭＳ Ｐゴシック" pitchFamily="34" charset="-128"/>
              <a:cs typeface="Times New Roman" pitchFamily="18" charset="0"/>
            </a:endParaRPr>
          </a:p>
        </p:txBody>
      </p:sp>
      <p:sp>
        <p:nvSpPr>
          <p:cNvPr id="5123" name="Content Placeholder 2"/>
          <p:cNvSpPr>
            <a:spLocks noGrp="1"/>
          </p:cNvSpPr>
          <p:nvPr>
            <p:ph idx="1"/>
          </p:nvPr>
        </p:nvSpPr>
        <p:spPr>
          <a:xfrm>
            <a:off x="528638" y="1600200"/>
            <a:ext cx="8329612" cy="4757738"/>
          </a:xfrm>
        </p:spPr>
        <p:txBody>
          <a:bodyPr/>
          <a:lstStyle/>
          <a:p>
            <a:pPr eaLnBrk="1" hangingPunct="1"/>
            <a:r>
              <a:rPr lang="en-US" smtClean="0">
                <a:latin typeface="Times New Roman" pitchFamily="18" charset="0"/>
                <a:cs typeface="Times New Roman" pitchFamily="18" charset="0"/>
              </a:rPr>
              <a:t>To minimize amount of computation undone during recovery , all incoming message logged at each processor.</a:t>
            </a:r>
          </a:p>
          <a:p>
            <a:pPr eaLnBrk="1" hangingPunct="1"/>
            <a:r>
              <a:rPr lang="en-US" smtClean="0">
                <a:latin typeface="Times New Roman" pitchFamily="18" charset="0"/>
                <a:cs typeface="Times New Roman" pitchFamily="18" charset="0"/>
              </a:rPr>
              <a:t>Message received can be logged in two ways:</a:t>
            </a:r>
          </a:p>
          <a:p>
            <a:pPr eaLnBrk="1" hangingPunct="1"/>
            <a:r>
              <a:rPr lang="en-US" smtClean="0">
                <a:latin typeface="Times New Roman" pitchFamily="18" charset="0"/>
                <a:cs typeface="Times New Roman" pitchFamily="18" charset="0"/>
              </a:rPr>
              <a:t>Pessimistic message logging:</a:t>
            </a:r>
          </a:p>
          <a:p>
            <a:pPr lvl="1" eaLnBrk="1" hangingPunct="1">
              <a:buFont typeface="Arial" charset="0"/>
              <a:buChar char="•"/>
            </a:pPr>
            <a:r>
              <a:rPr lang="en-US" smtClean="0">
                <a:latin typeface="Times New Roman" pitchFamily="18" charset="0"/>
                <a:cs typeface="Times New Roman" pitchFamily="18" charset="0"/>
              </a:rPr>
              <a:t>Incoming message is logged before it is processed.</a:t>
            </a:r>
          </a:p>
          <a:p>
            <a:pPr lvl="1" eaLnBrk="1" hangingPunct="1">
              <a:buFont typeface="Arial" charset="0"/>
              <a:buNone/>
            </a:pPr>
            <a:endParaRPr lang="en-IN"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ja-JP" sz="4000" smtClean="0">
                <a:latin typeface="Times New Roman" pitchFamily="18" charset="0"/>
                <a:cs typeface="Times New Roman" pitchFamily="18" charset="0"/>
              </a:rPr>
              <a:t>Asynchronous Checkpoint</a:t>
            </a:r>
            <a:r>
              <a:rPr lang="en-IN" sz="4000" smtClean="0">
                <a:latin typeface="Times New Roman" pitchFamily="18" charset="0"/>
                <a:ea typeface="ＭＳ Ｐゴシック" pitchFamily="34" charset="-128"/>
                <a:cs typeface="Times New Roman" pitchFamily="18" charset="0"/>
              </a:rPr>
              <a:t>(contd.)</a:t>
            </a:r>
            <a:endParaRPr lang="en-IN" sz="4000" smtClean="0">
              <a:ea typeface="ＭＳ Ｐゴシック" pitchFamily="34" charset="-128"/>
              <a:cs typeface="Times New Roman" pitchFamily="18" charset="0"/>
            </a:endParaRPr>
          </a:p>
        </p:txBody>
      </p:sp>
      <p:sp>
        <p:nvSpPr>
          <p:cNvPr id="6147"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Optimistic message logging:</a:t>
            </a:r>
          </a:p>
          <a:p>
            <a:pPr lvl="1" eaLnBrk="1" hangingPunct="1">
              <a:buFont typeface="Arial" charset="0"/>
              <a:buChar char="•"/>
            </a:pPr>
            <a:r>
              <a:rPr lang="en-US" smtClean="0">
                <a:latin typeface="Times New Roman" pitchFamily="18" charset="0"/>
                <a:cs typeface="Times New Roman" pitchFamily="18" charset="0"/>
              </a:rPr>
              <a:t>Processors continue to perform computation and message received are stored in volatile storage , logged at certain intervals.</a:t>
            </a:r>
          </a:p>
          <a:p>
            <a:pPr lvl="1" eaLnBrk="1" hangingPunct="1">
              <a:buFont typeface="Arial" charset="0"/>
              <a:buChar char="•"/>
            </a:pPr>
            <a:r>
              <a:rPr lang="en-US" smtClean="0">
                <a:latin typeface="Times New Roman" pitchFamily="18" charset="0"/>
                <a:cs typeface="Times New Roman" pitchFamily="18" charset="0"/>
              </a:rPr>
              <a:t>In system failure , incoming message lost as it may not have been logged</a:t>
            </a:r>
            <a:r>
              <a:rPr lang="en-IN" smtClean="0">
                <a:latin typeface="Times New Roman" pitchFamily="18" charset="0"/>
                <a:cs typeface="Times New Roman" pitchFamily="18" charset="0"/>
              </a:rPr>
              <a:t>.</a:t>
            </a:r>
            <a:endParaRPr lang="en-US" smtClean="0">
              <a:latin typeface="Times New Roman" pitchFamily="18" charset="0"/>
              <a:cs typeface="Times New Roman" pitchFamily="18" charset="0"/>
            </a:endParaRPr>
          </a:p>
          <a:p>
            <a:pPr lvl="2" eaLnBrk="1" hangingPunct="1"/>
            <a:endParaRPr lang="en-IN"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hangingPunct="1"/>
            <a:r>
              <a:rPr lang="en-US" altLang="ja-JP" sz="4000" smtClean="0">
                <a:latin typeface="Times New Roman" pitchFamily="18" charset="0"/>
                <a:cs typeface="Times New Roman" pitchFamily="18" charset="0"/>
              </a:rPr>
              <a:t>Asynchronous Checkpoint</a:t>
            </a:r>
            <a:r>
              <a:rPr lang="en-IN" sz="4000" smtClean="0">
                <a:latin typeface="Times New Roman" pitchFamily="18" charset="0"/>
                <a:ea typeface="ＭＳ Ｐゴシック" pitchFamily="34" charset="-128"/>
                <a:cs typeface="Times New Roman" pitchFamily="18" charset="0"/>
              </a:rPr>
              <a:t/>
            </a:r>
            <a:br>
              <a:rPr lang="en-IN" sz="4000" smtClean="0">
                <a:latin typeface="Times New Roman" pitchFamily="18" charset="0"/>
                <a:ea typeface="ＭＳ Ｐゴシック" pitchFamily="34" charset="-128"/>
                <a:cs typeface="Times New Roman" pitchFamily="18" charset="0"/>
              </a:rPr>
            </a:br>
            <a:r>
              <a:rPr lang="en-IN" sz="4000" smtClean="0">
                <a:latin typeface="Times New Roman" pitchFamily="18" charset="0"/>
                <a:ea typeface="ＭＳ Ｐゴシック" pitchFamily="34" charset="-128"/>
                <a:cs typeface="Times New Roman" pitchFamily="18" charset="0"/>
              </a:rPr>
              <a:t>(contd.)</a:t>
            </a:r>
            <a:endParaRPr lang="en-IN" sz="4000" smtClean="0">
              <a:ea typeface="ＭＳ Ｐゴシック" pitchFamily="34" charset="-128"/>
              <a:cs typeface="Times New Roman" pitchFamily="18" charset="0"/>
            </a:endParaRPr>
          </a:p>
        </p:txBody>
      </p:sp>
      <p:sp>
        <p:nvSpPr>
          <p:cNvPr id="7171"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Comparison:</a:t>
            </a:r>
          </a:p>
          <a:p>
            <a:pPr lvl="1" eaLnBrk="1" hangingPunct="1"/>
            <a:r>
              <a:rPr lang="en-US" smtClean="0">
                <a:latin typeface="Times New Roman" pitchFamily="18" charset="0"/>
                <a:cs typeface="Times New Roman" pitchFamily="18" charset="0"/>
              </a:rPr>
              <a:t>During rollback , amount of computation redone during recovery more in system that use optimistic logging when compared to system tat use pessimistic logging.</a:t>
            </a:r>
          </a:p>
          <a:p>
            <a:pPr lvl="1" eaLnBrk="1" hangingPunct="1">
              <a:buFont typeface="Arial" charset="0"/>
              <a:buNone/>
            </a:pPr>
            <a:endParaRPr lang="en-IN"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ja-JP" sz="4000" smtClean="0">
                <a:latin typeface="Times New Roman" pitchFamily="18" charset="0"/>
                <a:cs typeface="Times New Roman" pitchFamily="18" charset="0"/>
              </a:rPr>
              <a:t>Two types of log</a:t>
            </a:r>
          </a:p>
        </p:txBody>
      </p:sp>
      <p:sp>
        <p:nvSpPr>
          <p:cNvPr id="8195" name="Rectangle 3"/>
          <p:cNvSpPr>
            <a:spLocks noGrp="1" noChangeArrowheads="1"/>
          </p:cNvSpPr>
          <p:nvPr>
            <p:ph type="body" idx="1"/>
          </p:nvPr>
        </p:nvSpPr>
        <p:spPr>
          <a:xfrm>
            <a:off x="285750" y="1643063"/>
            <a:ext cx="8401050" cy="4665662"/>
          </a:xfrm>
        </p:spPr>
        <p:txBody>
          <a:bodyPr/>
          <a:lstStyle/>
          <a:p>
            <a:pPr eaLnBrk="1" hangingPunct="1">
              <a:lnSpc>
                <a:spcPct val="90000"/>
              </a:lnSpc>
            </a:pPr>
            <a:r>
              <a:rPr lang="en-US" altLang="ja-JP" sz="2800" smtClean="0">
                <a:latin typeface="Times New Roman" pitchFamily="18" charset="0"/>
                <a:cs typeface="Times New Roman" pitchFamily="18" charset="0"/>
              </a:rPr>
              <a:t>Two types of log storage, volatile and stable log.</a:t>
            </a:r>
          </a:p>
          <a:p>
            <a:pPr eaLnBrk="1" hangingPunct="1">
              <a:lnSpc>
                <a:spcPct val="90000"/>
              </a:lnSpc>
              <a:buFont typeface="Arial" charset="0"/>
              <a:buNone/>
            </a:pPr>
            <a:endParaRPr lang="en-US" altLang="ja-JP" sz="2800" smtClean="0">
              <a:latin typeface="Times New Roman" pitchFamily="18" charset="0"/>
              <a:cs typeface="Times New Roman" pitchFamily="18" charset="0"/>
            </a:endParaRPr>
          </a:p>
          <a:p>
            <a:pPr eaLnBrk="1" hangingPunct="1">
              <a:lnSpc>
                <a:spcPct val="90000"/>
              </a:lnSpc>
            </a:pPr>
            <a:r>
              <a:rPr lang="en-US" altLang="ja-JP" sz="2800" smtClean="0">
                <a:latin typeface="Times New Roman" pitchFamily="18" charset="0"/>
                <a:cs typeface="Times New Roman" pitchFamily="18" charset="0"/>
              </a:rPr>
              <a:t>Volatile log:</a:t>
            </a:r>
          </a:p>
          <a:p>
            <a:pPr lvl="1" eaLnBrk="1" hangingPunct="1">
              <a:lnSpc>
                <a:spcPct val="90000"/>
              </a:lnSpc>
              <a:buFont typeface="Arial" charset="0"/>
              <a:buChar char="•"/>
            </a:pPr>
            <a:r>
              <a:rPr lang="en-US" altLang="ja-JP" sz="2400" smtClean="0">
                <a:latin typeface="Times New Roman" pitchFamily="18" charset="0"/>
                <a:cs typeface="Times New Roman" pitchFamily="18" charset="0"/>
              </a:rPr>
              <a:t>Access time less.</a:t>
            </a:r>
          </a:p>
          <a:p>
            <a:pPr lvl="1" eaLnBrk="1" hangingPunct="1">
              <a:lnSpc>
                <a:spcPct val="90000"/>
              </a:lnSpc>
              <a:buFont typeface="Arial" charset="0"/>
              <a:buChar char="•"/>
            </a:pPr>
            <a:r>
              <a:rPr lang="en-US" altLang="ja-JP" sz="2400" smtClean="0">
                <a:latin typeface="Times New Roman" pitchFamily="18" charset="0"/>
                <a:cs typeface="Times New Roman" pitchFamily="18" charset="0"/>
              </a:rPr>
              <a:t>Contents are lost if processor fails.</a:t>
            </a:r>
          </a:p>
          <a:p>
            <a:pPr lvl="1" eaLnBrk="1" hangingPunct="1">
              <a:lnSpc>
                <a:spcPct val="90000"/>
              </a:lnSpc>
              <a:buFont typeface="Arial" charset="0"/>
              <a:buChar char="•"/>
            </a:pPr>
            <a:r>
              <a:rPr lang="en-US" altLang="ja-JP" sz="2400" smtClean="0">
                <a:latin typeface="Times New Roman" pitchFamily="18" charset="0"/>
                <a:cs typeface="Times New Roman" pitchFamily="18" charset="0"/>
              </a:rPr>
              <a:t>Periodically flushed to stable storage and cleared.</a:t>
            </a:r>
          </a:p>
          <a:p>
            <a:pPr lvl="1" eaLnBrk="1" hangingPunct="1">
              <a:lnSpc>
                <a:spcPct val="90000"/>
              </a:lnSpc>
            </a:pPr>
            <a:endParaRPr lang="en-US" altLang="ja-JP" sz="2400" smtClean="0">
              <a:latin typeface="Times New Roman" pitchFamily="18" charset="0"/>
              <a:cs typeface="Times New Roman" pitchFamily="18" charset="0"/>
            </a:endParaRPr>
          </a:p>
          <a:p>
            <a:pPr eaLnBrk="1" hangingPunct="1">
              <a:lnSpc>
                <a:spcPct val="90000"/>
              </a:lnSpc>
            </a:pPr>
            <a:r>
              <a:rPr lang="en-US" altLang="ja-JP" sz="2800" smtClean="0">
                <a:latin typeface="Times New Roman" pitchFamily="18" charset="0"/>
                <a:cs typeface="Times New Roman" pitchFamily="18" charset="0"/>
              </a:rPr>
              <a:t>Stable log:</a:t>
            </a:r>
          </a:p>
          <a:p>
            <a:pPr lvl="1" eaLnBrk="1" hangingPunct="1">
              <a:lnSpc>
                <a:spcPct val="90000"/>
              </a:lnSpc>
              <a:buFont typeface="Arial" charset="0"/>
              <a:buChar char="•"/>
            </a:pPr>
            <a:r>
              <a:rPr lang="en-US" altLang="ja-JP" sz="2400" smtClean="0">
                <a:latin typeface="Times New Roman" pitchFamily="18" charset="0"/>
                <a:cs typeface="Times New Roman" pitchFamily="18" charset="0"/>
              </a:rPr>
              <a:t>Slow access.</a:t>
            </a:r>
          </a:p>
          <a:p>
            <a:pPr lvl="1" eaLnBrk="1" hangingPunct="1">
              <a:lnSpc>
                <a:spcPct val="90000"/>
              </a:lnSpc>
              <a:buFont typeface="Arial" charset="0"/>
              <a:buChar char="•"/>
            </a:pPr>
            <a:r>
              <a:rPr lang="en-US" altLang="ja-JP" sz="2400" smtClean="0">
                <a:latin typeface="Times New Roman" pitchFamily="18" charset="0"/>
                <a:cs typeface="Times New Roman" pitchFamily="18" charset="0"/>
              </a:rPr>
              <a:t> Not lost even if processors fail.</a:t>
            </a:r>
          </a:p>
        </p:txBody>
      </p:sp>
      <p:sp>
        <p:nvSpPr>
          <p:cNvPr id="8196" name="Text Box 4"/>
          <p:cNvSpPr txBox="1">
            <a:spLocks noChangeArrowheads="1"/>
          </p:cNvSpPr>
          <p:nvPr/>
        </p:nvSpPr>
        <p:spPr bwMode="auto">
          <a:xfrm>
            <a:off x="1428750" y="1214438"/>
            <a:ext cx="6410325"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latin typeface="Calibri" pitchFamily="34" charset="0"/>
              </a:rPr>
              <a:t>～</a:t>
            </a:r>
            <a:r>
              <a:rPr kumimoji="1" lang="en-US" altLang="ja-JP" sz="2400" b="1">
                <a:solidFill>
                  <a:schemeClr val="tx2"/>
                </a:solidFill>
                <a:latin typeface="Calibri" pitchFamily="34" charset="0"/>
              </a:rPr>
              <a:t>Asynchronous Checkpoint / Recovery</a:t>
            </a:r>
            <a:r>
              <a:rPr kumimoji="1" lang="ja-JP" altLang="en-US" sz="2400" b="1">
                <a:solidFill>
                  <a:schemeClr val="tx2"/>
                </a:solidFill>
                <a:latin typeface="Calibri" pitchFamily="34"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4000" smtClean="0">
                <a:latin typeface="Times New Roman" pitchFamily="18" charset="0"/>
                <a:ea typeface="ＭＳ Ｐゴシック" pitchFamily="34" charset="-128"/>
                <a:cs typeface="Times New Roman" pitchFamily="18" charset="0"/>
              </a:rPr>
              <a:t>Record events</a:t>
            </a:r>
            <a:endParaRPr lang="en-IN" sz="4000" smtClean="0">
              <a:latin typeface="Times New Roman" pitchFamily="18" charset="0"/>
              <a:ea typeface="ＭＳ Ｐゴシック" pitchFamily="34" charset="-128"/>
              <a:cs typeface="Times New Roman" pitchFamily="18" charset="0"/>
            </a:endParaRPr>
          </a:p>
        </p:txBody>
      </p:sp>
      <p:sp>
        <p:nvSpPr>
          <p:cNvPr id="9219" name="Content Placeholder 2"/>
          <p:cNvSpPr>
            <a:spLocks noGrp="1"/>
          </p:cNvSpPr>
          <p:nvPr>
            <p:ph idx="1"/>
          </p:nvPr>
        </p:nvSpPr>
        <p:spPr>
          <a:xfrm>
            <a:off x="457200" y="1600200"/>
            <a:ext cx="8229600" cy="4757738"/>
          </a:xfrm>
        </p:spPr>
        <p:txBody>
          <a:bodyPr/>
          <a:lstStyle/>
          <a:p>
            <a:pPr eaLnBrk="1" hangingPunct="1"/>
            <a:r>
              <a:rPr lang="en-US" sz="2800" smtClean="0">
                <a:latin typeface="Times New Roman" pitchFamily="18" charset="0"/>
                <a:cs typeface="Times New Roman" pitchFamily="18" charset="0"/>
              </a:rPr>
              <a:t>Each processor, after event, records triplet{s,m,msg_sent} in volatile storage.</a:t>
            </a:r>
          </a:p>
          <a:p>
            <a:pPr eaLnBrk="1" hangingPunct="1"/>
            <a:r>
              <a:rPr lang="en-US" sz="2800" smtClean="0">
                <a:latin typeface="Times New Roman" pitchFamily="18" charset="0"/>
                <a:cs typeface="Times New Roman" pitchFamily="18" charset="0"/>
              </a:rPr>
              <a:t>S is state of the processor before the event.</a:t>
            </a:r>
          </a:p>
          <a:p>
            <a:pPr eaLnBrk="1" hangingPunct="1"/>
            <a:r>
              <a:rPr lang="en-US" sz="2800" smtClean="0">
                <a:latin typeface="Times New Roman" pitchFamily="18" charset="0"/>
                <a:cs typeface="Times New Roman" pitchFamily="18" charset="0"/>
              </a:rPr>
              <a:t>m is message whose arrival caused the events.</a:t>
            </a:r>
          </a:p>
          <a:p>
            <a:pPr eaLnBrk="1" hangingPunct="1"/>
            <a:r>
              <a:rPr lang="en-US" sz="2800" smtClean="0">
                <a:latin typeface="Times New Roman" pitchFamily="18" charset="0"/>
                <a:cs typeface="Times New Roman" pitchFamily="18" charset="0"/>
              </a:rPr>
              <a:t>msg_sent is  the set of messages that were sent by processor during event.</a:t>
            </a:r>
          </a:p>
          <a:p>
            <a:pPr eaLnBrk="1" hangingPunct="1"/>
            <a:r>
              <a:rPr lang="en-US" sz="2800" smtClean="0">
                <a:latin typeface="Times New Roman" pitchFamily="18" charset="0"/>
                <a:cs typeface="Times New Roman" pitchFamily="18" charset="0"/>
              </a:rPr>
              <a:t>Local checkpoint at each processor consist of the record of an event occurring at processor</a:t>
            </a:r>
          </a:p>
          <a:p>
            <a:pPr eaLnBrk="1" hangingPunct="1"/>
            <a:r>
              <a:rPr lang="en-US" sz="2800" smtClean="0">
                <a:latin typeface="Times New Roman" pitchFamily="18" charset="0"/>
                <a:cs typeface="Times New Roman" pitchFamily="18" charset="0"/>
              </a:rPr>
              <a:t>Taken without any synchronization with other processors.</a:t>
            </a:r>
          </a:p>
          <a:p>
            <a:pPr eaLnBrk="1" hangingPunct="1"/>
            <a:endParaRPr lang="en-IN"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ja-JP" sz="4000" smtClean="0">
                <a:latin typeface="Times New Roman" pitchFamily="18" charset="0"/>
                <a:cs typeface="Times New Roman" pitchFamily="18" charset="0"/>
              </a:rPr>
              <a:t>Preliminary (Assumptions)</a:t>
            </a:r>
            <a:endParaRPr lang="ja-JP" altLang="en-US" sz="4000" smtClean="0">
              <a:latin typeface="Times New Roman" pitchFamily="18" charset="0"/>
              <a:cs typeface="Times New Roman" pitchFamily="18" charset="0"/>
            </a:endParaRPr>
          </a:p>
        </p:txBody>
      </p:sp>
      <p:sp>
        <p:nvSpPr>
          <p:cNvPr id="10243" name="Rectangle 3"/>
          <p:cNvSpPr>
            <a:spLocks noGrp="1" noChangeArrowheads="1"/>
          </p:cNvSpPr>
          <p:nvPr>
            <p:ph type="body" idx="1"/>
          </p:nvPr>
        </p:nvSpPr>
        <p:spPr>
          <a:xfrm>
            <a:off x="457200" y="1714500"/>
            <a:ext cx="8229600" cy="4411663"/>
          </a:xfrm>
        </p:spPr>
        <p:txBody>
          <a:bodyPr/>
          <a:lstStyle/>
          <a:p>
            <a:pPr eaLnBrk="1" hangingPunct="1"/>
            <a:r>
              <a:rPr lang="en-US" altLang="ja-JP" smtClean="0">
                <a:latin typeface="Times New Roman" pitchFamily="18" charset="0"/>
                <a:cs typeface="Times New Roman" pitchFamily="18" charset="0"/>
              </a:rPr>
              <a:t>Assumptions</a:t>
            </a:r>
            <a:endParaRPr lang="ja-JP" altLang="en-US" smtClean="0">
              <a:latin typeface="Times New Roman" pitchFamily="18" charset="0"/>
              <a:cs typeface="Times New Roman" pitchFamily="18" charset="0"/>
            </a:endParaRPr>
          </a:p>
          <a:p>
            <a:pPr lvl="1" eaLnBrk="1" hangingPunct="1">
              <a:buFont typeface="Arial" charset="0"/>
              <a:buChar char="•"/>
            </a:pPr>
            <a:r>
              <a:rPr lang="en-US" altLang="ja-JP" smtClean="0">
                <a:latin typeface="Times New Roman" pitchFamily="18" charset="0"/>
                <a:cs typeface="Times New Roman" pitchFamily="18" charset="0"/>
              </a:rPr>
              <a:t>Communication channels are FIFO</a:t>
            </a:r>
          </a:p>
          <a:p>
            <a:pPr lvl="1" eaLnBrk="1" hangingPunct="1">
              <a:buFont typeface="Arial" charset="0"/>
              <a:buChar char="•"/>
            </a:pPr>
            <a:r>
              <a:rPr lang="en-US" altLang="ja-JP" smtClean="0">
                <a:latin typeface="Times New Roman" pitchFamily="18" charset="0"/>
                <a:cs typeface="Times New Roman" pitchFamily="18" charset="0"/>
              </a:rPr>
              <a:t>Communication channels are reliable</a:t>
            </a:r>
          </a:p>
          <a:p>
            <a:pPr lvl="1" eaLnBrk="1" hangingPunct="1">
              <a:buFont typeface="Arial" charset="0"/>
              <a:buChar char="•"/>
            </a:pPr>
            <a:r>
              <a:rPr lang="en-US" altLang="ja-JP" smtClean="0">
                <a:latin typeface="Times New Roman" pitchFamily="18" charset="0"/>
                <a:cs typeface="Times New Roman" pitchFamily="18" charset="0"/>
              </a:rPr>
              <a:t>Communication channel have infinite buffers.</a:t>
            </a:r>
          </a:p>
          <a:p>
            <a:pPr lvl="1" eaLnBrk="1" hangingPunct="1">
              <a:buFont typeface="Arial" charset="0"/>
              <a:buChar char="•"/>
            </a:pPr>
            <a:r>
              <a:rPr lang="en-US" altLang="ja-JP" smtClean="0">
                <a:latin typeface="Times New Roman" pitchFamily="18" charset="0"/>
                <a:cs typeface="Times New Roman" pitchFamily="18" charset="0"/>
              </a:rPr>
              <a:t>Message transmission delay is arbitrary, but finite.</a:t>
            </a:r>
          </a:p>
          <a:p>
            <a:pPr eaLnBrk="1" hangingPunct="1"/>
            <a:endParaRPr lang="ja-JP" altLang="en-US" sz="2800" smtClean="0">
              <a:latin typeface="Times New Roman" pitchFamily="18" charset="0"/>
              <a:cs typeface="Times New Roman" pitchFamily="18" charset="0"/>
            </a:endParaRPr>
          </a:p>
        </p:txBody>
      </p:sp>
      <p:sp>
        <p:nvSpPr>
          <p:cNvPr id="10244" name="Text Box 5"/>
          <p:cNvSpPr txBox="1">
            <a:spLocks noChangeArrowheads="1"/>
          </p:cNvSpPr>
          <p:nvPr/>
        </p:nvSpPr>
        <p:spPr bwMode="auto">
          <a:xfrm>
            <a:off x="1428750" y="1214438"/>
            <a:ext cx="6410325"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latin typeface="Calibri" pitchFamily="34" charset="0"/>
              </a:rPr>
              <a:t>～</a:t>
            </a:r>
            <a:r>
              <a:rPr kumimoji="1" lang="en-US" altLang="ja-JP" sz="2400" b="1">
                <a:solidFill>
                  <a:schemeClr val="tx2"/>
                </a:solidFill>
                <a:latin typeface="Calibri" pitchFamily="34" charset="0"/>
              </a:rPr>
              <a:t>Asynchronous Checkpoint / Recovery</a:t>
            </a:r>
            <a:r>
              <a:rPr kumimoji="1" lang="ja-JP" altLang="en-US" sz="2400" b="1">
                <a:solidFill>
                  <a:schemeClr val="tx2"/>
                </a:solidFill>
                <a:latin typeface="Calibri" pitchFamily="34"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ja-JP" sz="4000" smtClean="0">
                <a:latin typeface="Times New Roman" pitchFamily="18" charset="0"/>
                <a:cs typeface="Times New Roman" pitchFamily="18" charset="0"/>
              </a:rPr>
              <a:t>Preliminary (Notations)</a:t>
            </a:r>
            <a:endParaRPr lang="ja-JP" altLang="en-US" sz="4000" smtClean="0">
              <a:latin typeface="Times New Roman" pitchFamily="18" charset="0"/>
              <a:cs typeface="Times New Roman" pitchFamily="18" charset="0"/>
            </a:endParaRPr>
          </a:p>
        </p:txBody>
      </p:sp>
      <p:sp>
        <p:nvSpPr>
          <p:cNvPr id="11267" name="Rectangle 3"/>
          <p:cNvSpPr>
            <a:spLocks noGrp="1" noChangeArrowheads="1"/>
          </p:cNvSpPr>
          <p:nvPr>
            <p:ph type="body" idx="1"/>
          </p:nvPr>
        </p:nvSpPr>
        <p:spPr>
          <a:xfrm>
            <a:off x="857224" y="1857364"/>
            <a:ext cx="7772400" cy="4572000"/>
          </a:xfrm>
        </p:spPr>
        <p:txBody>
          <a:bodyPr/>
          <a:lstStyle/>
          <a:p>
            <a:pPr eaLnBrk="1" hangingPunct="1">
              <a:buFont typeface="Wingdings" pitchFamily="2" charset="2"/>
              <a:buNone/>
            </a:pPr>
            <a:r>
              <a:rPr lang="en-US" altLang="ja-JP" sz="2400" dirty="0" smtClean="0">
                <a:latin typeface="Times New Roman" pitchFamily="18" charset="0"/>
                <a:cs typeface="Times New Roman" pitchFamily="18" charset="0"/>
              </a:rPr>
              <a:t>Definition</a:t>
            </a:r>
          </a:p>
          <a:p>
            <a:pPr lvl="1" eaLnBrk="1" hangingPunct="1">
              <a:buFont typeface="Wingdings" pitchFamily="2" charset="2"/>
              <a:buNone/>
            </a:pPr>
            <a:r>
              <a:rPr lang="en-US" altLang="ja-JP" sz="2400" dirty="0" err="1" smtClean="0">
                <a:solidFill>
                  <a:srgbClr val="000099"/>
                </a:solidFill>
                <a:latin typeface="Times New Roman" pitchFamily="18" charset="0"/>
                <a:cs typeface="Times New Roman" pitchFamily="18" charset="0"/>
              </a:rPr>
              <a:t>CkPt</a:t>
            </a:r>
            <a:r>
              <a:rPr lang="en-US" altLang="ja-JP" sz="2400" baseline="-25000" dirty="0" err="1" smtClean="0">
                <a:solidFill>
                  <a:srgbClr val="000099"/>
                </a:solidFill>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 : the checkpoint (stable log) that </a:t>
            </a:r>
            <a:r>
              <a:rPr lang="en-US" altLang="ja-JP" sz="24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  rolled back  when failure occurs</a:t>
            </a:r>
          </a:p>
          <a:p>
            <a:pPr lvl="1" eaLnBrk="1" hangingPunct="1">
              <a:buFont typeface="Wingdings" pitchFamily="2" charset="2"/>
              <a:buNone/>
            </a:pPr>
            <a:r>
              <a:rPr lang="en-US" altLang="ja-JP" sz="2400" dirty="0" err="1" smtClean="0">
                <a:solidFill>
                  <a:srgbClr val="000099"/>
                </a:solidFill>
                <a:latin typeface="Times New Roman" pitchFamily="18" charset="0"/>
                <a:cs typeface="Times New Roman" pitchFamily="18" charset="0"/>
              </a:rPr>
              <a:t>RCVD</a:t>
            </a:r>
            <a:r>
              <a:rPr lang="en-US" altLang="ja-JP" sz="2400" baseline="-25000" dirty="0" err="1" smtClean="0">
                <a:solidFill>
                  <a:srgbClr val="000099"/>
                </a:solidFill>
                <a:latin typeface="Times New Roman" pitchFamily="18" charset="0"/>
                <a:cs typeface="Times New Roman" pitchFamily="18" charset="0"/>
              </a:rPr>
              <a:t>i←j</a:t>
            </a:r>
            <a:r>
              <a:rPr lang="en-US" altLang="ja-JP" sz="2400" baseline="-25000" dirty="0" smtClean="0">
                <a:solidFill>
                  <a:srgbClr val="000099"/>
                </a:solidFill>
                <a:latin typeface="Times New Roman" pitchFamily="18" charset="0"/>
                <a:cs typeface="Times New Roman" pitchFamily="18" charset="0"/>
              </a:rPr>
              <a:t> </a:t>
            </a:r>
            <a:r>
              <a:rPr lang="en-US" altLang="ja-JP" sz="2400" dirty="0" smtClean="0">
                <a:solidFill>
                  <a:srgbClr val="000099"/>
                </a:solidFill>
                <a:latin typeface="Times New Roman" pitchFamily="18" charset="0"/>
                <a:cs typeface="Times New Roman" pitchFamily="18" charset="0"/>
              </a:rPr>
              <a:t>(</a:t>
            </a:r>
            <a:r>
              <a:rPr lang="en-US" altLang="ja-JP" sz="2400" dirty="0" err="1" smtClean="0">
                <a:solidFill>
                  <a:srgbClr val="000099"/>
                </a:solidFill>
                <a:latin typeface="Times New Roman" pitchFamily="18" charset="0"/>
                <a:cs typeface="Times New Roman" pitchFamily="18" charset="0"/>
              </a:rPr>
              <a:t>CkPt</a:t>
            </a:r>
            <a:r>
              <a:rPr lang="en-US" altLang="ja-JP" sz="2400" baseline="-25000" dirty="0" err="1" smtClean="0">
                <a:solidFill>
                  <a:srgbClr val="000099"/>
                </a:solidFill>
                <a:latin typeface="Times New Roman" pitchFamily="18" charset="0"/>
                <a:cs typeface="Times New Roman" pitchFamily="18" charset="0"/>
              </a:rPr>
              <a:t>i</a:t>
            </a:r>
            <a:r>
              <a:rPr lang="en-US" altLang="ja-JP" sz="2400" dirty="0" smtClean="0">
                <a:solidFill>
                  <a:srgbClr val="000099"/>
                </a:solidFill>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 :</a:t>
            </a:r>
            <a:br>
              <a:rPr lang="en-US" altLang="ja-JP" sz="2400" dirty="0" smtClean="0">
                <a:latin typeface="Times New Roman" pitchFamily="18" charset="0"/>
                <a:cs typeface="Times New Roman" pitchFamily="18" charset="0"/>
              </a:rPr>
            </a:br>
            <a:r>
              <a:rPr lang="en-US" altLang="ja-JP" sz="2400" dirty="0" smtClean="0">
                <a:latin typeface="Times New Roman" pitchFamily="18" charset="0"/>
                <a:cs typeface="Times New Roman" pitchFamily="18" charset="0"/>
              </a:rPr>
              <a:t>the number of messages received by processor </a:t>
            </a:r>
            <a:r>
              <a:rPr lang="en-US" altLang="ja-JP" sz="24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 from processor j, per the information stored in the checkpoint </a:t>
            </a:r>
            <a:r>
              <a:rPr lang="en-US" altLang="ja-JP" sz="2400" dirty="0" err="1" smtClean="0">
                <a:latin typeface="Times New Roman" pitchFamily="18" charset="0"/>
                <a:cs typeface="Times New Roman" pitchFamily="18" charset="0"/>
              </a:rPr>
              <a:t>CkPt</a:t>
            </a:r>
            <a:r>
              <a:rPr lang="en-US" altLang="ja-JP" sz="2400" baseline="-25000" dirty="0" err="1" smtClean="0">
                <a:latin typeface="Times New Roman" pitchFamily="18" charset="0"/>
                <a:cs typeface="Times New Roman" pitchFamily="18" charset="0"/>
              </a:rPr>
              <a:t>i</a:t>
            </a:r>
            <a:r>
              <a:rPr lang="en-US" altLang="ja-JP" sz="2400" baseline="-25000" dirty="0" smtClean="0">
                <a:latin typeface="Times New Roman" pitchFamily="18" charset="0"/>
                <a:cs typeface="Times New Roman" pitchFamily="18" charset="0"/>
              </a:rPr>
              <a:t> </a:t>
            </a:r>
          </a:p>
          <a:p>
            <a:pPr lvl="1" eaLnBrk="1" hangingPunct="1">
              <a:buFont typeface="Wingdings" pitchFamily="2" charset="2"/>
              <a:buNone/>
            </a:pPr>
            <a:r>
              <a:rPr lang="en-US" altLang="ja-JP" sz="2400" dirty="0" err="1" smtClean="0">
                <a:solidFill>
                  <a:srgbClr val="000099"/>
                </a:solidFill>
                <a:latin typeface="Times New Roman" pitchFamily="18" charset="0"/>
                <a:cs typeface="Times New Roman" pitchFamily="18" charset="0"/>
              </a:rPr>
              <a:t>SENT</a:t>
            </a:r>
            <a:r>
              <a:rPr lang="en-US" altLang="ja-JP" sz="2400" baseline="-25000" dirty="0" err="1" smtClean="0">
                <a:solidFill>
                  <a:srgbClr val="000099"/>
                </a:solidFill>
                <a:latin typeface="Times New Roman" pitchFamily="18" charset="0"/>
                <a:cs typeface="Times New Roman" pitchFamily="18" charset="0"/>
              </a:rPr>
              <a:t>i→j</a:t>
            </a:r>
            <a:r>
              <a:rPr lang="en-US" altLang="ja-JP" sz="2400" dirty="0" smtClean="0">
                <a:solidFill>
                  <a:srgbClr val="000099"/>
                </a:solidFill>
                <a:latin typeface="Times New Roman" pitchFamily="18" charset="0"/>
                <a:cs typeface="Times New Roman" pitchFamily="18" charset="0"/>
              </a:rPr>
              <a:t>(</a:t>
            </a:r>
            <a:r>
              <a:rPr lang="en-US" altLang="ja-JP" sz="2400" dirty="0" err="1" smtClean="0">
                <a:solidFill>
                  <a:srgbClr val="000099"/>
                </a:solidFill>
                <a:latin typeface="Times New Roman" pitchFamily="18" charset="0"/>
                <a:cs typeface="Times New Roman" pitchFamily="18" charset="0"/>
              </a:rPr>
              <a:t>CkPt</a:t>
            </a:r>
            <a:r>
              <a:rPr lang="en-US" altLang="ja-JP" sz="2400" baseline="-25000" dirty="0" err="1" smtClean="0">
                <a:solidFill>
                  <a:srgbClr val="000099"/>
                </a:solidFill>
                <a:latin typeface="Times New Roman" pitchFamily="18" charset="0"/>
                <a:cs typeface="Times New Roman" pitchFamily="18" charset="0"/>
              </a:rPr>
              <a:t>i</a:t>
            </a:r>
            <a:r>
              <a:rPr lang="en-US" altLang="ja-JP" sz="2400" dirty="0" smtClean="0">
                <a:solidFill>
                  <a:srgbClr val="000099"/>
                </a:solidFill>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 :</a:t>
            </a:r>
            <a:br>
              <a:rPr lang="en-US" altLang="ja-JP" sz="2400" dirty="0" smtClean="0">
                <a:latin typeface="Times New Roman" pitchFamily="18" charset="0"/>
                <a:cs typeface="Times New Roman" pitchFamily="18" charset="0"/>
              </a:rPr>
            </a:br>
            <a:r>
              <a:rPr lang="en-US" altLang="ja-JP" sz="2400" dirty="0" smtClean="0">
                <a:latin typeface="Times New Roman" pitchFamily="18" charset="0"/>
                <a:cs typeface="Times New Roman" pitchFamily="18" charset="0"/>
              </a:rPr>
              <a:t>the number of messages sent by processor </a:t>
            </a:r>
            <a:r>
              <a:rPr lang="en-US" altLang="ja-JP" sz="24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 to processor j, per the information stored in the checkpoint </a:t>
            </a:r>
            <a:r>
              <a:rPr lang="en-US" altLang="ja-JP" sz="2400" dirty="0" err="1" smtClean="0">
                <a:latin typeface="Times New Roman" pitchFamily="18" charset="0"/>
                <a:cs typeface="Times New Roman" pitchFamily="18" charset="0"/>
              </a:rPr>
              <a:t>CkPt</a:t>
            </a:r>
            <a:r>
              <a:rPr lang="en-US" altLang="ja-JP" sz="2400" baseline="-25000" dirty="0" err="1" smtClean="0">
                <a:latin typeface="Times New Roman" pitchFamily="18" charset="0"/>
                <a:cs typeface="Times New Roman" pitchFamily="18" charset="0"/>
              </a:rPr>
              <a:t>i</a:t>
            </a:r>
            <a:r>
              <a:rPr lang="en-US" altLang="ja-JP" sz="2400" baseline="-25000" dirty="0" smtClean="0">
                <a:latin typeface="Times New Roman" pitchFamily="18" charset="0"/>
                <a:cs typeface="Times New Roman" pitchFamily="18" charset="0"/>
              </a:rPr>
              <a:t> </a:t>
            </a:r>
            <a:r>
              <a:rPr lang="en-US" altLang="ja-JP" sz="2400" dirty="0" smtClean="0">
                <a:latin typeface="Times New Roman" pitchFamily="18" charset="0"/>
                <a:cs typeface="Times New Roman" pitchFamily="18" charset="0"/>
              </a:rPr>
              <a:t> </a:t>
            </a:r>
            <a:endParaRPr lang="en-US" altLang="ja-JP" sz="2400" baseline="-25000" dirty="0" smtClean="0">
              <a:latin typeface="Times New Roman" pitchFamily="18" charset="0"/>
              <a:cs typeface="Times New Roman" pitchFamily="18" charset="0"/>
            </a:endParaRPr>
          </a:p>
          <a:p>
            <a:pPr lvl="1" eaLnBrk="1" hangingPunct="1">
              <a:buFont typeface="Wingdings" pitchFamily="2" charset="2"/>
              <a:buNone/>
            </a:pPr>
            <a:endParaRPr lang="en-US" altLang="ja-JP" sz="2400" dirty="0" smtClean="0">
              <a:latin typeface="Times New Roman" pitchFamily="18" charset="0"/>
              <a:cs typeface="Times New Roman" pitchFamily="18" charset="0"/>
            </a:endParaRPr>
          </a:p>
        </p:txBody>
      </p:sp>
      <p:sp>
        <p:nvSpPr>
          <p:cNvPr id="11268" name="Text Box 4"/>
          <p:cNvSpPr txBox="1">
            <a:spLocks noChangeArrowheads="1"/>
          </p:cNvSpPr>
          <p:nvPr/>
        </p:nvSpPr>
        <p:spPr bwMode="auto">
          <a:xfrm>
            <a:off x="1042988" y="1341438"/>
            <a:ext cx="6410325"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latin typeface="Times New Roman" pitchFamily="18" charset="0"/>
                <a:cs typeface="Times New Roman" pitchFamily="18" charset="0"/>
              </a:rPr>
              <a:t>～</a:t>
            </a:r>
            <a:r>
              <a:rPr kumimoji="1" lang="en-US" altLang="ja-JP" sz="2400" b="1">
                <a:solidFill>
                  <a:schemeClr val="tx2"/>
                </a:solidFill>
                <a:latin typeface="Times New Roman" pitchFamily="18" charset="0"/>
                <a:cs typeface="Times New Roman" pitchFamily="18" charset="0"/>
              </a:rPr>
              <a:t>Asynchronous Checkpoint / Recovery</a:t>
            </a:r>
            <a:r>
              <a:rPr kumimoji="1" lang="ja-JP" altLang="en-US" sz="2400" b="1">
                <a:solidFill>
                  <a:schemeClr val="tx2"/>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4" name="Content Placeholder 3"/>
          <p:cNvSpPr>
            <a:spLocks noGrp="1"/>
          </p:cNvSpPr>
          <p:nvPr>
            <p:ph sz="quarter" idx="1"/>
          </p:nvPr>
        </p:nvSpPr>
        <p:spPr/>
        <p:txBody>
          <a:bodyPr>
            <a:normAutofit/>
          </a:bodyPr>
          <a:lstStyle/>
          <a:p>
            <a:pPr lvl="1">
              <a:buFont typeface="Wingdings" pitchFamily="2" charset="2"/>
              <a:buChar char="Ø"/>
            </a:pPr>
            <a:r>
              <a:rPr lang="en-US" altLang="ja-JP" dirty="0" smtClean="0"/>
              <a:t>Check-Pointing</a:t>
            </a:r>
            <a:br>
              <a:rPr lang="en-US" altLang="ja-JP" dirty="0" smtClean="0"/>
            </a:br>
            <a:r>
              <a:rPr lang="en-US" altLang="ja-JP" dirty="0" smtClean="0"/>
              <a:t>  </a:t>
            </a:r>
            <a:r>
              <a:rPr lang="en-US" altLang="ja-JP" i="1" dirty="0"/>
              <a:t>T</a:t>
            </a:r>
            <a:r>
              <a:rPr lang="en-US" altLang="ja-JP" i="1" dirty="0" smtClean="0"/>
              <a:t>he process of saving state</a:t>
            </a:r>
          </a:p>
          <a:p>
            <a:pPr lvl="1">
              <a:buNone/>
            </a:pPr>
            <a:endParaRPr lang="en-US" altLang="ja-JP" i="1" dirty="0" smtClean="0"/>
          </a:p>
          <a:p>
            <a:pPr lvl="1">
              <a:buFont typeface="Wingdings" pitchFamily="2" charset="2"/>
              <a:buChar char="Ø"/>
            </a:pPr>
            <a:r>
              <a:rPr lang="en-US" altLang="ja-JP" dirty="0"/>
              <a:t>C</a:t>
            </a:r>
            <a:r>
              <a:rPr lang="en-US" altLang="ja-JP" dirty="0" smtClean="0"/>
              <a:t>heckpoint </a:t>
            </a:r>
            <a:br>
              <a:rPr lang="en-US" altLang="ja-JP" dirty="0" smtClean="0"/>
            </a:br>
            <a:r>
              <a:rPr lang="en-US" altLang="ja-JP" dirty="0" smtClean="0"/>
              <a:t>  </a:t>
            </a:r>
            <a:r>
              <a:rPr lang="en-US" altLang="ja-JP" i="1" dirty="0"/>
              <a:t>T</a:t>
            </a:r>
            <a:r>
              <a:rPr lang="en-US" altLang="ja-JP" i="1" dirty="0" smtClean="0"/>
              <a:t>he recovery point at which check-pointing occurs</a:t>
            </a:r>
          </a:p>
          <a:p>
            <a:pPr lvl="1">
              <a:buNone/>
            </a:pPr>
            <a:endParaRPr lang="en-US" altLang="ja-JP" i="1" dirty="0" smtClean="0"/>
          </a:p>
          <a:p>
            <a:pPr lvl="1">
              <a:buFont typeface="Wingdings" pitchFamily="2" charset="2"/>
              <a:buChar char="Ø"/>
            </a:pPr>
            <a:r>
              <a:rPr lang="en-US" altLang="ja-JP" dirty="0"/>
              <a:t>R</a:t>
            </a:r>
            <a:r>
              <a:rPr lang="en-US" altLang="ja-JP" dirty="0" smtClean="0"/>
              <a:t>olling </a:t>
            </a:r>
            <a:r>
              <a:rPr lang="en-US" altLang="ja-JP" dirty="0"/>
              <a:t>B</a:t>
            </a:r>
            <a:r>
              <a:rPr lang="en-US" altLang="ja-JP" dirty="0" smtClean="0"/>
              <a:t>ack </a:t>
            </a:r>
            <a:br>
              <a:rPr lang="en-US" altLang="ja-JP" dirty="0" smtClean="0"/>
            </a:br>
            <a:r>
              <a:rPr lang="en-US" altLang="ja-JP" dirty="0" smtClean="0"/>
              <a:t>  </a:t>
            </a:r>
            <a:r>
              <a:rPr lang="en-US" altLang="ja-JP" i="1" dirty="0"/>
              <a:t>T</a:t>
            </a:r>
            <a:r>
              <a:rPr lang="en-US" altLang="ja-JP" i="1" dirty="0" smtClean="0"/>
              <a:t>he process of restoring a process to a prior-state</a:t>
            </a:r>
          </a:p>
          <a:p>
            <a:pPr lvl="1">
              <a:buNone/>
            </a:pPr>
            <a:r>
              <a:rPr lang="en-US" altLang="ja-JP" sz="3200" i="1" dirty="0" smtClean="0"/>
              <a:t>      </a:t>
            </a:r>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ja-JP" sz="4000" smtClean="0">
                <a:latin typeface="Times New Roman" pitchFamily="18" charset="0"/>
                <a:cs typeface="Times New Roman" pitchFamily="18" charset="0"/>
              </a:rPr>
              <a:t>Recovery Algorithm</a:t>
            </a:r>
          </a:p>
        </p:txBody>
      </p:sp>
      <p:sp>
        <p:nvSpPr>
          <p:cNvPr id="12291" name="Rectangle 3"/>
          <p:cNvSpPr>
            <a:spLocks noGrp="1" noChangeArrowheads="1"/>
          </p:cNvSpPr>
          <p:nvPr>
            <p:ph type="body" idx="1"/>
          </p:nvPr>
        </p:nvSpPr>
        <p:spPr>
          <a:xfrm>
            <a:off x="857224" y="1785926"/>
            <a:ext cx="7772400" cy="4572000"/>
          </a:xfrm>
        </p:spPr>
        <p:txBody>
          <a:bodyPr/>
          <a:lstStyle/>
          <a:p>
            <a:pPr marL="439738" indent="-495300" eaLnBrk="1" hangingPunct="1">
              <a:lnSpc>
                <a:spcPct val="80000"/>
              </a:lnSpc>
            </a:pPr>
            <a:r>
              <a:rPr lang="en-US" altLang="ja-JP" sz="2400" dirty="0" smtClean="0">
                <a:latin typeface="Times New Roman" pitchFamily="18" charset="0"/>
                <a:cs typeface="Times New Roman" pitchFamily="18" charset="0"/>
              </a:rPr>
              <a:t>Each processor  keeps track of number of messages it has sent to other processor as well as number of messages it has received from other processor.</a:t>
            </a:r>
          </a:p>
          <a:p>
            <a:pPr marL="439738" indent="-495300" eaLnBrk="1" hangingPunct="1">
              <a:lnSpc>
                <a:spcPct val="80000"/>
              </a:lnSpc>
            </a:pPr>
            <a:endParaRPr lang="en-US" altLang="ja-JP" sz="2400" dirty="0" smtClean="0">
              <a:latin typeface="Times New Roman" pitchFamily="18" charset="0"/>
              <a:cs typeface="Times New Roman" pitchFamily="18" charset="0"/>
            </a:endParaRPr>
          </a:p>
          <a:p>
            <a:pPr marL="439738" indent="-495300" eaLnBrk="1" hangingPunct="1">
              <a:lnSpc>
                <a:spcPct val="80000"/>
              </a:lnSpc>
            </a:pPr>
            <a:r>
              <a:rPr lang="en-US" altLang="ja-JP" sz="2400" dirty="0" smtClean="0">
                <a:latin typeface="Times New Roman" pitchFamily="18" charset="0"/>
                <a:cs typeface="Times New Roman" pitchFamily="18" charset="0"/>
              </a:rPr>
              <a:t>When rollback occurs, other processor find out whether  any message previously sent are orphan message.</a:t>
            </a:r>
          </a:p>
          <a:p>
            <a:pPr marL="439738" indent="-495300" eaLnBrk="1" hangingPunct="1">
              <a:lnSpc>
                <a:spcPct val="80000"/>
              </a:lnSpc>
            </a:pPr>
            <a:r>
              <a:rPr lang="en-US" altLang="ja-JP" sz="2400" dirty="0" smtClean="0">
                <a:latin typeface="Times New Roman" pitchFamily="18" charset="0"/>
                <a:cs typeface="Times New Roman" pitchFamily="18" charset="0"/>
              </a:rPr>
              <a:t>Discovered by comparing number of message sent  and received.</a:t>
            </a:r>
          </a:p>
          <a:p>
            <a:pPr marL="439738" indent="-495300" eaLnBrk="1" hangingPunct="1">
              <a:lnSpc>
                <a:spcPct val="80000"/>
              </a:lnSpc>
            </a:pPr>
            <a:r>
              <a:rPr lang="en-US" altLang="ja-JP" sz="2400" dirty="0" smtClean="0">
                <a:latin typeface="Times New Roman" pitchFamily="18" charset="0"/>
                <a:cs typeface="Times New Roman" pitchFamily="18" charset="0"/>
              </a:rPr>
              <a:t>If number of message received is greater than number of message sent, it indicates orphan message.</a:t>
            </a:r>
          </a:p>
          <a:p>
            <a:pPr marL="439738" indent="-495300" eaLnBrk="1" hangingPunct="1">
              <a:lnSpc>
                <a:spcPct val="80000"/>
              </a:lnSpc>
            </a:pPr>
            <a:r>
              <a:rPr lang="en-US" altLang="ja-JP" sz="2400" dirty="0" smtClean="0">
                <a:latin typeface="Times New Roman" pitchFamily="18" charset="0"/>
                <a:cs typeface="Times New Roman" pitchFamily="18" charset="0"/>
              </a:rPr>
              <a:t>Processor have to rollback to state where number of messages received agrees with number of messages sent.</a:t>
            </a:r>
          </a:p>
          <a:p>
            <a:pPr marL="439738" indent="-495300" eaLnBrk="1" hangingPunct="1">
              <a:lnSpc>
                <a:spcPct val="80000"/>
              </a:lnSpc>
            </a:pPr>
            <a:endParaRPr lang="en-US" altLang="ja-JP" sz="2400" dirty="0" smtClean="0">
              <a:latin typeface="Times New Roman" pitchFamily="18" charset="0"/>
              <a:cs typeface="Times New Roman" pitchFamily="18" charset="0"/>
            </a:endParaRPr>
          </a:p>
          <a:p>
            <a:pPr marL="439738" indent="-495300" eaLnBrk="1" hangingPunct="1">
              <a:lnSpc>
                <a:spcPct val="80000"/>
              </a:lnSpc>
            </a:pPr>
            <a:endParaRPr lang="en-US" altLang="ja-JP" sz="2400" dirty="0" smtClean="0">
              <a:latin typeface="Times New Roman" pitchFamily="18" charset="0"/>
              <a:cs typeface="Times New Roman" pitchFamily="18" charset="0"/>
            </a:endParaRPr>
          </a:p>
          <a:p>
            <a:pPr marL="839788" lvl="1" indent="-495300" eaLnBrk="1" hangingPunct="1">
              <a:lnSpc>
                <a:spcPct val="80000"/>
              </a:lnSpc>
              <a:buFont typeface="Wingdings" pitchFamily="2" charset="2"/>
              <a:buNone/>
            </a:pPr>
            <a:endParaRPr lang="en-US" altLang="ja-JP" sz="2400" dirty="0" smtClean="0">
              <a:latin typeface="Times New Roman" pitchFamily="18" charset="0"/>
              <a:cs typeface="Times New Roman" pitchFamily="18" charset="0"/>
            </a:endParaRPr>
          </a:p>
        </p:txBody>
      </p:sp>
      <p:sp>
        <p:nvSpPr>
          <p:cNvPr id="12292" name="Text Box 4"/>
          <p:cNvSpPr txBox="1">
            <a:spLocks noChangeArrowheads="1"/>
          </p:cNvSpPr>
          <p:nvPr/>
        </p:nvSpPr>
        <p:spPr bwMode="auto">
          <a:xfrm>
            <a:off x="1143000" y="1214438"/>
            <a:ext cx="6410325"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latin typeface="Times New Roman" pitchFamily="18" charset="0"/>
                <a:cs typeface="Times New Roman" pitchFamily="18" charset="0"/>
              </a:rPr>
              <a:t>～</a:t>
            </a:r>
            <a:r>
              <a:rPr kumimoji="1" lang="en-US" altLang="ja-JP" sz="2400" b="1">
                <a:solidFill>
                  <a:schemeClr val="tx2"/>
                </a:solidFill>
                <a:latin typeface="Times New Roman" pitchFamily="18" charset="0"/>
                <a:cs typeface="Times New Roman" pitchFamily="18" charset="0"/>
              </a:rPr>
              <a:t>Asynchronous Checkpoint / Recovery</a:t>
            </a:r>
            <a:r>
              <a:rPr kumimoji="1" lang="ja-JP" altLang="en-US" sz="2400" b="1">
                <a:solidFill>
                  <a:schemeClr val="tx2"/>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ja-JP" sz="4000" smtClean="0">
                <a:latin typeface="Times New Roman" pitchFamily="18" charset="0"/>
                <a:cs typeface="Times New Roman" pitchFamily="18" charset="0"/>
              </a:rPr>
              <a:t>Recovery Algorithm</a:t>
            </a:r>
            <a:endParaRPr lang="en-IN" sz="4000" smtClean="0">
              <a:ea typeface="ＭＳ Ｐゴシック" pitchFamily="34" charset="-128"/>
              <a:cs typeface="Times New Roman" pitchFamily="18" charset="0"/>
            </a:endParaRPr>
          </a:p>
        </p:txBody>
      </p:sp>
      <p:sp>
        <p:nvSpPr>
          <p:cNvPr id="13315" name="Content Placeholder 2"/>
          <p:cNvSpPr>
            <a:spLocks noGrp="1"/>
          </p:cNvSpPr>
          <p:nvPr>
            <p:ph idx="1"/>
          </p:nvPr>
        </p:nvSpPr>
        <p:spPr/>
        <p:txBody>
          <a:bodyPr/>
          <a:lstStyle/>
          <a:p>
            <a:pPr eaLnBrk="1" hangingPunct="1">
              <a:buFont typeface="Arial" charset="0"/>
              <a:buNone/>
            </a:pPr>
            <a:r>
              <a:rPr lang="en-US" sz="2000" smtClean="0">
                <a:latin typeface="Times New Roman" pitchFamily="18" charset="0"/>
                <a:cs typeface="Times New Roman" pitchFamily="18" charset="0"/>
              </a:rPr>
              <a:t>If i is a processor that is recovering after failure then</a:t>
            </a:r>
          </a:p>
          <a:p>
            <a:pPr lvl="2" eaLnBrk="1" hangingPunct="1">
              <a:buFont typeface="Arial" charset="0"/>
              <a:buNone/>
            </a:pPr>
            <a:r>
              <a:rPr lang="en-US" altLang="ja-JP" sz="2000" i="1" smtClean="0">
                <a:latin typeface="Times New Roman" pitchFamily="18" charset="0"/>
                <a:cs typeface="Times New Roman" pitchFamily="18" charset="0"/>
              </a:rPr>
              <a:t>CkPt</a:t>
            </a:r>
            <a:r>
              <a:rPr lang="en-US" altLang="ja-JP" sz="2000" i="1" baseline="-25000" smtClean="0">
                <a:latin typeface="Times New Roman" pitchFamily="18" charset="0"/>
                <a:cs typeface="Times New Roman" pitchFamily="18" charset="0"/>
              </a:rPr>
              <a:t>i </a:t>
            </a:r>
            <a:r>
              <a:rPr lang="en-US" sz="2000" smtClean="0">
                <a:latin typeface="Times New Roman" pitchFamily="18" charset="0"/>
                <a:cs typeface="Times New Roman" pitchFamily="18" charset="0"/>
              </a:rPr>
              <a:t>=latest event logged in the stable storage</a:t>
            </a:r>
          </a:p>
          <a:p>
            <a:pPr eaLnBrk="1" hangingPunct="1">
              <a:buFont typeface="Arial" charset="0"/>
              <a:buNone/>
            </a:pPr>
            <a:r>
              <a:rPr lang="en-US" sz="2000" smtClean="0">
                <a:latin typeface="Times New Roman" pitchFamily="18" charset="0"/>
                <a:cs typeface="Times New Roman" pitchFamily="18" charset="0"/>
              </a:rPr>
              <a:t>else</a:t>
            </a:r>
          </a:p>
          <a:p>
            <a:pPr lvl="1" eaLnBrk="1" hangingPunct="1">
              <a:buFont typeface="Arial" charset="0"/>
              <a:buNone/>
            </a:pPr>
            <a:r>
              <a:rPr lang="en-US" altLang="ja-JP" sz="2000" i="1" smtClean="0">
                <a:latin typeface="Times New Roman" pitchFamily="18" charset="0"/>
              </a:rPr>
              <a:t>CkPt</a:t>
            </a:r>
            <a:r>
              <a:rPr lang="en-US" altLang="ja-JP" sz="2000" i="1" baseline="-25000" smtClean="0">
                <a:latin typeface="Times New Roman" pitchFamily="18" charset="0"/>
              </a:rPr>
              <a:t>i </a:t>
            </a:r>
            <a:r>
              <a:rPr lang="en-US" sz="2000" smtClean="0">
                <a:latin typeface="Times New Roman" pitchFamily="18" charset="0"/>
                <a:cs typeface="Times New Roman" pitchFamily="18" charset="0"/>
              </a:rPr>
              <a:t>=latest event that took place in it</a:t>
            </a:r>
            <a:endParaRPr lang="en-IN" sz="2000" smtClean="0">
              <a:latin typeface="Times New Roman" pitchFamily="18" charset="0"/>
              <a:cs typeface="Times New Roman" pitchFamily="18" charset="0"/>
            </a:endParaRPr>
          </a:p>
          <a:p>
            <a:pPr eaLnBrk="1" hangingPunct="1">
              <a:buFont typeface="Arial" charset="0"/>
              <a:buNone/>
            </a:pPr>
            <a:r>
              <a:rPr lang="en-US" sz="2000" smtClean="0">
                <a:latin typeface="Times New Roman" pitchFamily="18" charset="0"/>
                <a:cs typeface="Times New Roman" pitchFamily="18" charset="0"/>
              </a:rPr>
              <a:t>for k=1 to N do</a:t>
            </a:r>
          </a:p>
          <a:p>
            <a:pPr lvl="1" eaLnBrk="1" hangingPunct="1">
              <a:buFont typeface="Arial" charset="0"/>
              <a:buNone/>
            </a:pPr>
            <a:r>
              <a:rPr lang="en-US" sz="2000" smtClean="0">
                <a:latin typeface="Times New Roman" pitchFamily="18" charset="0"/>
                <a:cs typeface="Times New Roman" pitchFamily="18" charset="0"/>
              </a:rPr>
              <a:t>begin</a:t>
            </a:r>
          </a:p>
          <a:p>
            <a:pPr lvl="1" eaLnBrk="1" hangingPunct="1">
              <a:buFont typeface="Arial" charset="0"/>
              <a:buNone/>
            </a:pPr>
            <a:r>
              <a:rPr lang="en-US" sz="2000" smtClean="0">
                <a:latin typeface="Times New Roman" pitchFamily="18" charset="0"/>
                <a:cs typeface="Times New Roman" pitchFamily="18" charset="0"/>
              </a:rPr>
              <a:t>for each neighboring processor j do</a:t>
            </a:r>
          </a:p>
          <a:p>
            <a:pPr lvl="3" eaLnBrk="1" hangingPunct="1">
              <a:buFont typeface="Arial" charset="0"/>
              <a:buNone/>
            </a:pPr>
            <a:r>
              <a:rPr lang="en-US" smtClean="0">
                <a:latin typeface="Times New Roman" pitchFamily="18" charset="0"/>
                <a:cs typeface="Times New Roman" pitchFamily="18" charset="0"/>
              </a:rPr>
              <a:t>Send ROLLBACK(I,</a:t>
            </a:r>
            <a:r>
              <a:rPr lang="en-US" altLang="ja-JP" smtClean="0">
                <a:solidFill>
                  <a:srgbClr val="000099"/>
                </a:solidFill>
                <a:latin typeface="Times New Roman" pitchFamily="18" charset="0"/>
              </a:rPr>
              <a:t> </a:t>
            </a:r>
            <a:r>
              <a:rPr lang="en-US" altLang="ja-JP" smtClean="0">
                <a:latin typeface="Times New Roman" pitchFamily="18" charset="0"/>
              </a:rPr>
              <a:t>SENT</a:t>
            </a:r>
            <a:r>
              <a:rPr lang="en-US" altLang="ja-JP" baseline="-25000" smtClean="0">
                <a:latin typeface="Times New Roman" pitchFamily="18" charset="0"/>
              </a:rPr>
              <a:t>i→j</a:t>
            </a:r>
            <a:r>
              <a:rPr lang="en-US" altLang="ja-JP" smtClean="0">
                <a:latin typeface="Times New Roman" pitchFamily="18" charset="0"/>
              </a:rPr>
              <a:t>(CkPt</a:t>
            </a:r>
            <a:r>
              <a:rPr lang="en-US" altLang="ja-JP" baseline="-25000" smtClean="0">
                <a:latin typeface="Times New Roman" pitchFamily="18" charset="0"/>
              </a:rPr>
              <a:t>i  </a:t>
            </a:r>
            <a:r>
              <a:rPr lang="en-US" altLang="ja-JP" smtClean="0">
                <a:latin typeface="Times New Roman" pitchFamily="18" charset="0"/>
              </a:rPr>
              <a:t>))message</a:t>
            </a:r>
          </a:p>
          <a:p>
            <a:pPr lvl="1" eaLnBrk="1" hangingPunct="1">
              <a:buFont typeface="Arial" charset="0"/>
              <a:buNone/>
            </a:pPr>
            <a:r>
              <a:rPr lang="en-US" altLang="ja-JP" sz="2000" smtClean="0">
                <a:latin typeface="Times New Roman" pitchFamily="18" charset="0"/>
              </a:rPr>
              <a:t>wait for ROLLBACK message from every neighbor.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ja-JP" sz="4000" smtClean="0">
                <a:latin typeface="Times New Roman" pitchFamily="18" charset="0"/>
                <a:cs typeface="Times New Roman" pitchFamily="18" charset="0"/>
              </a:rPr>
              <a:t>Recovery Algorithm(contd.)</a:t>
            </a:r>
            <a:endParaRPr lang="en-IN" sz="4000" smtClean="0">
              <a:ea typeface="ＭＳ Ｐゴシック" pitchFamily="34" charset="-128"/>
              <a:cs typeface="Times New Roman" pitchFamily="18" charset="0"/>
            </a:endParaRPr>
          </a:p>
        </p:txBody>
      </p:sp>
      <p:sp>
        <p:nvSpPr>
          <p:cNvPr id="14339" name="Content Placeholder 2"/>
          <p:cNvSpPr>
            <a:spLocks noGrp="1"/>
          </p:cNvSpPr>
          <p:nvPr>
            <p:ph idx="1"/>
          </p:nvPr>
        </p:nvSpPr>
        <p:spPr/>
        <p:txBody>
          <a:bodyPr/>
          <a:lstStyle/>
          <a:p>
            <a:pPr lvl="1" eaLnBrk="1" hangingPunct="1">
              <a:buFont typeface="Arial" charset="0"/>
              <a:buNone/>
            </a:pPr>
            <a:r>
              <a:rPr lang="en-US" altLang="ja-JP" sz="2400" smtClean="0">
                <a:latin typeface="Times New Roman" pitchFamily="18" charset="0"/>
                <a:cs typeface="Times New Roman" pitchFamily="18" charset="0"/>
              </a:rPr>
              <a:t>for each </a:t>
            </a:r>
            <a:r>
              <a:rPr lang="en-US" altLang="ja-JP" sz="2000" smtClean="0">
                <a:latin typeface="Times New Roman" pitchFamily="18" charset="0"/>
                <a:cs typeface="Times New Roman" pitchFamily="18" charset="0"/>
              </a:rPr>
              <a:t>ROLLBACK</a:t>
            </a:r>
            <a:r>
              <a:rPr lang="en-US" altLang="ja-JP" sz="2400" smtClean="0">
                <a:latin typeface="Times New Roman" pitchFamily="18" charset="0"/>
                <a:cs typeface="Times New Roman" pitchFamily="18" charset="0"/>
              </a:rPr>
              <a:t>(j,c)message received from a neighbor j</a:t>
            </a:r>
          </a:p>
          <a:p>
            <a:pPr lvl="1" eaLnBrk="1" hangingPunct="1">
              <a:buFont typeface="Arial" charset="0"/>
              <a:buNone/>
            </a:pPr>
            <a:r>
              <a:rPr lang="en-US" altLang="ja-JP" sz="2400" smtClean="0">
                <a:latin typeface="Times New Roman" pitchFamily="18" charset="0"/>
                <a:cs typeface="Times New Roman" pitchFamily="18" charset="0"/>
              </a:rPr>
              <a:t>			i does following</a:t>
            </a:r>
          </a:p>
          <a:p>
            <a:pPr lvl="1" eaLnBrk="1" hangingPunct="1">
              <a:buFont typeface="Arial" charset="0"/>
              <a:buNone/>
            </a:pPr>
            <a:r>
              <a:rPr lang="en-US" altLang="ja-JP" sz="2400" smtClean="0">
                <a:latin typeface="Times New Roman" pitchFamily="18" charset="0"/>
                <a:cs typeface="Times New Roman" pitchFamily="18" charset="0"/>
              </a:rPr>
              <a:t>	if  </a:t>
            </a:r>
            <a:r>
              <a:rPr lang="en-US" altLang="ja-JP" sz="2000" smtClean="0">
                <a:latin typeface="Times New Roman" pitchFamily="18" charset="0"/>
                <a:cs typeface="Times New Roman" pitchFamily="18" charset="0"/>
              </a:rPr>
              <a:t>RCVD</a:t>
            </a:r>
            <a:r>
              <a:rPr lang="en-US" altLang="ja-JP" sz="2000" baseline="-25000" smtClean="0">
                <a:latin typeface="Times New Roman" pitchFamily="18" charset="0"/>
                <a:cs typeface="Times New Roman" pitchFamily="18" charset="0"/>
              </a:rPr>
              <a:t>i</a:t>
            </a:r>
            <a:r>
              <a:rPr lang="en-US" altLang="ja-JP" sz="2400" baseline="-25000" smtClean="0">
                <a:latin typeface="Times New Roman" pitchFamily="18" charset="0"/>
                <a:cs typeface="Times New Roman" pitchFamily="18" charset="0"/>
              </a:rPr>
              <a:t>←j </a:t>
            </a:r>
            <a:r>
              <a:rPr lang="en-US" altLang="ja-JP" sz="2400" smtClean="0">
                <a:latin typeface="Times New Roman" pitchFamily="18" charset="0"/>
                <a:cs typeface="Times New Roman" pitchFamily="18" charset="0"/>
              </a:rPr>
              <a:t>(</a:t>
            </a:r>
            <a:r>
              <a:rPr lang="en-US" altLang="ja-JP" sz="2000" smtClean="0">
                <a:latin typeface="Times New Roman" pitchFamily="18" charset="0"/>
                <a:cs typeface="Times New Roman" pitchFamily="18" charset="0"/>
              </a:rPr>
              <a:t>CkPt</a:t>
            </a:r>
            <a:r>
              <a:rPr lang="en-US" altLang="ja-JP" sz="2000" baseline="-25000" smtClean="0">
                <a:latin typeface="Times New Roman" pitchFamily="18" charset="0"/>
                <a:cs typeface="Times New Roman" pitchFamily="18" charset="0"/>
              </a:rPr>
              <a:t>i</a:t>
            </a:r>
            <a:r>
              <a:rPr lang="en-US" altLang="ja-JP" sz="2400" smtClean="0">
                <a:latin typeface="Times New Roman" pitchFamily="18" charset="0"/>
                <a:cs typeface="Times New Roman" pitchFamily="18" charset="0"/>
              </a:rPr>
              <a:t>) &gt;c then</a:t>
            </a:r>
          </a:p>
          <a:p>
            <a:pPr lvl="1" eaLnBrk="1" hangingPunct="1">
              <a:buFont typeface="Arial" charset="0"/>
              <a:buNone/>
            </a:pPr>
            <a:r>
              <a:rPr lang="en-US" altLang="ja-JP" sz="2400" smtClean="0">
                <a:latin typeface="Times New Roman" pitchFamily="18" charset="0"/>
                <a:cs typeface="Times New Roman" pitchFamily="18" charset="0"/>
              </a:rPr>
              <a:t>			(inplies presence of orphan message)</a:t>
            </a:r>
          </a:p>
          <a:p>
            <a:pPr lvl="1" eaLnBrk="1" hangingPunct="1">
              <a:buFont typeface="Arial" charset="0"/>
              <a:buNone/>
            </a:pPr>
            <a:r>
              <a:rPr lang="en-US" altLang="ja-JP" sz="2400" smtClean="0">
                <a:latin typeface="Times New Roman" pitchFamily="18" charset="0"/>
                <a:cs typeface="Times New Roman" pitchFamily="18" charset="0"/>
              </a:rPr>
              <a:t>      		begin</a:t>
            </a:r>
          </a:p>
          <a:p>
            <a:pPr lvl="1" eaLnBrk="1" hangingPunct="1">
              <a:buFont typeface="Arial" charset="0"/>
              <a:buNone/>
            </a:pPr>
            <a:r>
              <a:rPr lang="en-US" altLang="ja-JP" sz="2400" smtClean="0">
                <a:latin typeface="Times New Roman" pitchFamily="18" charset="0"/>
                <a:cs typeface="Times New Roman" pitchFamily="18" charset="0"/>
              </a:rPr>
              <a:t>			find the latest event e such that  </a:t>
            </a:r>
            <a:r>
              <a:rPr lang="en-US" altLang="ja-JP" sz="2000" smtClean="0">
                <a:latin typeface="Times New Roman" pitchFamily="18" charset="0"/>
                <a:cs typeface="Times New Roman" pitchFamily="18" charset="0"/>
              </a:rPr>
              <a:t>RCVD</a:t>
            </a:r>
            <a:r>
              <a:rPr lang="en-US" altLang="ja-JP" sz="2000" baseline="-25000" smtClean="0">
                <a:latin typeface="Times New Roman" pitchFamily="18" charset="0"/>
                <a:cs typeface="Times New Roman" pitchFamily="18" charset="0"/>
              </a:rPr>
              <a:t>i</a:t>
            </a:r>
            <a:r>
              <a:rPr lang="en-US" altLang="ja-JP" sz="2400" baseline="-25000" smtClean="0">
                <a:latin typeface="Times New Roman" pitchFamily="18" charset="0"/>
                <a:cs typeface="Times New Roman" pitchFamily="18" charset="0"/>
              </a:rPr>
              <a:t>←j </a:t>
            </a:r>
            <a:r>
              <a:rPr lang="en-US" altLang="ja-JP" sz="2400" smtClean="0">
                <a:latin typeface="Times New Roman" pitchFamily="18" charset="0"/>
                <a:cs typeface="Times New Roman" pitchFamily="18" charset="0"/>
              </a:rPr>
              <a:t>(e)=c</a:t>
            </a:r>
          </a:p>
          <a:p>
            <a:pPr lvl="1" eaLnBrk="1" hangingPunct="1">
              <a:buFont typeface="Arial" charset="0"/>
              <a:buNone/>
            </a:pPr>
            <a:r>
              <a:rPr lang="en-US" altLang="ja-JP" sz="2400" smtClean="0">
                <a:latin typeface="Times New Roman" pitchFamily="18" charset="0"/>
                <a:cs typeface="Times New Roman" pitchFamily="18" charset="0"/>
              </a:rPr>
              <a:t>			 CkPt</a:t>
            </a:r>
            <a:r>
              <a:rPr lang="en-US" altLang="ja-JP" sz="2400" baseline="-25000" smtClean="0">
                <a:latin typeface="Times New Roman" pitchFamily="18" charset="0"/>
                <a:cs typeface="Times New Roman" pitchFamily="18" charset="0"/>
              </a:rPr>
              <a:t>i </a:t>
            </a:r>
            <a:r>
              <a:rPr lang="en-US" altLang="ja-JP" sz="2400" smtClean="0">
                <a:latin typeface="Times New Roman" pitchFamily="18" charset="0"/>
                <a:cs typeface="Times New Roman" pitchFamily="18" charset="0"/>
              </a:rPr>
              <a:t>= e;</a:t>
            </a:r>
            <a:endParaRPr lang="en-US" altLang="ja-JP" sz="2400" baseline="-25000" smtClean="0">
              <a:latin typeface="Times New Roman" pitchFamily="18" charset="0"/>
              <a:cs typeface="Times New Roman" pitchFamily="18" charset="0"/>
            </a:endParaRPr>
          </a:p>
          <a:p>
            <a:pPr lvl="1" eaLnBrk="1" hangingPunct="1">
              <a:buFont typeface="Arial" charset="0"/>
              <a:buNone/>
            </a:pPr>
            <a:r>
              <a:rPr lang="en-US" altLang="ja-JP" sz="2400" baseline="-25000" smtClean="0">
                <a:latin typeface="Times New Roman" pitchFamily="18" charset="0"/>
                <a:cs typeface="Times New Roman" pitchFamily="18" charset="0"/>
              </a:rPr>
              <a:t>			end;</a:t>
            </a:r>
          </a:p>
          <a:p>
            <a:pPr lvl="1" eaLnBrk="1" hangingPunct="1">
              <a:buFont typeface="Arial" charset="0"/>
              <a:buNone/>
            </a:pPr>
            <a:r>
              <a:rPr lang="en-US" altLang="ja-JP" sz="2400" baseline="-25000" smtClean="0">
                <a:latin typeface="Times New Roman" pitchFamily="18" charset="0"/>
                <a:cs typeface="Times New Roman" pitchFamily="18" charset="0"/>
              </a:rPr>
              <a:t>	end(* for k*)</a:t>
            </a:r>
            <a:endParaRPr lang="en-US" altLang="ja-JP" sz="2400" smtClean="0">
              <a:latin typeface="Times New Roman" pitchFamily="18" charset="0"/>
              <a:cs typeface="Times New Roman" pitchFamily="18" charset="0"/>
            </a:endParaRPr>
          </a:p>
          <a:p>
            <a:pPr eaLnBrk="1" hangingPunct="1"/>
            <a:endParaRPr lang="en-IN" sz="2400" smtClean="0">
              <a:ea typeface="ＭＳ Ｐゴシック"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0"/>
            <a:ext cx="8229600" cy="1143000"/>
          </a:xfrm>
        </p:spPr>
        <p:txBody>
          <a:bodyPr/>
          <a:lstStyle/>
          <a:p>
            <a:pPr eaLnBrk="1" hangingPunct="1"/>
            <a:r>
              <a:rPr lang="en-US" altLang="ja-JP" sz="4000" smtClean="0">
                <a:latin typeface="Times New Roman" pitchFamily="18" charset="0"/>
                <a:cs typeface="Times New Roman" pitchFamily="18" charset="0"/>
              </a:rPr>
              <a:t>Asynchronous Recovery</a:t>
            </a:r>
            <a:endParaRPr lang="ja-JP" altLang="en-US" sz="4000" smtClean="0">
              <a:latin typeface="Times New Roman" pitchFamily="18" charset="0"/>
              <a:cs typeface="Times New Roman" pitchFamily="18" charset="0"/>
            </a:endParaRPr>
          </a:p>
        </p:txBody>
      </p:sp>
      <p:sp>
        <p:nvSpPr>
          <p:cNvPr id="15363" name="Line 4"/>
          <p:cNvSpPr>
            <a:spLocks noChangeShapeType="1"/>
          </p:cNvSpPr>
          <p:nvPr/>
        </p:nvSpPr>
        <p:spPr bwMode="auto">
          <a:xfrm>
            <a:off x="539750" y="2349500"/>
            <a:ext cx="7200900" cy="0"/>
          </a:xfrm>
          <a:prstGeom prst="line">
            <a:avLst/>
          </a:prstGeom>
          <a:noFill/>
          <a:ln w="9525">
            <a:solidFill>
              <a:schemeClr val="tx1"/>
            </a:solidFill>
            <a:round/>
            <a:headEnd/>
            <a:tailEnd/>
          </a:ln>
        </p:spPr>
        <p:txBody>
          <a:bodyPr/>
          <a:lstStyle/>
          <a:p>
            <a:endParaRPr lang="en-IN"/>
          </a:p>
        </p:txBody>
      </p:sp>
      <p:sp>
        <p:nvSpPr>
          <p:cNvPr id="15364" name="Line 5"/>
          <p:cNvSpPr>
            <a:spLocks noChangeShapeType="1"/>
          </p:cNvSpPr>
          <p:nvPr/>
        </p:nvSpPr>
        <p:spPr bwMode="auto">
          <a:xfrm>
            <a:off x="611188" y="3644900"/>
            <a:ext cx="7200900" cy="0"/>
          </a:xfrm>
          <a:prstGeom prst="line">
            <a:avLst/>
          </a:prstGeom>
          <a:noFill/>
          <a:ln w="9525">
            <a:solidFill>
              <a:schemeClr val="tx1"/>
            </a:solidFill>
            <a:round/>
            <a:headEnd/>
            <a:tailEnd/>
          </a:ln>
        </p:spPr>
        <p:txBody>
          <a:bodyPr/>
          <a:lstStyle/>
          <a:p>
            <a:endParaRPr lang="en-IN"/>
          </a:p>
        </p:txBody>
      </p:sp>
      <p:sp>
        <p:nvSpPr>
          <p:cNvPr id="15365" name="Line 6"/>
          <p:cNvSpPr>
            <a:spLocks noChangeShapeType="1"/>
          </p:cNvSpPr>
          <p:nvPr/>
        </p:nvSpPr>
        <p:spPr bwMode="auto">
          <a:xfrm>
            <a:off x="611188" y="5013325"/>
            <a:ext cx="7200900" cy="0"/>
          </a:xfrm>
          <a:prstGeom prst="line">
            <a:avLst/>
          </a:prstGeom>
          <a:noFill/>
          <a:ln w="9525">
            <a:solidFill>
              <a:schemeClr val="tx1"/>
            </a:solidFill>
            <a:round/>
            <a:headEnd/>
            <a:tailEnd/>
          </a:ln>
        </p:spPr>
        <p:txBody>
          <a:bodyPr/>
          <a:lstStyle/>
          <a:p>
            <a:endParaRPr lang="en-IN"/>
          </a:p>
        </p:txBody>
      </p:sp>
      <p:sp>
        <p:nvSpPr>
          <p:cNvPr id="15366" name="Text Box 7"/>
          <p:cNvSpPr txBox="1">
            <a:spLocks noChangeArrowheads="1"/>
          </p:cNvSpPr>
          <p:nvPr/>
        </p:nvSpPr>
        <p:spPr bwMode="auto">
          <a:xfrm>
            <a:off x="250825" y="2133600"/>
            <a:ext cx="504825"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X</a:t>
            </a:r>
          </a:p>
        </p:txBody>
      </p:sp>
      <p:sp>
        <p:nvSpPr>
          <p:cNvPr id="15367" name="Text Box 8"/>
          <p:cNvSpPr txBox="1">
            <a:spLocks noChangeArrowheads="1"/>
          </p:cNvSpPr>
          <p:nvPr/>
        </p:nvSpPr>
        <p:spPr bwMode="auto">
          <a:xfrm>
            <a:off x="250825" y="3429000"/>
            <a:ext cx="504825"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Y</a:t>
            </a:r>
          </a:p>
        </p:txBody>
      </p:sp>
      <p:sp>
        <p:nvSpPr>
          <p:cNvPr id="15368" name="Text Box 9"/>
          <p:cNvSpPr txBox="1">
            <a:spLocks noChangeArrowheads="1"/>
          </p:cNvSpPr>
          <p:nvPr/>
        </p:nvSpPr>
        <p:spPr bwMode="auto">
          <a:xfrm>
            <a:off x="250825" y="4862513"/>
            <a:ext cx="504825" cy="366712"/>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Z</a:t>
            </a:r>
          </a:p>
        </p:txBody>
      </p:sp>
      <p:sp>
        <p:nvSpPr>
          <p:cNvPr id="15369" name="Line 10"/>
          <p:cNvSpPr>
            <a:spLocks noChangeShapeType="1"/>
          </p:cNvSpPr>
          <p:nvPr/>
        </p:nvSpPr>
        <p:spPr bwMode="auto">
          <a:xfrm>
            <a:off x="1042988" y="2349500"/>
            <a:ext cx="649287" cy="1295400"/>
          </a:xfrm>
          <a:prstGeom prst="line">
            <a:avLst/>
          </a:prstGeom>
          <a:noFill/>
          <a:ln w="9525">
            <a:solidFill>
              <a:schemeClr val="tx1"/>
            </a:solidFill>
            <a:round/>
            <a:headEnd/>
            <a:tailEnd type="triangle" w="med" len="med"/>
          </a:ln>
        </p:spPr>
        <p:txBody>
          <a:bodyPr/>
          <a:lstStyle/>
          <a:p>
            <a:endParaRPr lang="en-IN"/>
          </a:p>
        </p:txBody>
      </p:sp>
      <p:sp>
        <p:nvSpPr>
          <p:cNvPr id="15370" name="Line 11"/>
          <p:cNvSpPr>
            <a:spLocks noChangeShapeType="1"/>
          </p:cNvSpPr>
          <p:nvPr/>
        </p:nvSpPr>
        <p:spPr bwMode="auto">
          <a:xfrm>
            <a:off x="1042988" y="3644900"/>
            <a:ext cx="720725" cy="1368425"/>
          </a:xfrm>
          <a:prstGeom prst="line">
            <a:avLst/>
          </a:prstGeom>
          <a:noFill/>
          <a:ln w="9525">
            <a:solidFill>
              <a:schemeClr val="tx1"/>
            </a:solidFill>
            <a:round/>
            <a:headEnd/>
            <a:tailEnd type="triangle" w="med" len="med"/>
          </a:ln>
        </p:spPr>
        <p:txBody>
          <a:bodyPr/>
          <a:lstStyle/>
          <a:p>
            <a:endParaRPr lang="en-IN"/>
          </a:p>
        </p:txBody>
      </p:sp>
      <p:sp>
        <p:nvSpPr>
          <p:cNvPr id="15371" name="Line 12"/>
          <p:cNvSpPr>
            <a:spLocks noChangeShapeType="1"/>
          </p:cNvSpPr>
          <p:nvPr/>
        </p:nvSpPr>
        <p:spPr bwMode="auto">
          <a:xfrm flipV="1">
            <a:off x="1042988" y="2349500"/>
            <a:ext cx="792162" cy="1295400"/>
          </a:xfrm>
          <a:prstGeom prst="line">
            <a:avLst/>
          </a:prstGeom>
          <a:noFill/>
          <a:ln w="9525">
            <a:solidFill>
              <a:schemeClr val="tx1"/>
            </a:solidFill>
            <a:round/>
            <a:headEnd/>
            <a:tailEnd type="triangle" w="med" len="med"/>
          </a:ln>
        </p:spPr>
        <p:txBody>
          <a:bodyPr/>
          <a:lstStyle/>
          <a:p>
            <a:endParaRPr lang="en-IN"/>
          </a:p>
        </p:txBody>
      </p:sp>
      <p:sp>
        <p:nvSpPr>
          <p:cNvPr id="15372" name="Line 13"/>
          <p:cNvSpPr>
            <a:spLocks noChangeShapeType="1"/>
          </p:cNvSpPr>
          <p:nvPr/>
        </p:nvSpPr>
        <p:spPr bwMode="auto">
          <a:xfrm flipV="1">
            <a:off x="969963" y="3644900"/>
            <a:ext cx="1657350" cy="1368425"/>
          </a:xfrm>
          <a:prstGeom prst="line">
            <a:avLst/>
          </a:prstGeom>
          <a:noFill/>
          <a:ln w="9525">
            <a:solidFill>
              <a:schemeClr val="tx1"/>
            </a:solidFill>
            <a:round/>
            <a:headEnd/>
            <a:tailEnd type="triangle" w="med" len="med"/>
          </a:ln>
        </p:spPr>
        <p:txBody>
          <a:bodyPr/>
          <a:lstStyle/>
          <a:p>
            <a:endParaRPr lang="en-IN"/>
          </a:p>
        </p:txBody>
      </p:sp>
      <p:sp>
        <p:nvSpPr>
          <p:cNvPr id="15373" name="Line 14"/>
          <p:cNvSpPr>
            <a:spLocks noChangeShapeType="1"/>
          </p:cNvSpPr>
          <p:nvPr/>
        </p:nvSpPr>
        <p:spPr bwMode="auto">
          <a:xfrm flipV="1">
            <a:off x="2627313" y="2349500"/>
            <a:ext cx="719137" cy="1295400"/>
          </a:xfrm>
          <a:prstGeom prst="line">
            <a:avLst/>
          </a:prstGeom>
          <a:noFill/>
          <a:ln w="9525">
            <a:solidFill>
              <a:schemeClr val="tx1"/>
            </a:solidFill>
            <a:round/>
            <a:headEnd/>
            <a:tailEnd type="triangle" w="med" len="med"/>
          </a:ln>
        </p:spPr>
        <p:txBody>
          <a:bodyPr/>
          <a:lstStyle/>
          <a:p>
            <a:endParaRPr lang="en-IN"/>
          </a:p>
        </p:txBody>
      </p:sp>
      <p:sp>
        <p:nvSpPr>
          <p:cNvPr id="15374" name="Line 15"/>
          <p:cNvSpPr>
            <a:spLocks noChangeShapeType="1"/>
          </p:cNvSpPr>
          <p:nvPr/>
        </p:nvSpPr>
        <p:spPr bwMode="auto">
          <a:xfrm>
            <a:off x="3348038" y="2349500"/>
            <a:ext cx="503237" cy="1295400"/>
          </a:xfrm>
          <a:prstGeom prst="line">
            <a:avLst/>
          </a:prstGeom>
          <a:noFill/>
          <a:ln w="9525">
            <a:solidFill>
              <a:schemeClr val="tx1"/>
            </a:solidFill>
            <a:round/>
            <a:headEnd/>
            <a:tailEnd type="triangle" w="med" len="med"/>
          </a:ln>
        </p:spPr>
        <p:txBody>
          <a:bodyPr/>
          <a:lstStyle/>
          <a:p>
            <a:endParaRPr lang="en-IN"/>
          </a:p>
        </p:txBody>
      </p:sp>
      <p:sp>
        <p:nvSpPr>
          <p:cNvPr id="15375" name="Line 16"/>
          <p:cNvSpPr>
            <a:spLocks noChangeShapeType="1"/>
          </p:cNvSpPr>
          <p:nvPr/>
        </p:nvSpPr>
        <p:spPr bwMode="auto">
          <a:xfrm flipV="1">
            <a:off x="3851275" y="2349500"/>
            <a:ext cx="576263" cy="1295400"/>
          </a:xfrm>
          <a:prstGeom prst="line">
            <a:avLst/>
          </a:prstGeom>
          <a:noFill/>
          <a:ln w="9525">
            <a:solidFill>
              <a:schemeClr val="tx1"/>
            </a:solidFill>
            <a:round/>
            <a:headEnd/>
            <a:tailEnd type="triangle" w="med" len="med"/>
          </a:ln>
        </p:spPr>
        <p:txBody>
          <a:bodyPr/>
          <a:lstStyle/>
          <a:p>
            <a:endParaRPr lang="en-IN"/>
          </a:p>
        </p:txBody>
      </p:sp>
      <p:sp>
        <p:nvSpPr>
          <p:cNvPr id="15376" name="Line 17"/>
          <p:cNvSpPr>
            <a:spLocks noChangeShapeType="1"/>
          </p:cNvSpPr>
          <p:nvPr/>
        </p:nvSpPr>
        <p:spPr bwMode="auto">
          <a:xfrm>
            <a:off x="3851275" y="3644900"/>
            <a:ext cx="504825" cy="1368425"/>
          </a:xfrm>
          <a:prstGeom prst="line">
            <a:avLst/>
          </a:prstGeom>
          <a:noFill/>
          <a:ln w="9525">
            <a:solidFill>
              <a:schemeClr val="tx1"/>
            </a:solidFill>
            <a:round/>
            <a:headEnd/>
            <a:tailEnd type="triangle" w="med" len="med"/>
          </a:ln>
        </p:spPr>
        <p:txBody>
          <a:bodyPr/>
          <a:lstStyle/>
          <a:p>
            <a:endParaRPr lang="en-IN"/>
          </a:p>
        </p:txBody>
      </p:sp>
      <p:sp>
        <p:nvSpPr>
          <p:cNvPr id="15377" name="Text Box 18"/>
          <p:cNvSpPr txBox="1">
            <a:spLocks noChangeArrowheads="1"/>
          </p:cNvSpPr>
          <p:nvPr/>
        </p:nvSpPr>
        <p:spPr bwMode="auto">
          <a:xfrm>
            <a:off x="611188" y="1989138"/>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Ex0</a:t>
            </a:r>
          </a:p>
        </p:txBody>
      </p:sp>
      <p:sp>
        <p:nvSpPr>
          <p:cNvPr id="15378" name="Text Box 19"/>
          <p:cNvSpPr txBox="1">
            <a:spLocks noChangeArrowheads="1"/>
          </p:cNvSpPr>
          <p:nvPr/>
        </p:nvSpPr>
        <p:spPr bwMode="auto">
          <a:xfrm>
            <a:off x="1619250" y="1989138"/>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Ex1</a:t>
            </a:r>
          </a:p>
        </p:txBody>
      </p:sp>
      <p:sp>
        <p:nvSpPr>
          <p:cNvPr id="15379" name="Text Box 20"/>
          <p:cNvSpPr txBox="1">
            <a:spLocks noChangeArrowheads="1"/>
          </p:cNvSpPr>
          <p:nvPr/>
        </p:nvSpPr>
        <p:spPr bwMode="auto">
          <a:xfrm>
            <a:off x="3132138" y="1989138"/>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Ex2</a:t>
            </a:r>
          </a:p>
        </p:txBody>
      </p:sp>
      <p:sp>
        <p:nvSpPr>
          <p:cNvPr id="15380" name="Text Box 21"/>
          <p:cNvSpPr txBox="1">
            <a:spLocks noChangeArrowheads="1"/>
          </p:cNvSpPr>
          <p:nvPr/>
        </p:nvSpPr>
        <p:spPr bwMode="auto">
          <a:xfrm>
            <a:off x="4211638" y="1989138"/>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Ex3</a:t>
            </a:r>
          </a:p>
        </p:txBody>
      </p:sp>
      <p:sp>
        <p:nvSpPr>
          <p:cNvPr id="15381" name="Text Box 22"/>
          <p:cNvSpPr txBox="1">
            <a:spLocks noChangeArrowheads="1"/>
          </p:cNvSpPr>
          <p:nvPr/>
        </p:nvSpPr>
        <p:spPr bwMode="auto">
          <a:xfrm>
            <a:off x="611188" y="3236913"/>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Ey0</a:t>
            </a:r>
          </a:p>
        </p:txBody>
      </p:sp>
      <p:sp>
        <p:nvSpPr>
          <p:cNvPr id="15382" name="Text Box 23"/>
          <p:cNvSpPr txBox="1">
            <a:spLocks noChangeArrowheads="1"/>
          </p:cNvSpPr>
          <p:nvPr/>
        </p:nvSpPr>
        <p:spPr bwMode="auto">
          <a:xfrm>
            <a:off x="1692275" y="3236913"/>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Ey1</a:t>
            </a:r>
          </a:p>
        </p:txBody>
      </p:sp>
      <p:sp>
        <p:nvSpPr>
          <p:cNvPr id="15383" name="Text Box 24"/>
          <p:cNvSpPr txBox="1">
            <a:spLocks noChangeArrowheads="1"/>
          </p:cNvSpPr>
          <p:nvPr/>
        </p:nvSpPr>
        <p:spPr bwMode="auto">
          <a:xfrm>
            <a:off x="2339975" y="3236913"/>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Ey2</a:t>
            </a:r>
          </a:p>
        </p:txBody>
      </p:sp>
      <p:sp>
        <p:nvSpPr>
          <p:cNvPr id="15384" name="Text Box 25"/>
          <p:cNvSpPr txBox="1">
            <a:spLocks noChangeArrowheads="1"/>
          </p:cNvSpPr>
          <p:nvPr/>
        </p:nvSpPr>
        <p:spPr bwMode="auto">
          <a:xfrm>
            <a:off x="3924300" y="3308350"/>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Ey3</a:t>
            </a:r>
          </a:p>
        </p:txBody>
      </p:sp>
      <p:sp>
        <p:nvSpPr>
          <p:cNvPr id="15385" name="Text Box 26"/>
          <p:cNvSpPr txBox="1">
            <a:spLocks noChangeArrowheads="1"/>
          </p:cNvSpPr>
          <p:nvPr/>
        </p:nvSpPr>
        <p:spPr bwMode="auto">
          <a:xfrm>
            <a:off x="611188" y="4676775"/>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Ez0</a:t>
            </a:r>
          </a:p>
        </p:txBody>
      </p:sp>
      <p:sp>
        <p:nvSpPr>
          <p:cNvPr id="15386" name="Text Box 27"/>
          <p:cNvSpPr txBox="1">
            <a:spLocks noChangeArrowheads="1"/>
          </p:cNvSpPr>
          <p:nvPr/>
        </p:nvSpPr>
        <p:spPr bwMode="auto">
          <a:xfrm>
            <a:off x="1835150" y="4652963"/>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Ez1</a:t>
            </a:r>
          </a:p>
        </p:txBody>
      </p:sp>
      <p:sp>
        <p:nvSpPr>
          <p:cNvPr id="15387" name="Text Box 28"/>
          <p:cNvSpPr txBox="1">
            <a:spLocks noChangeArrowheads="1"/>
          </p:cNvSpPr>
          <p:nvPr/>
        </p:nvSpPr>
        <p:spPr bwMode="auto">
          <a:xfrm>
            <a:off x="4356100" y="4652963"/>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Ez2</a:t>
            </a:r>
          </a:p>
        </p:txBody>
      </p:sp>
      <p:sp>
        <p:nvSpPr>
          <p:cNvPr id="15388" name="Text Box 29"/>
          <p:cNvSpPr txBox="1">
            <a:spLocks noChangeArrowheads="1"/>
          </p:cNvSpPr>
          <p:nvPr/>
        </p:nvSpPr>
        <p:spPr bwMode="auto">
          <a:xfrm>
            <a:off x="1258888" y="2095500"/>
            <a:ext cx="431800" cy="457200"/>
          </a:xfrm>
          <a:prstGeom prst="rect">
            <a:avLst/>
          </a:prstGeom>
          <a:noFill/>
          <a:ln w="9525">
            <a:noFill/>
            <a:miter lim="800000"/>
            <a:headEnd/>
            <a:tailEnd/>
          </a:ln>
        </p:spPr>
        <p:txBody>
          <a:bodyPr>
            <a:spAutoFit/>
          </a:bodyPr>
          <a:lstStyle/>
          <a:p>
            <a:pPr>
              <a:spcBef>
                <a:spcPct val="50000"/>
              </a:spcBef>
            </a:pPr>
            <a:r>
              <a:rPr kumimoji="1" lang="en-US" altLang="ja-JP" sz="2400" b="1">
                <a:latin typeface="Calibri" pitchFamily="34" charset="0"/>
              </a:rPr>
              <a:t>[</a:t>
            </a:r>
          </a:p>
        </p:txBody>
      </p:sp>
      <p:sp>
        <p:nvSpPr>
          <p:cNvPr id="15389" name="Text Box 30"/>
          <p:cNvSpPr txBox="1">
            <a:spLocks noChangeArrowheads="1"/>
          </p:cNvSpPr>
          <p:nvPr/>
        </p:nvSpPr>
        <p:spPr bwMode="auto">
          <a:xfrm>
            <a:off x="3203575" y="3403600"/>
            <a:ext cx="431800" cy="457200"/>
          </a:xfrm>
          <a:prstGeom prst="rect">
            <a:avLst/>
          </a:prstGeom>
          <a:noFill/>
          <a:ln w="9525">
            <a:noFill/>
            <a:miter lim="800000"/>
            <a:headEnd/>
            <a:tailEnd/>
          </a:ln>
        </p:spPr>
        <p:txBody>
          <a:bodyPr>
            <a:spAutoFit/>
          </a:bodyPr>
          <a:lstStyle/>
          <a:p>
            <a:pPr>
              <a:spcBef>
                <a:spcPct val="50000"/>
              </a:spcBef>
            </a:pPr>
            <a:r>
              <a:rPr kumimoji="1" lang="en-US" altLang="ja-JP" sz="2400" b="1">
                <a:latin typeface="Calibri" pitchFamily="34" charset="0"/>
              </a:rPr>
              <a:t>[</a:t>
            </a:r>
          </a:p>
        </p:txBody>
      </p:sp>
      <p:sp>
        <p:nvSpPr>
          <p:cNvPr id="15390" name="Text Box 31"/>
          <p:cNvSpPr txBox="1">
            <a:spLocks noChangeArrowheads="1"/>
          </p:cNvSpPr>
          <p:nvPr/>
        </p:nvSpPr>
        <p:spPr bwMode="auto">
          <a:xfrm>
            <a:off x="1258888" y="4772025"/>
            <a:ext cx="431800" cy="457200"/>
          </a:xfrm>
          <a:prstGeom prst="rect">
            <a:avLst/>
          </a:prstGeom>
          <a:noFill/>
          <a:ln w="9525">
            <a:noFill/>
            <a:miter lim="800000"/>
            <a:headEnd/>
            <a:tailEnd/>
          </a:ln>
        </p:spPr>
        <p:txBody>
          <a:bodyPr>
            <a:spAutoFit/>
          </a:bodyPr>
          <a:lstStyle/>
          <a:p>
            <a:pPr>
              <a:spcBef>
                <a:spcPct val="50000"/>
              </a:spcBef>
            </a:pPr>
            <a:r>
              <a:rPr kumimoji="1" lang="en-US" altLang="ja-JP" sz="2400" b="1">
                <a:latin typeface="Calibri" pitchFamily="34" charset="0"/>
              </a:rPr>
              <a:t>[</a:t>
            </a:r>
          </a:p>
        </p:txBody>
      </p:sp>
      <p:sp>
        <p:nvSpPr>
          <p:cNvPr id="15391" name="Text Box 32"/>
          <p:cNvSpPr txBox="1">
            <a:spLocks noChangeArrowheads="1"/>
          </p:cNvSpPr>
          <p:nvPr/>
        </p:nvSpPr>
        <p:spPr bwMode="auto">
          <a:xfrm>
            <a:off x="1187450" y="1844675"/>
            <a:ext cx="576263"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x1</a:t>
            </a:r>
          </a:p>
        </p:txBody>
      </p:sp>
      <p:sp>
        <p:nvSpPr>
          <p:cNvPr id="15392" name="Text Box 33"/>
          <p:cNvSpPr txBox="1">
            <a:spLocks noChangeArrowheads="1"/>
          </p:cNvSpPr>
          <p:nvPr/>
        </p:nvSpPr>
        <p:spPr bwMode="auto">
          <a:xfrm>
            <a:off x="3132138" y="3141663"/>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y1</a:t>
            </a:r>
          </a:p>
        </p:txBody>
      </p:sp>
      <p:sp>
        <p:nvSpPr>
          <p:cNvPr id="15393" name="Text Box 34"/>
          <p:cNvSpPr txBox="1">
            <a:spLocks noChangeArrowheads="1"/>
          </p:cNvSpPr>
          <p:nvPr/>
        </p:nvSpPr>
        <p:spPr bwMode="auto">
          <a:xfrm>
            <a:off x="1116013" y="5157788"/>
            <a:ext cx="576262" cy="336550"/>
          </a:xfrm>
          <a:prstGeom prst="rect">
            <a:avLst/>
          </a:prstGeom>
          <a:noFill/>
          <a:ln w="9525">
            <a:noFill/>
            <a:miter lim="800000"/>
            <a:headEnd/>
            <a:tailEnd/>
          </a:ln>
        </p:spPr>
        <p:txBody>
          <a:bodyPr>
            <a:spAutoFit/>
          </a:bodyPr>
          <a:lstStyle/>
          <a:p>
            <a:pPr>
              <a:spcBef>
                <a:spcPct val="50000"/>
              </a:spcBef>
            </a:pPr>
            <a:r>
              <a:rPr kumimoji="1" lang="en-US" altLang="ja-JP" sz="1600">
                <a:latin typeface="Calibri" pitchFamily="34" charset="0"/>
              </a:rPr>
              <a:t>z1</a:t>
            </a:r>
          </a:p>
        </p:txBody>
      </p:sp>
      <p:sp>
        <p:nvSpPr>
          <p:cNvPr id="68643" name="AutoShape 35"/>
          <p:cNvSpPr>
            <a:spLocks noChangeArrowheads="1"/>
          </p:cNvSpPr>
          <p:nvPr/>
        </p:nvSpPr>
        <p:spPr bwMode="auto">
          <a:xfrm>
            <a:off x="4356100" y="3357563"/>
            <a:ext cx="360363" cy="576262"/>
          </a:xfrm>
          <a:prstGeom prst="irregularSeal1">
            <a:avLst/>
          </a:prstGeom>
          <a:solidFill>
            <a:srgbClr val="FF0000"/>
          </a:solidFill>
          <a:ln w="9525">
            <a:solidFill>
              <a:schemeClr val="tx1"/>
            </a:solidFill>
            <a:miter lim="800000"/>
            <a:headEnd/>
            <a:tailEnd/>
          </a:ln>
        </p:spPr>
        <p:txBody>
          <a:bodyPr wrap="none" anchor="ctr"/>
          <a:lstStyle/>
          <a:p>
            <a:endParaRPr lang="en-IN">
              <a:latin typeface="Calibri" pitchFamily="34" charset="0"/>
            </a:endParaRPr>
          </a:p>
        </p:txBody>
      </p:sp>
      <p:sp>
        <p:nvSpPr>
          <p:cNvPr id="68644" name="Line 36"/>
          <p:cNvSpPr>
            <a:spLocks noChangeShapeType="1"/>
          </p:cNvSpPr>
          <p:nvPr/>
        </p:nvSpPr>
        <p:spPr bwMode="auto">
          <a:xfrm flipV="1">
            <a:off x="5003800" y="2349500"/>
            <a:ext cx="360363" cy="1295400"/>
          </a:xfrm>
          <a:prstGeom prst="line">
            <a:avLst/>
          </a:prstGeom>
          <a:noFill/>
          <a:ln w="9525">
            <a:solidFill>
              <a:schemeClr val="tx1"/>
            </a:solidFill>
            <a:prstDash val="sysDot"/>
            <a:round/>
            <a:headEnd/>
            <a:tailEnd type="triangle" w="med" len="med"/>
          </a:ln>
        </p:spPr>
        <p:txBody>
          <a:bodyPr/>
          <a:lstStyle/>
          <a:p>
            <a:endParaRPr lang="en-IN"/>
          </a:p>
        </p:txBody>
      </p:sp>
      <p:sp>
        <p:nvSpPr>
          <p:cNvPr id="68645" name="Line 37"/>
          <p:cNvSpPr>
            <a:spLocks noChangeShapeType="1"/>
          </p:cNvSpPr>
          <p:nvPr/>
        </p:nvSpPr>
        <p:spPr bwMode="auto">
          <a:xfrm>
            <a:off x="5003800" y="3644900"/>
            <a:ext cx="431800" cy="1368425"/>
          </a:xfrm>
          <a:prstGeom prst="line">
            <a:avLst/>
          </a:prstGeom>
          <a:noFill/>
          <a:ln w="9525">
            <a:solidFill>
              <a:schemeClr val="tx1"/>
            </a:solidFill>
            <a:prstDash val="sysDot"/>
            <a:round/>
            <a:headEnd/>
            <a:tailEnd type="triangle" w="med" len="med"/>
          </a:ln>
        </p:spPr>
        <p:txBody>
          <a:bodyPr/>
          <a:lstStyle/>
          <a:p>
            <a:endParaRPr lang="en-IN"/>
          </a:p>
        </p:txBody>
      </p:sp>
      <p:sp>
        <p:nvSpPr>
          <p:cNvPr id="68646" name="Line 38"/>
          <p:cNvSpPr>
            <a:spLocks noChangeShapeType="1"/>
          </p:cNvSpPr>
          <p:nvPr/>
        </p:nvSpPr>
        <p:spPr bwMode="auto">
          <a:xfrm>
            <a:off x="5364163" y="2349500"/>
            <a:ext cx="431800" cy="1295400"/>
          </a:xfrm>
          <a:prstGeom prst="line">
            <a:avLst/>
          </a:prstGeom>
          <a:noFill/>
          <a:ln w="9525">
            <a:solidFill>
              <a:schemeClr val="tx1"/>
            </a:solidFill>
            <a:prstDash val="sysDot"/>
            <a:round/>
            <a:headEnd/>
            <a:tailEnd type="triangle" w="med" len="med"/>
          </a:ln>
        </p:spPr>
        <p:txBody>
          <a:bodyPr/>
          <a:lstStyle/>
          <a:p>
            <a:endParaRPr lang="en-IN"/>
          </a:p>
        </p:txBody>
      </p:sp>
      <p:sp>
        <p:nvSpPr>
          <p:cNvPr id="68647" name="Line 39"/>
          <p:cNvSpPr>
            <a:spLocks noChangeShapeType="1"/>
          </p:cNvSpPr>
          <p:nvPr/>
        </p:nvSpPr>
        <p:spPr bwMode="auto">
          <a:xfrm>
            <a:off x="5364163" y="2349500"/>
            <a:ext cx="503237" cy="2663825"/>
          </a:xfrm>
          <a:prstGeom prst="line">
            <a:avLst/>
          </a:prstGeom>
          <a:noFill/>
          <a:ln w="9525">
            <a:solidFill>
              <a:schemeClr val="tx1"/>
            </a:solidFill>
            <a:prstDash val="sysDot"/>
            <a:round/>
            <a:headEnd/>
            <a:tailEnd type="triangle" w="med" len="med"/>
          </a:ln>
        </p:spPr>
        <p:txBody>
          <a:bodyPr/>
          <a:lstStyle/>
          <a:p>
            <a:endParaRPr lang="en-IN"/>
          </a:p>
        </p:txBody>
      </p:sp>
      <p:sp>
        <p:nvSpPr>
          <p:cNvPr id="68648" name="Line 40"/>
          <p:cNvSpPr>
            <a:spLocks noChangeShapeType="1"/>
          </p:cNvSpPr>
          <p:nvPr/>
        </p:nvSpPr>
        <p:spPr bwMode="auto">
          <a:xfrm flipV="1">
            <a:off x="5724525" y="3644900"/>
            <a:ext cx="360363" cy="1368425"/>
          </a:xfrm>
          <a:prstGeom prst="line">
            <a:avLst/>
          </a:prstGeom>
          <a:noFill/>
          <a:ln w="9525">
            <a:solidFill>
              <a:schemeClr val="tx1"/>
            </a:solidFill>
            <a:prstDash val="sysDot"/>
            <a:round/>
            <a:headEnd/>
            <a:tailEnd type="triangle" w="med" len="med"/>
          </a:ln>
        </p:spPr>
        <p:txBody>
          <a:bodyPr/>
          <a:lstStyle/>
          <a:p>
            <a:endParaRPr lang="en-IN"/>
          </a:p>
        </p:txBody>
      </p:sp>
      <p:sp>
        <p:nvSpPr>
          <p:cNvPr id="68649" name="Line 41"/>
          <p:cNvSpPr>
            <a:spLocks noChangeShapeType="1"/>
          </p:cNvSpPr>
          <p:nvPr/>
        </p:nvSpPr>
        <p:spPr bwMode="auto">
          <a:xfrm flipV="1">
            <a:off x="5724525" y="2349500"/>
            <a:ext cx="360363" cy="2663825"/>
          </a:xfrm>
          <a:prstGeom prst="line">
            <a:avLst/>
          </a:prstGeom>
          <a:noFill/>
          <a:ln w="9525">
            <a:solidFill>
              <a:schemeClr val="tx1"/>
            </a:solidFill>
            <a:prstDash val="sysDot"/>
            <a:round/>
            <a:headEnd/>
            <a:tailEnd type="triangle" w="med" len="med"/>
          </a:ln>
        </p:spPr>
        <p:txBody>
          <a:bodyPr/>
          <a:lstStyle/>
          <a:p>
            <a:endParaRPr lang="en-IN"/>
          </a:p>
        </p:txBody>
      </p:sp>
      <p:sp>
        <p:nvSpPr>
          <p:cNvPr id="68650" name="Line 42"/>
          <p:cNvSpPr>
            <a:spLocks noChangeShapeType="1"/>
          </p:cNvSpPr>
          <p:nvPr/>
        </p:nvSpPr>
        <p:spPr bwMode="auto">
          <a:xfrm>
            <a:off x="539750" y="2349500"/>
            <a:ext cx="4535488" cy="0"/>
          </a:xfrm>
          <a:prstGeom prst="line">
            <a:avLst/>
          </a:prstGeom>
          <a:noFill/>
          <a:ln w="31750">
            <a:solidFill>
              <a:srgbClr val="FF0000"/>
            </a:solidFill>
            <a:round/>
            <a:headEnd/>
            <a:tailEnd/>
          </a:ln>
        </p:spPr>
        <p:txBody>
          <a:bodyPr/>
          <a:lstStyle/>
          <a:p>
            <a:endParaRPr lang="en-IN"/>
          </a:p>
        </p:txBody>
      </p:sp>
      <p:sp>
        <p:nvSpPr>
          <p:cNvPr id="68652" name="Line 44"/>
          <p:cNvSpPr>
            <a:spLocks noChangeShapeType="1"/>
          </p:cNvSpPr>
          <p:nvPr/>
        </p:nvSpPr>
        <p:spPr bwMode="auto">
          <a:xfrm>
            <a:off x="539750" y="3644900"/>
            <a:ext cx="4032250" cy="0"/>
          </a:xfrm>
          <a:prstGeom prst="line">
            <a:avLst/>
          </a:prstGeom>
          <a:noFill/>
          <a:ln w="31750">
            <a:solidFill>
              <a:srgbClr val="FF0000"/>
            </a:solidFill>
            <a:round/>
            <a:headEnd/>
            <a:tailEnd/>
          </a:ln>
        </p:spPr>
        <p:txBody>
          <a:bodyPr/>
          <a:lstStyle/>
          <a:p>
            <a:endParaRPr lang="en-IN"/>
          </a:p>
        </p:txBody>
      </p:sp>
      <p:sp>
        <p:nvSpPr>
          <p:cNvPr id="68653" name="Line 45"/>
          <p:cNvSpPr>
            <a:spLocks noChangeShapeType="1"/>
          </p:cNvSpPr>
          <p:nvPr/>
        </p:nvSpPr>
        <p:spPr bwMode="auto">
          <a:xfrm>
            <a:off x="539750" y="5013325"/>
            <a:ext cx="4535488" cy="0"/>
          </a:xfrm>
          <a:prstGeom prst="line">
            <a:avLst/>
          </a:prstGeom>
          <a:noFill/>
          <a:ln w="31750">
            <a:solidFill>
              <a:srgbClr val="FF0000"/>
            </a:solidFill>
            <a:round/>
            <a:headEnd/>
            <a:tailEnd/>
          </a:ln>
        </p:spPr>
        <p:txBody>
          <a:bodyPr/>
          <a:lstStyle/>
          <a:p>
            <a:endParaRPr lang="en-IN"/>
          </a:p>
        </p:txBody>
      </p:sp>
      <p:sp>
        <p:nvSpPr>
          <p:cNvPr id="68654" name="Line 46"/>
          <p:cNvSpPr>
            <a:spLocks noChangeShapeType="1"/>
          </p:cNvSpPr>
          <p:nvPr/>
        </p:nvSpPr>
        <p:spPr bwMode="auto">
          <a:xfrm>
            <a:off x="541338" y="3644900"/>
            <a:ext cx="2806700" cy="0"/>
          </a:xfrm>
          <a:prstGeom prst="line">
            <a:avLst/>
          </a:prstGeom>
          <a:noFill/>
          <a:ln w="31750">
            <a:solidFill>
              <a:srgbClr val="FF0000"/>
            </a:solidFill>
            <a:round/>
            <a:headEnd/>
            <a:tailEnd/>
          </a:ln>
        </p:spPr>
        <p:txBody>
          <a:bodyPr/>
          <a:lstStyle/>
          <a:p>
            <a:endParaRPr lang="en-IN"/>
          </a:p>
        </p:txBody>
      </p:sp>
      <p:sp>
        <p:nvSpPr>
          <p:cNvPr id="68655" name="Text Box 47"/>
          <p:cNvSpPr txBox="1">
            <a:spLocks noChangeArrowheads="1"/>
          </p:cNvSpPr>
          <p:nvPr/>
        </p:nvSpPr>
        <p:spPr bwMode="auto">
          <a:xfrm>
            <a:off x="4572000" y="2852738"/>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(Y,2)</a:t>
            </a:r>
          </a:p>
        </p:txBody>
      </p:sp>
      <p:sp>
        <p:nvSpPr>
          <p:cNvPr id="68656" name="Text Box 48"/>
          <p:cNvSpPr txBox="1">
            <a:spLocks noChangeArrowheads="1"/>
          </p:cNvSpPr>
          <p:nvPr/>
        </p:nvSpPr>
        <p:spPr bwMode="auto">
          <a:xfrm>
            <a:off x="4643438" y="4171950"/>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(Y,1)</a:t>
            </a:r>
          </a:p>
        </p:txBody>
      </p:sp>
      <p:sp>
        <p:nvSpPr>
          <p:cNvPr id="68658" name="Line 50"/>
          <p:cNvSpPr>
            <a:spLocks noChangeShapeType="1"/>
          </p:cNvSpPr>
          <p:nvPr/>
        </p:nvSpPr>
        <p:spPr bwMode="auto">
          <a:xfrm flipV="1">
            <a:off x="4787900" y="2349500"/>
            <a:ext cx="360363" cy="1295400"/>
          </a:xfrm>
          <a:prstGeom prst="line">
            <a:avLst/>
          </a:prstGeom>
          <a:noFill/>
          <a:ln w="9525">
            <a:solidFill>
              <a:schemeClr val="tx1"/>
            </a:solidFill>
            <a:prstDash val="sysDot"/>
            <a:round/>
            <a:headEnd/>
            <a:tailEnd type="triangle" w="med" len="med"/>
          </a:ln>
        </p:spPr>
        <p:txBody>
          <a:bodyPr/>
          <a:lstStyle/>
          <a:p>
            <a:endParaRPr lang="en-IN"/>
          </a:p>
        </p:txBody>
      </p:sp>
      <p:sp>
        <p:nvSpPr>
          <p:cNvPr id="68659" name="Line 51"/>
          <p:cNvSpPr>
            <a:spLocks noChangeShapeType="1"/>
          </p:cNvSpPr>
          <p:nvPr/>
        </p:nvSpPr>
        <p:spPr bwMode="auto">
          <a:xfrm>
            <a:off x="4787900" y="3644900"/>
            <a:ext cx="431800" cy="1368425"/>
          </a:xfrm>
          <a:prstGeom prst="line">
            <a:avLst/>
          </a:prstGeom>
          <a:noFill/>
          <a:ln w="9525">
            <a:solidFill>
              <a:schemeClr val="tx1"/>
            </a:solidFill>
            <a:prstDash val="sysDot"/>
            <a:round/>
            <a:headEnd/>
            <a:tailEnd type="triangle" w="med" len="med"/>
          </a:ln>
        </p:spPr>
        <p:txBody>
          <a:bodyPr/>
          <a:lstStyle/>
          <a:p>
            <a:endParaRPr lang="en-IN"/>
          </a:p>
        </p:txBody>
      </p:sp>
      <p:sp>
        <p:nvSpPr>
          <p:cNvPr id="68660" name="Text Box 52"/>
          <p:cNvSpPr txBox="1">
            <a:spLocks noChangeArrowheads="1"/>
          </p:cNvSpPr>
          <p:nvPr/>
        </p:nvSpPr>
        <p:spPr bwMode="auto">
          <a:xfrm>
            <a:off x="5364163" y="2708275"/>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(X,2)</a:t>
            </a:r>
          </a:p>
        </p:txBody>
      </p:sp>
      <p:sp>
        <p:nvSpPr>
          <p:cNvPr id="68661" name="Text Box 53"/>
          <p:cNvSpPr txBox="1">
            <a:spLocks noChangeArrowheads="1"/>
          </p:cNvSpPr>
          <p:nvPr/>
        </p:nvSpPr>
        <p:spPr bwMode="auto">
          <a:xfrm>
            <a:off x="5076825" y="3644900"/>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(X,0)</a:t>
            </a:r>
          </a:p>
        </p:txBody>
      </p:sp>
      <p:sp>
        <p:nvSpPr>
          <p:cNvPr id="68662" name="Text Box 54"/>
          <p:cNvSpPr txBox="1">
            <a:spLocks noChangeArrowheads="1"/>
          </p:cNvSpPr>
          <p:nvPr/>
        </p:nvSpPr>
        <p:spPr bwMode="auto">
          <a:xfrm>
            <a:off x="5867400" y="2708275"/>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(Z,0)</a:t>
            </a:r>
          </a:p>
        </p:txBody>
      </p:sp>
      <p:sp>
        <p:nvSpPr>
          <p:cNvPr id="68663" name="Text Box 55"/>
          <p:cNvSpPr txBox="1">
            <a:spLocks noChangeArrowheads="1"/>
          </p:cNvSpPr>
          <p:nvPr/>
        </p:nvSpPr>
        <p:spPr bwMode="auto">
          <a:xfrm>
            <a:off x="5795963" y="4029075"/>
            <a:ext cx="720725" cy="336550"/>
          </a:xfrm>
          <a:prstGeom prst="rect">
            <a:avLst/>
          </a:prstGeom>
          <a:noFill/>
          <a:ln w="9525">
            <a:noFill/>
            <a:miter lim="800000"/>
            <a:headEnd/>
            <a:tailEnd/>
          </a:ln>
        </p:spPr>
        <p:txBody>
          <a:bodyPr>
            <a:spAutoFit/>
          </a:bodyPr>
          <a:lstStyle/>
          <a:p>
            <a:pPr>
              <a:spcBef>
                <a:spcPct val="50000"/>
              </a:spcBef>
            </a:pPr>
            <a:r>
              <a:rPr kumimoji="1" lang="en-US" altLang="ja-JP" sz="1600">
                <a:solidFill>
                  <a:srgbClr val="000099"/>
                </a:solidFill>
                <a:latin typeface="Calibri" pitchFamily="34" charset="0"/>
              </a:rPr>
              <a:t>(Z,1)</a:t>
            </a:r>
          </a:p>
        </p:txBody>
      </p:sp>
      <p:sp>
        <p:nvSpPr>
          <p:cNvPr id="68665" name="Text Box 57"/>
          <p:cNvSpPr txBox="1">
            <a:spLocks noChangeArrowheads="1"/>
          </p:cNvSpPr>
          <p:nvPr/>
        </p:nvSpPr>
        <p:spPr bwMode="auto">
          <a:xfrm>
            <a:off x="6804025" y="213360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3</a:t>
            </a:r>
            <a:r>
              <a:rPr kumimoji="1" lang="en-US" altLang="ja-JP" b="1">
                <a:latin typeface="Calibri" pitchFamily="34" charset="0"/>
              </a:rPr>
              <a:t> &lt;= </a:t>
            </a:r>
            <a:r>
              <a:rPr kumimoji="1" lang="en-US" altLang="ja-JP" b="1">
                <a:solidFill>
                  <a:srgbClr val="00FF00"/>
                </a:solidFill>
                <a:latin typeface="Calibri" pitchFamily="34" charset="0"/>
              </a:rPr>
              <a:t>2</a:t>
            </a:r>
            <a:endParaRPr kumimoji="1" lang="en-US" altLang="ja-JP" b="1">
              <a:latin typeface="Calibri" pitchFamily="34" charset="0"/>
            </a:endParaRPr>
          </a:p>
        </p:txBody>
      </p:sp>
      <p:sp>
        <p:nvSpPr>
          <p:cNvPr id="68666" name="Text Box 58"/>
          <p:cNvSpPr txBox="1">
            <a:spLocks noChangeArrowheads="1"/>
          </p:cNvSpPr>
          <p:nvPr/>
        </p:nvSpPr>
        <p:spPr bwMode="auto">
          <a:xfrm>
            <a:off x="1835150" y="5805488"/>
            <a:ext cx="5256213" cy="396875"/>
          </a:xfrm>
          <a:prstGeom prst="rect">
            <a:avLst/>
          </a:prstGeom>
          <a:noFill/>
          <a:ln w="9525">
            <a:noFill/>
            <a:miter lim="800000"/>
            <a:headEnd/>
            <a:tailEnd/>
          </a:ln>
        </p:spPr>
        <p:txBody>
          <a:bodyPr>
            <a:spAutoFit/>
          </a:bodyPr>
          <a:lstStyle/>
          <a:p>
            <a:pPr lvl="1">
              <a:spcBef>
                <a:spcPct val="20000"/>
              </a:spcBef>
              <a:buClr>
                <a:schemeClr val="accent2"/>
              </a:buClr>
              <a:buSzPct val="70000"/>
              <a:buFont typeface="Wingdings" pitchFamily="2" charset="2"/>
              <a:buNone/>
            </a:pPr>
            <a:r>
              <a:rPr kumimoji="1" lang="en-US" altLang="ja-JP" sz="2000">
                <a:solidFill>
                  <a:srgbClr val="990033"/>
                </a:solidFill>
                <a:latin typeface="Calibri" pitchFamily="34" charset="0"/>
              </a:rPr>
              <a:t>RCVDi←j (CkPti) &lt;= SENTj→i(CkPtj)</a:t>
            </a:r>
            <a:r>
              <a:rPr kumimoji="1" lang="en-US" altLang="ja-JP">
                <a:latin typeface="Calibri" pitchFamily="34" charset="0"/>
              </a:rPr>
              <a:t> </a:t>
            </a:r>
          </a:p>
        </p:txBody>
      </p:sp>
      <p:sp>
        <p:nvSpPr>
          <p:cNvPr id="68667" name="AutoShape 59"/>
          <p:cNvSpPr>
            <a:spLocks noChangeArrowheads="1"/>
          </p:cNvSpPr>
          <p:nvPr/>
        </p:nvSpPr>
        <p:spPr bwMode="auto">
          <a:xfrm>
            <a:off x="7451725" y="2133600"/>
            <a:ext cx="433388" cy="431800"/>
          </a:xfrm>
          <a:custGeom>
            <a:avLst/>
            <a:gdLst>
              <a:gd name="T0" fmla="*/ 87235475 w 21600"/>
              <a:gd name="T1" fmla="*/ 0 h 21600"/>
              <a:gd name="T2" fmla="*/ 25548585 w 21600"/>
              <a:gd name="T3" fmla="*/ 25268977 h 21600"/>
              <a:gd name="T4" fmla="*/ 0 w 21600"/>
              <a:gd name="T5" fmla="*/ 86280046 h 21600"/>
              <a:gd name="T6" fmla="*/ 25548585 w 21600"/>
              <a:gd name="T7" fmla="*/ 147291045 h 21600"/>
              <a:gd name="T8" fmla="*/ 87235475 w 21600"/>
              <a:gd name="T9" fmla="*/ 172560092 h 21600"/>
              <a:gd name="T10" fmla="*/ 148922296 w 21600"/>
              <a:gd name="T11" fmla="*/ 147291045 h 21600"/>
              <a:gd name="T12" fmla="*/ 174470950 w 21600"/>
              <a:gd name="T13" fmla="*/ 86280046 h 21600"/>
              <a:gd name="T14" fmla="*/ 148922296 w 21600"/>
              <a:gd name="T15" fmla="*/ 252689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latin typeface="Calibri" pitchFamily="34" charset="0"/>
            </a:endParaRPr>
          </a:p>
        </p:txBody>
      </p:sp>
      <p:sp>
        <p:nvSpPr>
          <p:cNvPr id="68668" name="Line 60"/>
          <p:cNvSpPr>
            <a:spLocks noChangeShapeType="1"/>
          </p:cNvSpPr>
          <p:nvPr/>
        </p:nvSpPr>
        <p:spPr bwMode="auto">
          <a:xfrm>
            <a:off x="541338" y="2349500"/>
            <a:ext cx="2806700" cy="0"/>
          </a:xfrm>
          <a:prstGeom prst="line">
            <a:avLst/>
          </a:prstGeom>
          <a:noFill/>
          <a:ln w="31750">
            <a:solidFill>
              <a:srgbClr val="FF0000"/>
            </a:solidFill>
            <a:round/>
            <a:headEnd/>
            <a:tailEnd/>
          </a:ln>
        </p:spPr>
        <p:txBody>
          <a:bodyPr/>
          <a:lstStyle/>
          <a:p>
            <a:endParaRPr lang="en-IN"/>
          </a:p>
        </p:txBody>
      </p:sp>
      <p:sp>
        <p:nvSpPr>
          <p:cNvPr id="68669" name="Text Box 61"/>
          <p:cNvSpPr txBox="1">
            <a:spLocks noChangeArrowheads="1"/>
          </p:cNvSpPr>
          <p:nvPr/>
        </p:nvSpPr>
        <p:spPr bwMode="auto">
          <a:xfrm>
            <a:off x="6804025" y="213360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2</a:t>
            </a:r>
            <a:r>
              <a:rPr kumimoji="1" lang="en-US" altLang="ja-JP" b="1">
                <a:latin typeface="Calibri" pitchFamily="34" charset="0"/>
              </a:rPr>
              <a:t> &lt;= </a:t>
            </a:r>
            <a:r>
              <a:rPr kumimoji="1" lang="en-US" altLang="ja-JP" b="1">
                <a:solidFill>
                  <a:srgbClr val="00FF00"/>
                </a:solidFill>
                <a:latin typeface="Calibri" pitchFamily="34" charset="0"/>
              </a:rPr>
              <a:t>2</a:t>
            </a:r>
            <a:endParaRPr kumimoji="1" lang="en-US" altLang="ja-JP" b="1">
              <a:latin typeface="Calibri" pitchFamily="34" charset="0"/>
            </a:endParaRPr>
          </a:p>
        </p:txBody>
      </p:sp>
      <p:sp>
        <p:nvSpPr>
          <p:cNvPr id="68671" name="Text Box 63"/>
          <p:cNvSpPr txBox="1">
            <a:spLocks noChangeArrowheads="1"/>
          </p:cNvSpPr>
          <p:nvPr/>
        </p:nvSpPr>
        <p:spPr bwMode="auto">
          <a:xfrm>
            <a:off x="6732588" y="1557338"/>
            <a:ext cx="576262" cy="366712"/>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X:Y</a:t>
            </a:r>
          </a:p>
        </p:txBody>
      </p:sp>
      <p:sp>
        <p:nvSpPr>
          <p:cNvPr id="68672" name="Text Box 64"/>
          <p:cNvSpPr txBox="1">
            <a:spLocks noChangeArrowheads="1"/>
          </p:cNvSpPr>
          <p:nvPr/>
        </p:nvSpPr>
        <p:spPr bwMode="auto">
          <a:xfrm>
            <a:off x="8243888" y="1557338"/>
            <a:ext cx="576262" cy="366712"/>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X:Z</a:t>
            </a:r>
          </a:p>
        </p:txBody>
      </p:sp>
      <p:sp>
        <p:nvSpPr>
          <p:cNvPr id="68673" name="Text Box 65"/>
          <p:cNvSpPr txBox="1">
            <a:spLocks noChangeArrowheads="1"/>
          </p:cNvSpPr>
          <p:nvPr/>
        </p:nvSpPr>
        <p:spPr bwMode="auto">
          <a:xfrm>
            <a:off x="8101013" y="213360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0</a:t>
            </a:r>
            <a:r>
              <a:rPr kumimoji="1" lang="en-US" altLang="ja-JP" b="1">
                <a:latin typeface="Calibri" pitchFamily="34" charset="0"/>
              </a:rPr>
              <a:t> &lt;= </a:t>
            </a:r>
            <a:r>
              <a:rPr kumimoji="1" lang="en-US" altLang="ja-JP" b="1">
                <a:solidFill>
                  <a:srgbClr val="00FF00"/>
                </a:solidFill>
                <a:latin typeface="Calibri" pitchFamily="34" charset="0"/>
              </a:rPr>
              <a:t>0</a:t>
            </a:r>
            <a:endParaRPr kumimoji="1" lang="en-US" altLang="ja-JP" b="1">
              <a:latin typeface="Calibri" pitchFamily="34" charset="0"/>
            </a:endParaRPr>
          </a:p>
        </p:txBody>
      </p:sp>
      <p:sp>
        <p:nvSpPr>
          <p:cNvPr id="68674" name="Text Box 66"/>
          <p:cNvSpPr txBox="1">
            <a:spLocks noChangeArrowheads="1"/>
          </p:cNvSpPr>
          <p:nvPr/>
        </p:nvSpPr>
        <p:spPr bwMode="auto">
          <a:xfrm>
            <a:off x="6804025" y="3413125"/>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1</a:t>
            </a:r>
            <a:r>
              <a:rPr kumimoji="1" lang="en-US" altLang="ja-JP" b="1">
                <a:latin typeface="Calibri" pitchFamily="34" charset="0"/>
              </a:rPr>
              <a:t> &lt;= </a:t>
            </a:r>
            <a:r>
              <a:rPr kumimoji="1" lang="en-US" altLang="ja-JP" b="1">
                <a:solidFill>
                  <a:srgbClr val="00FF00"/>
                </a:solidFill>
                <a:latin typeface="Calibri" pitchFamily="34" charset="0"/>
              </a:rPr>
              <a:t>2</a:t>
            </a:r>
            <a:endParaRPr kumimoji="1" lang="en-US" altLang="ja-JP" b="1">
              <a:latin typeface="Calibri" pitchFamily="34" charset="0"/>
            </a:endParaRPr>
          </a:p>
        </p:txBody>
      </p:sp>
      <p:sp>
        <p:nvSpPr>
          <p:cNvPr id="68675" name="Text Box 67"/>
          <p:cNvSpPr txBox="1">
            <a:spLocks noChangeArrowheads="1"/>
          </p:cNvSpPr>
          <p:nvPr/>
        </p:nvSpPr>
        <p:spPr bwMode="auto">
          <a:xfrm>
            <a:off x="6732588" y="2924175"/>
            <a:ext cx="576262"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Y:X</a:t>
            </a:r>
          </a:p>
        </p:txBody>
      </p:sp>
      <p:sp>
        <p:nvSpPr>
          <p:cNvPr id="68676" name="Text Box 68"/>
          <p:cNvSpPr txBox="1">
            <a:spLocks noChangeArrowheads="1"/>
          </p:cNvSpPr>
          <p:nvPr/>
        </p:nvSpPr>
        <p:spPr bwMode="auto">
          <a:xfrm>
            <a:off x="8101013" y="3413125"/>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1</a:t>
            </a:r>
            <a:r>
              <a:rPr kumimoji="1" lang="en-US" altLang="ja-JP" b="1">
                <a:latin typeface="Calibri" pitchFamily="34" charset="0"/>
              </a:rPr>
              <a:t> &lt;= </a:t>
            </a:r>
            <a:r>
              <a:rPr kumimoji="1" lang="en-US" altLang="ja-JP" b="1">
                <a:solidFill>
                  <a:srgbClr val="00FF00"/>
                </a:solidFill>
                <a:latin typeface="Calibri" pitchFamily="34" charset="0"/>
              </a:rPr>
              <a:t>1</a:t>
            </a:r>
            <a:endParaRPr kumimoji="1" lang="en-US" altLang="ja-JP" b="1">
              <a:latin typeface="Calibri" pitchFamily="34" charset="0"/>
            </a:endParaRPr>
          </a:p>
        </p:txBody>
      </p:sp>
      <p:sp>
        <p:nvSpPr>
          <p:cNvPr id="68677" name="Text Box 69"/>
          <p:cNvSpPr txBox="1">
            <a:spLocks noChangeArrowheads="1"/>
          </p:cNvSpPr>
          <p:nvPr/>
        </p:nvSpPr>
        <p:spPr bwMode="auto">
          <a:xfrm>
            <a:off x="8172450" y="2924175"/>
            <a:ext cx="576263"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Y:Z</a:t>
            </a:r>
          </a:p>
        </p:txBody>
      </p:sp>
      <p:sp>
        <p:nvSpPr>
          <p:cNvPr id="68678" name="Text Box 70"/>
          <p:cNvSpPr txBox="1">
            <a:spLocks noChangeArrowheads="1"/>
          </p:cNvSpPr>
          <p:nvPr/>
        </p:nvSpPr>
        <p:spPr bwMode="auto">
          <a:xfrm>
            <a:off x="6804025" y="478155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0</a:t>
            </a:r>
            <a:r>
              <a:rPr kumimoji="1" lang="en-US" altLang="ja-JP" b="1">
                <a:latin typeface="Calibri" pitchFamily="34" charset="0"/>
              </a:rPr>
              <a:t> &lt;= </a:t>
            </a:r>
            <a:r>
              <a:rPr kumimoji="1" lang="en-US" altLang="ja-JP" b="1">
                <a:solidFill>
                  <a:srgbClr val="00FF00"/>
                </a:solidFill>
                <a:latin typeface="Calibri" pitchFamily="34" charset="0"/>
              </a:rPr>
              <a:t>0</a:t>
            </a:r>
            <a:endParaRPr kumimoji="1" lang="en-US" altLang="ja-JP" b="1">
              <a:latin typeface="Calibri" pitchFamily="34" charset="0"/>
            </a:endParaRPr>
          </a:p>
        </p:txBody>
      </p:sp>
      <p:sp>
        <p:nvSpPr>
          <p:cNvPr id="68679" name="Text Box 71"/>
          <p:cNvSpPr txBox="1">
            <a:spLocks noChangeArrowheads="1"/>
          </p:cNvSpPr>
          <p:nvPr/>
        </p:nvSpPr>
        <p:spPr bwMode="auto">
          <a:xfrm>
            <a:off x="6732588" y="4292600"/>
            <a:ext cx="576262"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Z:X</a:t>
            </a:r>
          </a:p>
        </p:txBody>
      </p:sp>
      <p:sp>
        <p:nvSpPr>
          <p:cNvPr id="68680" name="Text Box 72"/>
          <p:cNvSpPr txBox="1">
            <a:spLocks noChangeArrowheads="1"/>
          </p:cNvSpPr>
          <p:nvPr/>
        </p:nvSpPr>
        <p:spPr bwMode="auto">
          <a:xfrm>
            <a:off x="8029575" y="478155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2</a:t>
            </a:r>
            <a:r>
              <a:rPr kumimoji="1" lang="en-US" altLang="ja-JP" b="1">
                <a:latin typeface="Calibri" pitchFamily="34" charset="0"/>
              </a:rPr>
              <a:t> &lt;= </a:t>
            </a:r>
            <a:r>
              <a:rPr kumimoji="1" lang="en-US" altLang="ja-JP" b="1">
                <a:solidFill>
                  <a:srgbClr val="00FF00"/>
                </a:solidFill>
                <a:latin typeface="Calibri" pitchFamily="34" charset="0"/>
              </a:rPr>
              <a:t>1</a:t>
            </a:r>
            <a:endParaRPr kumimoji="1" lang="en-US" altLang="ja-JP" b="1">
              <a:latin typeface="Calibri" pitchFamily="34" charset="0"/>
            </a:endParaRPr>
          </a:p>
        </p:txBody>
      </p:sp>
      <p:sp>
        <p:nvSpPr>
          <p:cNvPr id="68681" name="Text Box 73"/>
          <p:cNvSpPr txBox="1">
            <a:spLocks noChangeArrowheads="1"/>
          </p:cNvSpPr>
          <p:nvPr/>
        </p:nvSpPr>
        <p:spPr bwMode="auto">
          <a:xfrm>
            <a:off x="7958138" y="4292600"/>
            <a:ext cx="576262" cy="366713"/>
          </a:xfrm>
          <a:prstGeom prst="rect">
            <a:avLst/>
          </a:prstGeom>
          <a:noFill/>
          <a:ln w="9525">
            <a:noFill/>
            <a:miter lim="800000"/>
            <a:headEnd/>
            <a:tailEnd/>
          </a:ln>
        </p:spPr>
        <p:txBody>
          <a:bodyPr>
            <a:spAutoFit/>
          </a:bodyPr>
          <a:lstStyle/>
          <a:p>
            <a:pPr>
              <a:spcBef>
                <a:spcPct val="50000"/>
              </a:spcBef>
            </a:pPr>
            <a:r>
              <a:rPr kumimoji="1" lang="en-US" altLang="ja-JP">
                <a:latin typeface="Calibri" pitchFamily="34" charset="0"/>
              </a:rPr>
              <a:t>Z:Y</a:t>
            </a:r>
          </a:p>
        </p:txBody>
      </p:sp>
      <p:sp>
        <p:nvSpPr>
          <p:cNvPr id="68682" name="AutoShape 74"/>
          <p:cNvSpPr>
            <a:spLocks noChangeArrowheads="1"/>
          </p:cNvSpPr>
          <p:nvPr/>
        </p:nvSpPr>
        <p:spPr bwMode="auto">
          <a:xfrm>
            <a:off x="8675688" y="4725988"/>
            <a:ext cx="433387" cy="431800"/>
          </a:xfrm>
          <a:custGeom>
            <a:avLst/>
            <a:gdLst>
              <a:gd name="T0" fmla="*/ 87235033 w 21600"/>
              <a:gd name="T1" fmla="*/ 0 h 21600"/>
              <a:gd name="T2" fmla="*/ 25548465 w 21600"/>
              <a:gd name="T3" fmla="*/ 25268977 h 21600"/>
              <a:gd name="T4" fmla="*/ 0 w 21600"/>
              <a:gd name="T5" fmla="*/ 86280046 h 21600"/>
              <a:gd name="T6" fmla="*/ 25548465 w 21600"/>
              <a:gd name="T7" fmla="*/ 147291045 h 21600"/>
              <a:gd name="T8" fmla="*/ 87235033 w 21600"/>
              <a:gd name="T9" fmla="*/ 172560092 h 21600"/>
              <a:gd name="T10" fmla="*/ 148921230 w 21600"/>
              <a:gd name="T11" fmla="*/ 147291045 h 21600"/>
              <a:gd name="T12" fmla="*/ 174469745 w 21600"/>
              <a:gd name="T13" fmla="*/ 86280046 h 21600"/>
              <a:gd name="T14" fmla="*/ 148921230 w 21600"/>
              <a:gd name="T15" fmla="*/ 252689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lstStyle/>
          <a:p>
            <a:endParaRPr lang="en-IN">
              <a:latin typeface="Calibri" pitchFamily="34" charset="0"/>
            </a:endParaRPr>
          </a:p>
        </p:txBody>
      </p:sp>
      <p:sp>
        <p:nvSpPr>
          <p:cNvPr id="68683" name="Line 75"/>
          <p:cNvSpPr>
            <a:spLocks noChangeShapeType="1"/>
          </p:cNvSpPr>
          <p:nvPr/>
        </p:nvSpPr>
        <p:spPr bwMode="auto">
          <a:xfrm>
            <a:off x="539750" y="5013325"/>
            <a:ext cx="1223963" cy="0"/>
          </a:xfrm>
          <a:prstGeom prst="line">
            <a:avLst/>
          </a:prstGeom>
          <a:noFill/>
          <a:ln w="31750">
            <a:solidFill>
              <a:srgbClr val="FF0000"/>
            </a:solidFill>
            <a:round/>
            <a:headEnd/>
            <a:tailEnd/>
          </a:ln>
        </p:spPr>
        <p:txBody>
          <a:bodyPr/>
          <a:lstStyle/>
          <a:p>
            <a:endParaRPr lang="en-IN"/>
          </a:p>
        </p:txBody>
      </p:sp>
      <p:sp>
        <p:nvSpPr>
          <p:cNvPr id="68684" name="Text Box 76"/>
          <p:cNvSpPr txBox="1">
            <a:spLocks noChangeArrowheads="1"/>
          </p:cNvSpPr>
          <p:nvPr/>
        </p:nvSpPr>
        <p:spPr bwMode="auto">
          <a:xfrm>
            <a:off x="8027988" y="4781550"/>
            <a:ext cx="863600" cy="3762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ja-JP" b="1">
                <a:solidFill>
                  <a:srgbClr val="FFCC00"/>
                </a:solidFill>
                <a:latin typeface="Calibri" pitchFamily="34" charset="0"/>
              </a:rPr>
              <a:t>1</a:t>
            </a:r>
            <a:r>
              <a:rPr kumimoji="1" lang="en-US" altLang="ja-JP" b="1">
                <a:latin typeface="Calibri" pitchFamily="34" charset="0"/>
              </a:rPr>
              <a:t> &lt;= </a:t>
            </a:r>
            <a:r>
              <a:rPr kumimoji="1" lang="en-US" altLang="ja-JP" b="1">
                <a:solidFill>
                  <a:srgbClr val="00FF00"/>
                </a:solidFill>
                <a:latin typeface="Calibri" pitchFamily="34" charset="0"/>
              </a:rPr>
              <a:t>1</a:t>
            </a:r>
            <a:endParaRPr kumimoji="1" lang="en-US" altLang="ja-JP" b="1">
              <a:latin typeface="Calibri" pitchFamily="34" charset="0"/>
            </a:endParaRPr>
          </a:p>
        </p:txBody>
      </p:sp>
      <p:sp>
        <p:nvSpPr>
          <p:cNvPr id="68685" name="Freeform 77"/>
          <p:cNvSpPr>
            <a:spLocks/>
          </p:cNvSpPr>
          <p:nvPr/>
        </p:nvSpPr>
        <p:spPr bwMode="auto">
          <a:xfrm>
            <a:off x="1042988" y="1628775"/>
            <a:ext cx="2389187" cy="4176713"/>
          </a:xfrm>
          <a:custGeom>
            <a:avLst/>
            <a:gdLst>
              <a:gd name="T0" fmla="*/ 2147483647 w 1505"/>
              <a:gd name="T1" fmla="*/ 0 h 2631"/>
              <a:gd name="T2" fmla="*/ 2147483647 w 1505"/>
              <a:gd name="T3" fmla="*/ 1257557256 h 2631"/>
              <a:gd name="T4" fmla="*/ 2147483647 w 1505"/>
              <a:gd name="T5" fmla="*/ 2147483647 h 2631"/>
              <a:gd name="T6" fmla="*/ 1144150724 w 1505"/>
              <a:gd name="T7" fmla="*/ 2147483647 h 2631"/>
              <a:gd name="T8" fmla="*/ 0 w 1505"/>
              <a:gd name="T9" fmla="*/ 2147483647 h 2631"/>
              <a:gd name="T10" fmla="*/ 0 60000 65536"/>
              <a:gd name="T11" fmla="*/ 0 60000 65536"/>
              <a:gd name="T12" fmla="*/ 0 60000 65536"/>
              <a:gd name="T13" fmla="*/ 0 60000 65536"/>
              <a:gd name="T14" fmla="*/ 0 60000 65536"/>
              <a:gd name="T15" fmla="*/ 0 w 1505"/>
              <a:gd name="T16" fmla="*/ 0 h 2631"/>
              <a:gd name="T17" fmla="*/ 1505 w 1505"/>
              <a:gd name="T18" fmla="*/ 2631 h 2631"/>
            </a:gdLst>
            <a:ahLst/>
            <a:cxnLst>
              <a:cxn ang="T10">
                <a:pos x="T0" y="T1"/>
              </a:cxn>
              <a:cxn ang="T11">
                <a:pos x="T2" y="T3"/>
              </a:cxn>
              <a:cxn ang="T12">
                <a:pos x="T4" y="T5"/>
              </a:cxn>
              <a:cxn ang="T13">
                <a:pos x="T6" y="T7"/>
              </a:cxn>
              <a:cxn ang="T14">
                <a:pos x="T8" y="T9"/>
              </a:cxn>
            </a:cxnLst>
            <a:rect l="T15" t="T16" r="T17" b="T18"/>
            <a:pathLst>
              <a:path w="1505" h="2631">
                <a:moveTo>
                  <a:pt x="1316" y="0"/>
                </a:moveTo>
                <a:cubicBezTo>
                  <a:pt x="1410" y="143"/>
                  <a:pt x="1505" y="287"/>
                  <a:pt x="1452" y="499"/>
                </a:cubicBezTo>
                <a:cubicBezTo>
                  <a:pt x="1399" y="711"/>
                  <a:pt x="1164" y="998"/>
                  <a:pt x="998" y="1270"/>
                </a:cubicBezTo>
                <a:cubicBezTo>
                  <a:pt x="832" y="1542"/>
                  <a:pt x="620" y="1905"/>
                  <a:pt x="454" y="2132"/>
                </a:cubicBezTo>
                <a:cubicBezTo>
                  <a:pt x="288" y="2359"/>
                  <a:pt x="144" y="2495"/>
                  <a:pt x="0" y="2631"/>
                </a:cubicBezTo>
              </a:path>
            </a:pathLst>
          </a:custGeom>
          <a:noFill/>
          <a:ln w="31750">
            <a:solidFill>
              <a:srgbClr val="990033"/>
            </a:solidFill>
            <a:round/>
            <a:headEnd/>
            <a:tailEnd/>
          </a:ln>
        </p:spPr>
        <p:txBody>
          <a:bodyPr/>
          <a:lstStyle/>
          <a:p>
            <a:endParaRPr lang="en-IN">
              <a:latin typeface="Calibri" pitchFamily="34" charset="0"/>
            </a:endParaRPr>
          </a:p>
        </p:txBody>
      </p:sp>
      <p:sp>
        <p:nvSpPr>
          <p:cNvPr id="68686" name="Line 78"/>
          <p:cNvSpPr>
            <a:spLocks noChangeShapeType="1"/>
          </p:cNvSpPr>
          <p:nvPr/>
        </p:nvSpPr>
        <p:spPr bwMode="auto">
          <a:xfrm>
            <a:off x="539750" y="2349500"/>
            <a:ext cx="3887788" cy="0"/>
          </a:xfrm>
          <a:prstGeom prst="line">
            <a:avLst/>
          </a:prstGeom>
          <a:noFill/>
          <a:ln w="31750">
            <a:solidFill>
              <a:srgbClr val="FF0000"/>
            </a:solidFill>
            <a:round/>
            <a:headEnd/>
            <a:tailEnd/>
          </a:ln>
        </p:spPr>
        <p:txBody>
          <a:bodyPr/>
          <a:lstStyle/>
          <a:p>
            <a:endParaRPr lang="en-IN"/>
          </a:p>
        </p:txBody>
      </p:sp>
      <p:sp>
        <p:nvSpPr>
          <p:cNvPr id="68687" name="Line 79"/>
          <p:cNvSpPr>
            <a:spLocks noChangeShapeType="1"/>
          </p:cNvSpPr>
          <p:nvPr/>
        </p:nvSpPr>
        <p:spPr bwMode="auto">
          <a:xfrm>
            <a:off x="539750" y="5013325"/>
            <a:ext cx="3816350" cy="0"/>
          </a:xfrm>
          <a:prstGeom prst="line">
            <a:avLst/>
          </a:prstGeom>
          <a:noFill/>
          <a:ln w="31750">
            <a:solidFill>
              <a:srgbClr val="FF0000"/>
            </a:solidFill>
            <a:round/>
            <a:headEn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43"/>
                                        </p:tgtEl>
                                        <p:attrNameLst>
                                          <p:attrName>style.visibility</p:attrName>
                                        </p:attrNameLst>
                                      </p:cBhvr>
                                      <p:to>
                                        <p:strVal val="visible"/>
                                      </p:to>
                                    </p:set>
                                    <p:animEffect transition="in" filter="blinds(horizontal)">
                                      <p:cBhvr>
                                        <p:cTn id="7" dur="500"/>
                                        <p:tgtEl>
                                          <p:spTgt spid="68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8652"/>
                                        </p:tgtEl>
                                      </p:cBhvr>
                                    </p:animEffect>
                                    <p:set>
                                      <p:cBhvr>
                                        <p:cTn id="12" dur="1" fill="hold">
                                          <p:stCondLst>
                                            <p:cond delay="499"/>
                                          </p:stCondLst>
                                        </p:cTn>
                                        <p:tgtEl>
                                          <p:spTgt spid="6865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86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68659"/>
                                        </p:tgtEl>
                                        <p:attrNameLst>
                                          <p:attrName>style.visibility</p:attrName>
                                        </p:attrNameLst>
                                      </p:cBhvr>
                                      <p:to>
                                        <p:strVal val="visible"/>
                                      </p:to>
                                    </p:set>
                                    <p:animEffect transition="in" filter="strips(downLeft)">
                                      <p:cBhvr>
                                        <p:cTn id="19" dur="500"/>
                                        <p:tgtEl>
                                          <p:spTgt spid="68659"/>
                                        </p:tgtEl>
                                      </p:cBhvr>
                                    </p:animEffect>
                                  </p:childTnLst>
                                </p:cTn>
                              </p:par>
                              <p:par>
                                <p:cTn id="20" presetID="18" presetClass="entr" presetSubtype="3" fill="hold" grpId="0" nodeType="withEffect">
                                  <p:stCondLst>
                                    <p:cond delay="0"/>
                                  </p:stCondLst>
                                  <p:childTnLst>
                                    <p:set>
                                      <p:cBhvr>
                                        <p:cTn id="21" dur="1" fill="hold">
                                          <p:stCondLst>
                                            <p:cond delay="0"/>
                                          </p:stCondLst>
                                        </p:cTn>
                                        <p:tgtEl>
                                          <p:spTgt spid="68658"/>
                                        </p:tgtEl>
                                        <p:attrNameLst>
                                          <p:attrName>style.visibility</p:attrName>
                                        </p:attrNameLst>
                                      </p:cBhvr>
                                      <p:to>
                                        <p:strVal val="visible"/>
                                      </p:to>
                                    </p:set>
                                    <p:animEffect transition="in" filter="strips(upRight)">
                                      <p:cBhvr>
                                        <p:cTn id="22" dur="500"/>
                                        <p:tgtEl>
                                          <p:spTgt spid="686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86"/>
                                        </p:tgtEl>
                                        <p:attrNameLst>
                                          <p:attrName>style.visibility</p:attrName>
                                        </p:attrNameLst>
                                      </p:cBhvr>
                                      <p:to>
                                        <p:strVal val="visible"/>
                                      </p:to>
                                    </p:set>
                                  </p:childTnLst>
                                </p:cTn>
                              </p:par>
                              <p:par>
                                <p:cTn id="27" presetID="3" presetClass="exit" presetSubtype="10" fill="hold" grpId="0" nodeType="withEffect">
                                  <p:stCondLst>
                                    <p:cond delay="0"/>
                                  </p:stCondLst>
                                  <p:childTnLst>
                                    <p:animEffect transition="out" filter="blinds(horizontal)">
                                      <p:cBhvr>
                                        <p:cTn id="28" dur="500"/>
                                        <p:tgtEl>
                                          <p:spTgt spid="68650"/>
                                        </p:tgtEl>
                                      </p:cBhvr>
                                    </p:animEffect>
                                    <p:set>
                                      <p:cBhvr>
                                        <p:cTn id="29" dur="1" fill="hold">
                                          <p:stCondLst>
                                            <p:cond delay="499"/>
                                          </p:stCondLst>
                                        </p:cTn>
                                        <p:tgtEl>
                                          <p:spTgt spid="68650"/>
                                        </p:tgtEl>
                                        <p:attrNameLst>
                                          <p:attrName>style.visibility</p:attrName>
                                        </p:attrNameLst>
                                      </p:cBhvr>
                                      <p:to>
                                        <p:strVal val="hidden"/>
                                      </p:to>
                                    </p:set>
                                  </p:childTnLst>
                                </p:cTn>
                              </p:par>
                              <p:par>
                                <p:cTn id="30" presetID="3" presetClass="exit" presetSubtype="10" fill="hold" grpId="0" nodeType="withEffect">
                                  <p:stCondLst>
                                    <p:cond delay="0"/>
                                  </p:stCondLst>
                                  <p:childTnLst>
                                    <p:animEffect transition="out" filter="blinds(horizontal)">
                                      <p:cBhvr>
                                        <p:cTn id="31" dur="500"/>
                                        <p:tgtEl>
                                          <p:spTgt spid="68653"/>
                                        </p:tgtEl>
                                      </p:cBhvr>
                                    </p:animEffect>
                                    <p:set>
                                      <p:cBhvr>
                                        <p:cTn id="32" dur="1" fill="hold">
                                          <p:stCondLst>
                                            <p:cond delay="499"/>
                                          </p:stCondLst>
                                        </p:cTn>
                                        <p:tgtEl>
                                          <p:spTgt spid="6865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86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68644"/>
                                        </p:tgtEl>
                                        <p:attrNameLst>
                                          <p:attrName>style.visibility</p:attrName>
                                        </p:attrNameLst>
                                      </p:cBhvr>
                                      <p:to>
                                        <p:strVal val="visible"/>
                                      </p:to>
                                    </p:set>
                                    <p:animEffect transition="in" filter="strips(upRight)">
                                      <p:cBhvr>
                                        <p:cTn id="39" dur="500"/>
                                        <p:tgtEl>
                                          <p:spTgt spid="6864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8655"/>
                                        </p:tgtEl>
                                        <p:attrNameLst>
                                          <p:attrName>style.visibility</p:attrName>
                                        </p:attrNameLst>
                                      </p:cBhvr>
                                      <p:to>
                                        <p:strVal val="visible"/>
                                      </p:to>
                                    </p:set>
                                    <p:animEffect transition="in" filter="blinds(horizontal)">
                                      <p:cBhvr>
                                        <p:cTn id="42" dur="500"/>
                                        <p:tgtEl>
                                          <p:spTgt spid="68655"/>
                                        </p:tgtEl>
                                      </p:cBhvr>
                                    </p:animEffect>
                                  </p:childTnLst>
                                </p:cTn>
                              </p:par>
                              <p:par>
                                <p:cTn id="43" presetID="18" presetClass="entr" presetSubtype="12" fill="hold" grpId="0" nodeType="withEffect">
                                  <p:stCondLst>
                                    <p:cond delay="0"/>
                                  </p:stCondLst>
                                  <p:childTnLst>
                                    <p:set>
                                      <p:cBhvr>
                                        <p:cTn id="44" dur="1" fill="hold">
                                          <p:stCondLst>
                                            <p:cond delay="0"/>
                                          </p:stCondLst>
                                        </p:cTn>
                                        <p:tgtEl>
                                          <p:spTgt spid="68645"/>
                                        </p:tgtEl>
                                        <p:attrNameLst>
                                          <p:attrName>style.visibility</p:attrName>
                                        </p:attrNameLst>
                                      </p:cBhvr>
                                      <p:to>
                                        <p:strVal val="visible"/>
                                      </p:to>
                                    </p:set>
                                    <p:animEffect transition="in" filter="strips(downLeft)">
                                      <p:cBhvr>
                                        <p:cTn id="45" dur="500"/>
                                        <p:tgtEl>
                                          <p:spTgt spid="6864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8656"/>
                                        </p:tgtEl>
                                        <p:attrNameLst>
                                          <p:attrName>style.visibility</p:attrName>
                                        </p:attrNameLst>
                                      </p:cBhvr>
                                      <p:to>
                                        <p:strVal val="visible"/>
                                      </p:to>
                                    </p:set>
                                    <p:animEffect transition="in" filter="blinds(horizontal)">
                                      <p:cBhvr>
                                        <p:cTn id="48" dur="500"/>
                                        <p:tgtEl>
                                          <p:spTgt spid="68656"/>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68646"/>
                                        </p:tgtEl>
                                        <p:attrNameLst>
                                          <p:attrName>style.visibility</p:attrName>
                                        </p:attrNameLst>
                                      </p:cBhvr>
                                      <p:to>
                                        <p:strVal val="visible"/>
                                      </p:to>
                                    </p:set>
                                    <p:animEffect transition="in" filter="strips(downLeft)">
                                      <p:cBhvr>
                                        <p:cTn id="53" dur="500"/>
                                        <p:tgtEl>
                                          <p:spTgt spid="68646"/>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68647"/>
                                        </p:tgtEl>
                                        <p:attrNameLst>
                                          <p:attrName>style.visibility</p:attrName>
                                        </p:attrNameLst>
                                      </p:cBhvr>
                                      <p:to>
                                        <p:strVal val="visible"/>
                                      </p:to>
                                    </p:set>
                                    <p:animEffect transition="in" filter="strips(downLeft)">
                                      <p:cBhvr>
                                        <p:cTn id="56" dur="500"/>
                                        <p:tgtEl>
                                          <p:spTgt spid="6864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8660"/>
                                        </p:tgtEl>
                                        <p:attrNameLst>
                                          <p:attrName>style.visibility</p:attrName>
                                        </p:attrNameLst>
                                      </p:cBhvr>
                                      <p:to>
                                        <p:strVal val="visible"/>
                                      </p:to>
                                    </p:set>
                                    <p:animEffect transition="in" filter="blinds(horizontal)">
                                      <p:cBhvr>
                                        <p:cTn id="59" dur="500"/>
                                        <p:tgtEl>
                                          <p:spTgt spid="6866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8661"/>
                                        </p:tgtEl>
                                        <p:attrNameLst>
                                          <p:attrName>style.visibility</p:attrName>
                                        </p:attrNameLst>
                                      </p:cBhvr>
                                      <p:to>
                                        <p:strVal val="visible"/>
                                      </p:to>
                                    </p:set>
                                    <p:animEffect transition="in" filter="blinds(horizontal)">
                                      <p:cBhvr>
                                        <p:cTn id="62" dur="500"/>
                                        <p:tgtEl>
                                          <p:spTgt spid="68661"/>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grpId="0" nodeType="clickEffect">
                                  <p:stCondLst>
                                    <p:cond delay="0"/>
                                  </p:stCondLst>
                                  <p:childTnLst>
                                    <p:set>
                                      <p:cBhvr>
                                        <p:cTn id="66" dur="1" fill="hold">
                                          <p:stCondLst>
                                            <p:cond delay="0"/>
                                          </p:stCondLst>
                                        </p:cTn>
                                        <p:tgtEl>
                                          <p:spTgt spid="68648"/>
                                        </p:tgtEl>
                                        <p:attrNameLst>
                                          <p:attrName>style.visibility</p:attrName>
                                        </p:attrNameLst>
                                      </p:cBhvr>
                                      <p:to>
                                        <p:strVal val="visible"/>
                                      </p:to>
                                    </p:set>
                                    <p:animEffect transition="in" filter="strips(upRight)">
                                      <p:cBhvr>
                                        <p:cTn id="67" dur="500"/>
                                        <p:tgtEl>
                                          <p:spTgt spid="68648"/>
                                        </p:tgtEl>
                                      </p:cBhvr>
                                    </p:animEffect>
                                  </p:childTnLst>
                                </p:cTn>
                              </p:par>
                              <p:par>
                                <p:cTn id="68" presetID="18" presetClass="entr" presetSubtype="3" fill="hold" grpId="0" nodeType="withEffect">
                                  <p:stCondLst>
                                    <p:cond delay="0"/>
                                  </p:stCondLst>
                                  <p:childTnLst>
                                    <p:set>
                                      <p:cBhvr>
                                        <p:cTn id="69" dur="1" fill="hold">
                                          <p:stCondLst>
                                            <p:cond delay="0"/>
                                          </p:stCondLst>
                                        </p:cTn>
                                        <p:tgtEl>
                                          <p:spTgt spid="68649"/>
                                        </p:tgtEl>
                                        <p:attrNameLst>
                                          <p:attrName>style.visibility</p:attrName>
                                        </p:attrNameLst>
                                      </p:cBhvr>
                                      <p:to>
                                        <p:strVal val="visible"/>
                                      </p:to>
                                    </p:set>
                                    <p:animEffect transition="in" filter="strips(upRight)">
                                      <p:cBhvr>
                                        <p:cTn id="70" dur="500"/>
                                        <p:tgtEl>
                                          <p:spTgt spid="6864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8662"/>
                                        </p:tgtEl>
                                        <p:attrNameLst>
                                          <p:attrName>style.visibility</p:attrName>
                                        </p:attrNameLst>
                                      </p:cBhvr>
                                      <p:to>
                                        <p:strVal val="visible"/>
                                      </p:to>
                                    </p:set>
                                    <p:animEffect transition="in" filter="blinds(horizontal)">
                                      <p:cBhvr>
                                        <p:cTn id="73" dur="500"/>
                                        <p:tgtEl>
                                          <p:spTgt spid="6866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68663"/>
                                        </p:tgtEl>
                                        <p:attrNameLst>
                                          <p:attrName>style.visibility</p:attrName>
                                        </p:attrNameLst>
                                      </p:cBhvr>
                                      <p:to>
                                        <p:strVal val="visible"/>
                                      </p:to>
                                    </p:set>
                                    <p:animEffect transition="in" filter="blinds(horizontal)">
                                      <p:cBhvr>
                                        <p:cTn id="76" dur="500"/>
                                        <p:tgtEl>
                                          <p:spTgt spid="6866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68666"/>
                                        </p:tgtEl>
                                        <p:attrNameLst>
                                          <p:attrName>style.visibility</p:attrName>
                                        </p:attrNameLst>
                                      </p:cBhvr>
                                      <p:to>
                                        <p:strVal val="visible"/>
                                      </p:to>
                                    </p:set>
                                    <p:animEffect transition="in" filter="blinds(horizontal)">
                                      <p:cBhvr>
                                        <p:cTn id="81" dur="500"/>
                                        <p:tgtEl>
                                          <p:spTgt spid="6866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68671"/>
                                        </p:tgtEl>
                                        <p:attrNameLst>
                                          <p:attrName>style.visibility</p:attrName>
                                        </p:attrNameLst>
                                      </p:cBhvr>
                                      <p:to>
                                        <p:strVal val="visible"/>
                                      </p:to>
                                    </p:set>
                                    <p:animEffect transition="in" filter="blinds(horizontal)">
                                      <p:cBhvr>
                                        <p:cTn id="86" dur="500"/>
                                        <p:tgtEl>
                                          <p:spTgt spid="6867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68665"/>
                                        </p:tgtEl>
                                        <p:attrNameLst>
                                          <p:attrName>style.visibility</p:attrName>
                                        </p:attrNameLst>
                                      </p:cBhvr>
                                      <p:to>
                                        <p:strVal val="visible"/>
                                      </p:to>
                                    </p:set>
                                    <p:animEffect transition="in" filter="blinds(horizontal)">
                                      <p:cBhvr>
                                        <p:cTn id="89" dur="500"/>
                                        <p:tgtEl>
                                          <p:spTgt spid="6866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68667"/>
                                        </p:tgtEl>
                                        <p:attrNameLst>
                                          <p:attrName>style.visibility</p:attrName>
                                        </p:attrNameLst>
                                      </p:cBhvr>
                                      <p:to>
                                        <p:strVal val="visible"/>
                                      </p:to>
                                    </p:set>
                                    <p:animEffect transition="in" filter="blinds(horizontal)">
                                      <p:cBhvr>
                                        <p:cTn id="94" dur="500"/>
                                        <p:tgtEl>
                                          <p:spTgt spid="6866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866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6868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8667"/>
                                        </p:tgtEl>
                                        <p:attrNameLst>
                                          <p:attrName>style.visibility</p:attrName>
                                        </p:attrNameLst>
                                      </p:cBhvr>
                                      <p:to>
                                        <p:strVal val="hidden"/>
                                      </p:to>
                                    </p:set>
                                  </p:childTnLst>
                                </p:cTn>
                              </p:par>
                              <p:par>
                                <p:cTn id="105" presetID="3" presetClass="entr" presetSubtype="10" fill="hold" grpId="0" nodeType="withEffect">
                                  <p:stCondLst>
                                    <p:cond delay="0"/>
                                  </p:stCondLst>
                                  <p:childTnLst>
                                    <p:set>
                                      <p:cBhvr>
                                        <p:cTn id="106" dur="1" fill="hold">
                                          <p:stCondLst>
                                            <p:cond delay="0"/>
                                          </p:stCondLst>
                                        </p:cTn>
                                        <p:tgtEl>
                                          <p:spTgt spid="68669"/>
                                        </p:tgtEl>
                                        <p:attrNameLst>
                                          <p:attrName>style.visibility</p:attrName>
                                        </p:attrNameLst>
                                      </p:cBhvr>
                                      <p:to>
                                        <p:strVal val="visible"/>
                                      </p:to>
                                    </p:set>
                                    <p:animEffect transition="in" filter="blinds(horizontal)">
                                      <p:cBhvr>
                                        <p:cTn id="107" dur="500"/>
                                        <p:tgtEl>
                                          <p:spTgt spid="6866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8672"/>
                                        </p:tgtEl>
                                        <p:attrNameLst>
                                          <p:attrName>style.visibility</p:attrName>
                                        </p:attrNameLst>
                                      </p:cBhvr>
                                      <p:to>
                                        <p:strVal val="visible"/>
                                      </p:to>
                                    </p:set>
                                    <p:animEffect transition="in" filter="blinds(horizontal)">
                                      <p:cBhvr>
                                        <p:cTn id="112" dur="500"/>
                                        <p:tgtEl>
                                          <p:spTgt spid="6867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68673"/>
                                        </p:tgtEl>
                                        <p:attrNameLst>
                                          <p:attrName>style.visibility</p:attrName>
                                        </p:attrNameLst>
                                      </p:cBhvr>
                                      <p:to>
                                        <p:strVal val="visible"/>
                                      </p:to>
                                    </p:set>
                                    <p:animEffect transition="in" filter="blinds(horizontal)">
                                      <p:cBhvr>
                                        <p:cTn id="115" dur="500"/>
                                        <p:tgtEl>
                                          <p:spTgt spid="6867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8675"/>
                                        </p:tgtEl>
                                        <p:attrNameLst>
                                          <p:attrName>style.visibility</p:attrName>
                                        </p:attrNameLst>
                                      </p:cBhvr>
                                      <p:to>
                                        <p:strVal val="visible"/>
                                      </p:to>
                                    </p:set>
                                    <p:animEffect transition="in" filter="blinds(horizontal)">
                                      <p:cBhvr>
                                        <p:cTn id="120" dur="500"/>
                                        <p:tgtEl>
                                          <p:spTgt spid="68675"/>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8674"/>
                                        </p:tgtEl>
                                        <p:attrNameLst>
                                          <p:attrName>style.visibility</p:attrName>
                                        </p:attrNameLst>
                                      </p:cBhvr>
                                      <p:to>
                                        <p:strVal val="visible"/>
                                      </p:to>
                                    </p:set>
                                    <p:animEffect transition="in" filter="blinds(horizontal)">
                                      <p:cBhvr>
                                        <p:cTn id="123" dur="500"/>
                                        <p:tgtEl>
                                          <p:spTgt spid="68674"/>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68677"/>
                                        </p:tgtEl>
                                        <p:attrNameLst>
                                          <p:attrName>style.visibility</p:attrName>
                                        </p:attrNameLst>
                                      </p:cBhvr>
                                      <p:to>
                                        <p:strVal val="visible"/>
                                      </p:to>
                                    </p:set>
                                    <p:animEffect transition="in" filter="blinds(horizontal)">
                                      <p:cBhvr>
                                        <p:cTn id="128" dur="500"/>
                                        <p:tgtEl>
                                          <p:spTgt spid="68677"/>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68676"/>
                                        </p:tgtEl>
                                        <p:attrNameLst>
                                          <p:attrName>style.visibility</p:attrName>
                                        </p:attrNameLst>
                                      </p:cBhvr>
                                      <p:to>
                                        <p:strVal val="visible"/>
                                      </p:to>
                                    </p:set>
                                    <p:animEffect transition="in" filter="blinds(horizontal)">
                                      <p:cBhvr>
                                        <p:cTn id="131" dur="500"/>
                                        <p:tgtEl>
                                          <p:spTgt spid="68676"/>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68679"/>
                                        </p:tgtEl>
                                        <p:attrNameLst>
                                          <p:attrName>style.visibility</p:attrName>
                                        </p:attrNameLst>
                                      </p:cBhvr>
                                      <p:to>
                                        <p:strVal val="visible"/>
                                      </p:to>
                                    </p:set>
                                    <p:animEffect transition="in" filter="blinds(horizontal)">
                                      <p:cBhvr>
                                        <p:cTn id="136" dur="500"/>
                                        <p:tgtEl>
                                          <p:spTgt spid="68679"/>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68678"/>
                                        </p:tgtEl>
                                        <p:attrNameLst>
                                          <p:attrName>style.visibility</p:attrName>
                                        </p:attrNameLst>
                                      </p:cBhvr>
                                      <p:to>
                                        <p:strVal val="visible"/>
                                      </p:to>
                                    </p:set>
                                    <p:animEffect transition="in" filter="blinds(horizontal)">
                                      <p:cBhvr>
                                        <p:cTn id="139" dur="500"/>
                                        <p:tgtEl>
                                          <p:spTgt spid="68678"/>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68681"/>
                                        </p:tgtEl>
                                        <p:attrNameLst>
                                          <p:attrName>style.visibility</p:attrName>
                                        </p:attrNameLst>
                                      </p:cBhvr>
                                      <p:to>
                                        <p:strVal val="visible"/>
                                      </p:to>
                                    </p:set>
                                    <p:animEffect transition="in" filter="blinds(horizontal)">
                                      <p:cBhvr>
                                        <p:cTn id="144" dur="500"/>
                                        <p:tgtEl>
                                          <p:spTgt spid="68681"/>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68680"/>
                                        </p:tgtEl>
                                        <p:attrNameLst>
                                          <p:attrName>style.visibility</p:attrName>
                                        </p:attrNameLst>
                                      </p:cBhvr>
                                      <p:to>
                                        <p:strVal val="visible"/>
                                      </p:to>
                                    </p:set>
                                    <p:animEffect transition="in" filter="blinds(horizontal)">
                                      <p:cBhvr>
                                        <p:cTn id="147" dur="500"/>
                                        <p:tgtEl>
                                          <p:spTgt spid="6868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68682"/>
                                        </p:tgtEl>
                                        <p:attrNameLst>
                                          <p:attrName>style.visibility</p:attrName>
                                        </p:attrNameLst>
                                      </p:cBhvr>
                                      <p:to>
                                        <p:strVal val="visible"/>
                                      </p:to>
                                    </p:set>
                                    <p:animEffect transition="in" filter="blinds(horizontal)">
                                      <p:cBhvr>
                                        <p:cTn id="152" dur="500"/>
                                        <p:tgtEl>
                                          <p:spTgt spid="68682"/>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8683"/>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6868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8682"/>
                                        </p:tgtEl>
                                        <p:attrNameLst>
                                          <p:attrName>style.visibility</p:attrName>
                                        </p:attrNameLst>
                                      </p:cBhvr>
                                      <p:to>
                                        <p:strVal val="hidden"/>
                                      </p:to>
                                    </p:set>
                                  </p:childTnLst>
                                </p:cTn>
                              </p:par>
                              <p:par>
                                <p:cTn id="163" presetID="3" presetClass="entr" presetSubtype="10" fill="hold" grpId="0" nodeType="withEffect">
                                  <p:stCondLst>
                                    <p:cond delay="0"/>
                                  </p:stCondLst>
                                  <p:childTnLst>
                                    <p:set>
                                      <p:cBhvr>
                                        <p:cTn id="164" dur="1" fill="hold">
                                          <p:stCondLst>
                                            <p:cond delay="0"/>
                                          </p:stCondLst>
                                        </p:cTn>
                                        <p:tgtEl>
                                          <p:spTgt spid="68684"/>
                                        </p:tgtEl>
                                        <p:attrNameLst>
                                          <p:attrName>style.visibility</p:attrName>
                                        </p:attrNameLst>
                                      </p:cBhvr>
                                      <p:to>
                                        <p:strVal val="visible"/>
                                      </p:to>
                                    </p:set>
                                    <p:animEffect transition="in" filter="blinds(horizontal)">
                                      <p:cBhvr>
                                        <p:cTn id="165" dur="500"/>
                                        <p:tgtEl>
                                          <p:spTgt spid="68684"/>
                                        </p:tgtEl>
                                      </p:cBhvr>
                                    </p:animEffect>
                                  </p:childTnLst>
                                </p:cTn>
                              </p:par>
                            </p:childTnLst>
                          </p:cTn>
                        </p:par>
                      </p:childTnLst>
                    </p:cTn>
                  </p:par>
                  <p:par>
                    <p:cTn id="166" fill="hold">
                      <p:stCondLst>
                        <p:cond delay="indefinite"/>
                      </p:stCondLst>
                      <p:childTnLst>
                        <p:par>
                          <p:cTn id="167" fill="hold">
                            <p:stCondLst>
                              <p:cond delay="0"/>
                            </p:stCondLst>
                            <p:childTnLst>
                              <p:par>
                                <p:cTn id="168" presetID="18" presetClass="entr" presetSubtype="12" fill="hold" grpId="0" nodeType="clickEffect">
                                  <p:stCondLst>
                                    <p:cond delay="0"/>
                                  </p:stCondLst>
                                  <p:childTnLst>
                                    <p:set>
                                      <p:cBhvr>
                                        <p:cTn id="169" dur="1" fill="hold">
                                          <p:stCondLst>
                                            <p:cond delay="0"/>
                                          </p:stCondLst>
                                        </p:cTn>
                                        <p:tgtEl>
                                          <p:spTgt spid="68685"/>
                                        </p:tgtEl>
                                        <p:attrNameLst>
                                          <p:attrName>style.visibility</p:attrName>
                                        </p:attrNameLst>
                                      </p:cBhvr>
                                      <p:to>
                                        <p:strVal val="visible"/>
                                      </p:to>
                                    </p:set>
                                    <p:animEffect transition="in" filter="strips(downLeft)">
                                      <p:cBhvr>
                                        <p:cTn id="170" dur="500"/>
                                        <p:tgtEl>
                                          <p:spTgt spid="6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3" grpId="0" animBg="1"/>
      <p:bldP spid="68644" grpId="0" animBg="1"/>
      <p:bldP spid="68645" grpId="0" animBg="1"/>
      <p:bldP spid="68646" grpId="0" animBg="1"/>
      <p:bldP spid="68647" grpId="0" animBg="1"/>
      <p:bldP spid="68648" grpId="0" animBg="1"/>
      <p:bldP spid="68649" grpId="0" animBg="1"/>
      <p:bldP spid="68650" grpId="0" animBg="1"/>
      <p:bldP spid="68652" grpId="0" animBg="1"/>
      <p:bldP spid="68653" grpId="0" animBg="1"/>
      <p:bldP spid="68654" grpId="0" animBg="1"/>
      <p:bldP spid="68655" grpId="0"/>
      <p:bldP spid="68656" grpId="0"/>
      <p:bldP spid="68658" grpId="0" animBg="1"/>
      <p:bldP spid="68659" grpId="0" animBg="1"/>
      <p:bldP spid="68660" grpId="0"/>
      <p:bldP spid="68661" grpId="0"/>
      <p:bldP spid="68662" grpId="0"/>
      <p:bldP spid="68663" grpId="0"/>
      <p:bldP spid="68665" grpId="0" animBg="1"/>
      <p:bldP spid="68666" grpId="0"/>
      <p:bldP spid="68667" grpId="0" animBg="1"/>
      <p:bldP spid="68667" grpId="1" animBg="1"/>
      <p:bldP spid="68668" grpId="0" animBg="1"/>
      <p:bldP spid="68669" grpId="0" animBg="1"/>
      <p:bldP spid="68671" grpId="0"/>
      <p:bldP spid="68672" grpId="0"/>
      <p:bldP spid="68673" grpId="0" animBg="1"/>
      <p:bldP spid="68674" grpId="0" animBg="1"/>
      <p:bldP spid="68675" grpId="0"/>
      <p:bldP spid="68676" grpId="0" animBg="1"/>
      <p:bldP spid="68677" grpId="0"/>
      <p:bldP spid="68678" grpId="0" animBg="1"/>
      <p:bldP spid="68679" grpId="0"/>
      <p:bldP spid="68680" grpId="0" animBg="1"/>
      <p:bldP spid="68681" grpId="0"/>
      <p:bldP spid="68682" grpId="0" animBg="1"/>
      <p:bldP spid="68682" grpId="1" animBg="1"/>
      <p:bldP spid="68683" grpId="0" animBg="1"/>
      <p:bldP spid="68684" grpId="0" animBg="1"/>
      <p:bldP spid="68685" grpId="0" animBg="1"/>
      <p:bldP spid="68686" grpId="0" animBg="1"/>
      <p:bldP spid="68686" grpId="1" animBg="1"/>
      <p:bldP spid="68687" grpId="0" animBg="1"/>
      <p:bldP spid="6868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14620"/>
            <a:ext cx="7772400" cy="1143000"/>
          </a:xfrm>
        </p:spPr>
        <p:txBody>
          <a:bodyPr/>
          <a:lstStyle/>
          <a:p>
            <a:pPr algn="ctr"/>
            <a:r>
              <a:rPr lang="en-US" dirty="0" smtClean="0"/>
              <a:t>QUERIES???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28662" y="2714620"/>
            <a:ext cx="7772400" cy="1143000"/>
          </a:xfrm>
        </p:spPr>
        <p:txBody>
          <a:bodyPr>
            <a:normAutofit/>
          </a:bodyPr>
          <a:lstStyle/>
          <a:p>
            <a:pPr algn="ctr"/>
            <a:r>
              <a:rPr lang="en-US" b="1" dirty="0" smtClean="0"/>
              <a:t>THANK  YOU</a:t>
            </a:r>
            <a:endParaRPr lang="en-IN"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14290"/>
            <a:ext cx="8229600" cy="785818"/>
          </a:xfrm>
        </p:spPr>
        <p:txBody>
          <a:bodyPr>
            <a:normAutofit/>
          </a:bodyPr>
          <a:lstStyle/>
          <a:p>
            <a:pPr eaLnBrk="1" hangingPunct="1"/>
            <a:r>
              <a:rPr lang="en-US" altLang="ja-JP" dirty="0" smtClean="0"/>
              <a:t>Consistency of Checkpoint</a:t>
            </a:r>
          </a:p>
        </p:txBody>
      </p:sp>
      <p:sp>
        <p:nvSpPr>
          <p:cNvPr id="16387" name="Rectangle 3"/>
          <p:cNvSpPr>
            <a:spLocks noGrp="1" noChangeArrowheads="1"/>
          </p:cNvSpPr>
          <p:nvPr>
            <p:ph sz="quarter" idx="1"/>
          </p:nvPr>
        </p:nvSpPr>
        <p:spPr>
          <a:xfrm>
            <a:off x="457200" y="1142984"/>
            <a:ext cx="8229600" cy="5500726"/>
          </a:xfrm>
        </p:spPr>
        <p:txBody>
          <a:bodyPr/>
          <a:lstStyle/>
          <a:p>
            <a:pPr eaLnBrk="1" hangingPunct="1"/>
            <a:r>
              <a:rPr lang="en-US" altLang="ja-JP" sz="2600" dirty="0" smtClean="0"/>
              <a:t>Strongly consistent set of checkpoints</a:t>
            </a:r>
          </a:p>
          <a:p>
            <a:pPr lvl="1" eaLnBrk="1" hangingPunct="1">
              <a:buFont typeface="Wingdings" pitchFamily="2" charset="2"/>
              <a:buNone/>
            </a:pPr>
            <a:r>
              <a:rPr lang="en-US" altLang="ja-JP" sz="2200" dirty="0" smtClean="0"/>
              <a:t> No </a:t>
            </a:r>
            <a:r>
              <a:rPr lang="en-US" altLang="ja-JP" sz="2000" dirty="0" smtClean="0"/>
              <a:t>information</a:t>
            </a:r>
            <a:r>
              <a:rPr lang="en-US" altLang="ja-JP" sz="2200" dirty="0" smtClean="0"/>
              <a:t> flow takes place between any pair of processes in the set , during the interval spanned by the checkpoints</a:t>
            </a:r>
          </a:p>
          <a:p>
            <a:pPr eaLnBrk="1" hangingPunct="1"/>
            <a:r>
              <a:rPr lang="en-US" altLang="ja-JP" sz="2600" dirty="0" smtClean="0"/>
              <a:t>Consistent set of checkpoints</a:t>
            </a:r>
          </a:p>
          <a:p>
            <a:pPr eaLnBrk="1" hangingPunct="1">
              <a:buNone/>
            </a:pPr>
            <a:r>
              <a:rPr lang="en-US" altLang="ja-JP" sz="2600" dirty="0"/>
              <a:t> </a:t>
            </a:r>
            <a:r>
              <a:rPr lang="en-US" altLang="ja-JP" sz="2600" dirty="0" smtClean="0"/>
              <a:t>     </a:t>
            </a:r>
            <a:r>
              <a:rPr lang="en-US" altLang="ja-JP" sz="2400" dirty="0" smtClean="0"/>
              <a:t>Each message recorded as received in a checkpoint should also be recorded as sent in another checkpoint.</a:t>
            </a:r>
          </a:p>
          <a:p>
            <a:pPr lvl="1" eaLnBrk="1" hangingPunct="1">
              <a:buFont typeface="Wingdings" pitchFamily="2" charset="2"/>
              <a:buNone/>
            </a:pPr>
            <a:r>
              <a:rPr lang="en-US" altLang="ja-JP" sz="2200" dirty="0" smtClean="0"/>
              <a:t> </a:t>
            </a:r>
          </a:p>
          <a:p>
            <a:pPr lvl="1" eaLnBrk="1" hangingPunct="1">
              <a:buFont typeface="Wingdings" pitchFamily="2" charset="2"/>
              <a:buNone/>
            </a:pPr>
            <a:endParaRPr lang="en-US" altLang="ja-JP" sz="2200" dirty="0" smtClean="0"/>
          </a:p>
        </p:txBody>
      </p:sp>
      <p:sp>
        <p:nvSpPr>
          <p:cNvPr id="16388" name="Line 4"/>
          <p:cNvSpPr>
            <a:spLocks noChangeShapeType="1"/>
          </p:cNvSpPr>
          <p:nvPr/>
        </p:nvSpPr>
        <p:spPr bwMode="auto">
          <a:xfrm>
            <a:off x="755650" y="4005263"/>
            <a:ext cx="5761038" cy="0"/>
          </a:xfrm>
          <a:prstGeom prst="line">
            <a:avLst/>
          </a:prstGeom>
          <a:noFill/>
          <a:ln w="9525">
            <a:solidFill>
              <a:schemeClr val="tx1"/>
            </a:solidFill>
            <a:round/>
            <a:headEnd/>
            <a:tailEnd/>
          </a:ln>
        </p:spPr>
        <p:txBody>
          <a:bodyPr/>
          <a:lstStyle/>
          <a:p>
            <a:endParaRPr lang="en-IN" dirty="0"/>
          </a:p>
        </p:txBody>
      </p:sp>
      <p:sp>
        <p:nvSpPr>
          <p:cNvPr id="16389" name="Line 5"/>
          <p:cNvSpPr>
            <a:spLocks noChangeShapeType="1"/>
          </p:cNvSpPr>
          <p:nvPr/>
        </p:nvSpPr>
        <p:spPr bwMode="auto">
          <a:xfrm flipV="1">
            <a:off x="755650" y="6165850"/>
            <a:ext cx="5761038" cy="0"/>
          </a:xfrm>
          <a:prstGeom prst="line">
            <a:avLst/>
          </a:prstGeom>
          <a:noFill/>
          <a:ln w="9525">
            <a:solidFill>
              <a:schemeClr val="tx1"/>
            </a:solidFill>
            <a:round/>
            <a:headEnd/>
            <a:tailEnd/>
          </a:ln>
        </p:spPr>
        <p:txBody>
          <a:bodyPr/>
          <a:lstStyle/>
          <a:p>
            <a:endParaRPr lang="en-IN" dirty="0"/>
          </a:p>
        </p:txBody>
      </p:sp>
      <p:sp>
        <p:nvSpPr>
          <p:cNvPr id="16390" name="Line 6"/>
          <p:cNvSpPr>
            <a:spLocks noChangeShapeType="1"/>
          </p:cNvSpPr>
          <p:nvPr/>
        </p:nvSpPr>
        <p:spPr bwMode="auto">
          <a:xfrm>
            <a:off x="755650" y="5084763"/>
            <a:ext cx="5761038" cy="0"/>
          </a:xfrm>
          <a:prstGeom prst="line">
            <a:avLst/>
          </a:prstGeom>
          <a:noFill/>
          <a:ln w="9525">
            <a:solidFill>
              <a:schemeClr val="tx1"/>
            </a:solidFill>
            <a:round/>
            <a:headEnd/>
            <a:tailEnd/>
          </a:ln>
        </p:spPr>
        <p:txBody>
          <a:bodyPr/>
          <a:lstStyle/>
          <a:p>
            <a:endParaRPr lang="en-IN" dirty="0"/>
          </a:p>
        </p:txBody>
      </p:sp>
      <p:sp>
        <p:nvSpPr>
          <p:cNvPr id="16391" name="Line 7"/>
          <p:cNvSpPr>
            <a:spLocks noChangeShapeType="1"/>
          </p:cNvSpPr>
          <p:nvPr/>
        </p:nvSpPr>
        <p:spPr bwMode="auto">
          <a:xfrm>
            <a:off x="971550" y="4005263"/>
            <a:ext cx="504825" cy="1079500"/>
          </a:xfrm>
          <a:prstGeom prst="line">
            <a:avLst/>
          </a:prstGeom>
          <a:noFill/>
          <a:ln w="9525">
            <a:solidFill>
              <a:schemeClr val="tx1"/>
            </a:solidFill>
            <a:round/>
            <a:headEnd/>
            <a:tailEnd type="triangle" w="med" len="med"/>
          </a:ln>
        </p:spPr>
        <p:txBody>
          <a:bodyPr/>
          <a:lstStyle/>
          <a:p>
            <a:endParaRPr lang="en-IN" dirty="0"/>
          </a:p>
        </p:txBody>
      </p:sp>
      <p:sp>
        <p:nvSpPr>
          <p:cNvPr id="16392" name="Line 8"/>
          <p:cNvSpPr>
            <a:spLocks noChangeShapeType="1"/>
          </p:cNvSpPr>
          <p:nvPr/>
        </p:nvSpPr>
        <p:spPr bwMode="auto">
          <a:xfrm flipV="1">
            <a:off x="971550" y="5084763"/>
            <a:ext cx="792163" cy="1081087"/>
          </a:xfrm>
          <a:prstGeom prst="line">
            <a:avLst/>
          </a:prstGeom>
          <a:noFill/>
          <a:ln w="9525">
            <a:solidFill>
              <a:schemeClr val="tx1"/>
            </a:solidFill>
            <a:round/>
            <a:headEnd/>
            <a:tailEnd type="triangle" w="med" len="med"/>
          </a:ln>
        </p:spPr>
        <p:txBody>
          <a:bodyPr/>
          <a:lstStyle/>
          <a:p>
            <a:endParaRPr lang="en-IN" dirty="0"/>
          </a:p>
        </p:txBody>
      </p:sp>
      <p:sp>
        <p:nvSpPr>
          <p:cNvPr id="16393" name="Line 9"/>
          <p:cNvSpPr>
            <a:spLocks noChangeShapeType="1"/>
          </p:cNvSpPr>
          <p:nvPr/>
        </p:nvSpPr>
        <p:spPr bwMode="auto">
          <a:xfrm>
            <a:off x="1042988" y="5084763"/>
            <a:ext cx="576262" cy="1081087"/>
          </a:xfrm>
          <a:prstGeom prst="line">
            <a:avLst/>
          </a:prstGeom>
          <a:noFill/>
          <a:ln w="9525">
            <a:solidFill>
              <a:schemeClr val="tx1"/>
            </a:solidFill>
            <a:round/>
            <a:headEnd/>
            <a:tailEnd type="triangle" w="med" len="med"/>
          </a:ln>
        </p:spPr>
        <p:txBody>
          <a:bodyPr/>
          <a:lstStyle/>
          <a:p>
            <a:endParaRPr lang="en-IN" dirty="0"/>
          </a:p>
        </p:txBody>
      </p:sp>
      <p:sp>
        <p:nvSpPr>
          <p:cNvPr id="16394" name="Text Box 10"/>
          <p:cNvSpPr txBox="1">
            <a:spLocks noChangeArrowheads="1"/>
          </p:cNvSpPr>
          <p:nvPr/>
        </p:nvSpPr>
        <p:spPr bwMode="auto">
          <a:xfrm>
            <a:off x="1979613" y="3763963"/>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395" name="Text Box 11"/>
          <p:cNvSpPr txBox="1">
            <a:spLocks noChangeArrowheads="1"/>
          </p:cNvSpPr>
          <p:nvPr/>
        </p:nvSpPr>
        <p:spPr bwMode="auto">
          <a:xfrm>
            <a:off x="2195513" y="47974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396" name="Text Box 12"/>
          <p:cNvSpPr txBox="1">
            <a:spLocks noChangeArrowheads="1"/>
          </p:cNvSpPr>
          <p:nvPr/>
        </p:nvSpPr>
        <p:spPr bwMode="auto">
          <a:xfrm>
            <a:off x="2411413" y="59245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397" name="Text Box 13"/>
          <p:cNvSpPr txBox="1">
            <a:spLocks noChangeArrowheads="1"/>
          </p:cNvSpPr>
          <p:nvPr/>
        </p:nvSpPr>
        <p:spPr bwMode="auto">
          <a:xfrm>
            <a:off x="1763713" y="3536950"/>
            <a:ext cx="576262"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x</a:t>
            </a:r>
            <a:r>
              <a:rPr kumimoji="1" lang="en-US" altLang="ja-JP" sz="2000" baseline="-25000" dirty="0"/>
              <a:t>1</a:t>
            </a:r>
          </a:p>
        </p:txBody>
      </p:sp>
      <p:sp>
        <p:nvSpPr>
          <p:cNvPr id="16398" name="Text Box 14"/>
          <p:cNvSpPr txBox="1">
            <a:spLocks noChangeArrowheads="1"/>
          </p:cNvSpPr>
          <p:nvPr/>
        </p:nvSpPr>
        <p:spPr bwMode="auto">
          <a:xfrm>
            <a:off x="1979613" y="4437063"/>
            <a:ext cx="576262"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y</a:t>
            </a:r>
            <a:r>
              <a:rPr kumimoji="1" lang="en-US" altLang="ja-JP" sz="2000" baseline="-25000" dirty="0"/>
              <a:t>1</a:t>
            </a:r>
          </a:p>
        </p:txBody>
      </p:sp>
      <p:sp>
        <p:nvSpPr>
          <p:cNvPr id="16399" name="Text Box 15"/>
          <p:cNvSpPr txBox="1">
            <a:spLocks noChangeArrowheads="1"/>
          </p:cNvSpPr>
          <p:nvPr/>
        </p:nvSpPr>
        <p:spPr bwMode="auto">
          <a:xfrm>
            <a:off x="2339975" y="5589588"/>
            <a:ext cx="576263"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z</a:t>
            </a:r>
            <a:r>
              <a:rPr kumimoji="1" lang="en-US" altLang="ja-JP" sz="2000" baseline="-25000" dirty="0"/>
              <a:t>1</a:t>
            </a:r>
          </a:p>
        </p:txBody>
      </p:sp>
      <p:sp>
        <p:nvSpPr>
          <p:cNvPr id="16400" name="Line 17"/>
          <p:cNvSpPr>
            <a:spLocks noChangeShapeType="1"/>
          </p:cNvSpPr>
          <p:nvPr/>
        </p:nvSpPr>
        <p:spPr bwMode="auto">
          <a:xfrm flipV="1">
            <a:off x="2843213" y="4005263"/>
            <a:ext cx="576262" cy="1079500"/>
          </a:xfrm>
          <a:prstGeom prst="line">
            <a:avLst/>
          </a:prstGeom>
          <a:noFill/>
          <a:ln w="9525">
            <a:solidFill>
              <a:schemeClr val="tx1"/>
            </a:solidFill>
            <a:round/>
            <a:headEnd/>
            <a:tailEnd type="triangle" w="med" len="med"/>
          </a:ln>
        </p:spPr>
        <p:txBody>
          <a:bodyPr/>
          <a:lstStyle/>
          <a:p>
            <a:endParaRPr lang="en-IN" dirty="0"/>
          </a:p>
        </p:txBody>
      </p:sp>
      <p:sp>
        <p:nvSpPr>
          <p:cNvPr id="16401" name="Line 18"/>
          <p:cNvSpPr>
            <a:spLocks noChangeShapeType="1"/>
          </p:cNvSpPr>
          <p:nvPr/>
        </p:nvSpPr>
        <p:spPr bwMode="auto">
          <a:xfrm>
            <a:off x="3492500" y="5084763"/>
            <a:ext cx="503238" cy="1081087"/>
          </a:xfrm>
          <a:prstGeom prst="line">
            <a:avLst/>
          </a:prstGeom>
          <a:noFill/>
          <a:ln w="9525">
            <a:solidFill>
              <a:schemeClr val="tx1"/>
            </a:solidFill>
            <a:round/>
            <a:headEnd/>
            <a:tailEnd type="triangle" w="med" len="med"/>
          </a:ln>
        </p:spPr>
        <p:txBody>
          <a:bodyPr/>
          <a:lstStyle/>
          <a:p>
            <a:endParaRPr lang="en-IN" dirty="0"/>
          </a:p>
        </p:txBody>
      </p:sp>
      <p:sp>
        <p:nvSpPr>
          <p:cNvPr id="34835" name="Line 19"/>
          <p:cNvSpPr>
            <a:spLocks noChangeShapeType="1"/>
          </p:cNvSpPr>
          <p:nvPr/>
        </p:nvSpPr>
        <p:spPr bwMode="auto">
          <a:xfrm>
            <a:off x="4500563" y="4005263"/>
            <a:ext cx="576262" cy="1079500"/>
          </a:xfrm>
          <a:prstGeom prst="line">
            <a:avLst/>
          </a:prstGeom>
          <a:noFill/>
          <a:ln w="9525">
            <a:solidFill>
              <a:schemeClr val="tx1"/>
            </a:solidFill>
            <a:round/>
            <a:headEnd/>
            <a:tailEnd type="triangle" w="med" len="med"/>
          </a:ln>
        </p:spPr>
        <p:txBody>
          <a:bodyPr/>
          <a:lstStyle/>
          <a:p>
            <a:endParaRPr lang="en-IN" dirty="0"/>
          </a:p>
        </p:txBody>
      </p:sp>
      <p:sp>
        <p:nvSpPr>
          <p:cNvPr id="16403" name="Text Box 20"/>
          <p:cNvSpPr txBox="1">
            <a:spLocks noChangeArrowheads="1"/>
          </p:cNvSpPr>
          <p:nvPr/>
        </p:nvSpPr>
        <p:spPr bwMode="auto">
          <a:xfrm>
            <a:off x="5292725" y="3763963"/>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404" name="Text Box 21"/>
          <p:cNvSpPr txBox="1">
            <a:spLocks noChangeArrowheads="1"/>
          </p:cNvSpPr>
          <p:nvPr/>
        </p:nvSpPr>
        <p:spPr bwMode="auto">
          <a:xfrm>
            <a:off x="4211638" y="47974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405" name="Text Box 22"/>
          <p:cNvSpPr txBox="1">
            <a:spLocks noChangeArrowheads="1"/>
          </p:cNvSpPr>
          <p:nvPr/>
        </p:nvSpPr>
        <p:spPr bwMode="auto">
          <a:xfrm>
            <a:off x="4645025" y="59245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16406" name="Text Box 23"/>
          <p:cNvSpPr txBox="1">
            <a:spLocks noChangeArrowheads="1"/>
          </p:cNvSpPr>
          <p:nvPr/>
        </p:nvSpPr>
        <p:spPr bwMode="auto">
          <a:xfrm>
            <a:off x="4067175" y="4471988"/>
            <a:ext cx="576263"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y</a:t>
            </a:r>
            <a:r>
              <a:rPr kumimoji="1" lang="en-US" altLang="ja-JP" sz="2000" baseline="-25000" dirty="0"/>
              <a:t>2</a:t>
            </a:r>
          </a:p>
        </p:txBody>
      </p:sp>
      <p:sp>
        <p:nvSpPr>
          <p:cNvPr id="16407" name="Text Box 24"/>
          <p:cNvSpPr txBox="1">
            <a:spLocks noChangeArrowheads="1"/>
          </p:cNvSpPr>
          <p:nvPr/>
        </p:nvSpPr>
        <p:spPr bwMode="auto">
          <a:xfrm>
            <a:off x="5075238" y="3536950"/>
            <a:ext cx="576262"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x</a:t>
            </a:r>
            <a:r>
              <a:rPr kumimoji="1" lang="en-US" altLang="ja-JP" sz="2000" baseline="-25000" dirty="0"/>
              <a:t>2</a:t>
            </a:r>
          </a:p>
        </p:txBody>
      </p:sp>
      <p:sp>
        <p:nvSpPr>
          <p:cNvPr id="16408" name="Text Box 25"/>
          <p:cNvSpPr txBox="1">
            <a:spLocks noChangeArrowheads="1"/>
          </p:cNvSpPr>
          <p:nvPr/>
        </p:nvSpPr>
        <p:spPr bwMode="auto">
          <a:xfrm>
            <a:off x="4427538" y="5589588"/>
            <a:ext cx="576262"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t>z</a:t>
            </a:r>
            <a:r>
              <a:rPr kumimoji="1" lang="en-US" altLang="ja-JP" sz="2000" baseline="-25000" dirty="0"/>
              <a:t>2</a:t>
            </a:r>
          </a:p>
        </p:txBody>
      </p:sp>
      <p:sp>
        <p:nvSpPr>
          <p:cNvPr id="34842" name="Freeform 26"/>
          <p:cNvSpPr>
            <a:spLocks/>
          </p:cNvSpPr>
          <p:nvPr/>
        </p:nvSpPr>
        <p:spPr bwMode="auto">
          <a:xfrm>
            <a:off x="1979613" y="3500438"/>
            <a:ext cx="647700" cy="3241675"/>
          </a:xfrm>
          <a:custGeom>
            <a:avLst/>
            <a:gdLst>
              <a:gd name="T0" fmla="*/ 0 w 408"/>
              <a:gd name="T1" fmla="*/ 0 h 2042"/>
              <a:gd name="T2" fmla="*/ 91 w 408"/>
              <a:gd name="T3" fmla="*/ 318 h 2042"/>
              <a:gd name="T4" fmla="*/ 227 w 408"/>
              <a:gd name="T5" fmla="*/ 998 h 2042"/>
              <a:gd name="T6" fmla="*/ 363 w 408"/>
              <a:gd name="T7" fmla="*/ 1679 h 2042"/>
              <a:gd name="T8" fmla="*/ 408 w 408"/>
              <a:gd name="T9" fmla="*/ 2042 h 2042"/>
              <a:gd name="T10" fmla="*/ 0 60000 65536"/>
              <a:gd name="T11" fmla="*/ 0 60000 65536"/>
              <a:gd name="T12" fmla="*/ 0 60000 65536"/>
              <a:gd name="T13" fmla="*/ 0 60000 65536"/>
              <a:gd name="T14" fmla="*/ 0 60000 65536"/>
              <a:gd name="T15" fmla="*/ 0 w 408"/>
              <a:gd name="T16" fmla="*/ 0 h 2042"/>
              <a:gd name="T17" fmla="*/ 408 w 408"/>
              <a:gd name="T18" fmla="*/ 2042 h 2042"/>
            </a:gdLst>
            <a:ahLst/>
            <a:cxnLst>
              <a:cxn ang="T10">
                <a:pos x="T0" y="T1"/>
              </a:cxn>
              <a:cxn ang="T11">
                <a:pos x="T2" y="T3"/>
              </a:cxn>
              <a:cxn ang="T12">
                <a:pos x="T4" y="T5"/>
              </a:cxn>
              <a:cxn ang="T13">
                <a:pos x="T6" y="T7"/>
              </a:cxn>
              <a:cxn ang="T14">
                <a:pos x="T8" y="T9"/>
              </a:cxn>
            </a:cxnLst>
            <a:rect l="T15" t="T16" r="T17" b="T18"/>
            <a:pathLst>
              <a:path w="408" h="2042">
                <a:moveTo>
                  <a:pt x="0" y="0"/>
                </a:moveTo>
                <a:cubicBezTo>
                  <a:pt x="26" y="76"/>
                  <a:pt x="53" y="152"/>
                  <a:pt x="91" y="318"/>
                </a:cubicBezTo>
                <a:cubicBezTo>
                  <a:pt x="129" y="484"/>
                  <a:pt x="182" y="771"/>
                  <a:pt x="227" y="998"/>
                </a:cubicBezTo>
                <a:cubicBezTo>
                  <a:pt x="272" y="1225"/>
                  <a:pt x="333" y="1505"/>
                  <a:pt x="363" y="1679"/>
                </a:cubicBezTo>
                <a:cubicBezTo>
                  <a:pt x="393" y="1853"/>
                  <a:pt x="401" y="1989"/>
                  <a:pt x="408" y="2042"/>
                </a:cubicBezTo>
              </a:path>
            </a:pathLst>
          </a:custGeom>
          <a:noFill/>
          <a:ln w="25400">
            <a:solidFill>
              <a:srgbClr val="CC0000"/>
            </a:solidFill>
            <a:round/>
            <a:headEnd/>
            <a:tailEnd/>
          </a:ln>
        </p:spPr>
        <p:txBody>
          <a:bodyPr/>
          <a:lstStyle/>
          <a:p>
            <a:endParaRPr lang="en-IN" dirty="0"/>
          </a:p>
        </p:txBody>
      </p:sp>
      <p:sp>
        <p:nvSpPr>
          <p:cNvPr id="34843" name="Text Box 27"/>
          <p:cNvSpPr txBox="1">
            <a:spLocks noChangeArrowheads="1"/>
          </p:cNvSpPr>
          <p:nvPr/>
        </p:nvSpPr>
        <p:spPr bwMode="auto">
          <a:xfrm>
            <a:off x="827088" y="5157788"/>
            <a:ext cx="2663825"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b="1" dirty="0">
                <a:solidFill>
                  <a:srgbClr val="CC0000"/>
                </a:solidFill>
              </a:rPr>
              <a:t>Strongly consistent</a:t>
            </a:r>
          </a:p>
        </p:txBody>
      </p:sp>
      <p:sp>
        <p:nvSpPr>
          <p:cNvPr id="34844" name="Freeform 28"/>
          <p:cNvSpPr>
            <a:spLocks/>
          </p:cNvSpPr>
          <p:nvPr/>
        </p:nvSpPr>
        <p:spPr bwMode="auto">
          <a:xfrm>
            <a:off x="4176713" y="3802063"/>
            <a:ext cx="1690687" cy="2795587"/>
          </a:xfrm>
          <a:custGeom>
            <a:avLst/>
            <a:gdLst>
              <a:gd name="T0" fmla="*/ 1065 w 1065"/>
              <a:gd name="T1" fmla="*/ 37 h 1761"/>
              <a:gd name="T2" fmla="*/ 793 w 1065"/>
              <a:gd name="T3" fmla="*/ 128 h 1761"/>
              <a:gd name="T4" fmla="*/ 68 w 1065"/>
              <a:gd name="T5" fmla="*/ 808 h 1761"/>
              <a:gd name="T6" fmla="*/ 385 w 1065"/>
              <a:gd name="T7" fmla="*/ 1489 h 1761"/>
              <a:gd name="T8" fmla="*/ 657 w 1065"/>
              <a:gd name="T9" fmla="*/ 1761 h 1761"/>
              <a:gd name="T10" fmla="*/ 0 60000 65536"/>
              <a:gd name="T11" fmla="*/ 0 60000 65536"/>
              <a:gd name="T12" fmla="*/ 0 60000 65536"/>
              <a:gd name="T13" fmla="*/ 0 60000 65536"/>
              <a:gd name="T14" fmla="*/ 0 60000 65536"/>
              <a:gd name="T15" fmla="*/ 0 w 1065"/>
              <a:gd name="T16" fmla="*/ 0 h 1761"/>
              <a:gd name="T17" fmla="*/ 1065 w 1065"/>
              <a:gd name="T18" fmla="*/ 1761 h 1761"/>
            </a:gdLst>
            <a:ahLst/>
            <a:cxnLst>
              <a:cxn ang="T10">
                <a:pos x="T0" y="T1"/>
              </a:cxn>
              <a:cxn ang="T11">
                <a:pos x="T2" y="T3"/>
              </a:cxn>
              <a:cxn ang="T12">
                <a:pos x="T4" y="T5"/>
              </a:cxn>
              <a:cxn ang="T13">
                <a:pos x="T6" y="T7"/>
              </a:cxn>
              <a:cxn ang="T14">
                <a:pos x="T8" y="T9"/>
              </a:cxn>
            </a:cxnLst>
            <a:rect l="T15" t="T16" r="T17" b="T18"/>
            <a:pathLst>
              <a:path w="1065" h="1761">
                <a:moveTo>
                  <a:pt x="1065" y="37"/>
                </a:moveTo>
                <a:cubicBezTo>
                  <a:pt x="1012" y="18"/>
                  <a:pt x="959" y="0"/>
                  <a:pt x="793" y="128"/>
                </a:cubicBezTo>
                <a:cubicBezTo>
                  <a:pt x="627" y="256"/>
                  <a:pt x="136" y="581"/>
                  <a:pt x="68" y="808"/>
                </a:cubicBezTo>
                <a:cubicBezTo>
                  <a:pt x="0" y="1035"/>
                  <a:pt x="287" y="1330"/>
                  <a:pt x="385" y="1489"/>
                </a:cubicBezTo>
                <a:cubicBezTo>
                  <a:pt x="483" y="1648"/>
                  <a:pt x="612" y="1716"/>
                  <a:pt x="657" y="1761"/>
                </a:cubicBezTo>
              </a:path>
            </a:pathLst>
          </a:custGeom>
          <a:noFill/>
          <a:ln w="25400">
            <a:solidFill>
              <a:srgbClr val="000099"/>
            </a:solidFill>
            <a:prstDash val="sysDot"/>
            <a:round/>
            <a:headEnd/>
            <a:tailEnd/>
          </a:ln>
        </p:spPr>
        <p:txBody>
          <a:bodyPr/>
          <a:lstStyle/>
          <a:p>
            <a:endParaRPr lang="en-IN" dirty="0"/>
          </a:p>
        </p:txBody>
      </p:sp>
      <p:sp>
        <p:nvSpPr>
          <p:cNvPr id="34845" name="Text Box 29"/>
          <p:cNvSpPr txBox="1">
            <a:spLocks noChangeArrowheads="1"/>
          </p:cNvSpPr>
          <p:nvPr/>
        </p:nvSpPr>
        <p:spPr bwMode="auto">
          <a:xfrm>
            <a:off x="4427538" y="5192713"/>
            <a:ext cx="1657350"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b="1" dirty="0">
                <a:solidFill>
                  <a:srgbClr val="000099"/>
                </a:solidFill>
              </a:rPr>
              <a:t>consistent</a:t>
            </a:r>
          </a:p>
        </p:txBody>
      </p:sp>
      <p:sp>
        <p:nvSpPr>
          <p:cNvPr id="34846" name="Text Box 30"/>
          <p:cNvSpPr txBox="1">
            <a:spLocks noChangeArrowheads="1"/>
          </p:cNvSpPr>
          <p:nvPr/>
        </p:nvSpPr>
        <p:spPr bwMode="auto">
          <a:xfrm>
            <a:off x="5435600" y="4292600"/>
            <a:ext cx="2087563" cy="650875"/>
          </a:xfrm>
          <a:prstGeom prst="rect">
            <a:avLst/>
          </a:prstGeom>
          <a:solidFill>
            <a:srgbClr val="FFFFD9"/>
          </a:solidFill>
          <a:ln w="9525">
            <a:solidFill>
              <a:schemeClr val="tx1"/>
            </a:solidFill>
            <a:miter lim="800000"/>
            <a:headEnd/>
            <a:tailEnd/>
          </a:ln>
        </p:spPr>
        <p:txBody>
          <a:bodyPr>
            <a:spAutoFit/>
          </a:bodyPr>
          <a:lstStyle/>
          <a:p>
            <a:pPr eaLnBrk="1" hangingPunct="1">
              <a:spcBef>
                <a:spcPct val="50000"/>
              </a:spcBef>
            </a:pPr>
            <a:r>
              <a:rPr kumimoji="1" lang="en-US" altLang="ja-JP" b="1" dirty="0">
                <a:solidFill>
                  <a:srgbClr val="990099"/>
                </a:solidFill>
              </a:rPr>
              <a:t>need to deal with lost messages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Effect transition="in" filter="strips(downLeft)">
                                      <p:cBhvr>
                                        <p:cTn id="7" dur="1000"/>
                                        <p:tgtEl>
                                          <p:spTgt spid="348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43"/>
                                        </p:tgtEl>
                                        <p:attrNameLst>
                                          <p:attrName>style.visibility</p:attrName>
                                        </p:attrNameLst>
                                      </p:cBhvr>
                                      <p:to>
                                        <p:strVal val="visible"/>
                                      </p:to>
                                    </p:set>
                                    <p:animEffect transition="in" filter="blinds(horizontal)">
                                      <p:cBhvr>
                                        <p:cTn id="12" dur="500"/>
                                        <p:tgtEl>
                                          <p:spTgt spid="3484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4844"/>
                                        </p:tgtEl>
                                        <p:attrNameLst>
                                          <p:attrName>style.visibility</p:attrName>
                                        </p:attrNameLst>
                                      </p:cBhvr>
                                      <p:to>
                                        <p:strVal val="visible"/>
                                      </p:to>
                                    </p:set>
                                    <p:animEffect transition="in" filter="strips(downLeft)">
                                      <p:cBhvr>
                                        <p:cTn id="17" dur="1000"/>
                                        <p:tgtEl>
                                          <p:spTgt spid="348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45"/>
                                        </p:tgtEl>
                                        <p:attrNameLst>
                                          <p:attrName>style.visibility</p:attrName>
                                        </p:attrNameLst>
                                      </p:cBhvr>
                                      <p:to>
                                        <p:strVal val="visible"/>
                                      </p:to>
                                    </p:set>
                                    <p:animEffect transition="in" filter="blinds(horizontal)">
                                      <p:cBhvr>
                                        <p:cTn id="22" dur="500"/>
                                        <p:tgtEl>
                                          <p:spTgt spid="34845"/>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34835"/>
                                        </p:tgtEl>
                                        <p:attrNameLst>
                                          <p:attrName>stroke.color</p:attrName>
                                        </p:attrNameLst>
                                      </p:cBhvr>
                                      <p:to>
                                        <a:srgbClr val="990099"/>
                                      </p:to>
                                    </p:animClr>
                                    <p:set>
                                      <p:cBhvr>
                                        <p:cTn id="27" dur="500" fill="hold"/>
                                        <p:tgtEl>
                                          <p:spTgt spid="34835"/>
                                        </p:tgtEl>
                                        <p:attrNameLst>
                                          <p:attrName>stroke.on</p:attrName>
                                        </p:attrNameLst>
                                      </p:cBhvr>
                                      <p:to>
                                        <p:strVal val="true"/>
                                      </p:to>
                                    </p:set>
                                  </p:childTnLst>
                                </p:cTn>
                              </p:par>
                              <p:par>
                                <p:cTn id="28" presetID="3" presetClass="entr" presetSubtype="10" fill="hold" grpId="0" nodeType="withEffect">
                                  <p:stCondLst>
                                    <p:cond delay="0"/>
                                  </p:stCondLst>
                                  <p:childTnLst>
                                    <p:set>
                                      <p:cBhvr>
                                        <p:cTn id="29" dur="1" fill="hold">
                                          <p:stCondLst>
                                            <p:cond delay="0"/>
                                          </p:stCondLst>
                                        </p:cTn>
                                        <p:tgtEl>
                                          <p:spTgt spid="34846"/>
                                        </p:tgtEl>
                                        <p:attrNameLst>
                                          <p:attrName>style.visibility</p:attrName>
                                        </p:attrNameLst>
                                      </p:cBhvr>
                                      <p:to>
                                        <p:strVal val="visible"/>
                                      </p:to>
                                    </p:set>
                                    <p:animEffect transition="in" filter="blinds(horizontal)">
                                      <p:cBhvr>
                                        <p:cTn id="30" dur="500"/>
                                        <p:tgtEl>
                                          <p:spTgt spid="3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P spid="34843" grpId="0"/>
      <p:bldP spid="34844" grpId="0" animBg="1"/>
      <p:bldP spid="34845" grpId="0"/>
      <p:bldP spid="348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501122" cy="1571636"/>
          </a:xfrm>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Difference between Synchronous and Asynchronous Checkpoints </a:t>
            </a:r>
            <a:br>
              <a:rPr lang="en-US" sz="3200" dirty="0" smtClean="0"/>
            </a:br>
            <a:endParaRPr lang="en-IN" sz="3200" dirty="0"/>
          </a:p>
        </p:txBody>
      </p:sp>
      <p:sp>
        <p:nvSpPr>
          <p:cNvPr id="3" name="Content Placeholder 2"/>
          <p:cNvSpPr>
            <a:spLocks noGrp="1"/>
          </p:cNvSpPr>
          <p:nvPr>
            <p:ph sz="quarter" idx="1"/>
          </p:nvPr>
        </p:nvSpPr>
        <p:spPr>
          <a:xfrm>
            <a:off x="285720" y="1928802"/>
            <a:ext cx="8643998" cy="4090998"/>
          </a:xfrm>
        </p:spPr>
        <p:txBody>
          <a:bodyPr>
            <a:normAutofit/>
          </a:bodyPr>
          <a:lstStyle/>
          <a:p>
            <a:pPr>
              <a:buFont typeface="Wingdings" pitchFamily="2" charset="2"/>
              <a:buChar char="ü"/>
            </a:pPr>
            <a:r>
              <a:rPr lang="en-US" sz="4000" b="1" dirty="0" smtClean="0"/>
              <a:t>Synchronous Checkpoint</a:t>
            </a:r>
          </a:p>
          <a:p>
            <a:pPr>
              <a:buNone/>
            </a:pPr>
            <a:r>
              <a:rPr lang="en-US" sz="4000" dirty="0"/>
              <a:t> </a:t>
            </a:r>
            <a:r>
              <a:rPr lang="en-US" sz="4000" dirty="0" smtClean="0"/>
              <a:t>   	Set of all recent checkpoints are 	guaranteed to be consistent.</a:t>
            </a:r>
          </a:p>
          <a:p>
            <a:pPr>
              <a:buFont typeface="Wingdings" pitchFamily="2" charset="2"/>
              <a:buChar char="ü"/>
            </a:pPr>
            <a:r>
              <a:rPr lang="en-US" sz="4000" b="1" dirty="0" smtClean="0"/>
              <a:t>Asynchronous Checkpoint</a:t>
            </a:r>
          </a:p>
          <a:p>
            <a:pPr>
              <a:buNone/>
            </a:pPr>
            <a:r>
              <a:rPr lang="en-US" sz="4000" dirty="0" smtClean="0"/>
              <a:t>	 	Set of all recent checkpoints are not 	guaranteed to be consistent</a:t>
            </a:r>
            <a:r>
              <a:rPr lang="en-US" dirty="0" smtClean="0"/>
              <a:t>.</a:t>
            </a:r>
            <a:r>
              <a:rPr lang="en-US" dirty="0"/>
              <a:t>	</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5720" y="214290"/>
            <a:ext cx="8643998" cy="642942"/>
          </a:xfrm>
        </p:spPr>
        <p:txBody>
          <a:bodyPr>
            <a:normAutofit/>
          </a:bodyPr>
          <a:lstStyle/>
          <a:p>
            <a:r>
              <a:rPr lang="en-US" sz="2800" dirty="0" smtClean="0"/>
              <a:t>SYNCHRONOUS  CHECK-POINTING AND RECOVERY</a:t>
            </a:r>
            <a:endParaRPr lang="ja-JP" altLang="en-US" sz="2800" smtClean="0"/>
          </a:p>
        </p:txBody>
      </p:sp>
      <p:sp>
        <p:nvSpPr>
          <p:cNvPr id="18435" name="Rectangle 3"/>
          <p:cNvSpPr>
            <a:spLocks noGrp="1" noChangeArrowheads="1"/>
          </p:cNvSpPr>
          <p:nvPr>
            <p:ph type="body" idx="1"/>
          </p:nvPr>
        </p:nvSpPr>
        <p:spPr>
          <a:xfrm>
            <a:off x="457200" y="1071546"/>
            <a:ext cx="8229600" cy="5453079"/>
          </a:xfrm>
        </p:spPr>
        <p:txBody>
          <a:bodyPr>
            <a:normAutofit fontScale="92500" lnSpcReduction="10000"/>
          </a:bodyPr>
          <a:lstStyle/>
          <a:p>
            <a:pPr eaLnBrk="1" hangingPunct="1">
              <a:buFont typeface="Wingdings" pitchFamily="2" charset="2"/>
              <a:buNone/>
            </a:pPr>
            <a:r>
              <a:rPr lang="en-US" altLang="ja-JP" sz="3200" dirty="0" smtClean="0"/>
              <a:t>Goal</a:t>
            </a:r>
          </a:p>
          <a:p>
            <a:pPr lvl="1" eaLnBrk="1" hangingPunct="1">
              <a:buFont typeface="Wingdings" pitchFamily="2" charset="2"/>
              <a:buNone/>
            </a:pPr>
            <a:r>
              <a:rPr lang="en-US" altLang="ja-JP" sz="3200" dirty="0" smtClean="0">
                <a:solidFill>
                  <a:srgbClr val="FF0000"/>
                </a:solidFill>
              </a:rPr>
              <a:t>To make a consistent global checkpoint</a:t>
            </a:r>
          </a:p>
          <a:p>
            <a:pPr>
              <a:buNone/>
            </a:pPr>
            <a:r>
              <a:rPr lang="en-US" altLang="ja-JP" sz="2800" dirty="0" smtClean="0"/>
              <a:t>Preliminary </a:t>
            </a:r>
            <a:r>
              <a:rPr lang="en-US" altLang="ja-JP" sz="3200" dirty="0" smtClean="0"/>
              <a:t>Assumptions</a:t>
            </a:r>
          </a:p>
          <a:p>
            <a:pPr lvl="1" eaLnBrk="1" hangingPunct="1"/>
            <a:r>
              <a:rPr lang="en-US" altLang="ja-JP" sz="3200" dirty="0" smtClean="0"/>
              <a:t>Communication channels are FIFO</a:t>
            </a:r>
          </a:p>
          <a:p>
            <a:pPr lvl="1" eaLnBrk="1" hangingPunct="1"/>
            <a:r>
              <a:rPr lang="en-US" altLang="ja-JP" sz="3200" dirty="0" smtClean="0"/>
              <a:t>No partition of the network</a:t>
            </a:r>
          </a:p>
          <a:p>
            <a:pPr lvl="1" eaLnBrk="1" hangingPunct="1"/>
            <a:r>
              <a:rPr lang="en-US" altLang="ja-JP" sz="3200" dirty="0" smtClean="0"/>
              <a:t>End-to-end protocols cope with message loss due to rollback recovery and communication failure</a:t>
            </a:r>
          </a:p>
          <a:p>
            <a:pPr lvl="1" eaLnBrk="1" hangingPunct="1"/>
            <a:r>
              <a:rPr lang="en-US" altLang="ja-JP" sz="3200" dirty="0" smtClean="0"/>
              <a:t>No failure during the execution of the algorithm</a:t>
            </a:r>
          </a:p>
          <a:p>
            <a:pPr lvl="1" eaLnBrk="1" hangingPunct="1"/>
            <a:r>
              <a:rPr lang="en-US" altLang="ja-JP" sz="3200" dirty="0" smtClean="0"/>
              <a:t>The Checkpoint Algorithm assumes that single process invokes the Algorithm and not as several processes concurrently invoking the algorithm to take permanent checkpoint.</a:t>
            </a:r>
          </a:p>
          <a:p>
            <a:pPr lvl="1" eaLnBrk="1" hangingPunct="1"/>
            <a:endParaRPr lang="en-US" altLang="ja-JP" sz="3200" dirty="0" smtClean="0"/>
          </a:p>
        </p:txBody>
      </p:sp>
      <p:sp>
        <p:nvSpPr>
          <p:cNvPr id="18436" name="Text Box 4"/>
          <p:cNvSpPr txBox="1">
            <a:spLocks noChangeArrowheads="1"/>
          </p:cNvSpPr>
          <p:nvPr/>
        </p:nvSpPr>
        <p:spPr bwMode="auto">
          <a:xfrm>
            <a:off x="3492500" y="857232"/>
            <a:ext cx="5329238" cy="461665"/>
          </a:xfrm>
          <a:prstGeom prst="rect">
            <a:avLst/>
          </a:prstGeom>
          <a:noFill/>
          <a:ln w="9525">
            <a:noFill/>
            <a:miter lim="800000"/>
            <a:headEnd/>
            <a:tailEnd/>
          </a:ln>
        </p:spPr>
        <p:txBody>
          <a:bodyPr wrap="square">
            <a:spAutoFit/>
          </a:bodyPr>
          <a:lstStyle/>
          <a:p>
            <a:pPr>
              <a:spcBef>
                <a:spcPct val="50000"/>
              </a:spcBef>
            </a:pPr>
            <a:r>
              <a:rPr kumimoji="1" lang="ja-JP" altLang="en-US" sz="2400" b="1">
                <a:solidFill>
                  <a:schemeClr val="tx2"/>
                </a:solidFill>
              </a:rPr>
              <a:t>～</a:t>
            </a:r>
            <a:r>
              <a:rPr kumimoji="1" lang="en-US" altLang="ja-JP" sz="2400" b="1" dirty="0">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ja-JP" sz="3100" dirty="0" smtClean="0"/>
              <a:t>Preliminary (Two types of checkpoint)</a:t>
            </a:r>
          </a:p>
        </p:txBody>
      </p:sp>
      <p:sp>
        <p:nvSpPr>
          <p:cNvPr id="19459" name="Rectangle 3"/>
          <p:cNvSpPr>
            <a:spLocks noGrp="1" noChangeArrowheads="1"/>
          </p:cNvSpPr>
          <p:nvPr>
            <p:ph type="body" idx="1"/>
          </p:nvPr>
        </p:nvSpPr>
        <p:spPr>
          <a:xfrm>
            <a:off x="457200" y="1916113"/>
            <a:ext cx="8229600" cy="4214812"/>
          </a:xfrm>
        </p:spPr>
        <p:txBody>
          <a:bodyPr>
            <a:normAutofit/>
          </a:bodyPr>
          <a:lstStyle/>
          <a:p>
            <a:pPr eaLnBrk="1" hangingPunct="1">
              <a:buFont typeface="Wingdings" pitchFamily="2" charset="2"/>
              <a:buNone/>
            </a:pPr>
            <a:r>
              <a:rPr lang="en-US" altLang="ja-JP" sz="2800" dirty="0" smtClean="0">
                <a:solidFill>
                  <a:srgbClr val="800000"/>
                </a:solidFill>
              </a:rPr>
              <a:t>Tentative checkpoint</a:t>
            </a:r>
            <a:r>
              <a:rPr lang="en-US" altLang="ja-JP" sz="2800" dirty="0" smtClean="0"/>
              <a:t> </a:t>
            </a:r>
            <a:r>
              <a:rPr lang="en-US" altLang="ja-JP" sz="2800" dirty="0" smtClean="0">
                <a:solidFill>
                  <a:srgbClr val="800000"/>
                </a:solidFill>
              </a:rPr>
              <a:t>: </a:t>
            </a:r>
          </a:p>
          <a:p>
            <a:pPr lvl="1" eaLnBrk="1" hangingPunct="1"/>
            <a:r>
              <a:rPr lang="en-US" altLang="ja-JP" sz="2800" dirty="0" smtClean="0"/>
              <a:t>a temporary checkpoint</a:t>
            </a:r>
          </a:p>
          <a:p>
            <a:pPr lvl="1" eaLnBrk="1" hangingPunct="1"/>
            <a:r>
              <a:rPr lang="en-US" altLang="ja-JP" sz="2800" dirty="0" smtClean="0"/>
              <a:t>a candidate for permanent checkpoint</a:t>
            </a:r>
          </a:p>
          <a:p>
            <a:pPr eaLnBrk="1" hangingPunct="1">
              <a:buFont typeface="Wingdings" pitchFamily="2" charset="2"/>
              <a:buNone/>
            </a:pPr>
            <a:r>
              <a:rPr lang="en-US" altLang="ja-JP" sz="2800" dirty="0" smtClean="0">
                <a:solidFill>
                  <a:srgbClr val="800000"/>
                </a:solidFill>
              </a:rPr>
              <a:t>Permanent checkpoint</a:t>
            </a:r>
            <a:r>
              <a:rPr lang="en-US" altLang="ja-JP" sz="2800" dirty="0" smtClean="0"/>
              <a:t> </a:t>
            </a:r>
            <a:r>
              <a:rPr lang="en-US" altLang="ja-JP" sz="2800" dirty="0" smtClean="0">
                <a:solidFill>
                  <a:srgbClr val="800000"/>
                </a:solidFill>
              </a:rPr>
              <a:t>: </a:t>
            </a:r>
          </a:p>
          <a:p>
            <a:pPr lvl="1" eaLnBrk="1" hangingPunct="1"/>
            <a:r>
              <a:rPr lang="en-US" altLang="ja-JP" sz="2800" dirty="0" smtClean="0"/>
              <a:t>a local checkpoint at a process </a:t>
            </a:r>
          </a:p>
          <a:p>
            <a:pPr lvl="1" eaLnBrk="1" hangingPunct="1"/>
            <a:r>
              <a:rPr lang="en-US" altLang="ja-JP" sz="2800" dirty="0" smtClean="0"/>
              <a:t>a part of a </a:t>
            </a:r>
            <a:r>
              <a:rPr lang="en-US" altLang="ja-JP" sz="2800" dirty="0" smtClean="0">
                <a:solidFill>
                  <a:srgbClr val="000099"/>
                </a:solidFill>
              </a:rPr>
              <a:t>consistent </a:t>
            </a:r>
            <a:r>
              <a:rPr lang="en-US" altLang="ja-JP" sz="2800" dirty="0" smtClean="0"/>
              <a:t>global checkpoint</a:t>
            </a:r>
          </a:p>
          <a:p>
            <a:pPr eaLnBrk="1" hangingPunct="1">
              <a:buFont typeface="Wingdings" pitchFamily="2" charset="2"/>
              <a:buNone/>
            </a:pPr>
            <a:endParaRPr lang="en-US" altLang="ja-JP" sz="2800" dirty="0" smtClean="0"/>
          </a:p>
        </p:txBody>
      </p:sp>
      <p:sp>
        <p:nvSpPr>
          <p:cNvPr id="19460" name="Text Box 4"/>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dirty="0">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0"/>
            <a:ext cx="7772400" cy="928670"/>
          </a:xfrm>
        </p:spPr>
        <p:txBody>
          <a:bodyPr/>
          <a:lstStyle/>
          <a:p>
            <a:pPr eaLnBrk="1" hangingPunct="1"/>
            <a:r>
              <a:rPr lang="en-US" altLang="ja-JP" dirty="0" smtClean="0"/>
              <a:t>Checkpoint Algorithm</a:t>
            </a:r>
          </a:p>
        </p:txBody>
      </p:sp>
      <p:sp>
        <p:nvSpPr>
          <p:cNvPr id="20483" name="Rectangle 3"/>
          <p:cNvSpPr>
            <a:spLocks noGrp="1" noChangeArrowheads="1"/>
          </p:cNvSpPr>
          <p:nvPr>
            <p:ph type="body" idx="1"/>
          </p:nvPr>
        </p:nvSpPr>
        <p:spPr>
          <a:xfrm>
            <a:off x="914400" y="857232"/>
            <a:ext cx="7772400" cy="5786478"/>
          </a:xfrm>
        </p:spPr>
        <p:txBody>
          <a:bodyPr>
            <a:noAutofit/>
          </a:bodyPr>
          <a:lstStyle/>
          <a:p>
            <a:pPr marL="571500" indent="-571500" eaLnBrk="1" hangingPunct="1">
              <a:lnSpc>
                <a:spcPct val="90000"/>
              </a:lnSpc>
              <a:buFont typeface="Wingdings" pitchFamily="2" charset="2"/>
              <a:buNone/>
            </a:pPr>
            <a:r>
              <a:rPr lang="en-US" altLang="ja-JP" sz="2400" b="1" dirty="0" smtClean="0"/>
              <a:t>Algorithm</a:t>
            </a:r>
          </a:p>
          <a:p>
            <a:pPr marL="571500" indent="-571500" eaLnBrk="1" hangingPunct="1">
              <a:lnSpc>
                <a:spcPct val="90000"/>
              </a:lnSpc>
              <a:buFont typeface="Wingdings" pitchFamily="2" charset="2"/>
              <a:buNone/>
            </a:pPr>
            <a:r>
              <a:rPr lang="en-US" altLang="ja-JP" sz="2400" b="1" dirty="0" smtClean="0"/>
              <a:t>First Phase</a:t>
            </a:r>
          </a:p>
          <a:p>
            <a:pPr marL="839788" lvl="1" indent="-495300">
              <a:lnSpc>
                <a:spcPct val="90000"/>
              </a:lnSpc>
              <a:buClr>
                <a:srgbClr val="000099"/>
              </a:buClr>
              <a:buSzPct val="90000"/>
              <a:buFont typeface="Wingdings" pitchFamily="2" charset="2"/>
              <a:buAutoNum type="arabicPeriod"/>
            </a:pPr>
            <a:r>
              <a:rPr lang="en-US" altLang="ja-JP" dirty="0" smtClean="0">
                <a:solidFill>
                  <a:srgbClr val="000099"/>
                </a:solidFill>
              </a:rPr>
              <a:t>An initiating process</a:t>
            </a:r>
            <a:r>
              <a:rPr lang="en-US" altLang="ja-JP" dirty="0" smtClean="0"/>
              <a:t>  </a:t>
            </a:r>
            <a:r>
              <a:rPr lang="en-IN" dirty="0" smtClean="0"/>
              <a:t>P</a:t>
            </a:r>
            <a:r>
              <a:rPr lang="en-IN" baseline="-25000" dirty="0" smtClean="0"/>
              <a:t>i</a:t>
            </a:r>
            <a:r>
              <a:rPr lang="en-US" altLang="ja-JP" dirty="0" smtClean="0"/>
              <a:t>(a single process that invokes this algorithm) takes a tentative checkpoint</a:t>
            </a:r>
          </a:p>
          <a:p>
            <a:pPr marL="839788" lvl="1" indent="-495300" eaLnBrk="1" hangingPunct="1">
              <a:lnSpc>
                <a:spcPct val="90000"/>
              </a:lnSpc>
              <a:buClr>
                <a:srgbClr val="000099"/>
              </a:buClr>
              <a:buSzPct val="90000"/>
              <a:buFont typeface="Wingdings" pitchFamily="2" charset="2"/>
              <a:buAutoNum type="arabicPeriod"/>
            </a:pPr>
            <a:r>
              <a:rPr lang="en-US" altLang="ja-JP" dirty="0" smtClean="0"/>
              <a:t>It requests all  the processes to take tentative checkpoints</a:t>
            </a:r>
          </a:p>
          <a:p>
            <a:pPr marL="839788" lvl="1" indent="-495300" eaLnBrk="1" hangingPunct="1">
              <a:lnSpc>
                <a:spcPct val="90000"/>
              </a:lnSpc>
              <a:buClr>
                <a:srgbClr val="000099"/>
              </a:buClr>
              <a:buSzPct val="90000"/>
              <a:buFont typeface="Wingdings" pitchFamily="2" charset="2"/>
              <a:buAutoNum type="arabicPeriod"/>
            </a:pPr>
            <a:r>
              <a:rPr lang="en-US" altLang="ja-JP" dirty="0" smtClean="0"/>
              <a:t>It waits for receiving from all the processes whether taking a tentative checkpoint has been succeeded </a:t>
            </a:r>
          </a:p>
          <a:p>
            <a:pPr marL="839788" lvl="1" indent="-495300" eaLnBrk="1" hangingPunct="1">
              <a:lnSpc>
                <a:spcPct val="90000"/>
              </a:lnSpc>
              <a:buClr>
                <a:srgbClr val="000099"/>
              </a:buClr>
              <a:buSzPct val="90000"/>
              <a:buFont typeface="Wingdings" pitchFamily="2" charset="2"/>
              <a:buAutoNum type="arabicPeriod"/>
            </a:pPr>
            <a:r>
              <a:rPr lang="en-US" altLang="ja-JP" dirty="0" smtClean="0"/>
              <a:t>If it learns all the processes has succeeded, it decides all tentative checkpoints should be made permanent; otherwise, should be discarded.</a:t>
            </a:r>
          </a:p>
          <a:p>
            <a:pPr marL="839788" lvl="1" indent="-495300" eaLnBrk="1" hangingPunct="1">
              <a:lnSpc>
                <a:spcPct val="90000"/>
              </a:lnSpc>
              <a:buClr>
                <a:srgbClr val="000099"/>
              </a:buClr>
              <a:buSzPct val="90000"/>
              <a:buNone/>
            </a:pPr>
            <a:r>
              <a:rPr lang="en-US" altLang="ja-JP" dirty="0" smtClean="0"/>
              <a:t>S</a:t>
            </a:r>
            <a:r>
              <a:rPr lang="en-US" altLang="ja-JP" b="1" dirty="0" smtClean="0"/>
              <a:t>econd Phase</a:t>
            </a:r>
          </a:p>
          <a:p>
            <a:pPr marL="839788" lvl="1" indent="-495300">
              <a:lnSpc>
                <a:spcPct val="90000"/>
              </a:lnSpc>
              <a:buClr>
                <a:srgbClr val="000099"/>
              </a:buClr>
              <a:buSzPct val="90000"/>
              <a:buFont typeface="Wingdings" pitchFamily="2" charset="2"/>
              <a:buAutoNum type="arabicPeriod"/>
            </a:pPr>
            <a:r>
              <a:rPr lang="en-IN" dirty="0" smtClean="0"/>
              <a:t>P</a:t>
            </a:r>
            <a:r>
              <a:rPr lang="en-IN" baseline="-25000" dirty="0" smtClean="0"/>
              <a:t>i</a:t>
            </a:r>
            <a:r>
              <a:rPr lang="en-IN" dirty="0" smtClean="0"/>
              <a:t>  </a:t>
            </a:r>
            <a:r>
              <a:rPr lang="en-US" altLang="ja-JP" dirty="0" smtClean="0"/>
              <a:t>It informs all the processes of the decision</a:t>
            </a:r>
          </a:p>
          <a:p>
            <a:pPr marL="839788" lvl="1" indent="-495300" eaLnBrk="1" hangingPunct="1">
              <a:lnSpc>
                <a:spcPct val="90000"/>
              </a:lnSpc>
              <a:buClr>
                <a:srgbClr val="000099"/>
              </a:buClr>
              <a:buSzPct val="90000"/>
              <a:buFont typeface="Wingdings" pitchFamily="2" charset="2"/>
              <a:buAutoNum type="arabicPeriod"/>
            </a:pPr>
            <a:r>
              <a:rPr lang="en-US" altLang="ja-JP" dirty="0" smtClean="0"/>
              <a:t>The processes that receive the decision act accordingly</a:t>
            </a:r>
          </a:p>
          <a:p>
            <a:pPr marL="839788" lvl="1" indent="-495300" eaLnBrk="1" hangingPunct="1">
              <a:lnSpc>
                <a:spcPct val="90000"/>
              </a:lnSpc>
              <a:buClr>
                <a:srgbClr val="000099"/>
              </a:buClr>
              <a:buSzPct val="90000"/>
              <a:buNone/>
            </a:pPr>
            <a:r>
              <a:rPr lang="en-US" altLang="ja-JP" sz="2400" b="1" dirty="0" smtClean="0"/>
              <a:t>Supplement</a:t>
            </a:r>
          </a:p>
          <a:p>
            <a:pPr marL="571500" indent="-571500" eaLnBrk="1" hangingPunct="1">
              <a:lnSpc>
                <a:spcPct val="90000"/>
              </a:lnSpc>
              <a:buFont typeface="Wingdings" pitchFamily="2" charset="2"/>
              <a:buNone/>
            </a:pPr>
            <a:r>
              <a:rPr lang="en-US" altLang="ja-JP" sz="2400" dirty="0" smtClean="0"/>
              <a:t>        </a:t>
            </a:r>
            <a:r>
              <a:rPr lang="en-US" altLang="ja-JP" sz="2400" dirty="0" smtClean="0">
                <a:solidFill>
                  <a:srgbClr val="CC0000"/>
                </a:solidFill>
              </a:rPr>
              <a:t>Once a process has taken a tentative checkpoint, it shouldn’t send messages until it is informed of initiator’s decision.</a:t>
            </a:r>
          </a:p>
        </p:txBody>
      </p:sp>
      <p:sp>
        <p:nvSpPr>
          <p:cNvPr id="20484" name="Text Box 9"/>
          <p:cNvSpPr txBox="1">
            <a:spLocks noChangeArrowheads="1"/>
          </p:cNvSpPr>
          <p:nvPr/>
        </p:nvSpPr>
        <p:spPr bwMode="auto">
          <a:xfrm>
            <a:off x="3492500" y="857232"/>
            <a:ext cx="5329238" cy="461665"/>
          </a:xfrm>
          <a:prstGeom prst="rect">
            <a:avLst/>
          </a:prstGeom>
          <a:noFill/>
          <a:ln w="9525">
            <a:noFill/>
            <a:miter lim="800000"/>
            <a:headEnd/>
            <a:tailEnd/>
          </a:ln>
        </p:spPr>
        <p:txBody>
          <a:bodyPr wrap="square">
            <a:spAutoFit/>
          </a:bodyPr>
          <a:lstStyle/>
          <a:p>
            <a:pPr>
              <a:spcBef>
                <a:spcPct val="50000"/>
              </a:spcBef>
            </a:pPr>
            <a:r>
              <a:rPr kumimoji="1" lang="ja-JP" altLang="en-US" sz="2400" b="1">
                <a:solidFill>
                  <a:schemeClr val="tx2"/>
                </a:solidFill>
              </a:rPr>
              <a:t>～</a:t>
            </a:r>
            <a:r>
              <a:rPr kumimoji="1" lang="en-US" altLang="ja-JP" sz="2400" b="1" dirty="0">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ja-JP" sz="3500" dirty="0" smtClean="0"/>
              <a:t>Diagram of Checkpoint Algorithm</a:t>
            </a:r>
          </a:p>
        </p:txBody>
      </p:sp>
      <p:sp>
        <p:nvSpPr>
          <p:cNvPr id="21507" name="Line 5"/>
          <p:cNvSpPr>
            <a:spLocks noChangeShapeType="1"/>
          </p:cNvSpPr>
          <p:nvPr/>
        </p:nvSpPr>
        <p:spPr bwMode="auto">
          <a:xfrm>
            <a:off x="611188" y="2816225"/>
            <a:ext cx="7200900" cy="0"/>
          </a:xfrm>
          <a:prstGeom prst="line">
            <a:avLst/>
          </a:prstGeom>
          <a:noFill/>
          <a:ln w="9525">
            <a:solidFill>
              <a:schemeClr val="tx1"/>
            </a:solidFill>
            <a:round/>
            <a:headEnd/>
            <a:tailEnd/>
          </a:ln>
        </p:spPr>
        <p:txBody>
          <a:bodyPr/>
          <a:lstStyle/>
          <a:p>
            <a:endParaRPr lang="en-IN" dirty="0"/>
          </a:p>
        </p:txBody>
      </p:sp>
      <p:sp>
        <p:nvSpPr>
          <p:cNvPr id="21508" name="Line 6"/>
          <p:cNvSpPr>
            <a:spLocks noChangeShapeType="1"/>
          </p:cNvSpPr>
          <p:nvPr/>
        </p:nvSpPr>
        <p:spPr bwMode="auto">
          <a:xfrm>
            <a:off x="611188" y="4040188"/>
            <a:ext cx="7200900" cy="0"/>
          </a:xfrm>
          <a:prstGeom prst="line">
            <a:avLst/>
          </a:prstGeom>
          <a:noFill/>
          <a:ln w="9525">
            <a:solidFill>
              <a:schemeClr val="tx1"/>
            </a:solidFill>
            <a:round/>
            <a:headEnd/>
            <a:tailEnd/>
          </a:ln>
        </p:spPr>
        <p:txBody>
          <a:bodyPr/>
          <a:lstStyle/>
          <a:p>
            <a:endParaRPr lang="en-IN" dirty="0"/>
          </a:p>
        </p:txBody>
      </p:sp>
      <p:sp>
        <p:nvSpPr>
          <p:cNvPr id="21509" name="Line 7"/>
          <p:cNvSpPr>
            <a:spLocks noChangeShapeType="1"/>
          </p:cNvSpPr>
          <p:nvPr/>
        </p:nvSpPr>
        <p:spPr bwMode="auto">
          <a:xfrm>
            <a:off x="611188" y="5264150"/>
            <a:ext cx="7200900" cy="0"/>
          </a:xfrm>
          <a:prstGeom prst="line">
            <a:avLst/>
          </a:prstGeom>
          <a:noFill/>
          <a:ln w="9525">
            <a:solidFill>
              <a:schemeClr val="tx1"/>
            </a:solidFill>
            <a:round/>
            <a:headEnd/>
            <a:tailEnd/>
          </a:ln>
        </p:spPr>
        <p:txBody>
          <a:bodyPr/>
          <a:lstStyle/>
          <a:p>
            <a:endParaRPr lang="en-IN" dirty="0"/>
          </a:p>
        </p:txBody>
      </p:sp>
      <p:sp>
        <p:nvSpPr>
          <p:cNvPr id="21510" name="Line 9"/>
          <p:cNvSpPr>
            <a:spLocks noChangeShapeType="1"/>
          </p:cNvSpPr>
          <p:nvPr/>
        </p:nvSpPr>
        <p:spPr bwMode="auto">
          <a:xfrm>
            <a:off x="1116013" y="2816225"/>
            <a:ext cx="576262" cy="1223963"/>
          </a:xfrm>
          <a:prstGeom prst="line">
            <a:avLst/>
          </a:prstGeom>
          <a:noFill/>
          <a:ln w="9525">
            <a:solidFill>
              <a:schemeClr val="tx1"/>
            </a:solidFill>
            <a:round/>
            <a:headEnd/>
            <a:tailEnd type="triangle" w="med" len="med"/>
          </a:ln>
        </p:spPr>
        <p:txBody>
          <a:bodyPr/>
          <a:lstStyle/>
          <a:p>
            <a:endParaRPr lang="en-IN" dirty="0"/>
          </a:p>
        </p:txBody>
      </p:sp>
      <p:sp>
        <p:nvSpPr>
          <p:cNvPr id="21511" name="Line 10"/>
          <p:cNvSpPr>
            <a:spLocks noChangeShapeType="1"/>
          </p:cNvSpPr>
          <p:nvPr/>
        </p:nvSpPr>
        <p:spPr bwMode="auto">
          <a:xfrm flipV="1">
            <a:off x="1116013" y="4040188"/>
            <a:ext cx="935037" cy="1223962"/>
          </a:xfrm>
          <a:prstGeom prst="line">
            <a:avLst/>
          </a:prstGeom>
          <a:noFill/>
          <a:ln w="9525">
            <a:solidFill>
              <a:schemeClr val="tx1"/>
            </a:solidFill>
            <a:round/>
            <a:headEnd/>
            <a:tailEnd type="triangle" w="med" len="med"/>
          </a:ln>
        </p:spPr>
        <p:txBody>
          <a:bodyPr/>
          <a:lstStyle/>
          <a:p>
            <a:endParaRPr lang="en-IN" dirty="0"/>
          </a:p>
        </p:txBody>
      </p:sp>
      <p:sp>
        <p:nvSpPr>
          <p:cNvPr id="21512" name="Line 11"/>
          <p:cNvSpPr>
            <a:spLocks noChangeShapeType="1"/>
          </p:cNvSpPr>
          <p:nvPr/>
        </p:nvSpPr>
        <p:spPr bwMode="auto">
          <a:xfrm>
            <a:off x="1116013" y="4040188"/>
            <a:ext cx="863600" cy="1223962"/>
          </a:xfrm>
          <a:prstGeom prst="line">
            <a:avLst/>
          </a:prstGeom>
          <a:noFill/>
          <a:ln w="9525">
            <a:solidFill>
              <a:schemeClr val="tx1"/>
            </a:solidFill>
            <a:round/>
            <a:headEnd/>
            <a:tailEnd type="triangle" w="med" len="med"/>
          </a:ln>
        </p:spPr>
        <p:txBody>
          <a:bodyPr/>
          <a:lstStyle/>
          <a:p>
            <a:endParaRPr lang="en-IN" dirty="0"/>
          </a:p>
        </p:txBody>
      </p:sp>
      <p:sp>
        <p:nvSpPr>
          <p:cNvPr id="21513" name="Text Box 12"/>
          <p:cNvSpPr txBox="1">
            <a:spLocks noChangeArrowheads="1"/>
          </p:cNvSpPr>
          <p:nvPr/>
        </p:nvSpPr>
        <p:spPr bwMode="auto">
          <a:xfrm>
            <a:off x="1979613" y="25622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21514" name="Text Box 13"/>
          <p:cNvSpPr txBox="1">
            <a:spLocks noChangeArrowheads="1"/>
          </p:cNvSpPr>
          <p:nvPr/>
        </p:nvSpPr>
        <p:spPr bwMode="auto">
          <a:xfrm>
            <a:off x="2411413" y="3798888"/>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21515" name="Text Box 14"/>
          <p:cNvSpPr txBox="1">
            <a:spLocks noChangeArrowheads="1"/>
          </p:cNvSpPr>
          <p:nvPr/>
        </p:nvSpPr>
        <p:spPr bwMode="auto">
          <a:xfrm>
            <a:off x="2627313" y="50228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21516" name="Line 15"/>
          <p:cNvSpPr>
            <a:spLocks noChangeShapeType="1"/>
          </p:cNvSpPr>
          <p:nvPr/>
        </p:nvSpPr>
        <p:spPr bwMode="auto">
          <a:xfrm flipV="1">
            <a:off x="3132138" y="2816225"/>
            <a:ext cx="719137" cy="1223963"/>
          </a:xfrm>
          <a:prstGeom prst="line">
            <a:avLst/>
          </a:prstGeom>
          <a:noFill/>
          <a:ln w="9525">
            <a:solidFill>
              <a:schemeClr val="tx1"/>
            </a:solidFill>
            <a:round/>
            <a:headEnd/>
            <a:tailEnd type="triangle" w="med" len="med"/>
          </a:ln>
        </p:spPr>
        <p:txBody>
          <a:bodyPr/>
          <a:lstStyle/>
          <a:p>
            <a:endParaRPr lang="en-IN" dirty="0"/>
          </a:p>
        </p:txBody>
      </p:sp>
      <p:sp>
        <p:nvSpPr>
          <p:cNvPr id="52240" name="Text Box 16"/>
          <p:cNvSpPr txBox="1">
            <a:spLocks noChangeArrowheads="1"/>
          </p:cNvSpPr>
          <p:nvPr/>
        </p:nvSpPr>
        <p:spPr bwMode="auto">
          <a:xfrm>
            <a:off x="4140200" y="25749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41" name="Text Box 17"/>
          <p:cNvSpPr txBox="1">
            <a:spLocks noChangeArrowheads="1"/>
          </p:cNvSpPr>
          <p:nvPr/>
        </p:nvSpPr>
        <p:spPr bwMode="auto">
          <a:xfrm>
            <a:off x="4643438" y="3798888"/>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43" name="Line 19"/>
          <p:cNvSpPr>
            <a:spLocks noChangeShapeType="1"/>
          </p:cNvSpPr>
          <p:nvPr/>
        </p:nvSpPr>
        <p:spPr bwMode="auto">
          <a:xfrm>
            <a:off x="4284663" y="2816225"/>
            <a:ext cx="431800" cy="1223963"/>
          </a:xfrm>
          <a:prstGeom prst="line">
            <a:avLst/>
          </a:prstGeom>
          <a:noFill/>
          <a:ln w="9525">
            <a:solidFill>
              <a:schemeClr val="tx1"/>
            </a:solidFill>
            <a:prstDash val="sysDot"/>
            <a:round/>
            <a:headEnd/>
            <a:tailEnd type="arrow" w="med" len="med"/>
          </a:ln>
        </p:spPr>
        <p:txBody>
          <a:bodyPr/>
          <a:lstStyle/>
          <a:p>
            <a:endParaRPr lang="en-IN" dirty="0"/>
          </a:p>
        </p:txBody>
      </p:sp>
      <p:sp>
        <p:nvSpPr>
          <p:cNvPr id="52244" name="Line 20"/>
          <p:cNvSpPr>
            <a:spLocks noChangeShapeType="1"/>
          </p:cNvSpPr>
          <p:nvPr/>
        </p:nvSpPr>
        <p:spPr bwMode="auto">
          <a:xfrm>
            <a:off x="4284663" y="2816225"/>
            <a:ext cx="431800" cy="2447925"/>
          </a:xfrm>
          <a:prstGeom prst="line">
            <a:avLst/>
          </a:prstGeom>
          <a:noFill/>
          <a:ln w="9525">
            <a:solidFill>
              <a:schemeClr val="tx1"/>
            </a:solidFill>
            <a:prstDash val="sysDot"/>
            <a:round/>
            <a:headEnd/>
            <a:tailEnd type="arrow" w="med" len="med"/>
          </a:ln>
        </p:spPr>
        <p:txBody>
          <a:bodyPr/>
          <a:lstStyle/>
          <a:p>
            <a:endParaRPr lang="en-IN" dirty="0"/>
          </a:p>
        </p:txBody>
      </p:sp>
      <p:sp>
        <p:nvSpPr>
          <p:cNvPr id="52245" name="Text Box 21"/>
          <p:cNvSpPr txBox="1">
            <a:spLocks noChangeArrowheads="1"/>
          </p:cNvSpPr>
          <p:nvPr/>
        </p:nvSpPr>
        <p:spPr bwMode="auto">
          <a:xfrm>
            <a:off x="3924300" y="2024063"/>
            <a:ext cx="1295400" cy="517525"/>
          </a:xfrm>
          <a:prstGeom prst="rect">
            <a:avLst/>
          </a:prstGeom>
          <a:noFill/>
          <a:ln w="9525">
            <a:noFill/>
            <a:miter lim="800000"/>
            <a:headEnd/>
            <a:tailEnd/>
          </a:ln>
        </p:spPr>
        <p:txBody>
          <a:bodyPr>
            <a:spAutoFit/>
          </a:bodyPr>
          <a:lstStyle/>
          <a:p>
            <a:pPr eaLnBrk="1" hangingPunct="1">
              <a:spcBef>
                <a:spcPct val="50000"/>
              </a:spcBef>
            </a:pPr>
            <a:r>
              <a:rPr kumimoji="1" lang="en-US" altLang="ja-JP" sz="1400" dirty="0"/>
              <a:t>Tentative checkpoint</a:t>
            </a:r>
          </a:p>
        </p:txBody>
      </p:sp>
      <p:sp>
        <p:nvSpPr>
          <p:cNvPr id="52246" name="Text Box 22"/>
          <p:cNvSpPr txBox="1">
            <a:spLocks noChangeArrowheads="1"/>
          </p:cNvSpPr>
          <p:nvPr/>
        </p:nvSpPr>
        <p:spPr bwMode="auto">
          <a:xfrm>
            <a:off x="4643438" y="50228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47" name="Line 23"/>
          <p:cNvSpPr>
            <a:spLocks noChangeShapeType="1"/>
          </p:cNvSpPr>
          <p:nvPr/>
        </p:nvSpPr>
        <p:spPr bwMode="auto">
          <a:xfrm flipV="1">
            <a:off x="4859338" y="2816225"/>
            <a:ext cx="504825" cy="1223963"/>
          </a:xfrm>
          <a:prstGeom prst="line">
            <a:avLst/>
          </a:prstGeom>
          <a:noFill/>
          <a:ln w="9525">
            <a:solidFill>
              <a:schemeClr val="tx1"/>
            </a:solidFill>
            <a:prstDash val="sysDot"/>
            <a:round/>
            <a:headEnd/>
            <a:tailEnd type="arrow" w="med" len="med"/>
          </a:ln>
        </p:spPr>
        <p:txBody>
          <a:bodyPr/>
          <a:lstStyle/>
          <a:p>
            <a:endParaRPr lang="en-IN" dirty="0"/>
          </a:p>
        </p:txBody>
      </p:sp>
      <p:sp>
        <p:nvSpPr>
          <p:cNvPr id="52248" name="Line 24"/>
          <p:cNvSpPr>
            <a:spLocks noChangeShapeType="1"/>
          </p:cNvSpPr>
          <p:nvPr/>
        </p:nvSpPr>
        <p:spPr bwMode="auto">
          <a:xfrm flipV="1">
            <a:off x="4859338" y="2816225"/>
            <a:ext cx="720725" cy="2447925"/>
          </a:xfrm>
          <a:prstGeom prst="line">
            <a:avLst/>
          </a:prstGeom>
          <a:noFill/>
          <a:ln w="9525">
            <a:solidFill>
              <a:schemeClr val="tx1"/>
            </a:solidFill>
            <a:prstDash val="sysDot"/>
            <a:round/>
            <a:headEnd/>
            <a:tailEnd type="arrow" w="med" len="med"/>
          </a:ln>
        </p:spPr>
        <p:txBody>
          <a:bodyPr/>
          <a:lstStyle/>
          <a:p>
            <a:endParaRPr lang="en-IN" dirty="0"/>
          </a:p>
        </p:txBody>
      </p:sp>
      <p:sp>
        <p:nvSpPr>
          <p:cNvPr id="52249" name="Text Box 25"/>
          <p:cNvSpPr txBox="1">
            <a:spLocks noChangeArrowheads="1"/>
          </p:cNvSpPr>
          <p:nvPr/>
        </p:nvSpPr>
        <p:spPr bwMode="auto">
          <a:xfrm>
            <a:off x="3492500" y="3608388"/>
            <a:ext cx="1081088" cy="942975"/>
          </a:xfrm>
          <a:prstGeom prst="rect">
            <a:avLst/>
          </a:prstGeom>
          <a:noFill/>
          <a:ln w="9525">
            <a:noFill/>
            <a:miter lim="800000"/>
            <a:headEnd/>
            <a:tailEnd/>
          </a:ln>
        </p:spPr>
        <p:txBody>
          <a:bodyPr>
            <a:spAutoFit/>
          </a:bodyPr>
          <a:lstStyle/>
          <a:p>
            <a:pPr eaLnBrk="1" hangingPunct="1">
              <a:spcBef>
                <a:spcPct val="50000"/>
              </a:spcBef>
            </a:pPr>
            <a:r>
              <a:rPr kumimoji="1" lang="en-US" altLang="ja-JP" sz="1400" dirty="0">
                <a:solidFill>
                  <a:srgbClr val="000099"/>
                </a:solidFill>
              </a:rPr>
              <a:t>request to take a tentative checkpoint</a:t>
            </a:r>
          </a:p>
        </p:txBody>
      </p:sp>
      <p:sp>
        <p:nvSpPr>
          <p:cNvPr id="52250" name="Text Box 26"/>
          <p:cNvSpPr txBox="1">
            <a:spLocks noChangeArrowheads="1"/>
          </p:cNvSpPr>
          <p:nvPr/>
        </p:nvSpPr>
        <p:spPr bwMode="auto">
          <a:xfrm>
            <a:off x="5219700" y="3751263"/>
            <a:ext cx="1368425"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dirty="0">
                <a:solidFill>
                  <a:srgbClr val="000099"/>
                </a:solidFill>
              </a:rPr>
              <a:t>OK</a:t>
            </a:r>
          </a:p>
        </p:txBody>
      </p:sp>
      <p:sp>
        <p:nvSpPr>
          <p:cNvPr id="52251" name="Line 27"/>
          <p:cNvSpPr>
            <a:spLocks noChangeShapeType="1"/>
          </p:cNvSpPr>
          <p:nvPr/>
        </p:nvSpPr>
        <p:spPr bwMode="auto">
          <a:xfrm flipH="1">
            <a:off x="5580063" y="2455863"/>
            <a:ext cx="215900" cy="360362"/>
          </a:xfrm>
          <a:prstGeom prst="line">
            <a:avLst/>
          </a:prstGeom>
          <a:noFill/>
          <a:ln w="9525">
            <a:solidFill>
              <a:schemeClr val="tx1"/>
            </a:solidFill>
            <a:round/>
            <a:headEnd/>
            <a:tailEnd type="triangle" w="med" len="med"/>
          </a:ln>
        </p:spPr>
        <p:txBody>
          <a:bodyPr/>
          <a:lstStyle/>
          <a:p>
            <a:endParaRPr lang="en-IN" dirty="0"/>
          </a:p>
        </p:txBody>
      </p:sp>
      <p:sp>
        <p:nvSpPr>
          <p:cNvPr id="52252" name="Text Box 28"/>
          <p:cNvSpPr txBox="1">
            <a:spLocks noChangeArrowheads="1"/>
          </p:cNvSpPr>
          <p:nvPr/>
        </p:nvSpPr>
        <p:spPr bwMode="auto">
          <a:xfrm>
            <a:off x="5292725" y="2095500"/>
            <a:ext cx="1800225"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dirty="0">
                <a:solidFill>
                  <a:srgbClr val="000099"/>
                </a:solidFill>
              </a:rPr>
              <a:t>decide to commit</a:t>
            </a:r>
          </a:p>
        </p:txBody>
      </p:sp>
      <p:sp>
        <p:nvSpPr>
          <p:cNvPr id="52255" name="Text Box 31"/>
          <p:cNvSpPr txBox="1">
            <a:spLocks noChangeArrowheads="1"/>
          </p:cNvSpPr>
          <p:nvPr/>
        </p:nvSpPr>
        <p:spPr bwMode="auto">
          <a:xfrm>
            <a:off x="5580063" y="2574925"/>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57" name="AutoShape 33"/>
          <p:cNvSpPr>
            <a:spLocks noChangeArrowheads="1"/>
          </p:cNvSpPr>
          <p:nvPr/>
        </p:nvSpPr>
        <p:spPr bwMode="auto">
          <a:xfrm>
            <a:off x="4284663" y="2095500"/>
            <a:ext cx="1511300" cy="504825"/>
          </a:xfrm>
          <a:prstGeom prst="curvedDownArrow">
            <a:avLst>
              <a:gd name="adj1" fmla="val 14858"/>
              <a:gd name="adj2" fmla="val 62258"/>
              <a:gd name="adj3" fmla="val 26102"/>
            </a:avLst>
          </a:prstGeom>
          <a:solidFill>
            <a:srgbClr val="CCFFFF"/>
          </a:solidFill>
          <a:ln w="9525">
            <a:solidFill>
              <a:schemeClr val="tx1"/>
            </a:solidFill>
            <a:miter lim="800000"/>
            <a:headEnd/>
            <a:tailEnd/>
          </a:ln>
        </p:spPr>
        <p:txBody>
          <a:bodyPr wrap="none" anchor="ctr"/>
          <a:lstStyle/>
          <a:p>
            <a:endParaRPr lang="en-IN" dirty="0"/>
          </a:p>
        </p:txBody>
      </p:sp>
      <p:sp>
        <p:nvSpPr>
          <p:cNvPr id="52258" name="Text Box 34"/>
          <p:cNvSpPr txBox="1">
            <a:spLocks noChangeArrowheads="1"/>
          </p:cNvSpPr>
          <p:nvPr/>
        </p:nvSpPr>
        <p:spPr bwMode="auto">
          <a:xfrm>
            <a:off x="5724525" y="2455863"/>
            <a:ext cx="2160588" cy="304800"/>
          </a:xfrm>
          <a:prstGeom prst="rect">
            <a:avLst/>
          </a:prstGeom>
          <a:noFill/>
          <a:ln w="9525">
            <a:noFill/>
            <a:miter lim="800000"/>
            <a:headEnd/>
            <a:tailEnd/>
          </a:ln>
        </p:spPr>
        <p:txBody>
          <a:bodyPr>
            <a:spAutoFit/>
          </a:bodyPr>
          <a:lstStyle/>
          <a:p>
            <a:pPr eaLnBrk="1" hangingPunct="1">
              <a:spcBef>
                <a:spcPct val="50000"/>
              </a:spcBef>
            </a:pPr>
            <a:r>
              <a:rPr kumimoji="1" lang="en-US" altLang="ja-JP" sz="1400" dirty="0"/>
              <a:t>permanent checkpoint</a:t>
            </a:r>
          </a:p>
        </p:txBody>
      </p:sp>
      <p:sp>
        <p:nvSpPr>
          <p:cNvPr id="52259" name="Line 35"/>
          <p:cNvSpPr>
            <a:spLocks noChangeShapeType="1"/>
          </p:cNvSpPr>
          <p:nvPr/>
        </p:nvSpPr>
        <p:spPr bwMode="auto">
          <a:xfrm>
            <a:off x="5795963" y="2816225"/>
            <a:ext cx="431800" cy="1223963"/>
          </a:xfrm>
          <a:prstGeom prst="line">
            <a:avLst/>
          </a:prstGeom>
          <a:noFill/>
          <a:ln w="9525">
            <a:solidFill>
              <a:schemeClr val="tx1"/>
            </a:solidFill>
            <a:prstDash val="sysDot"/>
            <a:round/>
            <a:headEnd/>
            <a:tailEnd type="arrow" w="med" len="med"/>
          </a:ln>
        </p:spPr>
        <p:txBody>
          <a:bodyPr/>
          <a:lstStyle/>
          <a:p>
            <a:endParaRPr lang="en-IN" dirty="0"/>
          </a:p>
        </p:txBody>
      </p:sp>
      <p:sp>
        <p:nvSpPr>
          <p:cNvPr id="52260" name="Line 36"/>
          <p:cNvSpPr>
            <a:spLocks noChangeShapeType="1"/>
          </p:cNvSpPr>
          <p:nvPr/>
        </p:nvSpPr>
        <p:spPr bwMode="auto">
          <a:xfrm>
            <a:off x="5795963" y="2816225"/>
            <a:ext cx="504825" cy="2447925"/>
          </a:xfrm>
          <a:prstGeom prst="line">
            <a:avLst/>
          </a:prstGeom>
          <a:noFill/>
          <a:ln w="9525">
            <a:solidFill>
              <a:schemeClr val="tx1"/>
            </a:solidFill>
            <a:prstDash val="sysDot"/>
            <a:round/>
            <a:headEnd/>
            <a:tailEnd type="arrow" w="med" len="med"/>
          </a:ln>
        </p:spPr>
        <p:txBody>
          <a:bodyPr/>
          <a:lstStyle/>
          <a:p>
            <a:endParaRPr lang="en-IN" dirty="0"/>
          </a:p>
        </p:txBody>
      </p:sp>
      <p:sp>
        <p:nvSpPr>
          <p:cNvPr id="52261" name="Text Box 37"/>
          <p:cNvSpPr txBox="1">
            <a:spLocks noChangeArrowheads="1"/>
          </p:cNvSpPr>
          <p:nvPr/>
        </p:nvSpPr>
        <p:spPr bwMode="auto">
          <a:xfrm>
            <a:off x="6156325" y="3798888"/>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62" name="Text Box 38"/>
          <p:cNvSpPr txBox="1">
            <a:spLocks noChangeArrowheads="1"/>
          </p:cNvSpPr>
          <p:nvPr/>
        </p:nvSpPr>
        <p:spPr bwMode="auto">
          <a:xfrm>
            <a:off x="6227763" y="5022850"/>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ja-JP" sz="2400" b="1" dirty="0"/>
              <a:t>[</a:t>
            </a:r>
          </a:p>
        </p:txBody>
      </p:sp>
      <p:sp>
        <p:nvSpPr>
          <p:cNvPr id="52263" name="AutoShape 39"/>
          <p:cNvSpPr>
            <a:spLocks noChangeArrowheads="1"/>
          </p:cNvSpPr>
          <p:nvPr/>
        </p:nvSpPr>
        <p:spPr bwMode="auto">
          <a:xfrm>
            <a:off x="4789488" y="3390900"/>
            <a:ext cx="1511300" cy="504825"/>
          </a:xfrm>
          <a:prstGeom prst="curvedDownArrow">
            <a:avLst>
              <a:gd name="adj1" fmla="val 14858"/>
              <a:gd name="adj2" fmla="val 62258"/>
              <a:gd name="adj3" fmla="val 26102"/>
            </a:avLst>
          </a:prstGeom>
          <a:solidFill>
            <a:srgbClr val="CCFFFF"/>
          </a:solidFill>
          <a:ln w="9525">
            <a:solidFill>
              <a:schemeClr val="tx1"/>
            </a:solidFill>
            <a:miter lim="800000"/>
            <a:headEnd/>
            <a:tailEnd/>
          </a:ln>
        </p:spPr>
        <p:txBody>
          <a:bodyPr wrap="none" anchor="ctr"/>
          <a:lstStyle/>
          <a:p>
            <a:endParaRPr lang="en-IN" dirty="0"/>
          </a:p>
        </p:txBody>
      </p:sp>
      <p:sp>
        <p:nvSpPr>
          <p:cNvPr id="52264" name="AutoShape 40"/>
          <p:cNvSpPr>
            <a:spLocks noChangeArrowheads="1"/>
          </p:cNvSpPr>
          <p:nvPr/>
        </p:nvSpPr>
        <p:spPr bwMode="auto">
          <a:xfrm>
            <a:off x="4860925" y="4543425"/>
            <a:ext cx="1511300" cy="504825"/>
          </a:xfrm>
          <a:prstGeom prst="curvedDownArrow">
            <a:avLst>
              <a:gd name="adj1" fmla="val 14858"/>
              <a:gd name="adj2" fmla="val 62258"/>
              <a:gd name="adj3" fmla="val 26102"/>
            </a:avLst>
          </a:prstGeom>
          <a:solidFill>
            <a:srgbClr val="CCFFFF"/>
          </a:solidFill>
          <a:ln w="9525">
            <a:solidFill>
              <a:schemeClr val="tx1"/>
            </a:solidFill>
            <a:miter lim="800000"/>
            <a:headEnd/>
            <a:tailEnd/>
          </a:ln>
        </p:spPr>
        <p:txBody>
          <a:bodyPr wrap="none" anchor="ctr"/>
          <a:lstStyle/>
          <a:p>
            <a:endParaRPr lang="en-IN" dirty="0"/>
          </a:p>
        </p:txBody>
      </p:sp>
      <p:sp>
        <p:nvSpPr>
          <p:cNvPr id="52266" name="Freeform 42"/>
          <p:cNvSpPr>
            <a:spLocks/>
          </p:cNvSpPr>
          <p:nvPr/>
        </p:nvSpPr>
        <p:spPr bwMode="auto">
          <a:xfrm>
            <a:off x="5292725" y="2239963"/>
            <a:ext cx="1116013" cy="3960812"/>
          </a:xfrm>
          <a:custGeom>
            <a:avLst/>
            <a:gdLst>
              <a:gd name="T0" fmla="*/ 0 w 703"/>
              <a:gd name="T1" fmla="*/ 0 h 2676"/>
              <a:gd name="T2" fmla="*/ 272 w 703"/>
              <a:gd name="T3" fmla="*/ 363 h 2676"/>
              <a:gd name="T4" fmla="*/ 635 w 703"/>
              <a:gd name="T5" fmla="*/ 1134 h 2676"/>
              <a:gd name="T6" fmla="*/ 680 w 703"/>
              <a:gd name="T7" fmla="*/ 1905 h 2676"/>
              <a:gd name="T8" fmla="*/ 499 w 703"/>
              <a:gd name="T9" fmla="*/ 2676 h 2676"/>
              <a:gd name="T10" fmla="*/ 0 60000 65536"/>
              <a:gd name="T11" fmla="*/ 0 60000 65536"/>
              <a:gd name="T12" fmla="*/ 0 60000 65536"/>
              <a:gd name="T13" fmla="*/ 0 60000 65536"/>
              <a:gd name="T14" fmla="*/ 0 60000 65536"/>
              <a:gd name="T15" fmla="*/ 0 w 703"/>
              <a:gd name="T16" fmla="*/ 0 h 2676"/>
              <a:gd name="T17" fmla="*/ 703 w 703"/>
              <a:gd name="T18" fmla="*/ 2676 h 2676"/>
            </a:gdLst>
            <a:ahLst/>
            <a:cxnLst>
              <a:cxn ang="T10">
                <a:pos x="T0" y="T1"/>
              </a:cxn>
              <a:cxn ang="T11">
                <a:pos x="T2" y="T3"/>
              </a:cxn>
              <a:cxn ang="T12">
                <a:pos x="T4" y="T5"/>
              </a:cxn>
              <a:cxn ang="T13">
                <a:pos x="T6" y="T7"/>
              </a:cxn>
              <a:cxn ang="T14">
                <a:pos x="T8" y="T9"/>
              </a:cxn>
            </a:cxnLst>
            <a:rect l="T15" t="T16" r="T17" b="T18"/>
            <a:pathLst>
              <a:path w="703" h="2676">
                <a:moveTo>
                  <a:pt x="0" y="0"/>
                </a:moveTo>
                <a:cubicBezTo>
                  <a:pt x="83" y="87"/>
                  <a:pt x="166" y="174"/>
                  <a:pt x="272" y="363"/>
                </a:cubicBezTo>
                <a:cubicBezTo>
                  <a:pt x="378" y="552"/>
                  <a:pt x="567" y="877"/>
                  <a:pt x="635" y="1134"/>
                </a:cubicBezTo>
                <a:cubicBezTo>
                  <a:pt x="703" y="1391"/>
                  <a:pt x="703" y="1648"/>
                  <a:pt x="680" y="1905"/>
                </a:cubicBezTo>
                <a:cubicBezTo>
                  <a:pt x="657" y="2162"/>
                  <a:pt x="578" y="2419"/>
                  <a:pt x="499" y="2676"/>
                </a:cubicBezTo>
              </a:path>
            </a:pathLst>
          </a:custGeom>
          <a:noFill/>
          <a:ln w="31750">
            <a:solidFill>
              <a:srgbClr val="CC0000"/>
            </a:solidFill>
            <a:round/>
            <a:headEnd/>
            <a:tailEnd/>
          </a:ln>
        </p:spPr>
        <p:txBody>
          <a:bodyPr/>
          <a:lstStyle/>
          <a:p>
            <a:endParaRPr lang="en-IN" dirty="0"/>
          </a:p>
        </p:txBody>
      </p:sp>
      <p:sp>
        <p:nvSpPr>
          <p:cNvPr id="52267" name="Text Box 43"/>
          <p:cNvSpPr txBox="1">
            <a:spLocks noChangeArrowheads="1"/>
          </p:cNvSpPr>
          <p:nvPr/>
        </p:nvSpPr>
        <p:spPr bwMode="auto">
          <a:xfrm>
            <a:off x="4643438" y="6200775"/>
            <a:ext cx="3457575"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solidFill>
                  <a:srgbClr val="CC0000"/>
                </a:solidFill>
              </a:rPr>
              <a:t>consistent global checkpoint</a:t>
            </a:r>
          </a:p>
        </p:txBody>
      </p:sp>
      <p:sp>
        <p:nvSpPr>
          <p:cNvPr id="52268" name="Freeform 44"/>
          <p:cNvSpPr>
            <a:spLocks/>
          </p:cNvSpPr>
          <p:nvPr/>
        </p:nvSpPr>
        <p:spPr bwMode="auto">
          <a:xfrm>
            <a:off x="1619250" y="2239963"/>
            <a:ext cx="5173663" cy="3455987"/>
          </a:xfrm>
          <a:custGeom>
            <a:avLst/>
            <a:gdLst>
              <a:gd name="T0" fmla="*/ 1996 w 3259"/>
              <a:gd name="T1" fmla="*/ 0 h 2177"/>
              <a:gd name="T2" fmla="*/ 2586 w 3259"/>
              <a:gd name="T3" fmla="*/ 363 h 2177"/>
              <a:gd name="T4" fmla="*/ 2949 w 3259"/>
              <a:gd name="T5" fmla="*/ 1088 h 2177"/>
              <a:gd name="T6" fmla="*/ 726 w 3259"/>
              <a:gd name="T7" fmla="*/ 1905 h 2177"/>
              <a:gd name="T8" fmla="*/ 0 w 3259"/>
              <a:gd name="T9" fmla="*/ 2177 h 2177"/>
              <a:gd name="T10" fmla="*/ 0 60000 65536"/>
              <a:gd name="T11" fmla="*/ 0 60000 65536"/>
              <a:gd name="T12" fmla="*/ 0 60000 65536"/>
              <a:gd name="T13" fmla="*/ 0 60000 65536"/>
              <a:gd name="T14" fmla="*/ 0 60000 65536"/>
              <a:gd name="T15" fmla="*/ 0 w 3259"/>
              <a:gd name="T16" fmla="*/ 0 h 2177"/>
              <a:gd name="T17" fmla="*/ 3259 w 3259"/>
              <a:gd name="T18" fmla="*/ 2177 h 2177"/>
            </a:gdLst>
            <a:ahLst/>
            <a:cxnLst>
              <a:cxn ang="T10">
                <a:pos x="T0" y="T1"/>
              </a:cxn>
              <a:cxn ang="T11">
                <a:pos x="T2" y="T3"/>
              </a:cxn>
              <a:cxn ang="T12">
                <a:pos x="T4" y="T5"/>
              </a:cxn>
              <a:cxn ang="T13">
                <a:pos x="T6" y="T7"/>
              </a:cxn>
              <a:cxn ang="T14">
                <a:pos x="T8" y="T9"/>
              </a:cxn>
            </a:cxnLst>
            <a:rect l="T15" t="T16" r="T17" b="T18"/>
            <a:pathLst>
              <a:path w="3259" h="2177">
                <a:moveTo>
                  <a:pt x="1996" y="0"/>
                </a:moveTo>
                <a:cubicBezTo>
                  <a:pt x="2211" y="91"/>
                  <a:pt x="2427" y="182"/>
                  <a:pt x="2586" y="363"/>
                </a:cubicBezTo>
                <a:cubicBezTo>
                  <a:pt x="2745" y="544"/>
                  <a:pt x="3259" y="831"/>
                  <a:pt x="2949" y="1088"/>
                </a:cubicBezTo>
                <a:cubicBezTo>
                  <a:pt x="2639" y="1345"/>
                  <a:pt x="1217" y="1724"/>
                  <a:pt x="726" y="1905"/>
                </a:cubicBezTo>
                <a:cubicBezTo>
                  <a:pt x="235" y="2086"/>
                  <a:pt x="117" y="2131"/>
                  <a:pt x="0" y="2177"/>
                </a:cubicBezTo>
              </a:path>
            </a:pathLst>
          </a:custGeom>
          <a:noFill/>
          <a:ln w="31750">
            <a:solidFill>
              <a:srgbClr val="990099"/>
            </a:solidFill>
            <a:round/>
            <a:headEnd/>
            <a:tailEnd/>
          </a:ln>
        </p:spPr>
        <p:txBody>
          <a:bodyPr/>
          <a:lstStyle/>
          <a:p>
            <a:endParaRPr lang="en-IN" dirty="0"/>
          </a:p>
        </p:txBody>
      </p:sp>
      <p:sp>
        <p:nvSpPr>
          <p:cNvPr id="52269" name="Text Box 45"/>
          <p:cNvSpPr txBox="1">
            <a:spLocks noChangeArrowheads="1"/>
          </p:cNvSpPr>
          <p:nvPr/>
        </p:nvSpPr>
        <p:spPr bwMode="auto">
          <a:xfrm>
            <a:off x="395288" y="5767388"/>
            <a:ext cx="3457575"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dirty="0">
                <a:solidFill>
                  <a:srgbClr val="CC0099"/>
                </a:solidFill>
              </a:rPr>
              <a:t>consistent global checkpoint</a:t>
            </a:r>
          </a:p>
        </p:txBody>
      </p:sp>
      <p:sp>
        <p:nvSpPr>
          <p:cNvPr id="52270" name="Text Box 46"/>
          <p:cNvSpPr txBox="1">
            <a:spLocks noChangeArrowheads="1"/>
          </p:cNvSpPr>
          <p:nvPr/>
        </p:nvSpPr>
        <p:spPr bwMode="auto">
          <a:xfrm>
            <a:off x="5580063" y="5767388"/>
            <a:ext cx="3240087" cy="396875"/>
          </a:xfrm>
          <a:prstGeom prst="rect">
            <a:avLst/>
          </a:prstGeom>
          <a:noFill/>
          <a:ln w="9525">
            <a:noFill/>
            <a:miter lim="800000"/>
            <a:headEnd/>
            <a:tailEnd/>
          </a:ln>
        </p:spPr>
        <p:txBody>
          <a:bodyPr>
            <a:spAutoFit/>
          </a:bodyPr>
          <a:lstStyle/>
          <a:p>
            <a:pPr eaLnBrk="1" hangingPunct="1">
              <a:spcBef>
                <a:spcPct val="50000"/>
              </a:spcBef>
            </a:pPr>
            <a:r>
              <a:rPr kumimoji="1" lang="en-US" altLang="ja-JP" sz="2000" b="1" dirty="0">
                <a:solidFill>
                  <a:srgbClr val="CC0099"/>
                </a:solidFill>
              </a:rPr>
              <a:t>Unnecessary checkpoint</a:t>
            </a:r>
          </a:p>
        </p:txBody>
      </p:sp>
      <p:sp>
        <p:nvSpPr>
          <p:cNvPr id="52272" name="Line 48"/>
          <p:cNvSpPr>
            <a:spLocks noChangeShapeType="1"/>
          </p:cNvSpPr>
          <p:nvPr/>
        </p:nvSpPr>
        <p:spPr bwMode="auto">
          <a:xfrm flipH="1" flipV="1">
            <a:off x="6445250" y="5408613"/>
            <a:ext cx="287338" cy="431800"/>
          </a:xfrm>
          <a:prstGeom prst="line">
            <a:avLst/>
          </a:prstGeom>
          <a:noFill/>
          <a:ln w="9525">
            <a:solidFill>
              <a:schemeClr val="tx1"/>
            </a:solidFill>
            <a:round/>
            <a:headEnd/>
            <a:tailEnd type="triangle" w="med" len="med"/>
          </a:ln>
        </p:spPr>
        <p:txBody>
          <a:bodyPr/>
          <a:lstStyle/>
          <a:p>
            <a:endParaRPr lang="en-IN" dirty="0"/>
          </a:p>
        </p:txBody>
      </p:sp>
      <p:sp>
        <p:nvSpPr>
          <p:cNvPr id="21544" name="Line 49"/>
          <p:cNvSpPr>
            <a:spLocks noChangeShapeType="1"/>
          </p:cNvSpPr>
          <p:nvPr/>
        </p:nvSpPr>
        <p:spPr bwMode="auto">
          <a:xfrm>
            <a:off x="2627313" y="2816225"/>
            <a:ext cx="936625" cy="1223963"/>
          </a:xfrm>
          <a:prstGeom prst="line">
            <a:avLst/>
          </a:prstGeom>
          <a:noFill/>
          <a:ln w="9525">
            <a:solidFill>
              <a:schemeClr val="tx1"/>
            </a:solidFill>
            <a:round/>
            <a:headEnd/>
            <a:tailEnd type="triangle" w="med" len="med"/>
          </a:ln>
        </p:spPr>
        <p:txBody>
          <a:bodyPr/>
          <a:lstStyle/>
          <a:p>
            <a:endParaRPr lang="en-IN" dirty="0"/>
          </a:p>
        </p:txBody>
      </p:sp>
      <p:sp>
        <p:nvSpPr>
          <p:cNvPr id="21545" name="Text Box 50"/>
          <p:cNvSpPr txBox="1">
            <a:spLocks noChangeArrowheads="1"/>
          </p:cNvSpPr>
          <p:nvPr/>
        </p:nvSpPr>
        <p:spPr bwMode="auto">
          <a:xfrm>
            <a:off x="0" y="2444750"/>
            <a:ext cx="1042988" cy="336550"/>
          </a:xfrm>
          <a:prstGeom prst="rect">
            <a:avLst/>
          </a:prstGeom>
          <a:noFill/>
          <a:ln w="9525">
            <a:noFill/>
            <a:miter lim="800000"/>
            <a:headEnd/>
            <a:tailEnd/>
          </a:ln>
        </p:spPr>
        <p:txBody>
          <a:bodyPr>
            <a:spAutoFit/>
          </a:bodyPr>
          <a:lstStyle/>
          <a:p>
            <a:pPr eaLnBrk="1" hangingPunct="1">
              <a:spcBef>
                <a:spcPct val="50000"/>
              </a:spcBef>
            </a:pPr>
            <a:r>
              <a:rPr kumimoji="1" lang="en-US" altLang="ja-JP" sz="1600" b="1" dirty="0"/>
              <a:t>Initiator</a:t>
            </a:r>
          </a:p>
        </p:txBody>
      </p:sp>
      <p:sp>
        <p:nvSpPr>
          <p:cNvPr id="21546" name="Text Box 51"/>
          <p:cNvSpPr txBox="1">
            <a:spLocks noChangeArrowheads="1"/>
          </p:cNvSpPr>
          <p:nvPr/>
        </p:nvSpPr>
        <p:spPr bwMode="auto">
          <a:xfrm>
            <a:off x="3492500" y="1341438"/>
            <a:ext cx="5329238" cy="457200"/>
          </a:xfrm>
          <a:prstGeom prst="rect">
            <a:avLst/>
          </a:prstGeom>
          <a:noFill/>
          <a:ln w="9525">
            <a:noFill/>
            <a:miter lim="800000"/>
            <a:headEnd/>
            <a:tailEnd/>
          </a:ln>
        </p:spPr>
        <p:txBody>
          <a:bodyPr>
            <a:spAutoFit/>
          </a:bodyPr>
          <a:lstStyle/>
          <a:p>
            <a:pPr>
              <a:spcBef>
                <a:spcPct val="50000"/>
              </a:spcBef>
            </a:pPr>
            <a:r>
              <a:rPr kumimoji="1" lang="ja-JP" altLang="en-US" sz="2400" b="1">
                <a:solidFill>
                  <a:schemeClr val="tx2"/>
                </a:solidFill>
              </a:rPr>
              <a:t>～</a:t>
            </a:r>
            <a:r>
              <a:rPr kumimoji="1" lang="en-US" altLang="ja-JP" sz="2400" b="1" dirty="0">
                <a:solidFill>
                  <a:schemeClr val="tx2"/>
                </a:solidFill>
              </a:rPr>
              <a:t>Synchronous Checkpoint</a:t>
            </a:r>
            <a:r>
              <a:rPr kumimoji="1" lang="ja-JP" altLang="en-US" sz="24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40"/>
                                        </p:tgtEl>
                                        <p:attrNameLst>
                                          <p:attrName>style.visibility</p:attrName>
                                        </p:attrNameLst>
                                      </p:cBhvr>
                                      <p:to>
                                        <p:strVal val="visible"/>
                                      </p:to>
                                    </p:set>
                                    <p:animEffect transition="in" filter="blinds(horizontal)">
                                      <p:cBhvr>
                                        <p:cTn id="7" dur="500"/>
                                        <p:tgtEl>
                                          <p:spTgt spid="52240"/>
                                        </p:tgtEl>
                                      </p:cBhvr>
                                    </p:animEffect>
                                  </p:childTnLst>
                                </p:cTn>
                              </p:par>
                              <p:par>
                                <p:cTn id="8" presetID="3" presetClass="entr" presetSubtype="10" fill="hold" nodeType="withEffect">
                                  <p:stCondLst>
                                    <p:cond delay="0"/>
                                  </p:stCondLst>
                                  <p:childTnLst>
                                    <p:set>
                                      <p:cBhvr>
                                        <p:cTn id="9" dur="1" fill="hold">
                                          <p:stCondLst>
                                            <p:cond delay="0"/>
                                          </p:stCondLst>
                                        </p:cTn>
                                        <p:tgtEl>
                                          <p:spTgt spid="52245">
                                            <p:txEl>
                                              <p:pRg st="0" end="0"/>
                                            </p:txEl>
                                          </p:spTgt>
                                        </p:tgtEl>
                                        <p:attrNameLst>
                                          <p:attrName>style.visibility</p:attrName>
                                        </p:attrNameLst>
                                      </p:cBhvr>
                                      <p:to>
                                        <p:strVal val="visible"/>
                                      </p:to>
                                    </p:set>
                                    <p:animEffect transition="in" filter="blinds(horizontal)">
                                      <p:cBhvr>
                                        <p:cTn id="10" dur="500"/>
                                        <p:tgtEl>
                                          <p:spTgt spid="522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2243"/>
                                        </p:tgtEl>
                                        <p:attrNameLst>
                                          <p:attrName>style.visibility</p:attrName>
                                        </p:attrNameLst>
                                      </p:cBhvr>
                                      <p:to>
                                        <p:strVal val="visible"/>
                                      </p:to>
                                    </p:set>
                                    <p:animEffect transition="in" filter="strips(downLeft)">
                                      <p:cBhvr>
                                        <p:cTn id="15" dur="500"/>
                                        <p:tgtEl>
                                          <p:spTgt spid="52243"/>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52244"/>
                                        </p:tgtEl>
                                        <p:attrNameLst>
                                          <p:attrName>style.visibility</p:attrName>
                                        </p:attrNameLst>
                                      </p:cBhvr>
                                      <p:to>
                                        <p:strVal val="visible"/>
                                      </p:to>
                                    </p:set>
                                    <p:animEffect transition="in" filter="strips(downLeft)">
                                      <p:cBhvr>
                                        <p:cTn id="18" dur="500"/>
                                        <p:tgtEl>
                                          <p:spTgt spid="52244"/>
                                        </p:tgtEl>
                                      </p:cBhvr>
                                    </p:animEffect>
                                  </p:childTnLst>
                                </p:cTn>
                              </p:par>
                              <p:par>
                                <p:cTn id="19" presetID="3" presetClass="entr" presetSubtype="10" fill="hold" nodeType="withEffect">
                                  <p:stCondLst>
                                    <p:cond delay="0"/>
                                  </p:stCondLst>
                                  <p:childTnLst>
                                    <p:set>
                                      <p:cBhvr>
                                        <p:cTn id="20" dur="1" fill="hold">
                                          <p:stCondLst>
                                            <p:cond delay="0"/>
                                          </p:stCondLst>
                                        </p:cTn>
                                        <p:tgtEl>
                                          <p:spTgt spid="52249">
                                            <p:txEl>
                                              <p:pRg st="0" end="0"/>
                                            </p:txEl>
                                          </p:spTgt>
                                        </p:tgtEl>
                                        <p:attrNameLst>
                                          <p:attrName>style.visibility</p:attrName>
                                        </p:attrNameLst>
                                      </p:cBhvr>
                                      <p:to>
                                        <p:strVal val="visible"/>
                                      </p:to>
                                    </p:set>
                                    <p:animEffect transition="in" filter="blinds(horizontal)">
                                      <p:cBhvr>
                                        <p:cTn id="21" dur="500"/>
                                        <p:tgtEl>
                                          <p:spTgt spid="5224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2246"/>
                                        </p:tgtEl>
                                        <p:attrNameLst>
                                          <p:attrName>style.visibility</p:attrName>
                                        </p:attrNameLst>
                                      </p:cBhvr>
                                      <p:to>
                                        <p:strVal val="visible"/>
                                      </p:to>
                                    </p:set>
                                    <p:animEffect transition="in" filter="blinds(horizontal)">
                                      <p:cBhvr>
                                        <p:cTn id="26" dur="500"/>
                                        <p:tgtEl>
                                          <p:spTgt spid="5224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2241"/>
                                        </p:tgtEl>
                                        <p:attrNameLst>
                                          <p:attrName>style.visibility</p:attrName>
                                        </p:attrNameLst>
                                      </p:cBhvr>
                                      <p:to>
                                        <p:strVal val="visible"/>
                                      </p:to>
                                    </p:set>
                                    <p:animEffect transition="in" filter="blinds(horizontal)">
                                      <p:cBhvr>
                                        <p:cTn id="29" dur="500"/>
                                        <p:tgtEl>
                                          <p:spTgt spid="5224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52248"/>
                                        </p:tgtEl>
                                        <p:attrNameLst>
                                          <p:attrName>style.visibility</p:attrName>
                                        </p:attrNameLst>
                                      </p:cBhvr>
                                      <p:to>
                                        <p:strVal val="visible"/>
                                      </p:to>
                                    </p:set>
                                    <p:animEffect transition="in" filter="strips(upRight)">
                                      <p:cBhvr>
                                        <p:cTn id="34" dur="500"/>
                                        <p:tgtEl>
                                          <p:spTgt spid="52248"/>
                                        </p:tgtEl>
                                      </p:cBhvr>
                                    </p:animEffect>
                                  </p:childTnLst>
                                </p:cTn>
                              </p:par>
                              <p:par>
                                <p:cTn id="35" presetID="18" presetClass="entr" presetSubtype="3" fill="hold" grpId="0" nodeType="withEffect">
                                  <p:stCondLst>
                                    <p:cond delay="0"/>
                                  </p:stCondLst>
                                  <p:childTnLst>
                                    <p:set>
                                      <p:cBhvr>
                                        <p:cTn id="36" dur="1" fill="hold">
                                          <p:stCondLst>
                                            <p:cond delay="0"/>
                                          </p:stCondLst>
                                        </p:cTn>
                                        <p:tgtEl>
                                          <p:spTgt spid="52247"/>
                                        </p:tgtEl>
                                        <p:attrNameLst>
                                          <p:attrName>style.visibility</p:attrName>
                                        </p:attrNameLst>
                                      </p:cBhvr>
                                      <p:to>
                                        <p:strVal val="visible"/>
                                      </p:to>
                                    </p:set>
                                    <p:animEffect transition="in" filter="strips(upRight)">
                                      <p:cBhvr>
                                        <p:cTn id="37" dur="500"/>
                                        <p:tgtEl>
                                          <p:spTgt spid="522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2250"/>
                                        </p:tgtEl>
                                        <p:attrNameLst>
                                          <p:attrName>style.visibility</p:attrName>
                                        </p:attrNameLst>
                                      </p:cBhvr>
                                      <p:to>
                                        <p:strVal val="visible"/>
                                      </p:to>
                                    </p:set>
                                    <p:animEffect transition="in" filter="blinds(horizontal)">
                                      <p:cBhvr>
                                        <p:cTn id="40" dur="500"/>
                                        <p:tgtEl>
                                          <p:spTgt spid="5225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252"/>
                                        </p:tgtEl>
                                        <p:attrNameLst>
                                          <p:attrName>style.visibility</p:attrName>
                                        </p:attrNameLst>
                                      </p:cBhvr>
                                      <p:to>
                                        <p:strVal val="visible"/>
                                      </p:to>
                                    </p:set>
                                    <p:animEffect transition="in" filter="blinds(horizontal)">
                                      <p:cBhvr>
                                        <p:cTn id="45" dur="500"/>
                                        <p:tgtEl>
                                          <p:spTgt spid="5225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2251"/>
                                        </p:tgtEl>
                                        <p:attrNameLst>
                                          <p:attrName>style.visibility</p:attrName>
                                        </p:attrNameLst>
                                      </p:cBhvr>
                                      <p:to>
                                        <p:strVal val="visible"/>
                                      </p:to>
                                    </p:set>
                                    <p:animEffect transition="in" filter="blinds(horizontal)">
                                      <p:cBhvr>
                                        <p:cTn id="48" dur="500"/>
                                        <p:tgtEl>
                                          <p:spTgt spid="52251"/>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52257"/>
                                        </p:tgtEl>
                                        <p:attrNameLst>
                                          <p:attrName>style.visibility</p:attrName>
                                        </p:attrNameLst>
                                      </p:cBhvr>
                                      <p:to>
                                        <p:strVal val="visible"/>
                                      </p:to>
                                    </p:set>
                                    <p:animEffect transition="in" filter="strips(upRight)">
                                      <p:cBhvr>
                                        <p:cTn id="53" dur="500"/>
                                        <p:tgtEl>
                                          <p:spTgt spid="52257"/>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52255"/>
                                        </p:tgtEl>
                                        <p:attrNameLst>
                                          <p:attrName>style.visibility</p:attrName>
                                        </p:attrNameLst>
                                      </p:cBhvr>
                                      <p:to>
                                        <p:strVal val="visible"/>
                                      </p:to>
                                    </p:set>
                                    <p:animEffect transition="in" filter="blinds(horizontal)">
                                      <p:cBhvr>
                                        <p:cTn id="57" dur="500"/>
                                        <p:tgtEl>
                                          <p:spTgt spid="5225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2258"/>
                                        </p:tgtEl>
                                        <p:attrNameLst>
                                          <p:attrName>style.visibility</p:attrName>
                                        </p:attrNameLst>
                                      </p:cBhvr>
                                      <p:to>
                                        <p:strVal val="visible"/>
                                      </p:to>
                                    </p:set>
                                    <p:animEffect transition="in" filter="blinds(horizontal)">
                                      <p:cBhvr>
                                        <p:cTn id="60" dur="500"/>
                                        <p:tgtEl>
                                          <p:spTgt spid="5225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52259"/>
                                        </p:tgtEl>
                                        <p:attrNameLst>
                                          <p:attrName>style.visibility</p:attrName>
                                        </p:attrNameLst>
                                      </p:cBhvr>
                                      <p:to>
                                        <p:strVal val="visible"/>
                                      </p:to>
                                    </p:set>
                                    <p:animEffect transition="in" filter="strips(downLeft)">
                                      <p:cBhvr>
                                        <p:cTn id="65" dur="500"/>
                                        <p:tgtEl>
                                          <p:spTgt spid="52259"/>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52260"/>
                                        </p:tgtEl>
                                        <p:attrNameLst>
                                          <p:attrName>style.visibility</p:attrName>
                                        </p:attrNameLst>
                                      </p:cBhvr>
                                      <p:to>
                                        <p:strVal val="visible"/>
                                      </p:to>
                                    </p:set>
                                    <p:animEffect transition="in" filter="strips(downLeft)">
                                      <p:cBhvr>
                                        <p:cTn id="68" dur="500"/>
                                        <p:tgtEl>
                                          <p:spTgt spid="52260"/>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52264"/>
                                        </p:tgtEl>
                                        <p:attrNameLst>
                                          <p:attrName>style.visibility</p:attrName>
                                        </p:attrNameLst>
                                      </p:cBhvr>
                                      <p:to>
                                        <p:strVal val="visible"/>
                                      </p:to>
                                    </p:set>
                                    <p:animEffect transition="in" filter="strips(downRight)">
                                      <p:cBhvr>
                                        <p:cTn id="73" dur="500"/>
                                        <p:tgtEl>
                                          <p:spTgt spid="52264"/>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52263"/>
                                        </p:tgtEl>
                                        <p:attrNameLst>
                                          <p:attrName>style.visibility</p:attrName>
                                        </p:attrNameLst>
                                      </p:cBhvr>
                                      <p:to>
                                        <p:strVal val="visible"/>
                                      </p:to>
                                    </p:set>
                                    <p:animEffect transition="in" filter="strips(downRight)">
                                      <p:cBhvr>
                                        <p:cTn id="76" dur="500"/>
                                        <p:tgtEl>
                                          <p:spTgt spid="52263"/>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52261"/>
                                        </p:tgtEl>
                                        <p:attrNameLst>
                                          <p:attrName>style.visibility</p:attrName>
                                        </p:attrNameLst>
                                      </p:cBhvr>
                                      <p:to>
                                        <p:strVal val="visible"/>
                                      </p:to>
                                    </p:set>
                                    <p:animEffect transition="in" filter="blinds(horizontal)">
                                      <p:cBhvr>
                                        <p:cTn id="80" dur="500"/>
                                        <p:tgtEl>
                                          <p:spTgt spid="5226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52262"/>
                                        </p:tgtEl>
                                        <p:attrNameLst>
                                          <p:attrName>style.visibility</p:attrName>
                                        </p:attrNameLst>
                                      </p:cBhvr>
                                      <p:to>
                                        <p:strVal val="visible"/>
                                      </p:to>
                                    </p:set>
                                    <p:animEffect transition="in" filter="blinds(horizontal)">
                                      <p:cBhvr>
                                        <p:cTn id="83" dur="500"/>
                                        <p:tgtEl>
                                          <p:spTgt spid="522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52240"/>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52241"/>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5224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52244"/>
                                        </p:tgtEl>
                                        <p:attrNameLst>
                                          <p:attrName>style.visibility</p:attrName>
                                        </p:attrNameLst>
                                      </p:cBhvr>
                                      <p:to>
                                        <p:strVal val="hidden"/>
                                      </p:to>
                                    </p:set>
                                  </p:childTnLst>
                                </p:cTn>
                              </p:par>
                              <p:par>
                                <p:cTn id="94" presetID="1" presetClass="exit" presetSubtype="0" fill="hold" grpId="0" nodeType="withEffect">
                                  <p:stCondLst>
                                    <p:cond delay="0"/>
                                  </p:stCondLst>
                                  <p:childTnLst>
                                    <p:set>
                                      <p:cBhvr>
                                        <p:cTn id="95" dur="1" fill="hold">
                                          <p:stCondLst>
                                            <p:cond delay="0"/>
                                          </p:stCondLst>
                                        </p:cTn>
                                        <p:tgtEl>
                                          <p:spTgt spid="52245">
                                            <p:txEl>
                                              <p:pRg st="0" end="0"/>
                                            </p:txEl>
                                          </p:spTgt>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5224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52248"/>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52250"/>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5225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52257"/>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52259"/>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5226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52263"/>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5226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52252"/>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52258"/>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52249">
                                            <p:txEl>
                                              <p:pRg st="0" end="0"/>
                                            </p:txEl>
                                          </p:spTgt>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52246"/>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2267"/>
                                        </p:tgtEl>
                                        <p:attrNameLst>
                                          <p:attrName>style.visibility</p:attrName>
                                        </p:attrNameLst>
                                      </p:cBhvr>
                                      <p:to>
                                        <p:strVal val="visible"/>
                                      </p:to>
                                    </p:set>
                                    <p:animEffect transition="in" filter="blinds(horizontal)">
                                      <p:cBhvr>
                                        <p:cTn id="126" dur="500"/>
                                        <p:tgtEl>
                                          <p:spTgt spid="52267"/>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52266"/>
                                        </p:tgtEl>
                                        <p:attrNameLst>
                                          <p:attrName>style.visibility</p:attrName>
                                        </p:attrNameLst>
                                      </p:cBhvr>
                                      <p:to>
                                        <p:strVal val="visible"/>
                                      </p:to>
                                    </p:set>
                                    <p:animEffect transition="in" filter="blinds(horizontal)">
                                      <p:cBhvr>
                                        <p:cTn id="129" dur="500"/>
                                        <p:tgtEl>
                                          <p:spTgt spid="5226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52268"/>
                                        </p:tgtEl>
                                        <p:attrNameLst>
                                          <p:attrName>style.visibility</p:attrName>
                                        </p:attrNameLst>
                                      </p:cBhvr>
                                      <p:to>
                                        <p:strVal val="visible"/>
                                      </p:to>
                                    </p:set>
                                    <p:animEffect transition="in" filter="blinds(horizontal)">
                                      <p:cBhvr>
                                        <p:cTn id="134" dur="500"/>
                                        <p:tgtEl>
                                          <p:spTgt spid="52268"/>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52269"/>
                                        </p:tgtEl>
                                        <p:attrNameLst>
                                          <p:attrName>style.visibility</p:attrName>
                                        </p:attrNameLst>
                                      </p:cBhvr>
                                      <p:to>
                                        <p:strVal val="visible"/>
                                      </p:to>
                                    </p:set>
                                    <p:animEffect transition="in" filter="blinds(horizontal)">
                                      <p:cBhvr>
                                        <p:cTn id="137" dur="500"/>
                                        <p:tgtEl>
                                          <p:spTgt spid="52269"/>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52272"/>
                                        </p:tgtEl>
                                        <p:attrNameLst>
                                          <p:attrName>style.visibility</p:attrName>
                                        </p:attrNameLst>
                                      </p:cBhvr>
                                      <p:to>
                                        <p:strVal val="visible"/>
                                      </p:to>
                                    </p:set>
                                    <p:animEffect transition="in" filter="blinds(horizontal)">
                                      <p:cBhvr>
                                        <p:cTn id="142" dur="500"/>
                                        <p:tgtEl>
                                          <p:spTgt spid="52272"/>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52270"/>
                                        </p:tgtEl>
                                        <p:attrNameLst>
                                          <p:attrName>style.visibility</p:attrName>
                                        </p:attrNameLst>
                                      </p:cBhvr>
                                      <p:to>
                                        <p:strVal val="visible"/>
                                      </p:to>
                                    </p:set>
                                    <p:animEffect transition="in" filter="blinds(horizontal)">
                                      <p:cBhvr>
                                        <p:cTn id="145" dur="500"/>
                                        <p:tgtEl>
                                          <p:spTgt spid="52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0" grpId="0"/>
      <p:bldP spid="52240" grpId="1"/>
      <p:bldP spid="52241" grpId="0"/>
      <p:bldP spid="52241" grpId="1"/>
      <p:bldP spid="52243" grpId="0" animBg="1"/>
      <p:bldP spid="52243" grpId="1" animBg="1"/>
      <p:bldP spid="52244" grpId="0" animBg="1"/>
      <p:bldP spid="52244" grpId="1" animBg="1"/>
      <p:bldP spid="52245" grpId="0" build="allAtOnce"/>
      <p:bldP spid="52246" grpId="0"/>
      <p:bldP spid="52246" grpId="1"/>
      <p:bldP spid="52247" grpId="0" animBg="1"/>
      <p:bldP spid="52247" grpId="1" animBg="1"/>
      <p:bldP spid="52248" grpId="0" animBg="1"/>
      <p:bldP spid="52248" grpId="1" animBg="1"/>
      <p:bldP spid="52249" grpId="0" build="allAtOnce"/>
      <p:bldP spid="52250" grpId="0"/>
      <p:bldP spid="52250" grpId="1"/>
      <p:bldP spid="52251" grpId="0" animBg="1"/>
      <p:bldP spid="52251" grpId="1" animBg="1"/>
      <p:bldP spid="52252" grpId="0"/>
      <p:bldP spid="52252" grpId="1"/>
      <p:bldP spid="52255" grpId="0"/>
      <p:bldP spid="52257" grpId="0" animBg="1"/>
      <p:bldP spid="52257" grpId="1" animBg="1"/>
      <p:bldP spid="52258" grpId="0"/>
      <p:bldP spid="52258" grpId="1"/>
      <p:bldP spid="52259" grpId="0" animBg="1"/>
      <p:bldP spid="52259" grpId="1" animBg="1"/>
      <p:bldP spid="52260" grpId="0" animBg="1"/>
      <p:bldP spid="52260" grpId="1" animBg="1"/>
      <p:bldP spid="52261" grpId="0"/>
      <p:bldP spid="52262" grpId="0"/>
      <p:bldP spid="52263" grpId="0" animBg="1"/>
      <p:bldP spid="52263" grpId="1" animBg="1"/>
      <p:bldP spid="52264" grpId="0" animBg="1"/>
      <p:bldP spid="52264" grpId="1" animBg="1"/>
      <p:bldP spid="52266" grpId="0" animBg="1"/>
      <p:bldP spid="52267" grpId="0"/>
      <p:bldP spid="52268" grpId="0" animBg="1"/>
      <p:bldP spid="52269" grpId="0"/>
      <p:bldP spid="52270" grpId="0"/>
      <p:bldP spid="5227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TotalTime>
  <Words>4332</Words>
  <Application>Microsoft Office PowerPoint</Application>
  <PresentationFormat>On-screen Show (4:3)</PresentationFormat>
  <Paragraphs>435</Paragraphs>
  <Slides>35</Slides>
  <Notes>21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SYNCHRONOUS AND ASYNCHRONOUS CHECK POINT AND RECOVERY ALGORITHMS</vt:lpstr>
      <vt:lpstr>AGENDA</vt:lpstr>
      <vt:lpstr>INTRODUCTION</vt:lpstr>
      <vt:lpstr>Consistency of Checkpoint</vt:lpstr>
      <vt:lpstr>            Difference between Synchronous and Asynchronous Checkpoints  </vt:lpstr>
      <vt:lpstr>SYNCHRONOUS  CHECK-POINTING AND RECOVERY</vt:lpstr>
      <vt:lpstr>Preliminary (Two types of checkpoint)</vt:lpstr>
      <vt:lpstr>Checkpoint Algorithm</vt:lpstr>
      <vt:lpstr>Diagram of Checkpoint Algorithm</vt:lpstr>
      <vt:lpstr>Optimized Algorithm</vt:lpstr>
      <vt:lpstr>Optimized Algorithm</vt:lpstr>
      <vt:lpstr>Diagram of Optimized Algorithm</vt:lpstr>
      <vt:lpstr>Correctness</vt:lpstr>
      <vt:lpstr>The Rollback Recovery Algorithm</vt:lpstr>
      <vt:lpstr>     Two phases  of Rollback Recovery Algorithm    </vt:lpstr>
      <vt:lpstr>Phases contd..</vt:lpstr>
      <vt:lpstr>Recovery Algorithm</vt:lpstr>
      <vt:lpstr>Recovery Algorithm</vt:lpstr>
      <vt:lpstr>Diagram of Synchronous Recovery</vt:lpstr>
      <vt:lpstr>Slide 20</vt:lpstr>
      <vt:lpstr> Synchronous Approach</vt:lpstr>
      <vt:lpstr>Asynchronous Approach</vt:lpstr>
      <vt:lpstr>Asynchronous Checkpoint (Message logging)</vt:lpstr>
      <vt:lpstr>Asynchronous Checkpoint(contd.)</vt:lpstr>
      <vt:lpstr>Asynchronous Checkpoint (contd.)</vt:lpstr>
      <vt:lpstr>Two types of log</vt:lpstr>
      <vt:lpstr>Record events</vt:lpstr>
      <vt:lpstr>Preliminary (Assumptions)</vt:lpstr>
      <vt:lpstr>Preliminary (Notations)</vt:lpstr>
      <vt:lpstr>Recovery Algorithm</vt:lpstr>
      <vt:lpstr>Recovery Algorithm</vt:lpstr>
      <vt:lpstr>Recovery Algorithm(contd.)</vt:lpstr>
      <vt:lpstr>Asynchronous Recovery</vt:lpstr>
      <vt:lpstr>QUERIES???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Loke</dc:creator>
  <cp:lastModifiedBy>Owner</cp:lastModifiedBy>
  <cp:revision>18</cp:revision>
  <dcterms:created xsi:type="dcterms:W3CDTF">2010-05-05T18:13:17Z</dcterms:created>
  <dcterms:modified xsi:type="dcterms:W3CDTF">2010-05-06T03:18:20Z</dcterms:modified>
</cp:coreProperties>
</file>