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4"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4" r:id="rId68"/>
    <p:sldId id="323" r:id="rId69"/>
    <p:sldId id="325" r:id="rId70"/>
    <p:sldId id="326" r:id="rId71"/>
    <p:sldId id="327" r:id="rId72"/>
    <p:sldId id="32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33" d="100"/>
          <a:sy n="33" d="100"/>
        </p:scale>
        <p:origin x="643" y="13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CCA907-E61C-4253-A803-F1EECB44854B}" type="datetimeFigureOut">
              <a:rPr lang="en-IN" smtClean="0"/>
              <a:t>04-11-2023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BC3E8A5-5A3E-4043-835E-6D2F0B034BE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201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CA907-E61C-4253-A803-F1EECB44854B}"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3E8A5-5A3E-4043-835E-6D2F0B034BE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15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CA907-E61C-4253-A803-F1EECB44854B}"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3E8A5-5A3E-4043-835E-6D2F0B034BE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62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CA907-E61C-4253-A803-F1EECB44854B}"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3E8A5-5A3E-4043-835E-6D2F0B034BE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76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CA907-E61C-4253-A803-F1EECB44854B}"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3E8A5-5A3E-4043-835E-6D2F0B034BE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964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CCA907-E61C-4253-A803-F1EECB44854B}"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C3E8A5-5A3E-4043-835E-6D2F0B034BE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04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CCA907-E61C-4253-A803-F1EECB44854B}"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C3E8A5-5A3E-4043-835E-6D2F0B034BE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24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CCA907-E61C-4253-A803-F1EECB44854B}"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C3E8A5-5A3E-4043-835E-6D2F0B034BE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24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CA907-E61C-4253-A803-F1EECB44854B}"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C3E8A5-5A3E-4043-835E-6D2F0B034BEF}" type="slidenum">
              <a:rPr lang="en-IN" smtClean="0"/>
              <a:t>‹#›</a:t>
            </a:fld>
            <a:endParaRPr lang="en-IN"/>
          </a:p>
        </p:txBody>
      </p:sp>
    </p:spTree>
    <p:extLst>
      <p:ext uri="{BB962C8B-B14F-4D97-AF65-F5344CB8AC3E}">
        <p14:creationId xmlns:p14="http://schemas.microsoft.com/office/powerpoint/2010/main" val="282880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CA907-E61C-4253-A803-F1EECB44854B}"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C3E8A5-5A3E-4043-835E-6D2F0B034BE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059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CCA907-E61C-4253-A803-F1EECB44854B}" type="datetimeFigureOut">
              <a:rPr lang="en-IN" smtClean="0"/>
              <a:t>04-11-2023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BC3E8A5-5A3E-4043-835E-6D2F0B034BE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421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CCA907-E61C-4253-A803-F1EECB44854B}" type="datetimeFigureOut">
              <a:rPr lang="en-IN" smtClean="0"/>
              <a:t>04-11-2023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C3E8A5-5A3E-4043-835E-6D2F0B034BE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1249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D0B3-0389-2E9F-372A-DCCFB1C05AD8}"/>
              </a:ext>
            </a:extLst>
          </p:cNvPr>
          <p:cNvSpPr>
            <a:spLocks noGrp="1"/>
          </p:cNvSpPr>
          <p:nvPr>
            <p:ph type="ctrTitle"/>
          </p:nvPr>
        </p:nvSpPr>
        <p:spPr/>
        <p:txBody>
          <a:bodyPr/>
          <a:lstStyle/>
          <a:p>
            <a:r>
              <a:rPr lang="en-GB" dirty="0"/>
              <a:t>Video compression standards</a:t>
            </a:r>
            <a:endParaRPr lang="en-IN" dirty="0"/>
          </a:p>
        </p:txBody>
      </p:sp>
      <p:sp>
        <p:nvSpPr>
          <p:cNvPr id="3" name="Subtitle 2">
            <a:extLst>
              <a:ext uri="{FF2B5EF4-FFF2-40B4-BE49-F238E27FC236}">
                <a16:creationId xmlns:a16="http://schemas.microsoft.com/office/drawing/2014/main" id="{79D2DB9B-72FD-8FC5-6991-AD622623D23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9073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0A93-65B3-7BCF-D046-698A586BFF87}"/>
              </a:ext>
            </a:extLst>
          </p:cNvPr>
          <p:cNvSpPr>
            <a:spLocks noGrp="1"/>
          </p:cNvSpPr>
          <p:nvPr>
            <p:ph type="title"/>
          </p:nvPr>
        </p:nvSpPr>
        <p:spPr/>
        <p:txBody>
          <a:bodyPr/>
          <a:lstStyle/>
          <a:p>
            <a:r>
              <a:rPr lang="en-GB" dirty="0"/>
              <a:t>3. bi-directionally predicted pictures(b-pictures)</a:t>
            </a:r>
            <a:endParaRPr lang="en-IN" dirty="0"/>
          </a:p>
        </p:txBody>
      </p:sp>
      <p:sp>
        <p:nvSpPr>
          <p:cNvPr id="3" name="Content Placeholder 2">
            <a:extLst>
              <a:ext uri="{FF2B5EF4-FFF2-40B4-BE49-F238E27FC236}">
                <a16:creationId xmlns:a16="http://schemas.microsoft.com/office/drawing/2014/main" id="{4E75067D-B74D-3294-98D1-8CCE0728560C}"/>
              </a:ext>
            </a:extLst>
          </p:cNvPr>
          <p:cNvSpPr>
            <a:spLocks noGrp="1"/>
          </p:cNvSpPr>
          <p:nvPr>
            <p:ph idx="1"/>
          </p:nvPr>
        </p:nvSpPr>
        <p:spPr/>
        <p:txBody>
          <a:bodyPr>
            <a:normAutofit fontScale="92500" lnSpcReduction="10000"/>
          </a:bodyPr>
          <a:lstStyle/>
          <a:p>
            <a:r>
              <a:rPr lang="en-GB" dirty="0"/>
              <a:t>Have best compression performance</a:t>
            </a:r>
          </a:p>
          <a:p>
            <a:r>
              <a:rPr lang="en-GB" dirty="0"/>
              <a:t>use bi-directional motion estimation with reference to the nearest coded I-picture and / or P-pictures on either side of the B-picture in temporal order</a:t>
            </a:r>
          </a:p>
          <a:p>
            <a:r>
              <a:rPr lang="en-GB" dirty="0"/>
              <a:t>To achieve high compression ratio in the encoded bit stream, most of the frames in a video sequence are encoded as B-pictures</a:t>
            </a:r>
          </a:p>
          <a:p>
            <a:r>
              <a:rPr lang="en-GB" dirty="0"/>
              <a:t>For P-pictures, as well as B-pictures, the error in prediction through motion compensation is DCT-encoded and the compression is achieved through quantization and run-length encoding for zero coefficients. For both these pictures, entropy-coded motion vectors form part of the bitstream. </a:t>
            </a:r>
          </a:p>
          <a:p>
            <a:endParaRPr lang="en-IN" dirty="0"/>
          </a:p>
        </p:txBody>
      </p:sp>
    </p:spTree>
    <p:extLst>
      <p:ext uri="{BB962C8B-B14F-4D97-AF65-F5344CB8AC3E}">
        <p14:creationId xmlns:p14="http://schemas.microsoft.com/office/powerpoint/2010/main" val="145616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7835-B4D2-C00A-E2E6-E6A9062E5717}"/>
              </a:ext>
            </a:extLst>
          </p:cNvPr>
          <p:cNvSpPr>
            <a:spLocks noGrp="1"/>
          </p:cNvSpPr>
          <p:nvPr>
            <p:ph type="title"/>
          </p:nvPr>
        </p:nvSpPr>
        <p:spPr/>
        <p:txBody>
          <a:bodyPr/>
          <a:lstStyle/>
          <a:p>
            <a:r>
              <a:rPr lang="en-GB" dirty="0"/>
              <a:t>3. bi-directionally predicted pictures(b-pictures)</a:t>
            </a:r>
            <a:endParaRPr lang="en-IN" dirty="0"/>
          </a:p>
        </p:txBody>
      </p:sp>
      <p:sp>
        <p:nvSpPr>
          <p:cNvPr id="3" name="Content Placeholder 2">
            <a:extLst>
              <a:ext uri="{FF2B5EF4-FFF2-40B4-BE49-F238E27FC236}">
                <a16:creationId xmlns:a16="http://schemas.microsoft.com/office/drawing/2014/main" id="{0EB46294-391F-2F73-EA4C-D2F642ED23AA}"/>
              </a:ext>
            </a:extLst>
          </p:cNvPr>
          <p:cNvSpPr>
            <a:spLocks noGrp="1"/>
          </p:cNvSpPr>
          <p:nvPr>
            <p:ph idx="1"/>
          </p:nvPr>
        </p:nvSpPr>
        <p:spPr/>
        <p:txBody>
          <a:bodyPr/>
          <a:lstStyle/>
          <a:p>
            <a:pPr marL="0" indent="0">
              <a:buNone/>
            </a:pPr>
            <a:r>
              <a:rPr lang="en-GB" dirty="0"/>
              <a:t>Advantages:</a:t>
            </a:r>
          </a:p>
          <a:p>
            <a:r>
              <a:rPr lang="en-GB" dirty="0"/>
              <a:t>Have the best compression performance</a:t>
            </a:r>
          </a:p>
          <a:p>
            <a:pPr marL="0" indent="0">
              <a:buNone/>
            </a:pPr>
            <a:r>
              <a:rPr lang="en-IN" dirty="0"/>
              <a:t>Disadvantages:</a:t>
            </a:r>
          </a:p>
          <a:p>
            <a:r>
              <a:rPr lang="en-GB" dirty="0"/>
              <a:t>Like the P-pictures, B-pictures also do not allow random access and FF/FR functionalities in the bit-stream</a:t>
            </a:r>
          </a:p>
        </p:txBody>
      </p:sp>
    </p:spTree>
    <p:extLst>
      <p:ext uri="{BB962C8B-B14F-4D97-AF65-F5344CB8AC3E}">
        <p14:creationId xmlns:p14="http://schemas.microsoft.com/office/powerpoint/2010/main" val="332068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A99A1-BC39-2FEC-9FB4-61D111C6C89F}"/>
              </a:ext>
            </a:extLst>
          </p:cNvPr>
          <p:cNvPicPr>
            <a:picLocks noChangeAspect="1"/>
          </p:cNvPicPr>
          <p:nvPr/>
        </p:nvPicPr>
        <p:blipFill>
          <a:blip r:embed="rId2"/>
          <a:stretch>
            <a:fillRect/>
          </a:stretch>
        </p:blipFill>
        <p:spPr>
          <a:xfrm>
            <a:off x="3623095" y="818924"/>
            <a:ext cx="4945809" cy="5220152"/>
          </a:xfrm>
          <a:prstGeom prst="rect">
            <a:avLst/>
          </a:prstGeom>
        </p:spPr>
      </p:pic>
    </p:spTree>
    <p:extLst>
      <p:ext uri="{BB962C8B-B14F-4D97-AF65-F5344CB8AC3E}">
        <p14:creationId xmlns:p14="http://schemas.microsoft.com/office/powerpoint/2010/main" val="87436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4C29-9AF8-FF8C-3DD7-18AF1FEC4B72}"/>
              </a:ext>
            </a:extLst>
          </p:cNvPr>
          <p:cNvSpPr>
            <a:spLocks noGrp="1"/>
          </p:cNvSpPr>
          <p:nvPr>
            <p:ph type="title"/>
          </p:nvPr>
        </p:nvSpPr>
        <p:spPr/>
        <p:txBody>
          <a:bodyPr/>
          <a:lstStyle/>
          <a:p>
            <a:r>
              <a:rPr lang="en-GB" dirty="0"/>
              <a:t>Hierarchical data structure in mpeg-1</a:t>
            </a:r>
            <a:endParaRPr lang="en-IN" dirty="0"/>
          </a:p>
        </p:txBody>
      </p:sp>
      <p:sp>
        <p:nvSpPr>
          <p:cNvPr id="3" name="Content Placeholder 2">
            <a:extLst>
              <a:ext uri="{FF2B5EF4-FFF2-40B4-BE49-F238E27FC236}">
                <a16:creationId xmlns:a16="http://schemas.microsoft.com/office/drawing/2014/main" id="{BFF15400-97F4-F78B-952B-1024D9DCEE65}"/>
              </a:ext>
            </a:extLst>
          </p:cNvPr>
          <p:cNvSpPr>
            <a:spLocks noGrp="1"/>
          </p:cNvSpPr>
          <p:nvPr>
            <p:ph idx="1"/>
          </p:nvPr>
        </p:nvSpPr>
        <p:spPr/>
        <p:txBody>
          <a:bodyPr/>
          <a:lstStyle/>
          <a:p>
            <a:r>
              <a:rPr lang="en-GB" dirty="0"/>
              <a:t>MPEG-1 data stream follows a 6-layer hierarchical structure</a:t>
            </a:r>
          </a:p>
          <a:p>
            <a:r>
              <a:rPr lang="en-GB" dirty="0"/>
              <a:t>Top-most level – we have video sequence</a:t>
            </a:r>
          </a:p>
          <a:p>
            <a:r>
              <a:rPr lang="en-GB" dirty="0"/>
              <a:t>Consists of several groups of pictures(GOP) in the next level. Each GOP begins with an I-picture and taking this as the reference, P-picture is encoded N frames later than the I-picture in temporal order. The (N-1) frames in between are encoded as B-pictures. The P-pictures in turn predict the next P-picture that occurs N-frames later</a:t>
            </a:r>
          </a:p>
          <a:p>
            <a:endParaRPr lang="en-IN" dirty="0"/>
          </a:p>
        </p:txBody>
      </p:sp>
      <p:pic>
        <p:nvPicPr>
          <p:cNvPr id="5" name="Picture 4">
            <a:extLst>
              <a:ext uri="{FF2B5EF4-FFF2-40B4-BE49-F238E27FC236}">
                <a16:creationId xmlns:a16="http://schemas.microsoft.com/office/drawing/2014/main" id="{9B4E7EB3-7FEF-30D9-15CA-95EBE3AD626D}"/>
              </a:ext>
            </a:extLst>
          </p:cNvPr>
          <p:cNvPicPr>
            <a:picLocks noChangeAspect="1"/>
          </p:cNvPicPr>
          <p:nvPr/>
        </p:nvPicPr>
        <p:blipFill>
          <a:blip r:embed="rId2"/>
          <a:stretch>
            <a:fillRect/>
          </a:stretch>
        </p:blipFill>
        <p:spPr>
          <a:xfrm>
            <a:off x="4613506" y="4532099"/>
            <a:ext cx="3697535" cy="2192448"/>
          </a:xfrm>
          <a:prstGeom prst="rect">
            <a:avLst/>
          </a:prstGeom>
        </p:spPr>
      </p:pic>
    </p:spTree>
    <p:extLst>
      <p:ext uri="{BB962C8B-B14F-4D97-AF65-F5344CB8AC3E}">
        <p14:creationId xmlns:p14="http://schemas.microsoft.com/office/powerpoint/2010/main" val="245085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728A-BFC2-5CE4-8723-53AC3D5B1C0C}"/>
              </a:ext>
            </a:extLst>
          </p:cNvPr>
          <p:cNvSpPr>
            <a:spLocks noGrp="1"/>
          </p:cNvSpPr>
          <p:nvPr>
            <p:ph type="title"/>
          </p:nvPr>
        </p:nvSpPr>
        <p:spPr/>
        <p:txBody>
          <a:bodyPr/>
          <a:lstStyle/>
          <a:p>
            <a:r>
              <a:rPr lang="en-GB" dirty="0"/>
              <a:t>Hierarchical data structure in mpeg-1</a:t>
            </a:r>
            <a:endParaRPr lang="en-IN" dirty="0"/>
          </a:p>
        </p:txBody>
      </p:sp>
      <p:sp>
        <p:nvSpPr>
          <p:cNvPr id="3" name="Content Placeholder 2">
            <a:extLst>
              <a:ext uri="{FF2B5EF4-FFF2-40B4-BE49-F238E27FC236}">
                <a16:creationId xmlns:a16="http://schemas.microsoft.com/office/drawing/2014/main" id="{C0079E13-28BD-7CEA-BD30-FB290C95C746}"/>
              </a:ext>
            </a:extLst>
          </p:cNvPr>
          <p:cNvSpPr>
            <a:spLocks noGrp="1"/>
          </p:cNvSpPr>
          <p:nvPr>
            <p:ph idx="1"/>
          </p:nvPr>
        </p:nvSpPr>
        <p:spPr/>
        <p:txBody>
          <a:bodyPr/>
          <a:lstStyle/>
          <a:p>
            <a:r>
              <a:rPr lang="en-GB" dirty="0"/>
              <a:t>At the next level of hierarchy, pictures are composed of slices, which are essentially sequence of macroblocks in raster scan order and are designed for error recovery.</a:t>
            </a:r>
          </a:p>
          <a:p>
            <a:r>
              <a:rPr lang="en-GB" dirty="0"/>
              <a:t>Below the slice layer are the macroblocks, whose composition is illustrated</a:t>
            </a:r>
            <a:endParaRPr lang="en-IN" dirty="0"/>
          </a:p>
        </p:txBody>
      </p:sp>
      <p:pic>
        <p:nvPicPr>
          <p:cNvPr id="5" name="Picture 4">
            <a:extLst>
              <a:ext uri="{FF2B5EF4-FFF2-40B4-BE49-F238E27FC236}">
                <a16:creationId xmlns:a16="http://schemas.microsoft.com/office/drawing/2014/main" id="{83C8E031-9B34-0694-C51C-030AE2839D74}"/>
              </a:ext>
            </a:extLst>
          </p:cNvPr>
          <p:cNvPicPr>
            <a:picLocks noChangeAspect="1"/>
          </p:cNvPicPr>
          <p:nvPr/>
        </p:nvPicPr>
        <p:blipFill>
          <a:blip r:embed="rId2"/>
          <a:stretch>
            <a:fillRect/>
          </a:stretch>
        </p:blipFill>
        <p:spPr>
          <a:xfrm>
            <a:off x="4359482" y="3538318"/>
            <a:ext cx="3787468" cy="1928027"/>
          </a:xfrm>
          <a:prstGeom prst="rect">
            <a:avLst/>
          </a:prstGeom>
        </p:spPr>
      </p:pic>
    </p:spTree>
    <p:extLst>
      <p:ext uri="{BB962C8B-B14F-4D97-AF65-F5344CB8AC3E}">
        <p14:creationId xmlns:p14="http://schemas.microsoft.com/office/powerpoint/2010/main" val="39179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9454-7F54-BCCC-4F16-E6EBE4FD3B64}"/>
              </a:ext>
            </a:extLst>
          </p:cNvPr>
          <p:cNvSpPr>
            <a:spLocks noGrp="1"/>
          </p:cNvSpPr>
          <p:nvPr>
            <p:ph type="title"/>
          </p:nvPr>
        </p:nvSpPr>
        <p:spPr/>
        <p:txBody>
          <a:bodyPr/>
          <a:lstStyle/>
          <a:p>
            <a:r>
              <a:rPr lang="en-GB" dirty="0"/>
              <a:t>Hierarchical data structure in mpeg-1</a:t>
            </a:r>
            <a:endParaRPr lang="en-IN" dirty="0"/>
          </a:p>
        </p:txBody>
      </p:sp>
      <p:sp>
        <p:nvSpPr>
          <p:cNvPr id="3" name="Content Placeholder 2">
            <a:extLst>
              <a:ext uri="{FF2B5EF4-FFF2-40B4-BE49-F238E27FC236}">
                <a16:creationId xmlns:a16="http://schemas.microsoft.com/office/drawing/2014/main" id="{D85BB062-1AB1-67DB-2EC1-741E940AD858}"/>
              </a:ext>
            </a:extLst>
          </p:cNvPr>
          <p:cNvSpPr>
            <a:spLocks noGrp="1"/>
          </p:cNvSpPr>
          <p:nvPr>
            <p:ph idx="1"/>
          </p:nvPr>
        </p:nvSpPr>
        <p:spPr/>
        <p:txBody>
          <a:bodyPr/>
          <a:lstStyle/>
          <a:p>
            <a:r>
              <a:rPr lang="en-GB" dirty="0"/>
              <a:t>MPEG-1 standard works on colour images in Y-Cr-</a:t>
            </a:r>
            <a:r>
              <a:rPr lang="en-GB" dirty="0" err="1"/>
              <a:t>Cb</a:t>
            </a:r>
            <a:r>
              <a:rPr lang="en-GB" dirty="0"/>
              <a:t> format and every R-G-B sequence must be converted to Y-Cr-</a:t>
            </a:r>
            <a:r>
              <a:rPr lang="en-GB" dirty="0" err="1"/>
              <a:t>Cb</a:t>
            </a:r>
            <a:r>
              <a:rPr lang="en-GB" dirty="0"/>
              <a:t> format before encoding </a:t>
            </a:r>
            <a:r>
              <a:rPr lang="en-GB"/>
              <a:t>through MPEG-1</a:t>
            </a:r>
            <a:r>
              <a:rPr lang="en-GB" dirty="0"/>
              <a:t>. </a:t>
            </a:r>
          </a:p>
          <a:p>
            <a:r>
              <a:rPr lang="en-GB" dirty="0"/>
              <a:t>Each macroblock is composed of 16 x 16 pixels of luminance (Y) channel and one block of 8 x 8 pixels from each of the Cr and </a:t>
            </a:r>
            <a:r>
              <a:rPr lang="en-GB" dirty="0" err="1"/>
              <a:t>Cb</a:t>
            </a:r>
            <a:r>
              <a:rPr lang="en-GB" dirty="0"/>
              <a:t> channels. </a:t>
            </a:r>
          </a:p>
          <a:p>
            <a:r>
              <a:rPr lang="en-GB" dirty="0"/>
              <a:t>The groups of 16x16 luminance pixels are further subdivided into four blocks of 8x8 pixels. In MPEG-1 standard, motion compensation is applied on 16x16 pixels and the DCT is applied on 8 x 8 pixels. </a:t>
            </a:r>
            <a:endParaRPr lang="en-IN" dirty="0"/>
          </a:p>
        </p:txBody>
      </p:sp>
    </p:spTree>
    <p:extLst>
      <p:ext uri="{BB962C8B-B14F-4D97-AF65-F5344CB8AC3E}">
        <p14:creationId xmlns:p14="http://schemas.microsoft.com/office/powerpoint/2010/main" val="319199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39AF-EF56-19DC-9657-AF5D8CBA128D}"/>
              </a:ext>
            </a:extLst>
          </p:cNvPr>
          <p:cNvSpPr>
            <a:spLocks noGrp="1"/>
          </p:cNvSpPr>
          <p:nvPr>
            <p:ph type="title"/>
          </p:nvPr>
        </p:nvSpPr>
        <p:spPr/>
        <p:txBody>
          <a:bodyPr/>
          <a:lstStyle/>
          <a:p>
            <a:r>
              <a:rPr lang="en-GB" dirty="0"/>
              <a:t>Macroblock types supported by mpeg-1 standard</a:t>
            </a:r>
            <a:endParaRPr lang="en-IN" dirty="0"/>
          </a:p>
        </p:txBody>
      </p:sp>
      <p:sp>
        <p:nvSpPr>
          <p:cNvPr id="3" name="Content Placeholder 2">
            <a:extLst>
              <a:ext uri="{FF2B5EF4-FFF2-40B4-BE49-F238E27FC236}">
                <a16:creationId xmlns:a16="http://schemas.microsoft.com/office/drawing/2014/main" id="{CCE0AA21-38CF-5AB1-8E7A-7583831C935A}"/>
              </a:ext>
            </a:extLst>
          </p:cNvPr>
          <p:cNvSpPr>
            <a:spLocks noGrp="1"/>
          </p:cNvSpPr>
          <p:nvPr>
            <p:ph idx="1"/>
          </p:nvPr>
        </p:nvSpPr>
        <p:spPr/>
        <p:txBody>
          <a:bodyPr/>
          <a:lstStyle/>
          <a:p>
            <a:pPr marL="0" indent="0">
              <a:buNone/>
            </a:pPr>
            <a:r>
              <a:rPr lang="en-GB" dirty="0"/>
              <a:t>The MPEG-1 standard supports the following macroblock types, depending upon the picture-types, i.e., I, P- and B.</a:t>
            </a:r>
          </a:p>
          <a:p>
            <a:r>
              <a:rPr lang="en-GB" dirty="0"/>
              <a:t>Macroblock types for I-Pictures</a:t>
            </a:r>
          </a:p>
          <a:p>
            <a:r>
              <a:rPr lang="en-GB" dirty="0"/>
              <a:t>Macroblock types for P-Pictures</a:t>
            </a:r>
          </a:p>
          <a:p>
            <a:r>
              <a:rPr lang="en-GB" dirty="0"/>
              <a:t>Macroblock types for B-Pictures</a:t>
            </a:r>
            <a:endParaRPr lang="en-IN" dirty="0"/>
          </a:p>
        </p:txBody>
      </p:sp>
    </p:spTree>
    <p:extLst>
      <p:ext uri="{BB962C8B-B14F-4D97-AF65-F5344CB8AC3E}">
        <p14:creationId xmlns:p14="http://schemas.microsoft.com/office/powerpoint/2010/main" val="352651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768E-0D78-2669-6E39-04FC8DF0190C}"/>
              </a:ext>
            </a:extLst>
          </p:cNvPr>
          <p:cNvSpPr>
            <a:spLocks noGrp="1"/>
          </p:cNvSpPr>
          <p:nvPr>
            <p:ph type="title"/>
          </p:nvPr>
        </p:nvSpPr>
        <p:spPr/>
        <p:txBody>
          <a:bodyPr/>
          <a:lstStyle/>
          <a:p>
            <a:r>
              <a:rPr lang="en-GB" dirty="0"/>
              <a:t>1. Macroblock types for </a:t>
            </a:r>
            <a:r>
              <a:rPr lang="en-GB" dirty="0" err="1"/>
              <a:t>i</a:t>
            </a:r>
            <a:r>
              <a:rPr lang="en-GB" dirty="0"/>
              <a:t>-pictures</a:t>
            </a:r>
            <a:endParaRPr lang="en-IN" dirty="0"/>
          </a:p>
        </p:txBody>
      </p:sp>
      <p:sp>
        <p:nvSpPr>
          <p:cNvPr id="3" name="Content Placeholder 2">
            <a:extLst>
              <a:ext uri="{FF2B5EF4-FFF2-40B4-BE49-F238E27FC236}">
                <a16:creationId xmlns:a16="http://schemas.microsoft.com/office/drawing/2014/main" id="{B995D9A6-EF81-4B64-19A8-08A06E99E64E}"/>
              </a:ext>
            </a:extLst>
          </p:cNvPr>
          <p:cNvSpPr>
            <a:spLocks noGrp="1"/>
          </p:cNvSpPr>
          <p:nvPr>
            <p:ph idx="1"/>
          </p:nvPr>
        </p:nvSpPr>
        <p:spPr/>
        <p:txBody>
          <a:bodyPr/>
          <a:lstStyle/>
          <a:p>
            <a:pPr marL="0" indent="0">
              <a:buNone/>
            </a:pPr>
            <a:r>
              <a:rPr lang="en-GB" dirty="0"/>
              <a:t>There are two types of macroblocks (MB) in the I-picture</a:t>
            </a:r>
          </a:p>
          <a:p>
            <a:r>
              <a:rPr lang="en-GB" dirty="0"/>
              <a:t>“Intra” MBs are coded with the current quantization matrix x</a:t>
            </a:r>
          </a:p>
          <a:p>
            <a:r>
              <a:rPr lang="en-GB" dirty="0"/>
              <a:t>“Intra-A’ (Intra-Adaptive) MBs are coded with the current quantization matrix elements divided by a quantization scale parameter MQUANT, which is transmitted as a part of MB header. In Intra-A, each macroblock can have different quantization step-size, unlike “Intra” MBs. This mode is preferred for images, whose level of details varies significantly from one region of the image to the other. Due to the provision of “Intra-A” mode in MPEG, the encoding of I-pictures in MPEG is 30% more efficient than JPEG. </a:t>
            </a:r>
            <a:endParaRPr lang="en-IN" dirty="0"/>
          </a:p>
        </p:txBody>
      </p:sp>
    </p:spTree>
    <p:extLst>
      <p:ext uri="{BB962C8B-B14F-4D97-AF65-F5344CB8AC3E}">
        <p14:creationId xmlns:p14="http://schemas.microsoft.com/office/powerpoint/2010/main" val="299335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C7FA-256D-174E-C6C6-306C72F77610}"/>
              </a:ext>
            </a:extLst>
          </p:cNvPr>
          <p:cNvSpPr>
            <a:spLocks noGrp="1"/>
          </p:cNvSpPr>
          <p:nvPr>
            <p:ph type="title"/>
          </p:nvPr>
        </p:nvSpPr>
        <p:spPr/>
        <p:txBody>
          <a:bodyPr/>
          <a:lstStyle/>
          <a:p>
            <a:r>
              <a:rPr lang="en-GB" dirty="0"/>
              <a:t>2. Macroblock types for p-pictures</a:t>
            </a:r>
            <a:endParaRPr lang="en-IN" dirty="0"/>
          </a:p>
        </p:txBody>
      </p:sp>
      <p:sp>
        <p:nvSpPr>
          <p:cNvPr id="3" name="Content Placeholder 2">
            <a:extLst>
              <a:ext uri="{FF2B5EF4-FFF2-40B4-BE49-F238E27FC236}">
                <a16:creationId xmlns:a16="http://schemas.microsoft.com/office/drawing/2014/main" id="{F5D0939A-A410-3468-3882-E615C4EE89A8}"/>
              </a:ext>
            </a:extLst>
          </p:cNvPr>
          <p:cNvSpPr>
            <a:spLocks noGrp="1"/>
          </p:cNvSpPr>
          <p:nvPr>
            <p:ph idx="1"/>
          </p:nvPr>
        </p:nvSpPr>
        <p:spPr/>
        <p:txBody>
          <a:bodyPr>
            <a:normAutofit fontScale="85000" lnSpcReduction="20000"/>
          </a:bodyPr>
          <a:lstStyle/>
          <a:p>
            <a:pPr marL="0" indent="0">
              <a:buNone/>
            </a:pPr>
            <a:r>
              <a:rPr lang="en-GB" dirty="0"/>
              <a:t>The allowable MB types for P-pictures are as follows : </a:t>
            </a:r>
          </a:p>
          <a:p>
            <a:r>
              <a:rPr lang="en-GB" dirty="0"/>
              <a:t>Intra </a:t>
            </a:r>
          </a:p>
          <a:p>
            <a:r>
              <a:rPr lang="en-GB" dirty="0"/>
              <a:t>Intra-A </a:t>
            </a:r>
          </a:p>
          <a:p>
            <a:r>
              <a:rPr lang="en-GB" dirty="0"/>
              <a:t>Intra-D </a:t>
            </a:r>
          </a:p>
          <a:p>
            <a:r>
              <a:rPr lang="en-GB" dirty="0"/>
              <a:t>Inter-DA </a:t>
            </a:r>
          </a:p>
          <a:p>
            <a:r>
              <a:rPr lang="en-GB" dirty="0"/>
              <a:t>Inter-F </a:t>
            </a:r>
          </a:p>
          <a:p>
            <a:r>
              <a:rPr lang="en-GB" dirty="0"/>
              <a:t>Inter-FD</a:t>
            </a:r>
          </a:p>
          <a:p>
            <a:r>
              <a:rPr lang="en-GB" dirty="0"/>
              <a:t> Inter-FDA </a:t>
            </a:r>
          </a:p>
          <a:p>
            <a:r>
              <a:rPr lang="en-GB" dirty="0"/>
              <a:t>Skipped </a:t>
            </a:r>
            <a:endParaRPr lang="en-IN" dirty="0"/>
          </a:p>
        </p:txBody>
      </p:sp>
    </p:spTree>
    <p:extLst>
      <p:ext uri="{BB962C8B-B14F-4D97-AF65-F5344CB8AC3E}">
        <p14:creationId xmlns:p14="http://schemas.microsoft.com/office/powerpoint/2010/main" val="1514382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9864-1E85-2FE2-FCD8-3EA2DBDFD4AF}"/>
              </a:ext>
            </a:extLst>
          </p:cNvPr>
          <p:cNvSpPr>
            <a:spLocks noGrp="1"/>
          </p:cNvSpPr>
          <p:nvPr>
            <p:ph type="title"/>
          </p:nvPr>
        </p:nvSpPr>
        <p:spPr/>
        <p:txBody>
          <a:bodyPr/>
          <a:lstStyle/>
          <a:p>
            <a:r>
              <a:rPr lang="en-GB" dirty="0"/>
              <a:t>2. Macroblock types for p-pictures</a:t>
            </a:r>
            <a:endParaRPr lang="en-IN" dirty="0"/>
          </a:p>
        </p:txBody>
      </p:sp>
      <p:sp>
        <p:nvSpPr>
          <p:cNvPr id="3" name="Content Placeholder 2">
            <a:extLst>
              <a:ext uri="{FF2B5EF4-FFF2-40B4-BE49-F238E27FC236}">
                <a16:creationId xmlns:a16="http://schemas.microsoft.com/office/drawing/2014/main" id="{14CA496D-C37F-0687-F1C9-6894D3ED21E2}"/>
              </a:ext>
            </a:extLst>
          </p:cNvPr>
          <p:cNvSpPr>
            <a:spLocks noGrp="1"/>
          </p:cNvSpPr>
          <p:nvPr>
            <p:ph idx="1"/>
          </p:nvPr>
        </p:nvSpPr>
        <p:spPr/>
        <p:txBody>
          <a:bodyPr/>
          <a:lstStyle/>
          <a:p>
            <a:r>
              <a:rPr lang="en-GB" dirty="0"/>
              <a:t>The “Intra” and “Intra-A” modes are the same as those under I-pictures</a:t>
            </a:r>
          </a:p>
          <a:p>
            <a:r>
              <a:rPr lang="en-GB" dirty="0"/>
              <a:t>There are some macroblocks in a P-picture where no reliable temporal reference exists due to change in scene content, occlusion/ uncovering of objects, objects moving out of frame, new objects moving into the frame etc. In such cases, those macroblocks may be coded as “Intra” or “Intra-A”, although it may still be a P-picture. </a:t>
            </a:r>
          </a:p>
          <a:p>
            <a:r>
              <a:rPr lang="en-GB" dirty="0"/>
              <a:t>The “skipped” modes is used for stationary macroblocks which neither undergo any noticeable displacements nor have any noticeable changes in pixel intensity values. </a:t>
            </a:r>
            <a:endParaRPr lang="en-IN" dirty="0"/>
          </a:p>
        </p:txBody>
      </p:sp>
    </p:spTree>
    <p:extLst>
      <p:ext uri="{BB962C8B-B14F-4D97-AF65-F5344CB8AC3E}">
        <p14:creationId xmlns:p14="http://schemas.microsoft.com/office/powerpoint/2010/main" val="104390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0513-D554-05D2-B104-391304A27369}"/>
              </a:ext>
            </a:extLst>
          </p:cNvPr>
          <p:cNvSpPr>
            <a:spLocks noGrp="1"/>
          </p:cNvSpPr>
          <p:nvPr>
            <p:ph type="title"/>
          </p:nvPr>
        </p:nvSpPr>
        <p:spPr/>
        <p:txBody>
          <a:bodyPr/>
          <a:lstStyle/>
          <a:p>
            <a:r>
              <a:rPr lang="en-GB" dirty="0"/>
              <a:t>MPEG 1 STANDARD</a:t>
            </a:r>
            <a:endParaRPr lang="en-IN" dirty="0"/>
          </a:p>
        </p:txBody>
      </p:sp>
      <p:sp>
        <p:nvSpPr>
          <p:cNvPr id="3" name="Text Placeholder 2">
            <a:extLst>
              <a:ext uri="{FF2B5EF4-FFF2-40B4-BE49-F238E27FC236}">
                <a16:creationId xmlns:a16="http://schemas.microsoft.com/office/drawing/2014/main" id="{0A13B54F-D109-3A5F-1532-7AF9C8D6618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83887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B0A2-179A-9E31-EC0A-3AC4940732FE}"/>
              </a:ext>
            </a:extLst>
          </p:cNvPr>
          <p:cNvSpPr>
            <a:spLocks noGrp="1"/>
          </p:cNvSpPr>
          <p:nvPr>
            <p:ph type="title"/>
          </p:nvPr>
        </p:nvSpPr>
        <p:spPr/>
        <p:txBody>
          <a:bodyPr/>
          <a:lstStyle/>
          <a:p>
            <a:r>
              <a:rPr lang="en-GB" dirty="0"/>
              <a:t>2. Macroblock types for p-pictures</a:t>
            </a:r>
            <a:endParaRPr lang="en-IN" dirty="0"/>
          </a:p>
        </p:txBody>
      </p:sp>
      <p:sp>
        <p:nvSpPr>
          <p:cNvPr id="3" name="Content Placeholder 2">
            <a:extLst>
              <a:ext uri="{FF2B5EF4-FFF2-40B4-BE49-F238E27FC236}">
                <a16:creationId xmlns:a16="http://schemas.microsoft.com/office/drawing/2014/main" id="{C306046F-1937-2C85-5A82-32757D2F1DDB}"/>
              </a:ext>
            </a:extLst>
          </p:cNvPr>
          <p:cNvSpPr>
            <a:spLocks noGrp="1"/>
          </p:cNvSpPr>
          <p:nvPr>
            <p:ph idx="1"/>
          </p:nvPr>
        </p:nvSpPr>
        <p:spPr/>
        <p:txBody>
          <a:bodyPr/>
          <a:lstStyle/>
          <a:p>
            <a:pPr marL="0" indent="0">
              <a:buNone/>
            </a:pPr>
            <a:r>
              <a:rPr lang="en-GB" dirty="0"/>
              <a:t>MBs classified as “Inter” are interframe coded and the temporal prediction may use motion compensation and / or adaptive quantization. The letters that follows “Inter” are defined as </a:t>
            </a:r>
          </a:p>
          <a:p>
            <a:r>
              <a:rPr lang="en-GB" dirty="0"/>
              <a:t>D : DCT of the prediction error will be coded. </a:t>
            </a:r>
          </a:p>
          <a:p>
            <a:r>
              <a:rPr lang="en-GB" dirty="0"/>
              <a:t>F : Forward motion compensation is on.</a:t>
            </a:r>
          </a:p>
          <a:p>
            <a:r>
              <a:rPr lang="en-GB" dirty="0"/>
              <a:t> A : Adaptive quantization is on. </a:t>
            </a:r>
            <a:endParaRPr lang="en-IN" dirty="0"/>
          </a:p>
        </p:txBody>
      </p:sp>
    </p:spTree>
    <p:extLst>
      <p:ext uri="{BB962C8B-B14F-4D97-AF65-F5344CB8AC3E}">
        <p14:creationId xmlns:p14="http://schemas.microsoft.com/office/powerpoint/2010/main" val="2901048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704A-8AA3-FB96-3B75-3A9020D8469D}"/>
              </a:ext>
            </a:extLst>
          </p:cNvPr>
          <p:cNvSpPr>
            <a:spLocks noGrp="1"/>
          </p:cNvSpPr>
          <p:nvPr>
            <p:ph type="title"/>
          </p:nvPr>
        </p:nvSpPr>
        <p:spPr/>
        <p:txBody>
          <a:bodyPr/>
          <a:lstStyle/>
          <a:p>
            <a:r>
              <a:rPr lang="en-GB" dirty="0"/>
              <a:t>3. Macroblock types for b-pictures</a:t>
            </a:r>
            <a:endParaRPr lang="en-IN" dirty="0"/>
          </a:p>
        </p:txBody>
      </p:sp>
      <p:sp>
        <p:nvSpPr>
          <p:cNvPr id="3" name="Content Placeholder 2">
            <a:extLst>
              <a:ext uri="{FF2B5EF4-FFF2-40B4-BE49-F238E27FC236}">
                <a16:creationId xmlns:a16="http://schemas.microsoft.com/office/drawing/2014/main" id="{7A84B7D6-DD29-BEF2-0911-B270DAFB0655}"/>
              </a:ext>
            </a:extLst>
          </p:cNvPr>
          <p:cNvSpPr>
            <a:spLocks noGrp="1"/>
          </p:cNvSpPr>
          <p:nvPr>
            <p:ph idx="1"/>
          </p:nvPr>
        </p:nvSpPr>
        <p:spPr/>
        <p:txBody>
          <a:bodyPr>
            <a:normAutofit fontScale="85000" lnSpcReduction="10000"/>
          </a:bodyPr>
          <a:lstStyle/>
          <a:p>
            <a:pPr marL="0" indent="0">
              <a:buNone/>
            </a:pPr>
            <a:r>
              <a:rPr lang="en-GB" dirty="0"/>
              <a:t>B-pictures allow al the MB types supported by P-pictures. In addition to forward motion compensation (“F”-type), B-pictures allow backward motion compensation (B-type) and bi-directional (interpolative) motion compensation (I-type). Hence, following MB-types are supported</a:t>
            </a:r>
          </a:p>
          <a:p>
            <a:r>
              <a:rPr lang="en-GB" dirty="0"/>
              <a:t>Intra</a:t>
            </a:r>
          </a:p>
          <a:p>
            <a:r>
              <a:rPr lang="en-GB" dirty="0"/>
              <a:t>Intra-A</a:t>
            </a:r>
          </a:p>
          <a:p>
            <a:r>
              <a:rPr lang="en-GB" dirty="0"/>
              <a:t>Inter-F</a:t>
            </a:r>
          </a:p>
          <a:p>
            <a:r>
              <a:rPr lang="en-GB" dirty="0"/>
              <a:t>Inter-FD</a:t>
            </a:r>
          </a:p>
          <a:p>
            <a:r>
              <a:rPr lang="en-GB" dirty="0"/>
              <a:t>Inter-FDA</a:t>
            </a:r>
          </a:p>
          <a:p>
            <a:r>
              <a:rPr lang="en-GB" dirty="0"/>
              <a:t>Inter-B</a:t>
            </a:r>
          </a:p>
        </p:txBody>
      </p:sp>
    </p:spTree>
    <p:extLst>
      <p:ext uri="{BB962C8B-B14F-4D97-AF65-F5344CB8AC3E}">
        <p14:creationId xmlns:p14="http://schemas.microsoft.com/office/powerpoint/2010/main" val="3007775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C421-CE4D-B1DB-5F29-7607542E1193}"/>
              </a:ext>
            </a:extLst>
          </p:cNvPr>
          <p:cNvSpPr>
            <a:spLocks noGrp="1"/>
          </p:cNvSpPr>
          <p:nvPr>
            <p:ph type="title"/>
          </p:nvPr>
        </p:nvSpPr>
        <p:spPr/>
        <p:txBody>
          <a:bodyPr/>
          <a:lstStyle/>
          <a:p>
            <a:r>
              <a:rPr lang="en-GB" dirty="0"/>
              <a:t>3. Macroblock types for b-pictures</a:t>
            </a:r>
            <a:endParaRPr lang="en-IN" dirty="0"/>
          </a:p>
        </p:txBody>
      </p:sp>
      <p:sp>
        <p:nvSpPr>
          <p:cNvPr id="3" name="Content Placeholder 2">
            <a:extLst>
              <a:ext uri="{FF2B5EF4-FFF2-40B4-BE49-F238E27FC236}">
                <a16:creationId xmlns:a16="http://schemas.microsoft.com/office/drawing/2014/main" id="{2E5585E7-C666-58CF-A9FA-83CA41157B4F}"/>
              </a:ext>
            </a:extLst>
          </p:cNvPr>
          <p:cNvSpPr>
            <a:spLocks noGrp="1"/>
          </p:cNvSpPr>
          <p:nvPr>
            <p:ph idx="1"/>
          </p:nvPr>
        </p:nvSpPr>
        <p:spPr/>
        <p:txBody>
          <a:bodyPr/>
          <a:lstStyle/>
          <a:p>
            <a:r>
              <a:rPr lang="en-GB" dirty="0"/>
              <a:t>Inter-BD</a:t>
            </a:r>
          </a:p>
          <a:p>
            <a:r>
              <a:rPr lang="en-GB" dirty="0"/>
              <a:t>Inter-BDA</a:t>
            </a:r>
          </a:p>
          <a:p>
            <a:r>
              <a:rPr lang="en-GB" dirty="0"/>
              <a:t>Inter-I</a:t>
            </a:r>
          </a:p>
          <a:p>
            <a:r>
              <a:rPr lang="en-GB" dirty="0"/>
              <a:t>Inter-ID</a:t>
            </a:r>
          </a:p>
          <a:p>
            <a:r>
              <a:rPr lang="en-GB" dirty="0"/>
              <a:t>Inter-IDA</a:t>
            </a:r>
          </a:p>
          <a:p>
            <a:r>
              <a:rPr lang="en-GB" dirty="0"/>
              <a:t>Skipped</a:t>
            </a:r>
            <a:endParaRPr lang="en-IN" dirty="0"/>
          </a:p>
        </p:txBody>
      </p:sp>
    </p:spTree>
    <p:extLst>
      <p:ext uri="{BB962C8B-B14F-4D97-AF65-F5344CB8AC3E}">
        <p14:creationId xmlns:p14="http://schemas.microsoft.com/office/powerpoint/2010/main" val="111275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BDF5-BFB6-08E6-998E-BA3E34F0E737}"/>
              </a:ext>
            </a:extLst>
          </p:cNvPr>
          <p:cNvSpPr>
            <a:spLocks noGrp="1"/>
          </p:cNvSpPr>
          <p:nvPr>
            <p:ph type="title"/>
          </p:nvPr>
        </p:nvSpPr>
        <p:spPr/>
        <p:txBody>
          <a:bodyPr/>
          <a:lstStyle/>
          <a:p>
            <a:r>
              <a:rPr lang="en-GB" dirty="0"/>
              <a:t>Mpeg-2 standard</a:t>
            </a:r>
            <a:endParaRPr lang="en-IN" dirty="0"/>
          </a:p>
        </p:txBody>
      </p:sp>
      <p:sp>
        <p:nvSpPr>
          <p:cNvPr id="3" name="Text Placeholder 2">
            <a:extLst>
              <a:ext uri="{FF2B5EF4-FFF2-40B4-BE49-F238E27FC236}">
                <a16:creationId xmlns:a16="http://schemas.microsoft.com/office/drawing/2014/main" id="{4150CDA5-17A2-D4F3-7573-7CDA268E198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2981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0395-80D7-2DFD-DA64-430175E9A90D}"/>
              </a:ext>
            </a:extLst>
          </p:cNvPr>
          <p:cNvSpPr>
            <a:spLocks noGrp="1"/>
          </p:cNvSpPr>
          <p:nvPr>
            <p:ph type="title"/>
          </p:nvPr>
        </p:nvSpPr>
        <p:spPr/>
        <p:txBody>
          <a:bodyPr/>
          <a:lstStyle/>
          <a:p>
            <a:r>
              <a:rPr lang="en-GB" dirty="0"/>
              <a:t>Basic objectives</a:t>
            </a:r>
            <a:endParaRPr lang="en-IN" dirty="0"/>
          </a:p>
        </p:txBody>
      </p:sp>
      <p:sp>
        <p:nvSpPr>
          <p:cNvPr id="3" name="Content Placeholder 2">
            <a:extLst>
              <a:ext uri="{FF2B5EF4-FFF2-40B4-BE49-F238E27FC236}">
                <a16:creationId xmlns:a16="http://schemas.microsoft.com/office/drawing/2014/main" id="{65B4B4C8-C100-1BCA-8311-C05C26988CEE}"/>
              </a:ext>
            </a:extLst>
          </p:cNvPr>
          <p:cNvSpPr>
            <a:spLocks noGrp="1"/>
          </p:cNvSpPr>
          <p:nvPr>
            <p:ph idx="1"/>
          </p:nvPr>
        </p:nvSpPr>
        <p:spPr/>
        <p:txBody>
          <a:bodyPr/>
          <a:lstStyle/>
          <a:p>
            <a:r>
              <a:rPr lang="en-GB" dirty="0"/>
              <a:t>Compression, coding and transmission of high quality multi-channel, multimedia signals for terrestrial broadcast, digital, cable TV distribution, broadband networks etc. </a:t>
            </a:r>
          </a:p>
          <a:p>
            <a:r>
              <a:rPr lang="en-GB" dirty="0"/>
              <a:t>Defining profiles and levels as the subset of syntax to suit wide range of applications. </a:t>
            </a:r>
          </a:p>
          <a:p>
            <a:r>
              <a:rPr lang="en-IN" dirty="0"/>
              <a:t>Scalable bit stream</a:t>
            </a:r>
            <a:endParaRPr lang="en-GB" dirty="0"/>
          </a:p>
          <a:p>
            <a:r>
              <a:rPr lang="en-IN" dirty="0"/>
              <a:t>Error-correction capabilities </a:t>
            </a:r>
            <a:endParaRPr lang="en-GB" dirty="0"/>
          </a:p>
          <a:p>
            <a:r>
              <a:rPr lang="en-GB" dirty="0"/>
              <a:t>Backward compatibility with MPEG-1, so that every MPEG-2 compatible decoder can decode a valid MPEG-1 bit stream</a:t>
            </a:r>
            <a:endParaRPr lang="en-IN" dirty="0"/>
          </a:p>
        </p:txBody>
      </p:sp>
    </p:spTree>
    <p:extLst>
      <p:ext uri="{BB962C8B-B14F-4D97-AF65-F5344CB8AC3E}">
        <p14:creationId xmlns:p14="http://schemas.microsoft.com/office/powerpoint/2010/main" val="292921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8E9-E530-1BD6-98AC-CAE85443110C}"/>
              </a:ext>
            </a:extLst>
          </p:cNvPr>
          <p:cNvSpPr>
            <a:spLocks noGrp="1"/>
          </p:cNvSpPr>
          <p:nvPr>
            <p:ph type="title"/>
          </p:nvPr>
        </p:nvSpPr>
        <p:spPr/>
        <p:txBody>
          <a:bodyPr/>
          <a:lstStyle/>
          <a:p>
            <a:r>
              <a:rPr lang="en-GB" dirty="0"/>
              <a:t>Profiles and levels of mpeg-2</a:t>
            </a:r>
            <a:endParaRPr lang="en-IN" dirty="0"/>
          </a:p>
        </p:txBody>
      </p:sp>
      <p:sp>
        <p:nvSpPr>
          <p:cNvPr id="3" name="Content Placeholder 2">
            <a:extLst>
              <a:ext uri="{FF2B5EF4-FFF2-40B4-BE49-F238E27FC236}">
                <a16:creationId xmlns:a16="http://schemas.microsoft.com/office/drawing/2014/main" id="{E2B56D31-B536-AD6D-AC42-65A9F56048A4}"/>
              </a:ext>
            </a:extLst>
          </p:cNvPr>
          <p:cNvSpPr>
            <a:spLocks noGrp="1"/>
          </p:cNvSpPr>
          <p:nvPr>
            <p:ph idx="1"/>
          </p:nvPr>
        </p:nvSpPr>
        <p:spPr/>
        <p:txBody>
          <a:bodyPr/>
          <a:lstStyle/>
          <a:p>
            <a:r>
              <a:rPr lang="en-GB" dirty="0"/>
              <a:t>Since MPEG-2 standard encompasses diverse applications requirements, a single syntax was defined by integrating many video coding algorithms</a:t>
            </a:r>
          </a:p>
          <a:p>
            <a:r>
              <a:rPr lang="en-GB" dirty="0"/>
              <a:t>implementation of the full syntax was not very practical and some subsets of the syntax were defined with some profiles and levels</a:t>
            </a:r>
          </a:p>
          <a:p>
            <a:r>
              <a:rPr lang="en-GB" dirty="0"/>
              <a:t>Accordingly a decoder’s capabilities to decode a particular bit stream get defined. </a:t>
            </a:r>
            <a:endParaRPr lang="en-IN" dirty="0"/>
          </a:p>
        </p:txBody>
      </p:sp>
    </p:spTree>
    <p:extLst>
      <p:ext uri="{BB962C8B-B14F-4D97-AF65-F5344CB8AC3E}">
        <p14:creationId xmlns:p14="http://schemas.microsoft.com/office/powerpoint/2010/main" val="1492478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74FE-BA58-4C07-23C8-995401ECE164}"/>
              </a:ext>
            </a:extLst>
          </p:cNvPr>
          <p:cNvSpPr>
            <a:spLocks noGrp="1"/>
          </p:cNvSpPr>
          <p:nvPr>
            <p:ph type="title"/>
          </p:nvPr>
        </p:nvSpPr>
        <p:spPr/>
        <p:txBody>
          <a:bodyPr/>
          <a:lstStyle/>
          <a:p>
            <a:r>
              <a:rPr lang="en-GB" dirty="0"/>
              <a:t>Profiles and levels of mpeg-2</a:t>
            </a:r>
            <a:endParaRPr lang="en-IN" dirty="0"/>
          </a:p>
        </p:txBody>
      </p:sp>
      <p:sp>
        <p:nvSpPr>
          <p:cNvPr id="3" name="Content Placeholder 2">
            <a:extLst>
              <a:ext uri="{FF2B5EF4-FFF2-40B4-BE49-F238E27FC236}">
                <a16:creationId xmlns:a16="http://schemas.microsoft.com/office/drawing/2014/main" id="{E5ED606A-A381-8A62-265F-F526225562E1}"/>
              </a:ext>
            </a:extLst>
          </p:cNvPr>
          <p:cNvSpPr>
            <a:spLocks noGrp="1"/>
          </p:cNvSpPr>
          <p:nvPr>
            <p:ph idx="1"/>
          </p:nvPr>
        </p:nvSpPr>
        <p:spPr/>
        <p:txBody>
          <a:bodyPr/>
          <a:lstStyle/>
          <a:p>
            <a:pPr marL="0" indent="0">
              <a:buNone/>
            </a:pPr>
            <a:r>
              <a:rPr lang="en-GB" dirty="0"/>
              <a:t>MPEG-2 supports following five profiles in decreasing order of hierarchy.</a:t>
            </a:r>
          </a:p>
          <a:p>
            <a:r>
              <a:rPr lang="en-GB" dirty="0"/>
              <a:t>High</a:t>
            </a:r>
          </a:p>
          <a:p>
            <a:r>
              <a:rPr lang="en-GB" dirty="0"/>
              <a:t>Spatial scalable</a:t>
            </a:r>
          </a:p>
          <a:p>
            <a:r>
              <a:rPr lang="en-GB" dirty="0"/>
              <a:t>SNR scalable</a:t>
            </a:r>
          </a:p>
          <a:p>
            <a:r>
              <a:rPr lang="en-IN" dirty="0"/>
              <a:t>Main</a:t>
            </a:r>
          </a:p>
          <a:p>
            <a:r>
              <a:rPr lang="en-IN" dirty="0"/>
              <a:t>Simple</a:t>
            </a:r>
          </a:p>
        </p:txBody>
      </p:sp>
    </p:spTree>
    <p:extLst>
      <p:ext uri="{BB962C8B-B14F-4D97-AF65-F5344CB8AC3E}">
        <p14:creationId xmlns:p14="http://schemas.microsoft.com/office/powerpoint/2010/main" val="356619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3636-B283-7079-1A50-505022F0FE53}"/>
              </a:ext>
            </a:extLst>
          </p:cNvPr>
          <p:cNvSpPr>
            <a:spLocks noGrp="1"/>
          </p:cNvSpPr>
          <p:nvPr>
            <p:ph type="title"/>
          </p:nvPr>
        </p:nvSpPr>
        <p:spPr/>
        <p:txBody>
          <a:bodyPr/>
          <a:lstStyle/>
          <a:p>
            <a:r>
              <a:rPr lang="en-GB" dirty="0"/>
              <a:t>Profiles and levels of mpeg-2</a:t>
            </a:r>
            <a:endParaRPr lang="en-IN" dirty="0"/>
          </a:p>
        </p:txBody>
      </p:sp>
      <p:sp>
        <p:nvSpPr>
          <p:cNvPr id="3" name="Content Placeholder 2">
            <a:extLst>
              <a:ext uri="{FF2B5EF4-FFF2-40B4-BE49-F238E27FC236}">
                <a16:creationId xmlns:a16="http://schemas.microsoft.com/office/drawing/2014/main" id="{47701BD9-100E-E039-33BE-E4806D302E33}"/>
              </a:ext>
            </a:extLst>
          </p:cNvPr>
          <p:cNvSpPr>
            <a:spLocks noGrp="1"/>
          </p:cNvSpPr>
          <p:nvPr>
            <p:ph idx="1"/>
          </p:nvPr>
        </p:nvSpPr>
        <p:spPr/>
        <p:txBody>
          <a:bodyPr>
            <a:normAutofit lnSpcReduction="10000"/>
          </a:bodyPr>
          <a:lstStyle/>
          <a:p>
            <a:pPr marL="0" indent="0">
              <a:buNone/>
            </a:pPr>
            <a:r>
              <a:rPr lang="en-GB" dirty="0"/>
              <a:t>Each profile adds a new set of algorithms and acts as a superset of the algorithms supported in the profile below.  A level specifies the range of parameters that are supported by the implementation, i.e., image size, frame rates and bit-rates. MPEG-2 supports following four levels</a:t>
            </a:r>
          </a:p>
          <a:p>
            <a:r>
              <a:rPr lang="en-GB" dirty="0"/>
              <a:t>High</a:t>
            </a:r>
          </a:p>
          <a:p>
            <a:r>
              <a:rPr lang="en-GB" dirty="0"/>
              <a:t>High-1440</a:t>
            </a:r>
          </a:p>
          <a:p>
            <a:r>
              <a:rPr lang="en-GB" dirty="0"/>
              <a:t>Main</a:t>
            </a:r>
          </a:p>
          <a:p>
            <a:r>
              <a:rPr lang="en-GB" dirty="0"/>
              <a:t>Low</a:t>
            </a:r>
            <a:endParaRPr lang="en-IN" dirty="0"/>
          </a:p>
        </p:txBody>
      </p:sp>
    </p:spTree>
    <p:extLst>
      <p:ext uri="{BB962C8B-B14F-4D97-AF65-F5344CB8AC3E}">
        <p14:creationId xmlns:p14="http://schemas.microsoft.com/office/powerpoint/2010/main" val="257067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A632F-F8EB-1687-03A3-BE1ACEE34B27}"/>
              </a:ext>
            </a:extLst>
          </p:cNvPr>
          <p:cNvPicPr>
            <a:picLocks noChangeAspect="1"/>
          </p:cNvPicPr>
          <p:nvPr/>
        </p:nvPicPr>
        <p:blipFill>
          <a:blip r:embed="rId2"/>
          <a:stretch>
            <a:fillRect/>
          </a:stretch>
        </p:blipFill>
        <p:spPr>
          <a:xfrm>
            <a:off x="497700" y="366788"/>
            <a:ext cx="6036815" cy="5135654"/>
          </a:xfrm>
          <a:prstGeom prst="rect">
            <a:avLst/>
          </a:prstGeom>
        </p:spPr>
      </p:pic>
      <p:pic>
        <p:nvPicPr>
          <p:cNvPr id="5" name="Picture 4">
            <a:extLst>
              <a:ext uri="{FF2B5EF4-FFF2-40B4-BE49-F238E27FC236}">
                <a16:creationId xmlns:a16="http://schemas.microsoft.com/office/drawing/2014/main" id="{EEE4BA2A-C635-87D4-1FE3-175599B51550}"/>
              </a:ext>
            </a:extLst>
          </p:cNvPr>
          <p:cNvPicPr>
            <a:picLocks noChangeAspect="1"/>
          </p:cNvPicPr>
          <p:nvPr/>
        </p:nvPicPr>
        <p:blipFill>
          <a:blip r:embed="rId3"/>
          <a:stretch>
            <a:fillRect/>
          </a:stretch>
        </p:blipFill>
        <p:spPr>
          <a:xfrm>
            <a:off x="6977111" y="2125867"/>
            <a:ext cx="4717189" cy="1303133"/>
          </a:xfrm>
          <a:prstGeom prst="rect">
            <a:avLst/>
          </a:prstGeom>
        </p:spPr>
      </p:pic>
    </p:spTree>
    <p:extLst>
      <p:ext uri="{BB962C8B-B14F-4D97-AF65-F5344CB8AC3E}">
        <p14:creationId xmlns:p14="http://schemas.microsoft.com/office/powerpoint/2010/main" val="1590894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61774-5308-93C3-FF21-4D8202530FB8}"/>
              </a:ext>
            </a:extLst>
          </p:cNvPr>
          <p:cNvSpPr>
            <a:spLocks noGrp="1"/>
          </p:cNvSpPr>
          <p:nvPr>
            <p:ph type="title"/>
          </p:nvPr>
        </p:nvSpPr>
        <p:spPr/>
        <p:txBody>
          <a:bodyPr/>
          <a:lstStyle/>
          <a:p>
            <a:r>
              <a:rPr lang="en-GB" dirty="0"/>
              <a:t>Interlaced Video: Frame picture and field picture </a:t>
            </a:r>
            <a:endParaRPr lang="en-IN" dirty="0"/>
          </a:p>
        </p:txBody>
      </p:sp>
      <p:sp>
        <p:nvSpPr>
          <p:cNvPr id="3" name="Content Placeholder 2">
            <a:extLst>
              <a:ext uri="{FF2B5EF4-FFF2-40B4-BE49-F238E27FC236}">
                <a16:creationId xmlns:a16="http://schemas.microsoft.com/office/drawing/2014/main" id="{FBFC49F0-0803-D954-41C0-D677A56CBDC4}"/>
              </a:ext>
            </a:extLst>
          </p:cNvPr>
          <p:cNvSpPr>
            <a:spLocks noGrp="1"/>
          </p:cNvSpPr>
          <p:nvPr>
            <p:ph idx="1"/>
          </p:nvPr>
        </p:nvSpPr>
        <p:spPr/>
        <p:txBody>
          <a:bodyPr/>
          <a:lstStyle/>
          <a:p>
            <a:r>
              <a:rPr lang="en-GB" dirty="0"/>
              <a:t>Interlaced scanning in which a frame is partitioned into a set of odd-numbered scan lines (referred to as odd field) and a set of even numbered scan lines (referred to as even field)</a:t>
            </a:r>
          </a:p>
          <a:p>
            <a:pPr marL="0" indent="0">
              <a:buNone/>
            </a:pPr>
            <a:r>
              <a:rPr lang="en-GB" dirty="0"/>
              <a:t>MPEG-2 supports two new picture formats – frame pictures, and field pictures.</a:t>
            </a:r>
          </a:p>
          <a:p>
            <a:r>
              <a:rPr lang="en-GB" dirty="0"/>
              <a:t>In field picture, every field is coded separately. Every field is separated into non-overlapping macroblock and DCT is applied on a field basis</a:t>
            </a:r>
          </a:p>
          <a:p>
            <a:r>
              <a:rPr lang="en-GB" dirty="0"/>
              <a:t>In frame pictures, the two fields are coded together as a frame, similar to the conventional coding of progressive video sequence. </a:t>
            </a:r>
          </a:p>
          <a:p>
            <a:endParaRPr lang="en-IN" dirty="0"/>
          </a:p>
        </p:txBody>
      </p:sp>
    </p:spTree>
    <p:extLst>
      <p:ext uri="{BB962C8B-B14F-4D97-AF65-F5344CB8AC3E}">
        <p14:creationId xmlns:p14="http://schemas.microsoft.com/office/powerpoint/2010/main" val="279560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CC24-66CB-EDEC-44EA-A1646FBA0EE2}"/>
              </a:ext>
            </a:extLst>
          </p:cNvPr>
          <p:cNvSpPr>
            <a:spLocks noGrp="1"/>
          </p:cNvSpPr>
          <p:nvPr>
            <p:ph type="title"/>
          </p:nvPr>
        </p:nvSpPr>
        <p:spPr/>
        <p:txBody>
          <a:bodyPr/>
          <a:lstStyle/>
          <a:p>
            <a:r>
              <a:rPr lang="en-GB" dirty="0"/>
              <a:t>Basic objectives</a:t>
            </a:r>
            <a:endParaRPr lang="en-IN" dirty="0"/>
          </a:p>
        </p:txBody>
      </p:sp>
      <p:sp>
        <p:nvSpPr>
          <p:cNvPr id="3" name="Content Placeholder 2">
            <a:extLst>
              <a:ext uri="{FF2B5EF4-FFF2-40B4-BE49-F238E27FC236}">
                <a16:creationId xmlns:a16="http://schemas.microsoft.com/office/drawing/2014/main" id="{2ADE61A6-3EAA-BCF9-2372-F6811C3252C6}"/>
              </a:ext>
            </a:extLst>
          </p:cNvPr>
          <p:cNvSpPr>
            <a:spLocks noGrp="1"/>
          </p:cNvSpPr>
          <p:nvPr>
            <p:ph idx="1"/>
          </p:nvPr>
        </p:nvSpPr>
        <p:spPr/>
        <p:txBody>
          <a:bodyPr>
            <a:normAutofit lnSpcReduction="10000"/>
          </a:bodyPr>
          <a:lstStyle/>
          <a:p>
            <a:r>
              <a:rPr lang="en-GB" dirty="0"/>
              <a:t>Targeted for multimedia CD-ROM applications at a bit rate of1.5 </a:t>
            </a:r>
            <a:r>
              <a:rPr lang="en-GB" dirty="0" err="1"/>
              <a:t>Mbits</a:t>
            </a:r>
            <a:r>
              <a:rPr lang="en-GB" dirty="0"/>
              <a:t>/sec</a:t>
            </a:r>
          </a:p>
          <a:p>
            <a:r>
              <a:rPr lang="en-GB" dirty="0"/>
              <a:t>Specifies a syntax for representation of encoded bitstream and a method of decoding</a:t>
            </a:r>
          </a:p>
          <a:p>
            <a:r>
              <a:rPr lang="en-GB" dirty="0"/>
              <a:t>MPEG-1 does not stipulate use of specific algorithms for bitstream generation and allows substantial flexibility</a:t>
            </a:r>
          </a:p>
          <a:p>
            <a:r>
              <a:rPr lang="en-GB" dirty="0"/>
              <a:t>syntax supports operations such as motion estimation; motion compensated prediction; Discrete Cosine transforms (DCT); quantization and variable length coding</a:t>
            </a:r>
          </a:p>
          <a:p>
            <a:r>
              <a:rPr lang="en-GB" dirty="0"/>
              <a:t>The standard supports a number of parameters that can be specified in the bit-stream itself and a variety of picture sizes, aspect ratios etc. are permissible. </a:t>
            </a:r>
            <a:endParaRPr lang="en-IN" dirty="0"/>
          </a:p>
        </p:txBody>
      </p:sp>
    </p:spTree>
    <p:extLst>
      <p:ext uri="{BB962C8B-B14F-4D97-AF65-F5344CB8AC3E}">
        <p14:creationId xmlns:p14="http://schemas.microsoft.com/office/powerpoint/2010/main" val="1789780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7C80-FC28-BFDB-CC12-7D8F118C578E}"/>
              </a:ext>
            </a:extLst>
          </p:cNvPr>
          <p:cNvSpPr>
            <a:spLocks noGrp="1"/>
          </p:cNvSpPr>
          <p:nvPr>
            <p:ph type="title"/>
          </p:nvPr>
        </p:nvSpPr>
        <p:spPr/>
        <p:txBody>
          <a:bodyPr/>
          <a:lstStyle/>
          <a:p>
            <a:r>
              <a:rPr lang="en-GB" dirty="0"/>
              <a:t>Interlaced Video: Frame picture and field picture </a:t>
            </a:r>
            <a:endParaRPr lang="en-IN" dirty="0"/>
          </a:p>
        </p:txBody>
      </p:sp>
      <p:sp>
        <p:nvSpPr>
          <p:cNvPr id="3" name="Content Placeholder 2">
            <a:extLst>
              <a:ext uri="{FF2B5EF4-FFF2-40B4-BE49-F238E27FC236}">
                <a16:creationId xmlns:a16="http://schemas.microsoft.com/office/drawing/2014/main" id="{C8915CD2-6CD0-AF6A-42D2-A1EE866E2BF7}"/>
              </a:ext>
            </a:extLst>
          </p:cNvPr>
          <p:cNvSpPr>
            <a:spLocks noGrp="1"/>
          </p:cNvSpPr>
          <p:nvPr>
            <p:ph idx="1"/>
          </p:nvPr>
        </p:nvSpPr>
        <p:spPr/>
        <p:txBody>
          <a:bodyPr/>
          <a:lstStyle/>
          <a:p>
            <a:r>
              <a:rPr lang="en-GB" dirty="0"/>
              <a:t>Frame pictures are preferred for relatively still images</a:t>
            </a:r>
          </a:p>
          <a:p>
            <a:r>
              <a:rPr lang="en-GB" dirty="0"/>
              <a:t>Field pictures give better results in presence of significant motion</a:t>
            </a:r>
          </a:p>
          <a:p>
            <a:r>
              <a:rPr lang="en-GB" dirty="0"/>
              <a:t>Each frame picture or a field picture may be I-type, P-type or B-type</a:t>
            </a:r>
            <a:endParaRPr lang="en-IN" dirty="0"/>
          </a:p>
        </p:txBody>
      </p:sp>
    </p:spTree>
    <p:extLst>
      <p:ext uri="{BB962C8B-B14F-4D97-AF65-F5344CB8AC3E}">
        <p14:creationId xmlns:p14="http://schemas.microsoft.com/office/powerpoint/2010/main" val="2490405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D216-34AE-F964-A510-EA42B0AA3E59}"/>
              </a:ext>
            </a:extLst>
          </p:cNvPr>
          <p:cNvSpPr>
            <a:spLocks noGrp="1"/>
          </p:cNvSpPr>
          <p:nvPr>
            <p:ph type="title"/>
          </p:nvPr>
        </p:nvSpPr>
        <p:spPr/>
        <p:txBody>
          <a:bodyPr/>
          <a:lstStyle/>
          <a:p>
            <a:r>
              <a:rPr lang="en-GB" dirty="0"/>
              <a:t>Field and frame prediction</a:t>
            </a:r>
            <a:endParaRPr lang="en-IN" dirty="0"/>
          </a:p>
        </p:txBody>
      </p:sp>
      <p:sp>
        <p:nvSpPr>
          <p:cNvPr id="3" name="Content Placeholder 2">
            <a:extLst>
              <a:ext uri="{FF2B5EF4-FFF2-40B4-BE49-F238E27FC236}">
                <a16:creationId xmlns:a16="http://schemas.microsoft.com/office/drawing/2014/main" id="{B14BB908-F4C7-5205-6BD2-04DFE4749FBD}"/>
              </a:ext>
            </a:extLst>
          </p:cNvPr>
          <p:cNvSpPr>
            <a:spLocks noGrp="1"/>
          </p:cNvSpPr>
          <p:nvPr>
            <p:ph idx="1"/>
          </p:nvPr>
        </p:nvSpPr>
        <p:spPr/>
        <p:txBody>
          <a:bodyPr/>
          <a:lstStyle/>
          <a:p>
            <a:r>
              <a:rPr lang="en-GB" dirty="0"/>
              <a:t>It is possible to predict a field picture from previously decoded field pictures. </a:t>
            </a:r>
          </a:p>
          <a:p>
            <a:r>
              <a:rPr lang="en-GB" dirty="0"/>
              <a:t>Each odd field (top field) is coded using motion compensated inter-field prediction based on the previously coded even field (bottom field).</a:t>
            </a:r>
          </a:p>
          <a:p>
            <a:r>
              <a:rPr lang="en-GB" dirty="0"/>
              <a:t>Each even field may either be predicted through motion compensation on a previously coded even field or from previously coded odd field belonging to the same picture</a:t>
            </a:r>
          </a:p>
          <a:p>
            <a:r>
              <a:rPr lang="en-GB" dirty="0"/>
              <a:t>Within a field picture, all predictions are field predictions</a:t>
            </a:r>
            <a:endParaRPr lang="en-IN" dirty="0"/>
          </a:p>
        </p:txBody>
      </p:sp>
    </p:spTree>
    <p:extLst>
      <p:ext uri="{BB962C8B-B14F-4D97-AF65-F5344CB8AC3E}">
        <p14:creationId xmlns:p14="http://schemas.microsoft.com/office/powerpoint/2010/main" val="300261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34DFD6-32EF-9FB0-D1E5-B6C092B48776}"/>
              </a:ext>
            </a:extLst>
          </p:cNvPr>
          <p:cNvPicPr>
            <a:picLocks noChangeAspect="1"/>
          </p:cNvPicPr>
          <p:nvPr/>
        </p:nvPicPr>
        <p:blipFill>
          <a:blip r:embed="rId2"/>
          <a:stretch>
            <a:fillRect/>
          </a:stretch>
        </p:blipFill>
        <p:spPr>
          <a:xfrm>
            <a:off x="4034611" y="1093513"/>
            <a:ext cx="4122777" cy="3612193"/>
          </a:xfrm>
          <a:prstGeom prst="rect">
            <a:avLst/>
          </a:prstGeom>
        </p:spPr>
      </p:pic>
    </p:spTree>
    <p:extLst>
      <p:ext uri="{BB962C8B-B14F-4D97-AF65-F5344CB8AC3E}">
        <p14:creationId xmlns:p14="http://schemas.microsoft.com/office/powerpoint/2010/main" val="512887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CB4E-11E7-F13F-9895-9BE41A93E8BF}"/>
              </a:ext>
            </a:extLst>
          </p:cNvPr>
          <p:cNvSpPr>
            <a:spLocks noGrp="1"/>
          </p:cNvSpPr>
          <p:nvPr>
            <p:ph type="title"/>
          </p:nvPr>
        </p:nvSpPr>
        <p:spPr/>
        <p:txBody>
          <a:bodyPr/>
          <a:lstStyle/>
          <a:p>
            <a:r>
              <a:rPr lang="en-GB" dirty="0"/>
              <a:t>Field and frame prediction</a:t>
            </a:r>
            <a:endParaRPr lang="en-IN" dirty="0"/>
          </a:p>
        </p:txBody>
      </p:sp>
      <p:sp>
        <p:nvSpPr>
          <p:cNvPr id="3" name="Content Placeholder 2">
            <a:extLst>
              <a:ext uri="{FF2B5EF4-FFF2-40B4-BE49-F238E27FC236}">
                <a16:creationId xmlns:a16="http://schemas.microsoft.com/office/drawing/2014/main" id="{0BDEFAA6-D7F9-E256-8420-732407A2D15A}"/>
              </a:ext>
            </a:extLst>
          </p:cNvPr>
          <p:cNvSpPr>
            <a:spLocks noGrp="1"/>
          </p:cNvSpPr>
          <p:nvPr>
            <p:ph idx="1"/>
          </p:nvPr>
        </p:nvSpPr>
        <p:spPr/>
        <p:txBody>
          <a:bodyPr/>
          <a:lstStyle/>
          <a:p>
            <a:r>
              <a:rPr lang="en-GB" dirty="0"/>
              <a:t>Frame pictures can either have a frame prediction or field prediction and the prediction mode may be selected on a macroblock to macroblock basis</a:t>
            </a:r>
          </a:p>
          <a:p>
            <a:r>
              <a:rPr lang="en-GB" dirty="0"/>
              <a:t>MPEG-2 also supports a dual prime prediction in which two independent predictions are made - one for the 8-lines which correspond to the odd (top)field, another for the 8 even (bottom)field lines</a:t>
            </a:r>
            <a:endParaRPr lang="en-IN" dirty="0"/>
          </a:p>
        </p:txBody>
      </p:sp>
    </p:spTree>
    <p:extLst>
      <p:ext uri="{BB962C8B-B14F-4D97-AF65-F5344CB8AC3E}">
        <p14:creationId xmlns:p14="http://schemas.microsoft.com/office/powerpoint/2010/main" val="4209620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7436-1BEF-C4EB-7282-3CE8B2933FCD}"/>
              </a:ext>
            </a:extLst>
          </p:cNvPr>
          <p:cNvSpPr>
            <a:spLocks noGrp="1"/>
          </p:cNvSpPr>
          <p:nvPr>
            <p:ph type="title"/>
          </p:nvPr>
        </p:nvSpPr>
        <p:spPr/>
        <p:txBody>
          <a:bodyPr/>
          <a:lstStyle/>
          <a:p>
            <a:r>
              <a:rPr lang="en-GB" dirty="0"/>
              <a:t>Chrominance format for mpeg-2</a:t>
            </a:r>
            <a:endParaRPr lang="en-IN" dirty="0"/>
          </a:p>
        </p:txBody>
      </p:sp>
      <p:sp>
        <p:nvSpPr>
          <p:cNvPr id="3" name="Content Placeholder 2">
            <a:extLst>
              <a:ext uri="{FF2B5EF4-FFF2-40B4-BE49-F238E27FC236}">
                <a16:creationId xmlns:a16="http://schemas.microsoft.com/office/drawing/2014/main" id="{5C805807-AE45-9B33-53D5-DE38ABD56D2A}"/>
              </a:ext>
            </a:extLst>
          </p:cNvPr>
          <p:cNvSpPr>
            <a:spLocks noGrp="1"/>
          </p:cNvSpPr>
          <p:nvPr>
            <p:ph idx="1"/>
          </p:nvPr>
        </p:nvSpPr>
        <p:spPr/>
        <p:txBody>
          <a:bodyPr>
            <a:normAutofit/>
          </a:bodyPr>
          <a:lstStyle/>
          <a:p>
            <a:r>
              <a:rPr lang="en-GB" dirty="0"/>
              <a:t>Chrominance format describes the ratio between the horizontal spatial sampling frequencies of the luminance and chrominance components. </a:t>
            </a:r>
          </a:p>
          <a:p>
            <a:r>
              <a:rPr lang="en-GB" dirty="0"/>
              <a:t>The chrominance format is expressed as three numbers - the first represents the luminance (Y) sampling frequency, the second and the third represent chrominance U and V sampling frequencies respectively. By convention, the first number is always taken as 4</a:t>
            </a:r>
          </a:p>
          <a:p>
            <a:r>
              <a:rPr lang="en-GB" dirty="0"/>
              <a:t>In MPEG-1, both U and V are sampled at half the sampling rate of Y in both horizontal and vertical directions. It should have been called as 4:1:1, but is referred to as 4:2:0 since the relative positions of luminance and chrominance in these two formats differ.</a:t>
            </a:r>
          </a:p>
        </p:txBody>
      </p:sp>
    </p:spTree>
    <p:extLst>
      <p:ext uri="{BB962C8B-B14F-4D97-AF65-F5344CB8AC3E}">
        <p14:creationId xmlns:p14="http://schemas.microsoft.com/office/powerpoint/2010/main" val="3903788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DFC0-143C-FA1E-EC04-3D4C8153F2FD}"/>
              </a:ext>
            </a:extLst>
          </p:cNvPr>
          <p:cNvSpPr>
            <a:spLocks noGrp="1"/>
          </p:cNvSpPr>
          <p:nvPr>
            <p:ph type="title"/>
          </p:nvPr>
        </p:nvSpPr>
        <p:spPr/>
        <p:txBody>
          <a:bodyPr/>
          <a:lstStyle/>
          <a:p>
            <a:r>
              <a:rPr lang="en-GB" dirty="0"/>
              <a:t>Chrominance format for mpeg-2</a:t>
            </a:r>
            <a:endParaRPr lang="en-IN" dirty="0"/>
          </a:p>
        </p:txBody>
      </p:sp>
      <p:sp>
        <p:nvSpPr>
          <p:cNvPr id="3" name="Content Placeholder 2">
            <a:extLst>
              <a:ext uri="{FF2B5EF4-FFF2-40B4-BE49-F238E27FC236}">
                <a16:creationId xmlns:a16="http://schemas.microsoft.com/office/drawing/2014/main" id="{74F355A3-3C9E-3D42-5617-DD1836E691D7}"/>
              </a:ext>
            </a:extLst>
          </p:cNvPr>
          <p:cNvSpPr>
            <a:spLocks noGrp="1"/>
          </p:cNvSpPr>
          <p:nvPr>
            <p:ph idx="1"/>
          </p:nvPr>
        </p:nvSpPr>
        <p:spPr/>
        <p:txBody>
          <a:bodyPr/>
          <a:lstStyle/>
          <a:p>
            <a:r>
              <a:rPr lang="en-GB" dirty="0"/>
              <a:t>In 4:2:0, the chrominance samples are located in between the grids for luminance samples, whereas in 4:1:1 format, the U and V samples have same spatial locations as that of Y.</a:t>
            </a:r>
          </a:p>
        </p:txBody>
      </p:sp>
      <p:pic>
        <p:nvPicPr>
          <p:cNvPr id="5" name="Picture 4">
            <a:extLst>
              <a:ext uri="{FF2B5EF4-FFF2-40B4-BE49-F238E27FC236}">
                <a16:creationId xmlns:a16="http://schemas.microsoft.com/office/drawing/2014/main" id="{469D6FBF-A296-989E-0ABE-9CA3C00578EE}"/>
              </a:ext>
            </a:extLst>
          </p:cNvPr>
          <p:cNvPicPr>
            <a:picLocks noChangeAspect="1"/>
          </p:cNvPicPr>
          <p:nvPr/>
        </p:nvPicPr>
        <p:blipFill>
          <a:blip r:embed="rId2"/>
          <a:stretch>
            <a:fillRect/>
          </a:stretch>
        </p:blipFill>
        <p:spPr>
          <a:xfrm>
            <a:off x="1451579" y="3429000"/>
            <a:ext cx="4656223" cy="2217612"/>
          </a:xfrm>
          <a:prstGeom prst="rect">
            <a:avLst/>
          </a:prstGeom>
        </p:spPr>
      </p:pic>
      <p:pic>
        <p:nvPicPr>
          <p:cNvPr id="7" name="Picture 6">
            <a:extLst>
              <a:ext uri="{FF2B5EF4-FFF2-40B4-BE49-F238E27FC236}">
                <a16:creationId xmlns:a16="http://schemas.microsoft.com/office/drawing/2014/main" id="{7D1A50C2-EF00-05E6-B656-D968A4C7C754}"/>
              </a:ext>
            </a:extLst>
          </p:cNvPr>
          <p:cNvPicPr>
            <a:picLocks noChangeAspect="1"/>
          </p:cNvPicPr>
          <p:nvPr/>
        </p:nvPicPr>
        <p:blipFill>
          <a:blip r:embed="rId3"/>
          <a:stretch>
            <a:fillRect/>
          </a:stretch>
        </p:blipFill>
        <p:spPr>
          <a:xfrm>
            <a:off x="7395472" y="3424188"/>
            <a:ext cx="3208298" cy="2202371"/>
          </a:xfrm>
          <a:prstGeom prst="rect">
            <a:avLst/>
          </a:prstGeom>
        </p:spPr>
      </p:pic>
    </p:spTree>
    <p:extLst>
      <p:ext uri="{BB962C8B-B14F-4D97-AF65-F5344CB8AC3E}">
        <p14:creationId xmlns:p14="http://schemas.microsoft.com/office/powerpoint/2010/main" val="3620257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38BC-A82D-0B46-8E7C-BE02BE162178}"/>
              </a:ext>
            </a:extLst>
          </p:cNvPr>
          <p:cNvSpPr>
            <a:spLocks noGrp="1"/>
          </p:cNvSpPr>
          <p:nvPr>
            <p:ph type="title"/>
          </p:nvPr>
        </p:nvSpPr>
        <p:spPr/>
        <p:txBody>
          <a:bodyPr/>
          <a:lstStyle/>
          <a:p>
            <a:r>
              <a:rPr lang="en-GB" dirty="0"/>
              <a:t>Chrominance format for mpeg-2</a:t>
            </a:r>
            <a:endParaRPr lang="en-IN" dirty="0"/>
          </a:p>
        </p:txBody>
      </p:sp>
      <p:sp>
        <p:nvSpPr>
          <p:cNvPr id="3" name="Content Placeholder 2">
            <a:extLst>
              <a:ext uri="{FF2B5EF4-FFF2-40B4-BE49-F238E27FC236}">
                <a16:creationId xmlns:a16="http://schemas.microsoft.com/office/drawing/2014/main" id="{AB68063E-ABBB-4AFA-7D66-B8FA9085E919}"/>
              </a:ext>
            </a:extLst>
          </p:cNvPr>
          <p:cNvSpPr>
            <a:spLocks noGrp="1"/>
          </p:cNvSpPr>
          <p:nvPr>
            <p:ph idx="1"/>
          </p:nvPr>
        </p:nvSpPr>
        <p:spPr/>
        <p:txBody>
          <a:bodyPr/>
          <a:lstStyle/>
          <a:p>
            <a:r>
              <a:rPr lang="en-GB" dirty="0"/>
              <a:t>MPEG-2 not only supports the 4:2:0 format, but also the 4:2:2 format in which case, the chrominance sub-sampling is done in only one direction (horizontal), but in the vertical, the same sampling frequency as that of luminance is maintained. </a:t>
            </a:r>
          </a:p>
        </p:txBody>
      </p:sp>
      <p:pic>
        <p:nvPicPr>
          <p:cNvPr id="5" name="Picture 4">
            <a:extLst>
              <a:ext uri="{FF2B5EF4-FFF2-40B4-BE49-F238E27FC236}">
                <a16:creationId xmlns:a16="http://schemas.microsoft.com/office/drawing/2014/main" id="{A79B143D-C97E-BAAF-025A-3E0DEED1B01D}"/>
              </a:ext>
            </a:extLst>
          </p:cNvPr>
          <p:cNvPicPr>
            <a:picLocks noChangeAspect="1"/>
          </p:cNvPicPr>
          <p:nvPr/>
        </p:nvPicPr>
        <p:blipFill>
          <a:blip r:embed="rId2"/>
          <a:stretch>
            <a:fillRect/>
          </a:stretch>
        </p:blipFill>
        <p:spPr>
          <a:xfrm>
            <a:off x="4826333" y="3667869"/>
            <a:ext cx="3116850" cy="1798476"/>
          </a:xfrm>
          <a:prstGeom prst="rect">
            <a:avLst/>
          </a:prstGeom>
        </p:spPr>
      </p:pic>
    </p:spTree>
    <p:extLst>
      <p:ext uri="{BB962C8B-B14F-4D97-AF65-F5344CB8AC3E}">
        <p14:creationId xmlns:p14="http://schemas.microsoft.com/office/powerpoint/2010/main" val="1532062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B5E2-4838-0A53-D675-3AE81B4F889A}"/>
              </a:ext>
            </a:extLst>
          </p:cNvPr>
          <p:cNvSpPr>
            <a:spLocks noGrp="1"/>
          </p:cNvSpPr>
          <p:nvPr>
            <p:ph type="title"/>
          </p:nvPr>
        </p:nvSpPr>
        <p:spPr/>
        <p:txBody>
          <a:bodyPr/>
          <a:lstStyle/>
          <a:p>
            <a:r>
              <a:rPr lang="en-GB" dirty="0"/>
              <a:t>Scalability support of mpeg-2</a:t>
            </a:r>
            <a:endParaRPr lang="en-IN" dirty="0"/>
          </a:p>
        </p:txBody>
      </p:sp>
      <p:sp>
        <p:nvSpPr>
          <p:cNvPr id="3" name="Content Placeholder 2">
            <a:extLst>
              <a:ext uri="{FF2B5EF4-FFF2-40B4-BE49-F238E27FC236}">
                <a16:creationId xmlns:a16="http://schemas.microsoft.com/office/drawing/2014/main" id="{38AA6962-293A-C4BE-8983-E671B74503A3}"/>
              </a:ext>
            </a:extLst>
          </p:cNvPr>
          <p:cNvSpPr>
            <a:spLocks noGrp="1"/>
          </p:cNvSpPr>
          <p:nvPr>
            <p:ph idx="1"/>
          </p:nvPr>
        </p:nvSpPr>
        <p:spPr/>
        <p:txBody>
          <a:bodyPr>
            <a:normAutofit fontScale="92500" lnSpcReduction="20000"/>
          </a:bodyPr>
          <a:lstStyle/>
          <a:p>
            <a:r>
              <a:rPr lang="en-GB" dirty="0"/>
              <a:t>MPEG-2 standard supports scalability to provide interoperability between different services and to support receivers with different display capabilities. Receivers not having the capability to reconstruct full resolution video can decode only a subset of the layered bitstream to reconstruct a reduced resolution video. </a:t>
            </a:r>
          </a:p>
          <a:p>
            <a:r>
              <a:rPr lang="en-GB" dirty="0"/>
              <a:t>The bit-stream is organized into layers having two or three hierarchies. The bottom of the hierarchy contains base layer, which every receivers and every application must make use of. Above the base layer, enhancement layers exist, which will be used by high-end applications. </a:t>
            </a:r>
          </a:p>
          <a:p>
            <a:r>
              <a:rPr lang="en-GB" dirty="0"/>
              <a:t>The scalability support is of particular interest for SDTV (Standard Definition Television) and HDTV applications. Instead of providing separate bitstreams for SDTV and HDTV, one common scalable bitstream is provided</a:t>
            </a:r>
            <a:endParaRPr lang="en-IN" dirty="0"/>
          </a:p>
        </p:txBody>
      </p:sp>
    </p:spTree>
    <p:extLst>
      <p:ext uri="{BB962C8B-B14F-4D97-AF65-F5344CB8AC3E}">
        <p14:creationId xmlns:p14="http://schemas.microsoft.com/office/powerpoint/2010/main" val="25515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54CFAF-454C-8BBE-B82F-A13EFC5CF549}"/>
              </a:ext>
            </a:extLst>
          </p:cNvPr>
          <p:cNvPicPr>
            <a:picLocks noChangeAspect="1"/>
          </p:cNvPicPr>
          <p:nvPr/>
        </p:nvPicPr>
        <p:blipFill>
          <a:blip r:embed="rId2"/>
          <a:stretch>
            <a:fillRect/>
          </a:stretch>
        </p:blipFill>
        <p:spPr>
          <a:xfrm>
            <a:off x="1670363" y="748456"/>
            <a:ext cx="8851274" cy="4641692"/>
          </a:xfrm>
          <a:prstGeom prst="rect">
            <a:avLst/>
          </a:prstGeom>
        </p:spPr>
      </p:pic>
    </p:spTree>
    <p:extLst>
      <p:ext uri="{BB962C8B-B14F-4D97-AF65-F5344CB8AC3E}">
        <p14:creationId xmlns:p14="http://schemas.microsoft.com/office/powerpoint/2010/main" val="821518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DABE-BE43-03CD-D596-A45BE38F280C}"/>
              </a:ext>
            </a:extLst>
          </p:cNvPr>
          <p:cNvSpPr>
            <a:spLocks noGrp="1"/>
          </p:cNvSpPr>
          <p:nvPr>
            <p:ph type="title"/>
          </p:nvPr>
        </p:nvSpPr>
        <p:spPr/>
        <p:txBody>
          <a:bodyPr/>
          <a:lstStyle/>
          <a:p>
            <a:r>
              <a:rPr lang="en-GB" dirty="0"/>
              <a:t>Scalability support of mpeg-2</a:t>
            </a:r>
            <a:endParaRPr lang="en-IN" dirty="0"/>
          </a:p>
        </p:txBody>
      </p:sp>
      <p:sp>
        <p:nvSpPr>
          <p:cNvPr id="3" name="Content Placeholder 2">
            <a:extLst>
              <a:ext uri="{FF2B5EF4-FFF2-40B4-BE49-F238E27FC236}">
                <a16:creationId xmlns:a16="http://schemas.microsoft.com/office/drawing/2014/main" id="{9F428EC6-4A66-4DE1-D842-408726EA6169}"/>
              </a:ext>
            </a:extLst>
          </p:cNvPr>
          <p:cNvSpPr>
            <a:spLocks noGrp="1"/>
          </p:cNvSpPr>
          <p:nvPr>
            <p:ph idx="1"/>
          </p:nvPr>
        </p:nvSpPr>
        <p:spPr/>
        <p:txBody>
          <a:bodyPr/>
          <a:lstStyle/>
          <a:p>
            <a:r>
              <a:rPr lang="en-GB" dirty="0"/>
              <a:t>a downscaled version is encoded into a base-layer bitstream with reduced bit-rate</a:t>
            </a:r>
          </a:p>
          <a:p>
            <a:r>
              <a:rPr lang="en-GB" dirty="0"/>
              <a:t>The reconstructed base-layer video is up-scaled spatially or temporally to predict the original input video</a:t>
            </a:r>
          </a:p>
          <a:p>
            <a:r>
              <a:rPr lang="en-GB" dirty="0"/>
              <a:t>The prediction error is encoded into an enhancement layer bitstream. </a:t>
            </a:r>
          </a:p>
          <a:p>
            <a:r>
              <a:rPr lang="en-GB" dirty="0"/>
              <a:t>The scalable coding can be used to encode video with a suitable bit-rate allocated to each layer in order to meet the specific bandwidth requirement of the transmission channels or the storage media</a:t>
            </a:r>
          </a:p>
          <a:p>
            <a:endParaRPr lang="en-IN" dirty="0"/>
          </a:p>
        </p:txBody>
      </p:sp>
    </p:spTree>
    <p:extLst>
      <p:ext uri="{BB962C8B-B14F-4D97-AF65-F5344CB8AC3E}">
        <p14:creationId xmlns:p14="http://schemas.microsoft.com/office/powerpoint/2010/main" val="286738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7012-6734-3072-BFE4-CEF05BCABF87}"/>
              </a:ext>
            </a:extLst>
          </p:cNvPr>
          <p:cNvSpPr>
            <a:spLocks noGrp="1"/>
          </p:cNvSpPr>
          <p:nvPr>
            <p:ph type="title"/>
          </p:nvPr>
        </p:nvSpPr>
        <p:spPr/>
        <p:txBody>
          <a:bodyPr/>
          <a:lstStyle/>
          <a:p>
            <a:r>
              <a:rPr lang="en-GB" dirty="0"/>
              <a:t>Basic objectives</a:t>
            </a:r>
            <a:endParaRPr lang="en-IN" dirty="0"/>
          </a:p>
        </p:txBody>
      </p:sp>
      <p:sp>
        <p:nvSpPr>
          <p:cNvPr id="3" name="Content Placeholder 2">
            <a:extLst>
              <a:ext uri="{FF2B5EF4-FFF2-40B4-BE49-F238E27FC236}">
                <a16:creationId xmlns:a16="http://schemas.microsoft.com/office/drawing/2014/main" id="{C66CC2BA-D1D0-7CB1-ECFE-EB580920D8FB}"/>
              </a:ext>
            </a:extLst>
          </p:cNvPr>
          <p:cNvSpPr>
            <a:spLocks noGrp="1"/>
          </p:cNvSpPr>
          <p:nvPr>
            <p:ph idx="1"/>
          </p:nvPr>
        </p:nvSpPr>
        <p:spPr/>
        <p:txBody>
          <a:bodyPr>
            <a:normAutofit lnSpcReduction="10000"/>
          </a:bodyPr>
          <a:lstStyle/>
          <a:p>
            <a:pPr marL="0" indent="0">
              <a:buNone/>
            </a:pPr>
            <a:r>
              <a:rPr lang="en-GB" dirty="0"/>
              <a:t>In addition, MPEG-1 standard supports the following application specified features:</a:t>
            </a:r>
          </a:p>
          <a:p>
            <a:r>
              <a:rPr lang="en-GB" dirty="0"/>
              <a:t>Frame–based random access of video: This is achieved by allowing independent access-points (I-frames) to the bit-stream. </a:t>
            </a:r>
          </a:p>
          <a:p>
            <a:r>
              <a:rPr lang="en-GB" dirty="0"/>
              <a:t>Fast-forward and fast reverse (FF/FR) searches: This refers to the scanning of the compressed bitstream to search for the desired portions of the video stream. </a:t>
            </a:r>
          </a:p>
          <a:p>
            <a:r>
              <a:rPr lang="en-GB" dirty="0"/>
              <a:t>Reverse playback of video </a:t>
            </a:r>
          </a:p>
          <a:p>
            <a:r>
              <a:rPr lang="en-GB" dirty="0"/>
              <a:t>Edit ability of the compressed bit stream </a:t>
            </a:r>
          </a:p>
          <a:p>
            <a:r>
              <a:rPr lang="en-GB" dirty="0"/>
              <a:t>Reasonable coding / decoding delay of about 1 sec to give the impression of interactivity. </a:t>
            </a:r>
            <a:endParaRPr lang="en-IN" dirty="0"/>
          </a:p>
        </p:txBody>
      </p:sp>
    </p:spTree>
    <p:extLst>
      <p:ext uri="{BB962C8B-B14F-4D97-AF65-F5344CB8AC3E}">
        <p14:creationId xmlns:p14="http://schemas.microsoft.com/office/powerpoint/2010/main" val="3505394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28E2-E58F-76CA-D0E6-1E2D2B29B5F4}"/>
              </a:ext>
            </a:extLst>
          </p:cNvPr>
          <p:cNvSpPr>
            <a:spLocks noGrp="1"/>
          </p:cNvSpPr>
          <p:nvPr>
            <p:ph type="title"/>
          </p:nvPr>
        </p:nvSpPr>
        <p:spPr/>
        <p:txBody>
          <a:bodyPr/>
          <a:lstStyle/>
          <a:p>
            <a:r>
              <a:rPr lang="en-GB" dirty="0"/>
              <a:t>Scalable coding schemes</a:t>
            </a:r>
            <a:endParaRPr lang="en-IN" dirty="0"/>
          </a:p>
        </p:txBody>
      </p:sp>
      <p:sp>
        <p:nvSpPr>
          <p:cNvPr id="3" name="Content Placeholder 2">
            <a:extLst>
              <a:ext uri="{FF2B5EF4-FFF2-40B4-BE49-F238E27FC236}">
                <a16:creationId xmlns:a16="http://schemas.microsoft.com/office/drawing/2014/main" id="{9DF4EF8D-65A7-37E6-4C2A-2BC256F822DA}"/>
              </a:ext>
            </a:extLst>
          </p:cNvPr>
          <p:cNvSpPr>
            <a:spLocks noGrp="1"/>
          </p:cNvSpPr>
          <p:nvPr>
            <p:ph idx="1"/>
          </p:nvPr>
        </p:nvSpPr>
        <p:spPr/>
        <p:txBody>
          <a:bodyPr/>
          <a:lstStyle/>
          <a:p>
            <a:pPr marL="0" indent="0">
              <a:buNone/>
            </a:pPr>
            <a:r>
              <a:rPr lang="en-GB" dirty="0"/>
              <a:t>MPEG-2 has standardized three scalable coding schemes</a:t>
            </a:r>
          </a:p>
          <a:p>
            <a:r>
              <a:rPr lang="en-GB" dirty="0"/>
              <a:t>signal-to-noise ratio (SNR) scalability</a:t>
            </a:r>
          </a:p>
          <a:p>
            <a:r>
              <a:rPr lang="en-GB" dirty="0"/>
              <a:t>spatial scalability</a:t>
            </a:r>
          </a:p>
          <a:p>
            <a:r>
              <a:rPr lang="en-GB" dirty="0"/>
              <a:t>temporal scalability</a:t>
            </a:r>
            <a:endParaRPr lang="en-IN" dirty="0"/>
          </a:p>
        </p:txBody>
      </p:sp>
    </p:spTree>
    <p:extLst>
      <p:ext uri="{BB962C8B-B14F-4D97-AF65-F5344CB8AC3E}">
        <p14:creationId xmlns:p14="http://schemas.microsoft.com/office/powerpoint/2010/main" val="1330391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535C-763B-715F-D200-B802C923BFC9}"/>
              </a:ext>
            </a:extLst>
          </p:cNvPr>
          <p:cNvSpPr>
            <a:spLocks noGrp="1"/>
          </p:cNvSpPr>
          <p:nvPr>
            <p:ph type="title"/>
          </p:nvPr>
        </p:nvSpPr>
        <p:spPr/>
        <p:txBody>
          <a:bodyPr/>
          <a:lstStyle/>
          <a:p>
            <a:r>
              <a:rPr lang="en-GB" dirty="0"/>
              <a:t>1. Snr scalability</a:t>
            </a:r>
            <a:endParaRPr lang="en-IN" dirty="0"/>
          </a:p>
        </p:txBody>
      </p:sp>
      <p:sp>
        <p:nvSpPr>
          <p:cNvPr id="3" name="Content Placeholder 2">
            <a:extLst>
              <a:ext uri="{FF2B5EF4-FFF2-40B4-BE49-F238E27FC236}">
                <a16:creationId xmlns:a16="http://schemas.microsoft.com/office/drawing/2014/main" id="{1B6D9137-9E60-7A78-6CE4-7A9CE287456F}"/>
              </a:ext>
            </a:extLst>
          </p:cNvPr>
          <p:cNvSpPr>
            <a:spLocks noGrp="1"/>
          </p:cNvSpPr>
          <p:nvPr>
            <p:ph idx="1"/>
          </p:nvPr>
        </p:nvSpPr>
        <p:spPr/>
        <p:txBody>
          <a:bodyPr>
            <a:normAutofit fontScale="85000" lnSpcReduction="10000"/>
          </a:bodyPr>
          <a:lstStyle/>
          <a:p>
            <a:r>
              <a:rPr lang="en-GB" dirty="0"/>
              <a:t>intended for use in video applications involving telecommunications, video services with multiple qualities</a:t>
            </a:r>
          </a:p>
          <a:p>
            <a:r>
              <a:rPr lang="en-GB" dirty="0"/>
              <a:t>The SNR scalable algorithms use a frequency (DCT-domain) scalability technique in which both base-layer and the enhancement layers are encoded at the same spatial scale but using different quantization for DCT coefficients</a:t>
            </a:r>
          </a:p>
          <a:p>
            <a:r>
              <a:rPr lang="en-GB" dirty="0"/>
              <a:t>At the base-layer, the DCT coefficients are coarsely quantized to achieve moderate image quality at reduced bit rate. The enhancement layer encodes the difference between the </a:t>
            </a:r>
            <a:r>
              <a:rPr lang="en-GB" dirty="0" err="1"/>
              <a:t>nonquanitized</a:t>
            </a:r>
            <a:r>
              <a:rPr lang="en-GB" dirty="0"/>
              <a:t> DCT coefficients and the coarsely quantized coefficients from the base-layer with fine quantization step-sizes</a:t>
            </a:r>
          </a:p>
          <a:p>
            <a:r>
              <a:rPr lang="en-GB" dirty="0"/>
              <a:t>The SNR scalability is obtained as a straight forward extension to the main profile and obtains good coding efficiency.</a:t>
            </a:r>
            <a:endParaRPr lang="en-IN" dirty="0"/>
          </a:p>
        </p:txBody>
      </p:sp>
    </p:spTree>
    <p:extLst>
      <p:ext uri="{BB962C8B-B14F-4D97-AF65-F5344CB8AC3E}">
        <p14:creationId xmlns:p14="http://schemas.microsoft.com/office/powerpoint/2010/main" val="3649658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C366-561B-D10F-5ED1-075FAA22122A}"/>
              </a:ext>
            </a:extLst>
          </p:cNvPr>
          <p:cNvSpPr>
            <a:spLocks noGrp="1"/>
          </p:cNvSpPr>
          <p:nvPr>
            <p:ph type="title"/>
          </p:nvPr>
        </p:nvSpPr>
        <p:spPr/>
        <p:txBody>
          <a:bodyPr/>
          <a:lstStyle/>
          <a:p>
            <a:r>
              <a:rPr lang="en-GB" dirty="0"/>
              <a:t>2. Spatial scalability</a:t>
            </a:r>
            <a:endParaRPr lang="en-IN" dirty="0"/>
          </a:p>
        </p:txBody>
      </p:sp>
      <p:sp>
        <p:nvSpPr>
          <p:cNvPr id="3" name="Content Placeholder 2">
            <a:extLst>
              <a:ext uri="{FF2B5EF4-FFF2-40B4-BE49-F238E27FC236}">
                <a16:creationId xmlns:a16="http://schemas.microsoft.com/office/drawing/2014/main" id="{E5081EA6-4559-EE7D-6535-A5E576B9EB01}"/>
              </a:ext>
            </a:extLst>
          </p:cNvPr>
          <p:cNvSpPr>
            <a:spLocks noGrp="1"/>
          </p:cNvSpPr>
          <p:nvPr>
            <p:ph idx="1"/>
          </p:nvPr>
        </p:nvSpPr>
        <p:spPr/>
        <p:txBody>
          <a:bodyPr/>
          <a:lstStyle/>
          <a:p>
            <a:r>
              <a:rPr lang="en-GB" dirty="0"/>
              <a:t>designed to support displays having different spatial resolution using one common layered bit-stream</a:t>
            </a:r>
          </a:p>
          <a:p>
            <a:r>
              <a:rPr lang="en-GB" dirty="0"/>
              <a:t>This scheme best suits SDTV/HDTV applications</a:t>
            </a:r>
          </a:p>
          <a:p>
            <a:r>
              <a:rPr lang="en-GB" dirty="0"/>
              <a:t>The base-layer encodes a spatially down-sampled video sequence and the enhancement layer encodes the extra information that would be necessary to support higher spatial resolution displays.</a:t>
            </a:r>
          </a:p>
          <a:p>
            <a:r>
              <a:rPr lang="en-GB" dirty="0"/>
              <a:t>The spatial scalability algorithm is based on the classical pyramidal approach for progressive image coding.</a:t>
            </a:r>
            <a:endParaRPr lang="en-IN" dirty="0"/>
          </a:p>
        </p:txBody>
      </p:sp>
    </p:spTree>
    <p:extLst>
      <p:ext uri="{BB962C8B-B14F-4D97-AF65-F5344CB8AC3E}">
        <p14:creationId xmlns:p14="http://schemas.microsoft.com/office/powerpoint/2010/main" val="202835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A362-EE48-14DE-BF38-6AA63BF35FD6}"/>
              </a:ext>
            </a:extLst>
          </p:cNvPr>
          <p:cNvSpPr>
            <a:spLocks noGrp="1"/>
          </p:cNvSpPr>
          <p:nvPr>
            <p:ph type="title"/>
          </p:nvPr>
        </p:nvSpPr>
        <p:spPr/>
        <p:txBody>
          <a:bodyPr/>
          <a:lstStyle/>
          <a:p>
            <a:r>
              <a:rPr lang="en-GB" dirty="0"/>
              <a:t>3. Temporal Scalability</a:t>
            </a:r>
            <a:endParaRPr lang="en-IN" dirty="0"/>
          </a:p>
        </p:txBody>
      </p:sp>
      <p:sp>
        <p:nvSpPr>
          <p:cNvPr id="3" name="Content Placeholder 2">
            <a:extLst>
              <a:ext uri="{FF2B5EF4-FFF2-40B4-BE49-F238E27FC236}">
                <a16:creationId xmlns:a16="http://schemas.microsoft.com/office/drawing/2014/main" id="{26B61BD4-DD0C-3027-6A42-4171CE93DA40}"/>
              </a:ext>
            </a:extLst>
          </p:cNvPr>
          <p:cNvSpPr>
            <a:spLocks noGrp="1"/>
          </p:cNvSpPr>
          <p:nvPr>
            <p:ph idx="1"/>
          </p:nvPr>
        </p:nvSpPr>
        <p:spPr/>
        <p:txBody>
          <a:bodyPr>
            <a:normAutofit fontScale="92500" lnSpcReduction="10000"/>
          </a:bodyPr>
          <a:lstStyle/>
          <a:p>
            <a:r>
              <a:rPr lang="en-GB" dirty="0"/>
              <a:t>intended for use in systems where a migration into the higher temporal resolution from a lower one may be necessary</a:t>
            </a:r>
          </a:p>
          <a:p>
            <a:r>
              <a:rPr lang="en-GB" dirty="0"/>
              <a:t>Temporal scalability is achieved by skipping certain fields/ frames at the </a:t>
            </a:r>
            <a:r>
              <a:rPr lang="en-GB" dirty="0" err="1"/>
              <a:t>baselayer</a:t>
            </a:r>
            <a:r>
              <a:rPr lang="en-GB" dirty="0"/>
              <a:t>. The skipped frames are then encoded at the enhancement layer.</a:t>
            </a:r>
          </a:p>
          <a:p>
            <a:r>
              <a:rPr lang="en-GB" dirty="0"/>
              <a:t>The enhancement layer forms its predictions from either the decoded picture at the base layer or from previous temporal prediction at the enhancement layer</a:t>
            </a:r>
          </a:p>
          <a:p>
            <a:r>
              <a:rPr lang="en-GB" dirty="0"/>
              <a:t>Temporal scalability can be used to accommodate both interlaced and progressive video. The base layer can be interlaced and the enhancement layer can be a progressive HDTV video sequence</a:t>
            </a:r>
            <a:endParaRPr lang="en-IN" dirty="0"/>
          </a:p>
        </p:txBody>
      </p:sp>
    </p:spTree>
    <p:extLst>
      <p:ext uri="{BB962C8B-B14F-4D97-AF65-F5344CB8AC3E}">
        <p14:creationId xmlns:p14="http://schemas.microsoft.com/office/powerpoint/2010/main" val="1002031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2B49-EA6D-6267-040A-99A37A98D9CC}"/>
              </a:ext>
            </a:extLst>
          </p:cNvPr>
          <p:cNvSpPr>
            <a:spLocks noGrp="1"/>
          </p:cNvSpPr>
          <p:nvPr>
            <p:ph type="title"/>
          </p:nvPr>
        </p:nvSpPr>
        <p:spPr/>
        <p:txBody>
          <a:bodyPr/>
          <a:lstStyle/>
          <a:p>
            <a:r>
              <a:rPr lang="en-GB" dirty="0"/>
              <a:t>Data partitioning in mpeg-2 bit-stream</a:t>
            </a:r>
            <a:endParaRPr lang="en-IN" dirty="0"/>
          </a:p>
        </p:txBody>
      </p:sp>
      <p:sp>
        <p:nvSpPr>
          <p:cNvPr id="3" name="Content Placeholder 2">
            <a:extLst>
              <a:ext uri="{FF2B5EF4-FFF2-40B4-BE49-F238E27FC236}">
                <a16:creationId xmlns:a16="http://schemas.microsoft.com/office/drawing/2014/main" id="{A8EC9521-2F70-1225-2629-7ED88894AB57}"/>
              </a:ext>
            </a:extLst>
          </p:cNvPr>
          <p:cNvSpPr>
            <a:spLocks noGrp="1"/>
          </p:cNvSpPr>
          <p:nvPr>
            <p:ph idx="1"/>
          </p:nvPr>
        </p:nvSpPr>
        <p:spPr/>
        <p:txBody>
          <a:bodyPr/>
          <a:lstStyle/>
          <a:p>
            <a:r>
              <a:rPr lang="en-GB" dirty="0"/>
              <a:t>MPEG-2 bit-stream has a provision for data partitioning according to the priorities to support error concealment in presence of transmission or channel errors.</a:t>
            </a:r>
          </a:p>
          <a:p>
            <a:r>
              <a:rPr lang="en-GB" dirty="0"/>
              <a:t>Similar to the SNR scalability, the algorithm is based upon the separation of DCT coefficients in two layers with different error likelihood.</a:t>
            </a:r>
          </a:p>
          <a:p>
            <a:r>
              <a:rPr lang="en-GB" dirty="0"/>
              <a:t>This scheme is implemented with a very low complexity as compared to the scalable coding schemes. </a:t>
            </a:r>
            <a:endParaRPr lang="en-IN" dirty="0"/>
          </a:p>
        </p:txBody>
      </p:sp>
    </p:spTree>
    <p:extLst>
      <p:ext uri="{BB962C8B-B14F-4D97-AF65-F5344CB8AC3E}">
        <p14:creationId xmlns:p14="http://schemas.microsoft.com/office/powerpoint/2010/main" val="253623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5F7F-BB6D-4273-4290-602D671103C5}"/>
              </a:ext>
            </a:extLst>
          </p:cNvPr>
          <p:cNvSpPr>
            <a:spLocks noGrp="1"/>
          </p:cNvSpPr>
          <p:nvPr>
            <p:ph type="title"/>
          </p:nvPr>
        </p:nvSpPr>
        <p:spPr/>
        <p:txBody>
          <a:bodyPr/>
          <a:lstStyle/>
          <a:p>
            <a:r>
              <a:rPr lang="en-GB" dirty="0"/>
              <a:t>Mpeg-4 standard</a:t>
            </a:r>
            <a:endParaRPr lang="en-IN" dirty="0"/>
          </a:p>
        </p:txBody>
      </p:sp>
      <p:sp>
        <p:nvSpPr>
          <p:cNvPr id="3" name="Text Placeholder 2">
            <a:extLst>
              <a:ext uri="{FF2B5EF4-FFF2-40B4-BE49-F238E27FC236}">
                <a16:creationId xmlns:a16="http://schemas.microsoft.com/office/drawing/2014/main" id="{601EEAFC-0B1A-276B-AC35-69F4CA53A88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5165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1D00-8FE3-F722-18B3-0CF5AD001D41}"/>
              </a:ext>
            </a:extLst>
          </p:cNvPr>
          <p:cNvSpPr>
            <a:spLocks noGrp="1"/>
          </p:cNvSpPr>
          <p:nvPr>
            <p:ph type="title"/>
          </p:nvPr>
        </p:nvSpPr>
        <p:spPr/>
        <p:txBody>
          <a:bodyPr/>
          <a:lstStyle/>
          <a:p>
            <a:r>
              <a:rPr lang="en-GB" dirty="0"/>
              <a:t>Basic objectives</a:t>
            </a:r>
            <a:endParaRPr lang="en-IN" dirty="0"/>
          </a:p>
        </p:txBody>
      </p:sp>
      <p:sp>
        <p:nvSpPr>
          <p:cNvPr id="3" name="Content Placeholder 2">
            <a:extLst>
              <a:ext uri="{FF2B5EF4-FFF2-40B4-BE49-F238E27FC236}">
                <a16:creationId xmlns:a16="http://schemas.microsoft.com/office/drawing/2014/main" id="{8540C4D6-78AE-449E-EC2C-D4640A6E527D}"/>
              </a:ext>
            </a:extLst>
          </p:cNvPr>
          <p:cNvSpPr>
            <a:spLocks noGrp="1"/>
          </p:cNvSpPr>
          <p:nvPr>
            <p:ph idx="1"/>
          </p:nvPr>
        </p:nvSpPr>
        <p:spPr/>
        <p:txBody>
          <a:bodyPr>
            <a:normAutofit fontScale="92500" lnSpcReduction="10000"/>
          </a:bodyPr>
          <a:lstStyle/>
          <a:p>
            <a:r>
              <a:rPr lang="en-GB" dirty="0"/>
              <a:t>Support for content-based manipulation and bit stream editing</a:t>
            </a:r>
          </a:p>
          <a:p>
            <a:r>
              <a:rPr lang="en-GB" dirty="0"/>
              <a:t>Ability to combine synthetic scenes or objects with natural scenes and objects</a:t>
            </a:r>
          </a:p>
          <a:p>
            <a:r>
              <a:rPr lang="en-GB" dirty="0"/>
              <a:t>Provisions for efficient random access of video frames or objects</a:t>
            </a:r>
          </a:p>
          <a:p>
            <a:r>
              <a:rPr lang="en-GB" dirty="0"/>
              <a:t>Better visual quality at comparable bit rates, as compared to its earlier standards. </a:t>
            </a:r>
          </a:p>
          <a:p>
            <a:r>
              <a:rPr lang="en-GB" dirty="0"/>
              <a:t>Ability to encode multiple views, for example stereoscopic video </a:t>
            </a:r>
          </a:p>
          <a:p>
            <a:r>
              <a:rPr lang="en-GB" dirty="0"/>
              <a:t>Provisions for error robustness to allow access to a variety of wireless and wired networks, storage media </a:t>
            </a:r>
          </a:p>
          <a:p>
            <a:r>
              <a:rPr lang="en-GB" dirty="0"/>
              <a:t>Scalability with fine granularity in content, quality and complexity</a:t>
            </a:r>
            <a:endParaRPr lang="en-IN" dirty="0"/>
          </a:p>
        </p:txBody>
      </p:sp>
    </p:spTree>
    <p:extLst>
      <p:ext uri="{BB962C8B-B14F-4D97-AF65-F5344CB8AC3E}">
        <p14:creationId xmlns:p14="http://schemas.microsoft.com/office/powerpoint/2010/main" val="3631330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4B2A-63B5-A55B-FD23-C2C44B83F5D6}"/>
              </a:ext>
            </a:extLst>
          </p:cNvPr>
          <p:cNvSpPr>
            <a:spLocks noGrp="1"/>
          </p:cNvSpPr>
          <p:nvPr>
            <p:ph type="title"/>
          </p:nvPr>
        </p:nvSpPr>
        <p:spPr/>
        <p:txBody>
          <a:bodyPr/>
          <a:lstStyle/>
          <a:p>
            <a:r>
              <a:rPr lang="en-GB" dirty="0"/>
              <a:t>Content based interactivity</a:t>
            </a:r>
            <a:endParaRPr lang="en-IN" dirty="0"/>
          </a:p>
        </p:txBody>
      </p:sp>
      <p:sp>
        <p:nvSpPr>
          <p:cNvPr id="3" name="Content Placeholder 2">
            <a:extLst>
              <a:ext uri="{FF2B5EF4-FFF2-40B4-BE49-F238E27FC236}">
                <a16:creationId xmlns:a16="http://schemas.microsoft.com/office/drawing/2014/main" id="{78BA45F3-0AA5-5D61-1E4C-9BA05DAD6B80}"/>
              </a:ext>
            </a:extLst>
          </p:cNvPr>
          <p:cNvSpPr>
            <a:spLocks noGrp="1"/>
          </p:cNvSpPr>
          <p:nvPr>
            <p:ph idx="1"/>
          </p:nvPr>
        </p:nvSpPr>
        <p:spPr/>
        <p:txBody>
          <a:bodyPr/>
          <a:lstStyle/>
          <a:p>
            <a:r>
              <a:rPr lang="en-GB" dirty="0"/>
              <a:t>In MPEG-4, audio and video data are content based, which allow independent access and manipulation of audio-visual objects in the compressed domain. Transformation of existing objects (re-positioning, scaling, and rotations), addition of new objects, removal of existing objects etc. are all within the scope of manipulation.</a:t>
            </a:r>
          </a:p>
          <a:p>
            <a:r>
              <a:rPr lang="en-GB" dirty="0"/>
              <a:t>The object manipulations are possible through simple operations performed on the bit stream</a:t>
            </a:r>
            <a:endParaRPr lang="en-IN" dirty="0"/>
          </a:p>
        </p:txBody>
      </p:sp>
    </p:spTree>
    <p:extLst>
      <p:ext uri="{BB962C8B-B14F-4D97-AF65-F5344CB8AC3E}">
        <p14:creationId xmlns:p14="http://schemas.microsoft.com/office/powerpoint/2010/main" val="2955335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F167-63F2-8049-9C63-A9895EBE8962}"/>
              </a:ext>
            </a:extLst>
          </p:cNvPr>
          <p:cNvSpPr>
            <a:spLocks noGrp="1"/>
          </p:cNvSpPr>
          <p:nvPr>
            <p:ph type="title"/>
          </p:nvPr>
        </p:nvSpPr>
        <p:spPr/>
        <p:txBody>
          <a:bodyPr/>
          <a:lstStyle/>
          <a:p>
            <a:r>
              <a:rPr lang="en-GB" dirty="0"/>
              <a:t>Toolbox approach of mpeg-4</a:t>
            </a:r>
            <a:endParaRPr lang="en-IN" dirty="0"/>
          </a:p>
        </p:txBody>
      </p:sp>
      <p:pic>
        <p:nvPicPr>
          <p:cNvPr id="5" name="Picture 4">
            <a:extLst>
              <a:ext uri="{FF2B5EF4-FFF2-40B4-BE49-F238E27FC236}">
                <a16:creationId xmlns:a16="http://schemas.microsoft.com/office/drawing/2014/main" id="{55DE796E-5280-089F-CF7F-A93463E5E1A2}"/>
              </a:ext>
            </a:extLst>
          </p:cNvPr>
          <p:cNvPicPr>
            <a:picLocks noChangeAspect="1"/>
          </p:cNvPicPr>
          <p:nvPr/>
        </p:nvPicPr>
        <p:blipFill>
          <a:blip r:embed="rId2"/>
          <a:stretch>
            <a:fillRect/>
          </a:stretch>
        </p:blipFill>
        <p:spPr>
          <a:xfrm>
            <a:off x="3276733" y="2015732"/>
            <a:ext cx="5952965" cy="3450613"/>
          </a:xfrm>
          <a:prstGeom prst="rect">
            <a:avLst/>
          </a:prstGeom>
        </p:spPr>
      </p:pic>
    </p:spTree>
    <p:extLst>
      <p:ext uri="{BB962C8B-B14F-4D97-AF65-F5344CB8AC3E}">
        <p14:creationId xmlns:p14="http://schemas.microsoft.com/office/powerpoint/2010/main" val="225357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4863-7BEA-43CB-2D93-2330294958D1}"/>
              </a:ext>
            </a:extLst>
          </p:cNvPr>
          <p:cNvSpPr>
            <a:spLocks noGrp="1"/>
          </p:cNvSpPr>
          <p:nvPr>
            <p:ph type="title"/>
          </p:nvPr>
        </p:nvSpPr>
        <p:spPr/>
        <p:txBody>
          <a:bodyPr/>
          <a:lstStyle/>
          <a:p>
            <a:r>
              <a:rPr lang="en-GB" dirty="0"/>
              <a:t>Toolbox approach of mpeg-4</a:t>
            </a:r>
            <a:endParaRPr lang="en-IN" dirty="0"/>
          </a:p>
        </p:txBody>
      </p:sp>
      <p:sp>
        <p:nvSpPr>
          <p:cNvPr id="3" name="Content Placeholder 2">
            <a:extLst>
              <a:ext uri="{FF2B5EF4-FFF2-40B4-BE49-F238E27FC236}">
                <a16:creationId xmlns:a16="http://schemas.microsoft.com/office/drawing/2014/main" id="{DA62BD23-FDED-6C62-75A2-DDFECD161927}"/>
              </a:ext>
            </a:extLst>
          </p:cNvPr>
          <p:cNvSpPr>
            <a:spLocks noGrp="1"/>
          </p:cNvSpPr>
          <p:nvPr>
            <p:ph idx="1"/>
          </p:nvPr>
        </p:nvSpPr>
        <p:spPr/>
        <p:txBody>
          <a:bodyPr>
            <a:normAutofit lnSpcReduction="10000"/>
          </a:bodyPr>
          <a:lstStyle/>
          <a:p>
            <a:r>
              <a:rPr lang="en-GB" dirty="0"/>
              <a:t>In the two earlier standards, complete algorithms for audio, video and system aspects were standardized. </a:t>
            </a:r>
          </a:p>
          <a:p>
            <a:r>
              <a:rPr lang="en-GB" dirty="0"/>
              <a:t>MPEG-4 in contrast, follows a toolbox approach in which tools are standardized.</a:t>
            </a:r>
          </a:p>
          <a:p>
            <a:r>
              <a:rPr lang="en-GB" dirty="0"/>
              <a:t>Video tools include a complete algorithm, or individual modules such as shape coding, motion compensation, texture coding etc. </a:t>
            </a:r>
          </a:p>
          <a:p>
            <a:r>
              <a:rPr lang="en-GB" dirty="0"/>
              <a:t>These independent coding tools can be bound together using the MPEG-4 Systems Description Language (MSDL).</a:t>
            </a:r>
          </a:p>
          <a:p>
            <a:r>
              <a:rPr lang="en-GB" dirty="0"/>
              <a:t>offers flexibility to address variety of requirements</a:t>
            </a:r>
            <a:endParaRPr lang="en-IN" dirty="0"/>
          </a:p>
        </p:txBody>
      </p:sp>
    </p:spTree>
    <p:extLst>
      <p:ext uri="{BB962C8B-B14F-4D97-AF65-F5344CB8AC3E}">
        <p14:creationId xmlns:p14="http://schemas.microsoft.com/office/powerpoint/2010/main" val="259875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132B-A723-7755-9B4C-B29A17D136DB}"/>
              </a:ext>
            </a:extLst>
          </p:cNvPr>
          <p:cNvSpPr>
            <a:spLocks noGrp="1"/>
          </p:cNvSpPr>
          <p:nvPr>
            <p:ph type="title"/>
          </p:nvPr>
        </p:nvSpPr>
        <p:spPr/>
        <p:txBody>
          <a:bodyPr/>
          <a:lstStyle/>
          <a:p>
            <a:r>
              <a:rPr lang="en-GB" dirty="0"/>
              <a:t>Constrained Parameters in MPEG-1</a:t>
            </a:r>
            <a:endParaRPr lang="en-IN" dirty="0"/>
          </a:p>
        </p:txBody>
      </p:sp>
      <p:sp>
        <p:nvSpPr>
          <p:cNvPr id="3" name="Content Placeholder 2">
            <a:extLst>
              <a:ext uri="{FF2B5EF4-FFF2-40B4-BE49-F238E27FC236}">
                <a16:creationId xmlns:a16="http://schemas.microsoft.com/office/drawing/2014/main" id="{EBF440DD-F8F0-309D-0A92-D1D0E7405B6F}"/>
              </a:ext>
            </a:extLst>
          </p:cNvPr>
          <p:cNvSpPr>
            <a:spLocks noGrp="1"/>
          </p:cNvSpPr>
          <p:nvPr>
            <p:ph idx="1"/>
          </p:nvPr>
        </p:nvSpPr>
        <p:spPr/>
        <p:txBody>
          <a:bodyPr>
            <a:normAutofit fontScale="92500" lnSpcReduction="20000"/>
          </a:bodyPr>
          <a:lstStyle/>
          <a:p>
            <a:pPr marL="0" indent="0">
              <a:buNone/>
            </a:pPr>
            <a:r>
              <a:rPr lang="en-GB" dirty="0"/>
              <a:t>The following set of constrained parameters are specified to aid hardware implementations</a:t>
            </a:r>
          </a:p>
          <a:p>
            <a:r>
              <a:rPr lang="en-GB" dirty="0"/>
              <a:t>Maximum number of pixels / line : 720</a:t>
            </a:r>
          </a:p>
          <a:p>
            <a:r>
              <a:rPr lang="en-GB" dirty="0"/>
              <a:t>Maximum number of lines/picture: 576 </a:t>
            </a:r>
          </a:p>
          <a:p>
            <a:r>
              <a:rPr lang="en-GB" dirty="0"/>
              <a:t>Maximum number of picture/sec : 30 </a:t>
            </a:r>
          </a:p>
          <a:p>
            <a:r>
              <a:rPr lang="en-GB" dirty="0"/>
              <a:t>Maximum number of macroblock/ pictures: 396 </a:t>
            </a:r>
          </a:p>
          <a:p>
            <a:r>
              <a:rPr lang="en-GB" dirty="0"/>
              <a:t>Maximum number of macroblocks/sec: 9900 </a:t>
            </a:r>
          </a:p>
          <a:p>
            <a:r>
              <a:rPr lang="en-GB" dirty="0"/>
              <a:t>Maximum bit-rate; 1.86 Mbit/sec </a:t>
            </a:r>
          </a:p>
          <a:p>
            <a:r>
              <a:rPr lang="en-GB" dirty="0"/>
              <a:t>Maximum decoder buffer size: 376,832 bits</a:t>
            </a:r>
            <a:endParaRPr lang="en-IN" dirty="0"/>
          </a:p>
        </p:txBody>
      </p:sp>
    </p:spTree>
    <p:extLst>
      <p:ext uri="{BB962C8B-B14F-4D97-AF65-F5344CB8AC3E}">
        <p14:creationId xmlns:p14="http://schemas.microsoft.com/office/powerpoint/2010/main" val="1358198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76BA-9DCA-B7AE-18BB-13A2CC920F29}"/>
              </a:ext>
            </a:extLst>
          </p:cNvPr>
          <p:cNvSpPr>
            <a:spLocks noGrp="1"/>
          </p:cNvSpPr>
          <p:nvPr>
            <p:ph type="title"/>
          </p:nvPr>
        </p:nvSpPr>
        <p:spPr/>
        <p:txBody>
          <a:bodyPr/>
          <a:lstStyle/>
          <a:p>
            <a:r>
              <a:rPr lang="en-GB" dirty="0"/>
              <a:t>Video object representation and encoding layers</a:t>
            </a:r>
            <a:endParaRPr lang="en-IN" dirty="0"/>
          </a:p>
        </p:txBody>
      </p:sp>
      <p:sp>
        <p:nvSpPr>
          <p:cNvPr id="3" name="Content Placeholder 2">
            <a:extLst>
              <a:ext uri="{FF2B5EF4-FFF2-40B4-BE49-F238E27FC236}">
                <a16:creationId xmlns:a16="http://schemas.microsoft.com/office/drawing/2014/main" id="{AD70058B-3ED6-E99B-1BAE-3A4130A33FE8}"/>
              </a:ext>
            </a:extLst>
          </p:cNvPr>
          <p:cNvSpPr>
            <a:spLocks noGrp="1"/>
          </p:cNvSpPr>
          <p:nvPr>
            <p:ph idx="1"/>
          </p:nvPr>
        </p:nvSpPr>
        <p:spPr/>
        <p:txBody>
          <a:bodyPr/>
          <a:lstStyle/>
          <a:p>
            <a:r>
              <a:rPr lang="en-GB" dirty="0"/>
              <a:t>To achieve content-based interactivity, MPEG-4 has standardized on the video object representation. </a:t>
            </a:r>
          </a:p>
          <a:p>
            <a:r>
              <a:rPr lang="en-GB" dirty="0"/>
              <a:t>A sequence is composed of one or more audio visual objects (AVO).  AVOs can be either an audio object resulting out of speech, music, sound effects, etc or a video object (VO) representing a specific content</a:t>
            </a:r>
          </a:p>
          <a:p>
            <a:r>
              <a:rPr lang="en-GB" dirty="0"/>
              <a:t>A video object may be present over a large collection of frames. A snapshot of a video object in one frame is defined as the video object plane (VOP) and is the most elementary form of content representation</a:t>
            </a:r>
            <a:endParaRPr lang="en-IN" dirty="0"/>
          </a:p>
        </p:txBody>
      </p:sp>
    </p:spTree>
    <p:extLst>
      <p:ext uri="{BB962C8B-B14F-4D97-AF65-F5344CB8AC3E}">
        <p14:creationId xmlns:p14="http://schemas.microsoft.com/office/powerpoint/2010/main" val="1459996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72C6-4356-FB4E-7326-B769AFEDE15D}"/>
              </a:ext>
            </a:extLst>
          </p:cNvPr>
          <p:cNvSpPr>
            <a:spLocks noGrp="1"/>
          </p:cNvSpPr>
          <p:nvPr>
            <p:ph type="title"/>
          </p:nvPr>
        </p:nvSpPr>
        <p:spPr/>
        <p:txBody>
          <a:bodyPr/>
          <a:lstStyle/>
          <a:p>
            <a:r>
              <a:rPr lang="en-GB" dirty="0"/>
              <a:t>Video object representation and encoding layers</a:t>
            </a:r>
            <a:endParaRPr lang="en-IN" dirty="0"/>
          </a:p>
        </p:txBody>
      </p:sp>
      <p:sp>
        <p:nvSpPr>
          <p:cNvPr id="3" name="Content Placeholder 2">
            <a:extLst>
              <a:ext uri="{FF2B5EF4-FFF2-40B4-BE49-F238E27FC236}">
                <a16:creationId xmlns:a16="http://schemas.microsoft.com/office/drawing/2014/main" id="{78FFE4A7-B879-1F20-462A-5FFB4A377701}"/>
              </a:ext>
            </a:extLst>
          </p:cNvPr>
          <p:cNvSpPr>
            <a:spLocks noGrp="1"/>
          </p:cNvSpPr>
          <p:nvPr>
            <p:ph idx="1"/>
          </p:nvPr>
        </p:nvSpPr>
        <p:spPr/>
        <p:txBody>
          <a:bodyPr/>
          <a:lstStyle/>
          <a:p>
            <a:r>
              <a:rPr lang="en-GB" dirty="0"/>
              <a:t>For content representation using  VOPs, an input video sequence is segmented into a number of arbitrarily shaped regions (VOPs). Each of the regions may possibly cover particular image or video content of interest. The shape and the location of the region can vary from frame to frame</a:t>
            </a:r>
          </a:p>
          <a:p>
            <a:r>
              <a:rPr lang="en-GB" dirty="0"/>
              <a:t>The shape, motion and texture information of the VOPs belonging to the same VO is encoded and transmitted into a Video Object Layer (VOL). Since typically there are several video objects, the bit stream should also include information on how to combine the different VOLS to reconstruct the video. </a:t>
            </a:r>
            <a:endParaRPr lang="en-IN" dirty="0"/>
          </a:p>
        </p:txBody>
      </p:sp>
    </p:spTree>
    <p:extLst>
      <p:ext uri="{BB962C8B-B14F-4D97-AF65-F5344CB8AC3E}">
        <p14:creationId xmlns:p14="http://schemas.microsoft.com/office/powerpoint/2010/main" val="3448997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F5C5-EF2A-0B67-D347-2FE9170A95FE}"/>
              </a:ext>
            </a:extLst>
          </p:cNvPr>
          <p:cNvSpPr>
            <a:spLocks noGrp="1"/>
          </p:cNvSpPr>
          <p:nvPr>
            <p:ph type="title"/>
          </p:nvPr>
        </p:nvSpPr>
        <p:spPr/>
        <p:txBody>
          <a:bodyPr/>
          <a:lstStyle/>
          <a:p>
            <a:r>
              <a:rPr lang="en-GB" dirty="0"/>
              <a:t>Video object representation and encoding layers</a:t>
            </a:r>
            <a:endParaRPr lang="en-IN" dirty="0"/>
          </a:p>
        </p:txBody>
      </p:sp>
      <p:pic>
        <p:nvPicPr>
          <p:cNvPr id="5" name="Picture 4">
            <a:extLst>
              <a:ext uri="{FF2B5EF4-FFF2-40B4-BE49-F238E27FC236}">
                <a16:creationId xmlns:a16="http://schemas.microsoft.com/office/drawing/2014/main" id="{291E99E8-F44C-D2ED-C5AF-0043E79EA948}"/>
              </a:ext>
            </a:extLst>
          </p:cNvPr>
          <p:cNvPicPr>
            <a:picLocks noChangeAspect="1"/>
          </p:cNvPicPr>
          <p:nvPr/>
        </p:nvPicPr>
        <p:blipFill>
          <a:blip r:embed="rId2"/>
          <a:stretch>
            <a:fillRect/>
          </a:stretch>
        </p:blipFill>
        <p:spPr>
          <a:xfrm>
            <a:off x="2548961" y="2308354"/>
            <a:ext cx="2987299" cy="2865368"/>
          </a:xfrm>
          <a:prstGeom prst="rect">
            <a:avLst/>
          </a:prstGeom>
        </p:spPr>
      </p:pic>
      <p:pic>
        <p:nvPicPr>
          <p:cNvPr id="7" name="Picture 6">
            <a:extLst>
              <a:ext uri="{FF2B5EF4-FFF2-40B4-BE49-F238E27FC236}">
                <a16:creationId xmlns:a16="http://schemas.microsoft.com/office/drawing/2014/main" id="{068DB6DD-3387-D1E8-E132-6C4D5A94BE74}"/>
              </a:ext>
            </a:extLst>
          </p:cNvPr>
          <p:cNvPicPr>
            <a:picLocks noChangeAspect="1"/>
          </p:cNvPicPr>
          <p:nvPr/>
        </p:nvPicPr>
        <p:blipFill rotWithShape="1">
          <a:blip r:embed="rId3"/>
          <a:srcRect l="8412"/>
          <a:stretch/>
        </p:blipFill>
        <p:spPr>
          <a:xfrm>
            <a:off x="6504154" y="2308354"/>
            <a:ext cx="2987299" cy="2918713"/>
          </a:xfrm>
          <a:prstGeom prst="rect">
            <a:avLst/>
          </a:prstGeom>
        </p:spPr>
      </p:pic>
    </p:spTree>
    <p:extLst>
      <p:ext uri="{BB962C8B-B14F-4D97-AF65-F5344CB8AC3E}">
        <p14:creationId xmlns:p14="http://schemas.microsoft.com/office/powerpoint/2010/main" val="222467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D1188C-6374-D268-D781-30EA711C8163}"/>
              </a:ext>
            </a:extLst>
          </p:cNvPr>
          <p:cNvPicPr>
            <a:picLocks noChangeAspect="1"/>
          </p:cNvPicPr>
          <p:nvPr/>
        </p:nvPicPr>
        <p:blipFill>
          <a:blip r:embed="rId2"/>
          <a:stretch>
            <a:fillRect/>
          </a:stretch>
        </p:blipFill>
        <p:spPr>
          <a:xfrm>
            <a:off x="2338099" y="257283"/>
            <a:ext cx="6998406" cy="5668612"/>
          </a:xfrm>
          <a:prstGeom prst="rect">
            <a:avLst/>
          </a:prstGeom>
        </p:spPr>
      </p:pic>
    </p:spTree>
    <p:extLst>
      <p:ext uri="{BB962C8B-B14F-4D97-AF65-F5344CB8AC3E}">
        <p14:creationId xmlns:p14="http://schemas.microsoft.com/office/powerpoint/2010/main" val="2170981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C181-652C-EFAB-3390-D7FAF773F14C}"/>
              </a:ext>
            </a:extLst>
          </p:cNvPr>
          <p:cNvSpPr>
            <a:spLocks noGrp="1"/>
          </p:cNvSpPr>
          <p:nvPr>
            <p:ph type="title"/>
          </p:nvPr>
        </p:nvSpPr>
        <p:spPr/>
        <p:txBody>
          <a:bodyPr/>
          <a:lstStyle/>
          <a:p>
            <a:r>
              <a:rPr lang="en-GB" dirty="0"/>
              <a:t>Video object representation and encoding layers</a:t>
            </a:r>
            <a:endParaRPr lang="en-IN" dirty="0"/>
          </a:p>
        </p:txBody>
      </p:sp>
      <p:sp>
        <p:nvSpPr>
          <p:cNvPr id="3" name="Content Placeholder 2">
            <a:extLst>
              <a:ext uri="{FF2B5EF4-FFF2-40B4-BE49-F238E27FC236}">
                <a16:creationId xmlns:a16="http://schemas.microsoft.com/office/drawing/2014/main" id="{794AFF45-63AF-E329-8455-01A5C4CA488A}"/>
              </a:ext>
            </a:extLst>
          </p:cNvPr>
          <p:cNvSpPr>
            <a:spLocks noGrp="1"/>
          </p:cNvSpPr>
          <p:nvPr>
            <p:ph idx="1"/>
          </p:nvPr>
        </p:nvSpPr>
        <p:spPr/>
        <p:txBody>
          <a:bodyPr>
            <a:normAutofit fontScale="92500" lnSpcReduction="20000"/>
          </a:bodyPr>
          <a:lstStyle/>
          <a:p>
            <a:r>
              <a:rPr lang="en-GB" dirty="0"/>
              <a:t>The scene is first segmented into a number of VOPs, each of which specifies particular image sequence content and is coded into a separate VOL. It is possible to reconstruct the original video if all the VOLs are considered. </a:t>
            </a:r>
          </a:p>
          <a:p>
            <a:r>
              <a:rPr lang="en-GB" dirty="0"/>
              <a:t>However, contents can be decoded by considering only a subset of all  VOLs and this allows content based interactivity. </a:t>
            </a:r>
          </a:p>
          <a:p>
            <a:pPr marL="0" indent="0">
              <a:buNone/>
            </a:pPr>
            <a:r>
              <a:rPr lang="en-GB" dirty="0"/>
              <a:t>Each VOL encoding has three components</a:t>
            </a:r>
          </a:p>
          <a:p>
            <a:r>
              <a:rPr lang="en-IN" dirty="0"/>
              <a:t>Shape (contour) coding </a:t>
            </a:r>
          </a:p>
          <a:p>
            <a:r>
              <a:rPr lang="en-IN" dirty="0"/>
              <a:t>Motion estimation and compensation </a:t>
            </a:r>
          </a:p>
          <a:p>
            <a:r>
              <a:rPr lang="en-IN" dirty="0"/>
              <a:t>Texture coding </a:t>
            </a:r>
          </a:p>
        </p:txBody>
      </p:sp>
    </p:spTree>
    <p:extLst>
      <p:ext uri="{BB962C8B-B14F-4D97-AF65-F5344CB8AC3E}">
        <p14:creationId xmlns:p14="http://schemas.microsoft.com/office/powerpoint/2010/main" val="1244981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8504-6AE6-647F-DA81-8932AF963809}"/>
              </a:ext>
            </a:extLst>
          </p:cNvPr>
          <p:cNvSpPr>
            <a:spLocks noGrp="1"/>
          </p:cNvSpPr>
          <p:nvPr>
            <p:ph type="title"/>
          </p:nvPr>
        </p:nvSpPr>
        <p:spPr/>
        <p:txBody>
          <a:bodyPr/>
          <a:lstStyle/>
          <a:p>
            <a:r>
              <a:rPr lang="en-GB" dirty="0" err="1"/>
              <a:t>Vop</a:t>
            </a:r>
            <a:r>
              <a:rPr lang="en-GB" dirty="0"/>
              <a:t> encoding and shape adaptive macroblock grid</a:t>
            </a:r>
            <a:endParaRPr lang="en-IN" dirty="0"/>
          </a:p>
        </p:txBody>
      </p:sp>
      <p:pic>
        <p:nvPicPr>
          <p:cNvPr id="5" name="Picture 4">
            <a:extLst>
              <a:ext uri="{FF2B5EF4-FFF2-40B4-BE49-F238E27FC236}">
                <a16:creationId xmlns:a16="http://schemas.microsoft.com/office/drawing/2014/main" id="{3D68B46A-F150-A2F2-D83E-D3A217504708}"/>
              </a:ext>
            </a:extLst>
          </p:cNvPr>
          <p:cNvPicPr>
            <a:picLocks noChangeAspect="1"/>
          </p:cNvPicPr>
          <p:nvPr/>
        </p:nvPicPr>
        <p:blipFill>
          <a:blip r:embed="rId2"/>
          <a:stretch>
            <a:fillRect/>
          </a:stretch>
        </p:blipFill>
        <p:spPr>
          <a:xfrm>
            <a:off x="4310390" y="2133487"/>
            <a:ext cx="3871084" cy="3500449"/>
          </a:xfrm>
          <a:prstGeom prst="rect">
            <a:avLst/>
          </a:prstGeom>
        </p:spPr>
      </p:pic>
    </p:spTree>
    <p:extLst>
      <p:ext uri="{BB962C8B-B14F-4D97-AF65-F5344CB8AC3E}">
        <p14:creationId xmlns:p14="http://schemas.microsoft.com/office/powerpoint/2010/main" val="1007746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3917-FC13-C1F5-E8F2-6E9DF5623804}"/>
              </a:ext>
            </a:extLst>
          </p:cNvPr>
          <p:cNvSpPr>
            <a:spLocks noGrp="1"/>
          </p:cNvSpPr>
          <p:nvPr>
            <p:ph type="title"/>
          </p:nvPr>
        </p:nvSpPr>
        <p:spPr/>
        <p:txBody>
          <a:bodyPr/>
          <a:lstStyle/>
          <a:p>
            <a:r>
              <a:rPr lang="en-GB" dirty="0" err="1"/>
              <a:t>Vop</a:t>
            </a:r>
            <a:r>
              <a:rPr lang="en-GB" dirty="0"/>
              <a:t> encoding and shape adaptive macroblock grid</a:t>
            </a:r>
            <a:endParaRPr lang="en-IN" dirty="0"/>
          </a:p>
        </p:txBody>
      </p:sp>
      <p:sp>
        <p:nvSpPr>
          <p:cNvPr id="3" name="Content Placeholder 2">
            <a:extLst>
              <a:ext uri="{FF2B5EF4-FFF2-40B4-BE49-F238E27FC236}">
                <a16:creationId xmlns:a16="http://schemas.microsoft.com/office/drawing/2014/main" id="{3B9DB8DD-B5B7-5C91-2D71-0E309A516F53}"/>
              </a:ext>
            </a:extLst>
          </p:cNvPr>
          <p:cNvSpPr>
            <a:spLocks noGrp="1"/>
          </p:cNvSpPr>
          <p:nvPr>
            <p:ph idx="1"/>
          </p:nvPr>
        </p:nvSpPr>
        <p:spPr/>
        <p:txBody>
          <a:bodyPr/>
          <a:lstStyle/>
          <a:p>
            <a:r>
              <a:rPr lang="en-GB" dirty="0"/>
              <a:t>The VOP image window is a rectangular window having size in multiples of 16 pixels in each image direction that surrounds the foreground VOP.  This window is adjusted to collocate with the top-most and leftmost border of the VOP. </a:t>
            </a:r>
          </a:p>
          <a:p>
            <a:r>
              <a:rPr lang="en-GB" dirty="0"/>
              <a:t>The position of the VOP image window is defined with respect to a reference window of constant size by specifying a shift parameter.</a:t>
            </a:r>
          </a:p>
        </p:txBody>
      </p:sp>
    </p:spTree>
    <p:extLst>
      <p:ext uri="{BB962C8B-B14F-4D97-AF65-F5344CB8AC3E}">
        <p14:creationId xmlns:p14="http://schemas.microsoft.com/office/powerpoint/2010/main" val="22716457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FEEC-97C3-78E5-78D2-549ECA85E426}"/>
              </a:ext>
            </a:extLst>
          </p:cNvPr>
          <p:cNvSpPr>
            <a:spLocks noGrp="1"/>
          </p:cNvSpPr>
          <p:nvPr>
            <p:ph type="title"/>
          </p:nvPr>
        </p:nvSpPr>
        <p:spPr/>
        <p:txBody>
          <a:bodyPr/>
          <a:lstStyle/>
          <a:p>
            <a:r>
              <a:rPr lang="en-GB" dirty="0" err="1"/>
              <a:t>Vop</a:t>
            </a:r>
            <a:r>
              <a:rPr lang="en-GB" dirty="0"/>
              <a:t> encoding and shape adaptive macroblock grid</a:t>
            </a:r>
            <a:endParaRPr lang="en-IN" dirty="0"/>
          </a:p>
        </p:txBody>
      </p:sp>
      <p:sp>
        <p:nvSpPr>
          <p:cNvPr id="3" name="Content Placeholder 2">
            <a:extLst>
              <a:ext uri="{FF2B5EF4-FFF2-40B4-BE49-F238E27FC236}">
                <a16:creationId xmlns:a16="http://schemas.microsoft.com/office/drawing/2014/main" id="{075FDC33-46B3-601B-E2C2-2C8163CF1753}"/>
              </a:ext>
            </a:extLst>
          </p:cNvPr>
          <p:cNvSpPr>
            <a:spLocks noGrp="1"/>
          </p:cNvSpPr>
          <p:nvPr>
            <p:ph idx="1"/>
          </p:nvPr>
        </p:nvSpPr>
        <p:spPr/>
        <p:txBody>
          <a:bodyPr/>
          <a:lstStyle/>
          <a:p>
            <a:pPr marL="0" indent="0">
              <a:buNone/>
            </a:pPr>
            <a:r>
              <a:rPr lang="en-GB" dirty="0"/>
              <a:t>The VOP image window is composed of macro block of size 16 x 16 pixels, which are of three types: </a:t>
            </a:r>
          </a:p>
          <a:p>
            <a:r>
              <a:rPr lang="en-GB" dirty="0"/>
              <a:t>Macroblocks which do not belong to the VOP at all. These are inactive macroblock with respect to the VOP and are not encoded in the VOL. </a:t>
            </a:r>
          </a:p>
          <a:p>
            <a:r>
              <a:rPr lang="en-GB" dirty="0"/>
              <a:t>Macroblocks which partly belong to the VOP.  These are the boundary macroblocks for the VOP and require some special consideration during its encoding. </a:t>
            </a:r>
          </a:p>
          <a:p>
            <a:r>
              <a:rPr lang="en-GB" dirty="0"/>
              <a:t>Macroblocks which fully belong to the VOP.  These are the standard macroblock for the VOP. </a:t>
            </a:r>
            <a:endParaRPr lang="en-IN" dirty="0"/>
          </a:p>
        </p:txBody>
      </p:sp>
    </p:spTree>
    <p:extLst>
      <p:ext uri="{BB962C8B-B14F-4D97-AF65-F5344CB8AC3E}">
        <p14:creationId xmlns:p14="http://schemas.microsoft.com/office/powerpoint/2010/main" val="2261875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FF38-305C-B8F9-220D-04D5EA5008D2}"/>
              </a:ext>
            </a:extLst>
          </p:cNvPr>
          <p:cNvSpPr>
            <a:spLocks noGrp="1"/>
          </p:cNvSpPr>
          <p:nvPr>
            <p:ph type="title"/>
          </p:nvPr>
        </p:nvSpPr>
        <p:spPr/>
        <p:txBody>
          <a:bodyPr/>
          <a:lstStyle/>
          <a:p>
            <a:r>
              <a:rPr lang="en-GB" dirty="0"/>
              <a:t>Encoding of </a:t>
            </a:r>
            <a:r>
              <a:rPr lang="en-GB" dirty="0" err="1"/>
              <a:t>vop’s</a:t>
            </a:r>
            <a:endParaRPr lang="en-IN" dirty="0"/>
          </a:p>
        </p:txBody>
      </p:sp>
      <p:sp>
        <p:nvSpPr>
          <p:cNvPr id="3" name="Content Placeholder 2">
            <a:extLst>
              <a:ext uri="{FF2B5EF4-FFF2-40B4-BE49-F238E27FC236}">
                <a16:creationId xmlns:a16="http://schemas.microsoft.com/office/drawing/2014/main" id="{9A881EC5-29EE-0BAA-1794-09FC9EC75A78}"/>
              </a:ext>
            </a:extLst>
          </p:cNvPr>
          <p:cNvSpPr>
            <a:spLocks noGrp="1"/>
          </p:cNvSpPr>
          <p:nvPr>
            <p:ph idx="1"/>
          </p:nvPr>
        </p:nvSpPr>
        <p:spPr/>
        <p:txBody>
          <a:bodyPr/>
          <a:lstStyle/>
          <a:p>
            <a:pPr marL="0" indent="0">
              <a:buNone/>
            </a:pPr>
            <a:r>
              <a:rPr lang="en-GB" dirty="0"/>
              <a:t>The VOLs compose the bit-streams for the VOPs and their encoding have three major components</a:t>
            </a:r>
          </a:p>
          <a:p>
            <a:r>
              <a:rPr lang="en-GB" dirty="0"/>
              <a:t>Shape</a:t>
            </a:r>
          </a:p>
          <a:p>
            <a:r>
              <a:rPr lang="en-GB" dirty="0"/>
              <a:t>Motion</a:t>
            </a:r>
          </a:p>
          <a:p>
            <a:r>
              <a:rPr lang="en-GB" dirty="0"/>
              <a:t>Texture. </a:t>
            </a:r>
            <a:endParaRPr lang="en-IN" dirty="0"/>
          </a:p>
        </p:txBody>
      </p:sp>
    </p:spTree>
    <p:extLst>
      <p:ext uri="{BB962C8B-B14F-4D97-AF65-F5344CB8AC3E}">
        <p14:creationId xmlns:p14="http://schemas.microsoft.com/office/powerpoint/2010/main" val="1647509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C0F0-768E-2D94-AD3E-7E8440B69A11}"/>
              </a:ext>
            </a:extLst>
          </p:cNvPr>
          <p:cNvSpPr>
            <a:spLocks noGrp="1"/>
          </p:cNvSpPr>
          <p:nvPr>
            <p:ph type="title"/>
          </p:nvPr>
        </p:nvSpPr>
        <p:spPr/>
        <p:txBody>
          <a:bodyPr/>
          <a:lstStyle/>
          <a:p>
            <a:r>
              <a:rPr lang="en-GB" dirty="0"/>
              <a:t>1. Shape coding in mpeg-4</a:t>
            </a:r>
            <a:endParaRPr lang="en-IN" dirty="0"/>
          </a:p>
        </p:txBody>
      </p:sp>
      <p:sp>
        <p:nvSpPr>
          <p:cNvPr id="3" name="Content Placeholder 2">
            <a:extLst>
              <a:ext uri="{FF2B5EF4-FFF2-40B4-BE49-F238E27FC236}">
                <a16:creationId xmlns:a16="http://schemas.microsoft.com/office/drawing/2014/main" id="{52C6C675-46C4-5839-274C-D0609634762C}"/>
              </a:ext>
            </a:extLst>
          </p:cNvPr>
          <p:cNvSpPr>
            <a:spLocks noGrp="1"/>
          </p:cNvSpPr>
          <p:nvPr>
            <p:ph idx="1"/>
          </p:nvPr>
        </p:nvSpPr>
        <p:spPr/>
        <p:txBody>
          <a:bodyPr/>
          <a:lstStyle/>
          <a:p>
            <a:r>
              <a:rPr lang="en-GB" dirty="0"/>
              <a:t>Since video objects in MPEG-4 are of arbitrary shape, encoding of shapes form an essential part of encoding. Whether a pixel belongs to the VOP or not is specified by a binary map known as alpha plane which has an entry of “1” if the pixel belongs to VOP and is “0” otherwise</a:t>
            </a:r>
          </a:p>
          <a:p>
            <a:pPr marL="0" indent="0">
              <a:buNone/>
            </a:pPr>
            <a:r>
              <a:rPr lang="en-GB" dirty="0"/>
              <a:t>Shape coding techniques may be broadly classified as</a:t>
            </a:r>
          </a:p>
          <a:p>
            <a:r>
              <a:rPr lang="en-GB" dirty="0"/>
              <a:t>contour based </a:t>
            </a:r>
          </a:p>
          <a:p>
            <a:r>
              <a:rPr lang="en-GB" dirty="0"/>
              <a:t>bit-map based</a:t>
            </a:r>
            <a:endParaRPr lang="en-IN" dirty="0"/>
          </a:p>
        </p:txBody>
      </p:sp>
    </p:spTree>
    <p:extLst>
      <p:ext uri="{BB962C8B-B14F-4D97-AF65-F5344CB8AC3E}">
        <p14:creationId xmlns:p14="http://schemas.microsoft.com/office/powerpoint/2010/main" val="124041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6EE5-25D7-3FD8-C6E8-23FC922AEF6E}"/>
              </a:ext>
            </a:extLst>
          </p:cNvPr>
          <p:cNvSpPr>
            <a:spLocks noGrp="1"/>
          </p:cNvSpPr>
          <p:nvPr>
            <p:ph type="title"/>
          </p:nvPr>
        </p:nvSpPr>
        <p:spPr/>
        <p:txBody>
          <a:bodyPr/>
          <a:lstStyle/>
          <a:p>
            <a:r>
              <a:rPr lang="en-GB" dirty="0"/>
              <a:t>Picture types in mpeg-1</a:t>
            </a:r>
            <a:endParaRPr lang="en-IN" dirty="0"/>
          </a:p>
        </p:txBody>
      </p:sp>
      <p:sp>
        <p:nvSpPr>
          <p:cNvPr id="3" name="Content Placeholder 2">
            <a:extLst>
              <a:ext uri="{FF2B5EF4-FFF2-40B4-BE49-F238E27FC236}">
                <a16:creationId xmlns:a16="http://schemas.microsoft.com/office/drawing/2014/main" id="{CCC3104C-9F5B-3A6F-0968-220DFABE166B}"/>
              </a:ext>
            </a:extLst>
          </p:cNvPr>
          <p:cNvSpPr>
            <a:spLocks noGrp="1"/>
          </p:cNvSpPr>
          <p:nvPr>
            <p:ph idx="1"/>
          </p:nvPr>
        </p:nvSpPr>
        <p:spPr/>
        <p:txBody>
          <a:bodyPr/>
          <a:lstStyle/>
          <a:p>
            <a:r>
              <a:rPr lang="en-GB" dirty="0"/>
              <a:t>The MPEG-1 standard supports the following three picture types: </a:t>
            </a:r>
          </a:p>
          <a:p>
            <a:r>
              <a:rPr lang="en-GB" dirty="0"/>
              <a:t>I- picture</a:t>
            </a:r>
          </a:p>
          <a:p>
            <a:r>
              <a:rPr lang="en-GB" dirty="0"/>
              <a:t>P-picture </a:t>
            </a:r>
          </a:p>
          <a:p>
            <a:r>
              <a:rPr lang="en-GB" dirty="0"/>
              <a:t>B-picture </a:t>
            </a:r>
            <a:endParaRPr lang="en-IN" dirty="0"/>
          </a:p>
        </p:txBody>
      </p:sp>
    </p:spTree>
    <p:extLst>
      <p:ext uri="{BB962C8B-B14F-4D97-AF65-F5344CB8AC3E}">
        <p14:creationId xmlns:p14="http://schemas.microsoft.com/office/powerpoint/2010/main" val="3627468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4FDD-706B-FE7D-E429-8EB586892571}"/>
              </a:ext>
            </a:extLst>
          </p:cNvPr>
          <p:cNvSpPr>
            <a:spLocks noGrp="1"/>
          </p:cNvSpPr>
          <p:nvPr>
            <p:ph type="title"/>
          </p:nvPr>
        </p:nvSpPr>
        <p:spPr/>
        <p:txBody>
          <a:bodyPr/>
          <a:lstStyle/>
          <a:p>
            <a:r>
              <a:rPr lang="en-GB" dirty="0"/>
              <a:t>1. Shape coding in mpeg-4</a:t>
            </a:r>
            <a:endParaRPr lang="en-IN" dirty="0"/>
          </a:p>
        </p:txBody>
      </p:sp>
      <p:sp>
        <p:nvSpPr>
          <p:cNvPr id="3" name="Content Placeholder 2">
            <a:extLst>
              <a:ext uri="{FF2B5EF4-FFF2-40B4-BE49-F238E27FC236}">
                <a16:creationId xmlns:a16="http://schemas.microsoft.com/office/drawing/2014/main" id="{9C731FC6-A7EF-33A2-79ED-A45EA3C6FABB}"/>
              </a:ext>
            </a:extLst>
          </p:cNvPr>
          <p:cNvSpPr>
            <a:spLocks noGrp="1"/>
          </p:cNvSpPr>
          <p:nvPr>
            <p:ph idx="1"/>
          </p:nvPr>
        </p:nvSpPr>
        <p:spPr/>
        <p:txBody>
          <a:bodyPr>
            <a:normAutofit fontScale="92500"/>
          </a:bodyPr>
          <a:lstStyle/>
          <a:p>
            <a:r>
              <a:rPr lang="en-GB" dirty="0"/>
              <a:t>The contour based techniques extract and encodes a description of the closed contour enclosing the shape</a:t>
            </a:r>
          </a:p>
          <a:p>
            <a:r>
              <a:rPr lang="en-GB" dirty="0"/>
              <a:t>It is the vertex-based coding that approximates the shape using a polygonal approximation. </a:t>
            </a:r>
          </a:p>
          <a:p>
            <a:r>
              <a:rPr lang="en-GB" dirty="0"/>
              <a:t>First, the longest axis of the shape is found and its two end points are used as the initial polygon. For each polygon line, it is checked if the approximation lies within the tolerance. </a:t>
            </a:r>
          </a:p>
          <a:p>
            <a:r>
              <a:rPr lang="en-GB" dirty="0"/>
              <a:t>If not, a new vertex is inserted at the point of largest prediction error. Each new polygon side is checked again for approximation and the process is iteratively repeated. </a:t>
            </a:r>
            <a:endParaRPr lang="en-IN" dirty="0"/>
          </a:p>
        </p:txBody>
      </p:sp>
    </p:spTree>
    <p:extLst>
      <p:ext uri="{BB962C8B-B14F-4D97-AF65-F5344CB8AC3E}">
        <p14:creationId xmlns:p14="http://schemas.microsoft.com/office/powerpoint/2010/main" val="4237460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2A46-1DBE-B2CC-8133-15F5BA77289C}"/>
              </a:ext>
            </a:extLst>
          </p:cNvPr>
          <p:cNvSpPr>
            <a:spLocks noGrp="1"/>
          </p:cNvSpPr>
          <p:nvPr>
            <p:ph type="title"/>
          </p:nvPr>
        </p:nvSpPr>
        <p:spPr/>
        <p:txBody>
          <a:bodyPr/>
          <a:lstStyle/>
          <a:p>
            <a:r>
              <a:rPr lang="en-GB" dirty="0"/>
              <a:t>1. Shape coding in mpeg-4</a:t>
            </a:r>
            <a:endParaRPr lang="en-IN" dirty="0"/>
          </a:p>
        </p:txBody>
      </p:sp>
      <p:sp>
        <p:nvSpPr>
          <p:cNvPr id="3" name="Content Placeholder 2">
            <a:extLst>
              <a:ext uri="{FF2B5EF4-FFF2-40B4-BE49-F238E27FC236}">
                <a16:creationId xmlns:a16="http://schemas.microsoft.com/office/drawing/2014/main" id="{ECFC8273-0F74-9B97-2171-CDA77962A752}"/>
              </a:ext>
            </a:extLst>
          </p:cNvPr>
          <p:cNvSpPr>
            <a:spLocks noGrp="1"/>
          </p:cNvSpPr>
          <p:nvPr>
            <p:ph idx="1"/>
          </p:nvPr>
        </p:nvSpPr>
        <p:spPr/>
        <p:txBody>
          <a:bodyPr/>
          <a:lstStyle/>
          <a:p>
            <a:r>
              <a:rPr lang="en-GB" dirty="0"/>
              <a:t>The bit-map based techniques are applied directly to the binary alpha-plane, within the conventional block-based framework</a:t>
            </a:r>
          </a:p>
          <a:p>
            <a:pPr marL="0" indent="0">
              <a:buNone/>
            </a:pPr>
            <a:r>
              <a:rPr lang="en-GB" dirty="0"/>
              <a:t>Bit map based shape coding techniques may be broadly categorized as: </a:t>
            </a:r>
          </a:p>
          <a:p>
            <a:r>
              <a:rPr lang="en-GB" dirty="0"/>
              <a:t>Modified Read (MR) approach, used in fax </a:t>
            </a:r>
          </a:p>
          <a:p>
            <a:r>
              <a:rPr lang="en-GB" dirty="0"/>
              <a:t>Context based arithmetic encoding (CAE), which has been adopted in JBIG standard. </a:t>
            </a:r>
            <a:endParaRPr lang="en-IN" dirty="0"/>
          </a:p>
        </p:txBody>
      </p:sp>
    </p:spTree>
    <p:extLst>
      <p:ext uri="{BB962C8B-B14F-4D97-AF65-F5344CB8AC3E}">
        <p14:creationId xmlns:p14="http://schemas.microsoft.com/office/powerpoint/2010/main" val="466046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E36E-0D44-E7A5-14E5-4299C3A97D65}"/>
              </a:ext>
            </a:extLst>
          </p:cNvPr>
          <p:cNvSpPr>
            <a:spLocks noGrp="1"/>
          </p:cNvSpPr>
          <p:nvPr>
            <p:ph type="title"/>
          </p:nvPr>
        </p:nvSpPr>
        <p:spPr/>
        <p:txBody>
          <a:bodyPr/>
          <a:lstStyle/>
          <a:p>
            <a:r>
              <a:rPr lang="en-GB" dirty="0"/>
              <a:t>2. Motion estimation in </a:t>
            </a:r>
            <a:r>
              <a:rPr lang="en-GB" dirty="0" err="1"/>
              <a:t>vop’s</a:t>
            </a:r>
            <a:endParaRPr lang="en-IN" dirty="0"/>
          </a:p>
        </p:txBody>
      </p:sp>
      <p:sp>
        <p:nvSpPr>
          <p:cNvPr id="3" name="Content Placeholder 2">
            <a:extLst>
              <a:ext uri="{FF2B5EF4-FFF2-40B4-BE49-F238E27FC236}">
                <a16:creationId xmlns:a16="http://schemas.microsoft.com/office/drawing/2014/main" id="{158173D2-35BC-2ADE-B695-2CD5680C3B12}"/>
              </a:ext>
            </a:extLst>
          </p:cNvPr>
          <p:cNvSpPr>
            <a:spLocks noGrp="1"/>
          </p:cNvSpPr>
          <p:nvPr>
            <p:ph idx="1"/>
          </p:nvPr>
        </p:nvSpPr>
        <p:spPr/>
        <p:txBody>
          <a:bodyPr>
            <a:normAutofit fontScale="92500" lnSpcReduction="20000"/>
          </a:bodyPr>
          <a:lstStyle/>
          <a:p>
            <a:r>
              <a:rPr lang="en-GB" dirty="0"/>
              <a:t>The shape-adaptive macroblock grid is used for motion estimation in VOPs. </a:t>
            </a:r>
          </a:p>
          <a:p>
            <a:r>
              <a:rPr lang="en-GB" dirty="0"/>
              <a:t>The standard macroblock within the grid are motion compensated, following the approaches adopted in the earlier two MPEG standards.</a:t>
            </a:r>
          </a:p>
          <a:p>
            <a:r>
              <a:rPr lang="en-GB" dirty="0"/>
              <a:t>In contour macroblocks, an image padding method is employed in the reference for these macroblocks, which can be seen as an extrapolation of pixel values outside the VOP based on the values inside the VOPs. </a:t>
            </a:r>
          </a:p>
          <a:p>
            <a:r>
              <a:rPr lang="en-GB" dirty="0"/>
              <a:t>After padding the reference VOP, a polygon matching technique is employed for motion estimation and compensation.  “Polygon” refers to the part of the contour macroblock which belongs to the active area inside the VOP frame to be coded and excludes the pixels outside this area.</a:t>
            </a:r>
            <a:endParaRPr lang="en-IN" dirty="0"/>
          </a:p>
        </p:txBody>
      </p:sp>
    </p:spTree>
    <p:extLst>
      <p:ext uri="{BB962C8B-B14F-4D97-AF65-F5344CB8AC3E}">
        <p14:creationId xmlns:p14="http://schemas.microsoft.com/office/powerpoint/2010/main" val="2586609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BE37-3C43-ABFE-9479-578FD3892B12}"/>
              </a:ext>
            </a:extLst>
          </p:cNvPr>
          <p:cNvSpPr>
            <a:spLocks noGrp="1"/>
          </p:cNvSpPr>
          <p:nvPr>
            <p:ph type="title"/>
          </p:nvPr>
        </p:nvSpPr>
        <p:spPr/>
        <p:txBody>
          <a:bodyPr/>
          <a:lstStyle/>
          <a:p>
            <a:r>
              <a:rPr lang="en-GB" dirty="0"/>
              <a:t>2. Motion estimation in </a:t>
            </a:r>
            <a:r>
              <a:rPr lang="en-GB" dirty="0" err="1"/>
              <a:t>vop’s</a:t>
            </a:r>
            <a:endParaRPr lang="en-IN" dirty="0"/>
          </a:p>
        </p:txBody>
      </p:sp>
      <p:sp>
        <p:nvSpPr>
          <p:cNvPr id="3" name="Content Placeholder 2">
            <a:extLst>
              <a:ext uri="{FF2B5EF4-FFF2-40B4-BE49-F238E27FC236}">
                <a16:creationId xmlns:a16="http://schemas.microsoft.com/office/drawing/2014/main" id="{00999BF2-77B6-9B12-F264-3EFF8440BAF7}"/>
              </a:ext>
            </a:extLst>
          </p:cNvPr>
          <p:cNvSpPr>
            <a:spLocks noGrp="1"/>
          </p:cNvSpPr>
          <p:nvPr>
            <p:ph idx="1"/>
          </p:nvPr>
        </p:nvSpPr>
        <p:spPr/>
        <p:txBody>
          <a:bodyPr/>
          <a:lstStyle/>
          <a:p>
            <a:pPr marL="0" indent="0">
              <a:buNone/>
            </a:pPr>
            <a:r>
              <a:rPr lang="en-GB" dirty="0"/>
              <a:t>Based on the motion estimation and motion compensation philosophy, three types of VOPs can be defined : </a:t>
            </a:r>
          </a:p>
          <a:p>
            <a:r>
              <a:rPr lang="en-GB" dirty="0"/>
              <a:t>I-VOP : These are the intra-coded VOPs, similar to the intra coded frames (I-picture) where no motion estimation is employed and only texture coding is done. </a:t>
            </a:r>
          </a:p>
          <a:p>
            <a:r>
              <a:rPr lang="en-GB" dirty="0"/>
              <a:t>P-VOP : These VOPs use forward prediction for motion compensation, very similar to the P-picture. </a:t>
            </a:r>
          </a:p>
          <a:p>
            <a:r>
              <a:rPr lang="en-GB" dirty="0"/>
              <a:t>B-VOP: These VOPs are bi-directionally predicted, very similar to the </a:t>
            </a:r>
            <a:r>
              <a:rPr lang="en-GB" dirty="0" err="1"/>
              <a:t>Bpicture</a:t>
            </a:r>
            <a:r>
              <a:rPr lang="en-GB" dirty="0"/>
              <a:t>. </a:t>
            </a:r>
            <a:endParaRPr lang="en-IN" dirty="0"/>
          </a:p>
        </p:txBody>
      </p:sp>
    </p:spTree>
    <p:extLst>
      <p:ext uri="{BB962C8B-B14F-4D97-AF65-F5344CB8AC3E}">
        <p14:creationId xmlns:p14="http://schemas.microsoft.com/office/powerpoint/2010/main" val="32817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DB6E-85B1-C33B-B9D5-137921BF7BF2}"/>
              </a:ext>
            </a:extLst>
          </p:cNvPr>
          <p:cNvSpPr>
            <a:spLocks noGrp="1"/>
          </p:cNvSpPr>
          <p:nvPr>
            <p:ph type="title"/>
          </p:nvPr>
        </p:nvSpPr>
        <p:spPr/>
        <p:txBody>
          <a:bodyPr/>
          <a:lstStyle/>
          <a:p>
            <a:r>
              <a:rPr lang="en-GB" dirty="0"/>
              <a:t>3. Texture coding</a:t>
            </a:r>
            <a:endParaRPr lang="en-IN" dirty="0"/>
          </a:p>
        </p:txBody>
      </p:sp>
      <p:sp>
        <p:nvSpPr>
          <p:cNvPr id="3" name="Content Placeholder 2">
            <a:extLst>
              <a:ext uri="{FF2B5EF4-FFF2-40B4-BE49-F238E27FC236}">
                <a16:creationId xmlns:a16="http://schemas.microsoft.com/office/drawing/2014/main" id="{20DA17BB-BC1C-3533-6871-E78B7D196BD3}"/>
              </a:ext>
            </a:extLst>
          </p:cNvPr>
          <p:cNvSpPr>
            <a:spLocks noGrp="1"/>
          </p:cNvSpPr>
          <p:nvPr>
            <p:ph idx="1"/>
          </p:nvPr>
        </p:nvSpPr>
        <p:spPr/>
        <p:txBody>
          <a:bodyPr>
            <a:normAutofit/>
          </a:bodyPr>
          <a:lstStyle/>
          <a:p>
            <a:r>
              <a:rPr lang="en-GB" dirty="0"/>
              <a:t>Texture coding is to be performed on the I-VOP or the residual errors after the motion compensation in the P-VOPs and B-VOPs. </a:t>
            </a:r>
          </a:p>
          <a:p>
            <a:r>
              <a:rPr lang="en-GB" dirty="0"/>
              <a:t>For texture coding too, the shape adaptive macroblock grid is used. For each macroblock, a maximum of four 8 x 8 luminance blocks and two 8 x 8 chrominance block are employed. </a:t>
            </a:r>
          </a:p>
          <a:p>
            <a:r>
              <a:rPr lang="en-GB" dirty="0"/>
              <a:t>Special adaptation is required for the contour blocks, where image padding technique is used to fill the macro block content outside a VOP before applying the DCT in intra-VOP.</a:t>
            </a:r>
            <a:endParaRPr lang="en-IN" dirty="0"/>
          </a:p>
        </p:txBody>
      </p:sp>
    </p:spTree>
    <p:extLst>
      <p:ext uri="{BB962C8B-B14F-4D97-AF65-F5344CB8AC3E}">
        <p14:creationId xmlns:p14="http://schemas.microsoft.com/office/powerpoint/2010/main" val="3517470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85D4-0AC0-EA7C-7396-A4E0E4D21F5E}"/>
              </a:ext>
            </a:extLst>
          </p:cNvPr>
          <p:cNvSpPr>
            <a:spLocks noGrp="1"/>
          </p:cNvSpPr>
          <p:nvPr>
            <p:ph type="title"/>
          </p:nvPr>
        </p:nvSpPr>
        <p:spPr/>
        <p:txBody>
          <a:bodyPr/>
          <a:lstStyle/>
          <a:p>
            <a:r>
              <a:rPr lang="en-GB" dirty="0"/>
              <a:t>4. Multiplexing of shape, motion and texture information</a:t>
            </a:r>
            <a:endParaRPr lang="en-IN" dirty="0"/>
          </a:p>
        </p:txBody>
      </p:sp>
      <p:sp>
        <p:nvSpPr>
          <p:cNvPr id="3" name="Content Placeholder 2">
            <a:extLst>
              <a:ext uri="{FF2B5EF4-FFF2-40B4-BE49-F238E27FC236}">
                <a16:creationId xmlns:a16="http://schemas.microsoft.com/office/drawing/2014/main" id="{1E28B0FA-3B9D-754F-68C8-7B9C871D7FE6}"/>
              </a:ext>
            </a:extLst>
          </p:cNvPr>
          <p:cNvSpPr>
            <a:spLocks noGrp="1"/>
          </p:cNvSpPr>
          <p:nvPr>
            <p:ph idx="1"/>
          </p:nvPr>
        </p:nvSpPr>
        <p:spPr/>
        <p:txBody>
          <a:bodyPr/>
          <a:lstStyle/>
          <a:p>
            <a:pPr marL="0" indent="0">
              <a:buNone/>
            </a:pPr>
            <a:r>
              <a:rPr lang="en-GB" dirty="0"/>
              <a:t>The video object layer (VOL) is formed by multiplexing the encoded VOP information in the following order: </a:t>
            </a:r>
          </a:p>
          <a:p>
            <a:r>
              <a:rPr lang="en-GB" dirty="0"/>
              <a:t>Shape encoding </a:t>
            </a:r>
          </a:p>
          <a:p>
            <a:r>
              <a:rPr lang="en-GB" dirty="0"/>
              <a:t>Motion vector encoding  </a:t>
            </a:r>
          </a:p>
          <a:p>
            <a:r>
              <a:rPr lang="en-GB" dirty="0"/>
              <a:t>Texture coding </a:t>
            </a:r>
            <a:endParaRPr lang="en-IN" dirty="0"/>
          </a:p>
        </p:txBody>
      </p:sp>
    </p:spTree>
    <p:extLst>
      <p:ext uri="{BB962C8B-B14F-4D97-AF65-F5344CB8AC3E}">
        <p14:creationId xmlns:p14="http://schemas.microsoft.com/office/powerpoint/2010/main" val="38585574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05D5-6C38-08A5-1DD0-C7EDE823802F}"/>
              </a:ext>
            </a:extLst>
          </p:cNvPr>
          <p:cNvSpPr>
            <a:spLocks noGrp="1"/>
          </p:cNvSpPr>
          <p:nvPr>
            <p:ph type="title"/>
          </p:nvPr>
        </p:nvSpPr>
        <p:spPr/>
        <p:txBody>
          <a:bodyPr/>
          <a:lstStyle/>
          <a:p>
            <a:r>
              <a:rPr lang="en-GB" dirty="0"/>
              <a:t>Spatial and temporal scalability of mpeg-4</a:t>
            </a:r>
            <a:endParaRPr lang="en-IN" dirty="0"/>
          </a:p>
        </p:txBody>
      </p:sp>
      <p:sp>
        <p:nvSpPr>
          <p:cNvPr id="3" name="Content Placeholder 2">
            <a:extLst>
              <a:ext uri="{FF2B5EF4-FFF2-40B4-BE49-F238E27FC236}">
                <a16:creationId xmlns:a16="http://schemas.microsoft.com/office/drawing/2014/main" id="{CF4BE1AE-9CA7-D255-C864-FB67138681FF}"/>
              </a:ext>
            </a:extLst>
          </p:cNvPr>
          <p:cNvSpPr>
            <a:spLocks noGrp="1"/>
          </p:cNvSpPr>
          <p:nvPr>
            <p:ph idx="1"/>
          </p:nvPr>
        </p:nvSpPr>
        <p:spPr/>
        <p:txBody>
          <a:bodyPr/>
          <a:lstStyle/>
          <a:p>
            <a:r>
              <a:rPr lang="en-GB" dirty="0"/>
              <a:t>each VOP can be encoded to multiple number of VOLs of which only one forms the base layer and the remaining ones compose the enhancement layers. The layered bitstream has a major advantage in terms of prioritized transmission and error resiliency. </a:t>
            </a:r>
          </a:p>
          <a:p>
            <a:pPr marL="0" indent="0">
              <a:buNone/>
            </a:pPr>
            <a:r>
              <a:rPr lang="en-GB" dirty="0"/>
              <a:t>Two types of scalabilities are supported in VOP encoding process</a:t>
            </a:r>
          </a:p>
          <a:p>
            <a:r>
              <a:rPr lang="en-GB" dirty="0"/>
              <a:t>Spatial Scalability</a:t>
            </a:r>
          </a:p>
          <a:p>
            <a:r>
              <a:rPr lang="en-GB" dirty="0"/>
              <a:t>Temporal Scalability</a:t>
            </a:r>
            <a:endParaRPr lang="en-IN" dirty="0"/>
          </a:p>
        </p:txBody>
      </p:sp>
    </p:spTree>
    <p:extLst>
      <p:ext uri="{BB962C8B-B14F-4D97-AF65-F5344CB8AC3E}">
        <p14:creationId xmlns:p14="http://schemas.microsoft.com/office/powerpoint/2010/main" val="4130135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0687-616A-C051-716A-B9339B9780E5}"/>
              </a:ext>
            </a:extLst>
          </p:cNvPr>
          <p:cNvSpPr>
            <a:spLocks noGrp="1"/>
          </p:cNvSpPr>
          <p:nvPr>
            <p:ph type="title"/>
          </p:nvPr>
        </p:nvSpPr>
        <p:spPr/>
        <p:txBody>
          <a:bodyPr/>
          <a:lstStyle/>
          <a:p>
            <a:r>
              <a:rPr lang="en-GB" dirty="0"/>
              <a:t>1. Spatial scalability</a:t>
            </a:r>
            <a:endParaRPr lang="en-IN" dirty="0"/>
          </a:p>
        </p:txBody>
      </p:sp>
      <p:pic>
        <p:nvPicPr>
          <p:cNvPr id="4" name="Picture 3">
            <a:extLst>
              <a:ext uri="{FF2B5EF4-FFF2-40B4-BE49-F238E27FC236}">
                <a16:creationId xmlns:a16="http://schemas.microsoft.com/office/drawing/2014/main" id="{A3BEC190-25A0-B24B-4CBD-EC237D99027C}"/>
              </a:ext>
            </a:extLst>
          </p:cNvPr>
          <p:cNvPicPr>
            <a:picLocks noChangeAspect="1"/>
          </p:cNvPicPr>
          <p:nvPr/>
        </p:nvPicPr>
        <p:blipFill>
          <a:blip r:embed="rId2"/>
          <a:stretch>
            <a:fillRect/>
          </a:stretch>
        </p:blipFill>
        <p:spPr>
          <a:xfrm>
            <a:off x="3502881" y="2122458"/>
            <a:ext cx="5186238" cy="3460193"/>
          </a:xfrm>
          <a:prstGeom prst="rect">
            <a:avLst/>
          </a:prstGeom>
        </p:spPr>
      </p:pic>
    </p:spTree>
    <p:extLst>
      <p:ext uri="{BB962C8B-B14F-4D97-AF65-F5344CB8AC3E}">
        <p14:creationId xmlns:p14="http://schemas.microsoft.com/office/powerpoint/2010/main" val="1078459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A836-76C8-EEA4-3553-70CE2D4200BD}"/>
              </a:ext>
            </a:extLst>
          </p:cNvPr>
          <p:cNvSpPr>
            <a:spLocks noGrp="1"/>
          </p:cNvSpPr>
          <p:nvPr>
            <p:ph type="title"/>
          </p:nvPr>
        </p:nvSpPr>
        <p:spPr/>
        <p:txBody>
          <a:bodyPr/>
          <a:lstStyle/>
          <a:p>
            <a:r>
              <a:rPr lang="en-GB" dirty="0"/>
              <a:t>1. Spatial scalability</a:t>
            </a:r>
            <a:endParaRPr lang="en-IN" dirty="0"/>
          </a:p>
        </p:txBody>
      </p:sp>
      <p:sp>
        <p:nvSpPr>
          <p:cNvPr id="3" name="Content Placeholder 2">
            <a:extLst>
              <a:ext uri="{FF2B5EF4-FFF2-40B4-BE49-F238E27FC236}">
                <a16:creationId xmlns:a16="http://schemas.microsoft.com/office/drawing/2014/main" id="{AD2C4D3B-5654-BA27-93C2-4A8122766A2D}"/>
              </a:ext>
            </a:extLst>
          </p:cNvPr>
          <p:cNvSpPr>
            <a:spLocks noGrp="1"/>
          </p:cNvSpPr>
          <p:nvPr>
            <p:ph idx="1"/>
          </p:nvPr>
        </p:nvSpPr>
        <p:spPr/>
        <p:txBody>
          <a:bodyPr/>
          <a:lstStyle/>
          <a:p>
            <a:r>
              <a:rPr lang="en-GB" dirty="0"/>
              <a:t>This is very similar to the spatial scalability support in MPEG-2. Here, multi resolution representations of the VOPs are formed by spatially </a:t>
            </a:r>
            <a:r>
              <a:rPr lang="en-GB" dirty="0" err="1"/>
              <a:t>downsampling</a:t>
            </a:r>
            <a:r>
              <a:rPr lang="en-GB" dirty="0"/>
              <a:t> the input video signal into a number of levels. </a:t>
            </a:r>
          </a:p>
          <a:p>
            <a:r>
              <a:rPr lang="en-GB" dirty="0"/>
              <a:t>The lowest resolution level supports the base-layer bit stream and the subsequent upper resolutions are predicted by </a:t>
            </a:r>
            <a:r>
              <a:rPr lang="en-GB" dirty="0" err="1"/>
              <a:t>upsampling</a:t>
            </a:r>
            <a:r>
              <a:rPr lang="en-GB" dirty="0"/>
              <a:t> from the lower resolution of the VOP. </a:t>
            </a:r>
            <a:endParaRPr lang="en-IN" dirty="0"/>
          </a:p>
        </p:txBody>
      </p:sp>
    </p:spTree>
    <p:extLst>
      <p:ext uri="{BB962C8B-B14F-4D97-AF65-F5344CB8AC3E}">
        <p14:creationId xmlns:p14="http://schemas.microsoft.com/office/powerpoint/2010/main" val="591930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017C-4C77-1C04-A21F-DC0C507C207C}"/>
              </a:ext>
            </a:extLst>
          </p:cNvPr>
          <p:cNvSpPr>
            <a:spLocks noGrp="1"/>
          </p:cNvSpPr>
          <p:nvPr>
            <p:ph type="title"/>
          </p:nvPr>
        </p:nvSpPr>
        <p:spPr/>
        <p:txBody>
          <a:bodyPr/>
          <a:lstStyle/>
          <a:p>
            <a:r>
              <a:rPr lang="en-GB" dirty="0"/>
              <a:t>2. Temporal scalability</a:t>
            </a:r>
            <a:endParaRPr lang="en-IN" dirty="0"/>
          </a:p>
        </p:txBody>
      </p:sp>
      <p:sp>
        <p:nvSpPr>
          <p:cNvPr id="3" name="Content Placeholder 2">
            <a:extLst>
              <a:ext uri="{FF2B5EF4-FFF2-40B4-BE49-F238E27FC236}">
                <a16:creationId xmlns:a16="http://schemas.microsoft.com/office/drawing/2014/main" id="{69BBF71D-1435-AF89-F6FE-DB8C520BA289}"/>
              </a:ext>
            </a:extLst>
          </p:cNvPr>
          <p:cNvSpPr>
            <a:spLocks noGrp="1"/>
          </p:cNvSpPr>
          <p:nvPr>
            <p:ph idx="1"/>
          </p:nvPr>
        </p:nvSpPr>
        <p:spPr/>
        <p:txBody>
          <a:bodyPr/>
          <a:lstStyle/>
          <a:p>
            <a:r>
              <a:rPr lang="en-GB" dirty="0"/>
              <a:t>Like the spatial scalability temporal scalability too generates a layered bit stream in which the base-layer is formed by temporally subsampling the video objects and the enhancement layers are obtained by temporal prediction from the lower layers</a:t>
            </a:r>
          </a:p>
          <a:p>
            <a:r>
              <a:rPr lang="en-GB" dirty="0"/>
              <a:t>Using the MPEG-4 VOP temporal scalability approach, it is possible to have different frame rates for different video objects.</a:t>
            </a:r>
            <a:endParaRPr lang="en-IN" dirty="0"/>
          </a:p>
        </p:txBody>
      </p:sp>
    </p:spTree>
    <p:extLst>
      <p:ext uri="{BB962C8B-B14F-4D97-AF65-F5344CB8AC3E}">
        <p14:creationId xmlns:p14="http://schemas.microsoft.com/office/powerpoint/2010/main" val="37817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76CA-8501-6073-54D3-3C03BA62B2E6}"/>
              </a:ext>
            </a:extLst>
          </p:cNvPr>
          <p:cNvSpPr>
            <a:spLocks noGrp="1"/>
          </p:cNvSpPr>
          <p:nvPr>
            <p:ph type="title"/>
          </p:nvPr>
        </p:nvSpPr>
        <p:spPr/>
        <p:txBody>
          <a:bodyPr/>
          <a:lstStyle/>
          <a:p>
            <a:r>
              <a:rPr lang="en-GB" dirty="0"/>
              <a:t>1. Intraframe coded pictures(</a:t>
            </a:r>
            <a:r>
              <a:rPr lang="en-GB" dirty="0" err="1"/>
              <a:t>i</a:t>
            </a:r>
            <a:r>
              <a:rPr lang="en-GB" dirty="0"/>
              <a:t>-pictures)</a:t>
            </a:r>
            <a:endParaRPr lang="en-IN" dirty="0"/>
          </a:p>
        </p:txBody>
      </p:sp>
      <p:sp>
        <p:nvSpPr>
          <p:cNvPr id="3" name="Content Placeholder 2">
            <a:extLst>
              <a:ext uri="{FF2B5EF4-FFF2-40B4-BE49-F238E27FC236}">
                <a16:creationId xmlns:a16="http://schemas.microsoft.com/office/drawing/2014/main" id="{3EAEAE16-DE3D-B914-445C-0A1665BA5A80}"/>
              </a:ext>
            </a:extLst>
          </p:cNvPr>
          <p:cNvSpPr>
            <a:spLocks noGrp="1"/>
          </p:cNvSpPr>
          <p:nvPr>
            <p:ph idx="1"/>
          </p:nvPr>
        </p:nvSpPr>
        <p:spPr/>
        <p:txBody>
          <a:bodyPr>
            <a:normAutofit fontScale="92500" lnSpcReduction="10000"/>
          </a:bodyPr>
          <a:lstStyle/>
          <a:p>
            <a:r>
              <a:rPr lang="en-GB" dirty="0"/>
              <a:t>These pictures are coded without reference to other pictures in the video sequence. I-pictures therefore do not use any motion estimation and motion compensation and the frames are treated just like still images</a:t>
            </a:r>
          </a:p>
          <a:p>
            <a:r>
              <a:rPr lang="en-GB" dirty="0"/>
              <a:t>The pixel intensity values are DCT encoded in a manner similar to JPEG and compression is achieved by a combination of quantization and run length coding of zero coefficient</a:t>
            </a:r>
          </a:p>
          <a:p>
            <a:r>
              <a:rPr lang="en-GB" dirty="0"/>
              <a:t>The first frame of every video sequence must necessarily be an I-picture, since it does not have any past reference</a:t>
            </a:r>
          </a:p>
          <a:p>
            <a:r>
              <a:rPr lang="en-GB" dirty="0"/>
              <a:t>In MPEG-1 standard, frames are encoded as I-pictures at regular intervals to enforce updating with the current content. This is done at the beginning of every group of pictures (GOP)</a:t>
            </a:r>
          </a:p>
        </p:txBody>
      </p:sp>
    </p:spTree>
    <p:extLst>
      <p:ext uri="{BB962C8B-B14F-4D97-AF65-F5344CB8AC3E}">
        <p14:creationId xmlns:p14="http://schemas.microsoft.com/office/powerpoint/2010/main" val="406358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AD54-6279-E40E-36CF-CF23FCCF62DB}"/>
              </a:ext>
            </a:extLst>
          </p:cNvPr>
          <p:cNvSpPr>
            <a:spLocks noGrp="1"/>
          </p:cNvSpPr>
          <p:nvPr>
            <p:ph type="title"/>
          </p:nvPr>
        </p:nvSpPr>
        <p:spPr/>
        <p:txBody>
          <a:bodyPr/>
          <a:lstStyle/>
          <a:p>
            <a:r>
              <a:rPr lang="en-IN" dirty="0"/>
              <a:t>Sprite coding in MPEG-4</a:t>
            </a:r>
          </a:p>
        </p:txBody>
      </p:sp>
      <p:sp>
        <p:nvSpPr>
          <p:cNvPr id="3" name="Content Placeholder 2">
            <a:extLst>
              <a:ext uri="{FF2B5EF4-FFF2-40B4-BE49-F238E27FC236}">
                <a16:creationId xmlns:a16="http://schemas.microsoft.com/office/drawing/2014/main" id="{23E2C8A1-F75F-9C0F-8AF7-EA94C9CC24AC}"/>
              </a:ext>
            </a:extLst>
          </p:cNvPr>
          <p:cNvSpPr>
            <a:spLocks noGrp="1"/>
          </p:cNvSpPr>
          <p:nvPr>
            <p:ph idx="1"/>
          </p:nvPr>
        </p:nvSpPr>
        <p:spPr/>
        <p:txBody>
          <a:bodyPr>
            <a:normAutofit fontScale="92500" lnSpcReduction="20000"/>
          </a:bodyPr>
          <a:lstStyle/>
          <a:p>
            <a:r>
              <a:rPr lang="en-GB" dirty="0"/>
              <a:t>The object based coding in MPEG-4 essentially requires video segmentation algorithm to extract the foreground from the background. This idea is extended to sprite coding, in which the background is reconstructed and transmitted separately from the foreground, using a very sophisticated motion analysis and prediction strategies. </a:t>
            </a:r>
          </a:p>
          <a:p>
            <a:r>
              <a:rPr lang="en-GB" dirty="0"/>
              <a:t>the large, static panorama picture is first transmitted to the receiver.  For each frame, camera parameters are transmitted separately, which facilitates extraction of frame backgrounds from the panorama. The foreground is encoded separately and the receiver composes the scene from the separately transmitted foreground and the background. </a:t>
            </a:r>
          </a:p>
          <a:p>
            <a:r>
              <a:rPr lang="en-GB" dirty="0"/>
              <a:t>Since sprite-coding requires only one time transmission of the background, substantial coding gain is usually achieved as compared to the usual block based encoding of the entire scene. </a:t>
            </a:r>
            <a:endParaRPr lang="en-IN" dirty="0"/>
          </a:p>
        </p:txBody>
      </p:sp>
    </p:spTree>
    <p:extLst>
      <p:ext uri="{BB962C8B-B14F-4D97-AF65-F5344CB8AC3E}">
        <p14:creationId xmlns:p14="http://schemas.microsoft.com/office/powerpoint/2010/main" val="1477138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628A-86A9-75CA-E644-B7E56924AD43}"/>
              </a:ext>
            </a:extLst>
          </p:cNvPr>
          <p:cNvSpPr>
            <a:spLocks noGrp="1"/>
          </p:cNvSpPr>
          <p:nvPr>
            <p:ph type="title"/>
          </p:nvPr>
        </p:nvSpPr>
        <p:spPr/>
        <p:txBody>
          <a:bodyPr/>
          <a:lstStyle/>
          <a:p>
            <a:r>
              <a:rPr lang="en-GB" dirty="0"/>
              <a:t>Facial feature animation capabilities of MPEG-4</a:t>
            </a:r>
            <a:endParaRPr lang="en-IN" dirty="0"/>
          </a:p>
        </p:txBody>
      </p:sp>
      <p:sp>
        <p:nvSpPr>
          <p:cNvPr id="3" name="Content Placeholder 2">
            <a:extLst>
              <a:ext uri="{FF2B5EF4-FFF2-40B4-BE49-F238E27FC236}">
                <a16:creationId xmlns:a16="http://schemas.microsoft.com/office/drawing/2014/main" id="{8A547DF2-08F5-7D92-315C-869A00962995}"/>
              </a:ext>
            </a:extLst>
          </p:cNvPr>
          <p:cNvSpPr>
            <a:spLocks noGrp="1"/>
          </p:cNvSpPr>
          <p:nvPr>
            <p:ph idx="1"/>
          </p:nvPr>
        </p:nvSpPr>
        <p:spPr/>
        <p:txBody>
          <a:bodyPr/>
          <a:lstStyle/>
          <a:p>
            <a:r>
              <a:rPr lang="en-GB" dirty="0"/>
              <a:t>The sprite coding concepts can be extended to the model based video coding for head-and shoulder video sequences. Such model based coding techniques use a 3-D wire mesh model of a human head and shoulders. A sprite image of a person is mapped on to the 3-D surface to represent the texture details of the person. </a:t>
            </a:r>
          </a:p>
          <a:p>
            <a:r>
              <a:rPr lang="en-GB" dirty="0"/>
              <a:t>Both model and human –face sprites are required to be sent by the transmitter to the receiver in the beginning and subsequently, for each frame, only a few parameters, that represent the motion of the person are to be transmitted. Transmission of 2 to 6 motion parameters per frame is sufficient for excellent predictions of the face region. </a:t>
            </a:r>
            <a:endParaRPr lang="en-IN" dirty="0"/>
          </a:p>
        </p:txBody>
      </p:sp>
    </p:spTree>
    <p:extLst>
      <p:ext uri="{BB962C8B-B14F-4D97-AF65-F5344CB8AC3E}">
        <p14:creationId xmlns:p14="http://schemas.microsoft.com/office/powerpoint/2010/main" val="702091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19D-8B15-32C9-B43D-EC8FCA41D43E}"/>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333D372E-583E-4F16-3ACD-A60242C144A0}"/>
              </a:ext>
            </a:extLst>
          </p:cNvPr>
          <p:cNvSpPr>
            <a:spLocks noGrp="1"/>
          </p:cNvSpPr>
          <p:nvPr>
            <p:ph idx="1"/>
          </p:nvPr>
        </p:nvSpPr>
        <p:spPr/>
        <p:txBody>
          <a:bodyPr>
            <a:normAutofit/>
          </a:bodyPr>
          <a:lstStyle/>
          <a:p>
            <a:r>
              <a:rPr lang="en-GB" b="0" i="0" u="none" strike="noStrike" baseline="0" dirty="0"/>
              <a:t>“Multimedia Systems Design” Prabhat K. </a:t>
            </a:r>
            <a:r>
              <a:rPr lang="en-GB" b="0" i="0" u="none" strike="noStrike" baseline="0" dirty="0" err="1"/>
              <a:t>Andleigh</a:t>
            </a:r>
            <a:r>
              <a:rPr lang="en-GB" b="0" i="0" u="none" strike="noStrike" baseline="0" dirty="0"/>
              <a:t>, Kiran </a:t>
            </a:r>
            <a:r>
              <a:rPr lang="en-GB" b="0" i="0" u="none" strike="noStrike" baseline="0" dirty="0" err="1"/>
              <a:t>Thakrar</a:t>
            </a:r>
            <a:endParaRPr lang="en-GB" b="0" i="0" u="none" strike="noStrike" baseline="0" dirty="0"/>
          </a:p>
          <a:p>
            <a:r>
              <a:rPr lang="en-IN" dirty="0"/>
              <a:t>https://nptel.ac.in/courses/117105083</a:t>
            </a:r>
          </a:p>
        </p:txBody>
      </p:sp>
    </p:spTree>
    <p:extLst>
      <p:ext uri="{BB962C8B-B14F-4D97-AF65-F5344CB8AC3E}">
        <p14:creationId xmlns:p14="http://schemas.microsoft.com/office/powerpoint/2010/main" val="153582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89E0-6EF9-61DC-C550-B6B539EC6B84}"/>
              </a:ext>
            </a:extLst>
          </p:cNvPr>
          <p:cNvSpPr>
            <a:spLocks noGrp="1"/>
          </p:cNvSpPr>
          <p:nvPr>
            <p:ph type="title"/>
          </p:nvPr>
        </p:nvSpPr>
        <p:spPr/>
        <p:txBody>
          <a:bodyPr/>
          <a:lstStyle/>
          <a:p>
            <a:r>
              <a:rPr lang="en-GB" dirty="0"/>
              <a:t>1. Intraframe coded pictures(</a:t>
            </a:r>
            <a:r>
              <a:rPr lang="en-GB" dirty="0" err="1"/>
              <a:t>i</a:t>
            </a:r>
            <a:r>
              <a:rPr lang="en-GB" dirty="0"/>
              <a:t>-pictures)</a:t>
            </a:r>
            <a:endParaRPr lang="en-IN" dirty="0"/>
          </a:p>
        </p:txBody>
      </p:sp>
      <p:sp>
        <p:nvSpPr>
          <p:cNvPr id="3" name="Content Placeholder 2">
            <a:extLst>
              <a:ext uri="{FF2B5EF4-FFF2-40B4-BE49-F238E27FC236}">
                <a16:creationId xmlns:a16="http://schemas.microsoft.com/office/drawing/2014/main" id="{7ED4238C-4728-0A6F-06DF-ADEF13EA7416}"/>
              </a:ext>
            </a:extLst>
          </p:cNvPr>
          <p:cNvSpPr>
            <a:spLocks noGrp="1"/>
          </p:cNvSpPr>
          <p:nvPr>
            <p:ph idx="1"/>
          </p:nvPr>
        </p:nvSpPr>
        <p:spPr/>
        <p:txBody>
          <a:bodyPr/>
          <a:lstStyle/>
          <a:p>
            <a:pPr marL="0" indent="0">
              <a:buNone/>
            </a:pPr>
            <a:r>
              <a:rPr lang="en-GB" dirty="0"/>
              <a:t>Advantages:</a:t>
            </a:r>
          </a:p>
          <a:p>
            <a:r>
              <a:rPr lang="en-GB" dirty="0"/>
              <a:t>I-pictures have better reconstruction quality</a:t>
            </a:r>
          </a:p>
          <a:p>
            <a:r>
              <a:rPr lang="en-GB" dirty="0"/>
              <a:t>I-pictures allow random access and fast forward / fast rewind (FF/FR) functionalities in the bitstream</a:t>
            </a:r>
          </a:p>
          <a:p>
            <a:pPr marL="0" indent="0">
              <a:buNone/>
            </a:pPr>
            <a:r>
              <a:rPr lang="en-GB" dirty="0"/>
              <a:t>Disadvantages:</a:t>
            </a:r>
          </a:p>
          <a:p>
            <a:r>
              <a:rPr lang="en-GB" dirty="0"/>
              <a:t>Since there is no temporal prediction, I pictures achieve very poor compression performance and require significant bits for encoding</a:t>
            </a:r>
            <a:endParaRPr lang="en-IN" dirty="0"/>
          </a:p>
        </p:txBody>
      </p:sp>
    </p:spTree>
    <p:extLst>
      <p:ext uri="{BB962C8B-B14F-4D97-AF65-F5344CB8AC3E}">
        <p14:creationId xmlns:p14="http://schemas.microsoft.com/office/powerpoint/2010/main" val="300135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899D-2464-0207-2B54-151D0D77A747}"/>
              </a:ext>
            </a:extLst>
          </p:cNvPr>
          <p:cNvSpPr>
            <a:spLocks noGrp="1"/>
          </p:cNvSpPr>
          <p:nvPr>
            <p:ph type="title"/>
          </p:nvPr>
        </p:nvSpPr>
        <p:spPr/>
        <p:txBody>
          <a:bodyPr/>
          <a:lstStyle/>
          <a:p>
            <a:r>
              <a:rPr lang="en-GB" dirty="0"/>
              <a:t>2. Interframe Predicted pictures(P-Pictures)</a:t>
            </a:r>
            <a:endParaRPr lang="en-IN" dirty="0"/>
          </a:p>
        </p:txBody>
      </p:sp>
      <p:sp>
        <p:nvSpPr>
          <p:cNvPr id="3" name="Content Placeholder 2">
            <a:extLst>
              <a:ext uri="{FF2B5EF4-FFF2-40B4-BE49-F238E27FC236}">
                <a16:creationId xmlns:a16="http://schemas.microsoft.com/office/drawing/2014/main" id="{CB759FB8-6D65-D7EF-FEF4-C58D5C6E174B}"/>
              </a:ext>
            </a:extLst>
          </p:cNvPr>
          <p:cNvSpPr>
            <a:spLocks noGrp="1"/>
          </p:cNvSpPr>
          <p:nvPr>
            <p:ph idx="1"/>
          </p:nvPr>
        </p:nvSpPr>
        <p:spPr/>
        <p:txBody>
          <a:bodyPr>
            <a:normAutofit lnSpcReduction="10000"/>
          </a:bodyPr>
          <a:lstStyle/>
          <a:p>
            <a:r>
              <a:rPr lang="en-GB" dirty="0"/>
              <a:t>These pictures are coded with reference to the nearest (in temporal order) coded I-picture or P-picture, using motion compensation for prediction</a:t>
            </a:r>
          </a:p>
          <a:p>
            <a:pPr marL="0" indent="0">
              <a:buNone/>
            </a:pPr>
            <a:r>
              <a:rPr lang="en-GB" dirty="0"/>
              <a:t>Advantages:</a:t>
            </a:r>
          </a:p>
          <a:p>
            <a:r>
              <a:rPr lang="en-GB" dirty="0"/>
              <a:t>Since these pictures use the temporal redundancy for encoding, they achieve better compression performance as compared to I-pictures</a:t>
            </a:r>
          </a:p>
          <a:p>
            <a:pPr marL="0" indent="0">
              <a:buNone/>
            </a:pPr>
            <a:r>
              <a:rPr lang="en-IN" dirty="0"/>
              <a:t>Disadvantages:</a:t>
            </a:r>
          </a:p>
          <a:p>
            <a:r>
              <a:rPr lang="en-GB" dirty="0"/>
              <a:t>these pictures do not allow random access and FF/FR functionalities in the bitstream</a:t>
            </a:r>
            <a:endParaRPr lang="en-IN" dirty="0"/>
          </a:p>
          <a:p>
            <a:r>
              <a:rPr lang="en-GB" dirty="0"/>
              <a:t>temporal prediction does not work where there are scene changes</a:t>
            </a:r>
            <a:endParaRPr lang="en-IN" dirty="0"/>
          </a:p>
        </p:txBody>
      </p:sp>
    </p:spTree>
    <p:extLst>
      <p:ext uri="{BB962C8B-B14F-4D97-AF65-F5344CB8AC3E}">
        <p14:creationId xmlns:p14="http://schemas.microsoft.com/office/powerpoint/2010/main" val="22569957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145</TotalTime>
  <Words>4478</Words>
  <Application>Microsoft Office PowerPoint</Application>
  <PresentationFormat>Widescreen</PresentationFormat>
  <Paragraphs>297</Paragraphs>
  <Slides>72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72</vt:i4>
      </vt:variant>
    </vt:vector>
  </HeadingPairs>
  <TitlesOfParts>
    <vt:vector size="75" baseType="lpstr">
      <vt:lpstr>Arial</vt:lpstr>
      <vt:lpstr>Gill Sans MT</vt:lpstr>
      <vt:lpstr>Gallery</vt:lpstr>
      <vt:lpstr>Video compression standards</vt:lpstr>
      <vt:lpstr>MPEG 1 STANDARD</vt:lpstr>
      <vt:lpstr>Basic objectives</vt:lpstr>
      <vt:lpstr>Basic objectives</vt:lpstr>
      <vt:lpstr>Constrained Parameters in MPEG-1</vt:lpstr>
      <vt:lpstr>Picture types in mpeg-1</vt:lpstr>
      <vt:lpstr>1. Intraframe coded pictures(i-pictures)</vt:lpstr>
      <vt:lpstr>1. Intraframe coded pictures(i-pictures)</vt:lpstr>
      <vt:lpstr>2. Interframe Predicted pictures(P-Pictures)</vt:lpstr>
      <vt:lpstr>3. bi-directionally predicted pictures(b-pictures)</vt:lpstr>
      <vt:lpstr>3. bi-directionally predicted pictures(b-pictures)</vt:lpstr>
      <vt:lpstr>PowerPoint Presentation</vt:lpstr>
      <vt:lpstr>Hierarchical data structure in mpeg-1</vt:lpstr>
      <vt:lpstr>Hierarchical data structure in mpeg-1</vt:lpstr>
      <vt:lpstr>Hierarchical data structure in mpeg-1</vt:lpstr>
      <vt:lpstr>Macroblock types supported by mpeg-1 standard</vt:lpstr>
      <vt:lpstr>1. Macroblock types for i-pictures</vt:lpstr>
      <vt:lpstr>2. Macroblock types for p-pictures</vt:lpstr>
      <vt:lpstr>2. Macroblock types for p-pictures</vt:lpstr>
      <vt:lpstr>2. Macroblock types for p-pictures</vt:lpstr>
      <vt:lpstr>3. Macroblock types for b-pictures</vt:lpstr>
      <vt:lpstr>3. Macroblock types for b-pictures</vt:lpstr>
      <vt:lpstr>Mpeg-2 standard</vt:lpstr>
      <vt:lpstr>Basic objectives</vt:lpstr>
      <vt:lpstr>Profiles and levels of mpeg-2</vt:lpstr>
      <vt:lpstr>Profiles and levels of mpeg-2</vt:lpstr>
      <vt:lpstr>Profiles and levels of mpeg-2</vt:lpstr>
      <vt:lpstr>PowerPoint Presentation</vt:lpstr>
      <vt:lpstr>Interlaced Video: Frame picture and field picture </vt:lpstr>
      <vt:lpstr>Interlaced Video: Frame picture and field picture </vt:lpstr>
      <vt:lpstr>Field and frame prediction</vt:lpstr>
      <vt:lpstr>PowerPoint Presentation</vt:lpstr>
      <vt:lpstr>Field and frame prediction</vt:lpstr>
      <vt:lpstr>Chrominance format for mpeg-2</vt:lpstr>
      <vt:lpstr>Chrominance format for mpeg-2</vt:lpstr>
      <vt:lpstr>Chrominance format for mpeg-2</vt:lpstr>
      <vt:lpstr>Scalability support of mpeg-2</vt:lpstr>
      <vt:lpstr>PowerPoint Presentation</vt:lpstr>
      <vt:lpstr>Scalability support of mpeg-2</vt:lpstr>
      <vt:lpstr>Scalable coding schemes</vt:lpstr>
      <vt:lpstr>1. Snr scalability</vt:lpstr>
      <vt:lpstr>2. Spatial scalability</vt:lpstr>
      <vt:lpstr>3. Temporal Scalability</vt:lpstr>
      <vt:lpstr>Data partitioning in mpeg-2 bit-stream</vt:lpstr>
      <vt:lpstr>Mpeg-4 standard</vt:lpstr>
      <vt:lpstr>Basic objectives</vt:lpstr>
      <vt:lpstr>Content based interactivity</vt:lpstr>
      <vt:lpstr>Toolbox approach of mpeg-4</vt:lpstr>
      <vt:lpstr>Toolbox approach of mpeg-4</vt:lpstr>
      <vt:lpstr>Video object representation and encoding layers</vt:lpstr>
      <vt:lpstr>Video object representation and encoding layers</vt:lpstr>
      <vt:lpstr>Video object representation and encoding layers</vt:lpstr>
      <vt:lpstr>PowerPoint Presentation</vt:lpstr>
      <vt:lpstr>Video object representation and encoding layers</vt:lpstr>
      <vt:lpstr>Vop encoding and shape adaptive macroblock grid</vt:lpstr>
      <vt:lpstr>Vop encoding and shape adaptive macroblock grid</vt:lpstr>
      <vt:lpstr>Vop encoding and shape adaptive macroblock grid</vt:lpstr>
      <vt:lpstr>Encoding of vop’s</vt:lpstr>
      <vt:lpstr>1. Shape coding in mpeg-4</vt:lpstr>
      <vt:lpstr>1. Shape coding in mpeg-4</vt:lpstr>
      <vt:lpstr>1. Shape coding in mpeg-4</vt:lpstr>
      <vt:lpstr>2. Motion estimation in vop’s</vt:lpstr>
      <vt:lpstr>2. Motion estimation in vop’s</vt:lpstr>
      <vt:lpstr>3. Texture coding</vt:lpstr>
      <vt:lpstr>4. Multiplexing of shape, motion and texture information</vt:lpstr>
      <vt:lpstr>Spatial and temporal scalability of mpeg-4</vt:lpstr>
      <vt:lpstr>1. Spatial scalability</vt:lpstr>
      <vt:lpstr>1. Spatial scalability</vt:lpstr>
      <vt:lpstr>2. Temporal scalability</vt:lpstr>
      <vt:lpstr>Sprite coding in MPEG-4</vt:lpstr>
      <vt:lpstr>Facial feature animation capabilities of MPEG-4</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compression standards</dc:title>
  <dc:creator>Dhanya Srinivasan</dc:creator>
  <cp:lastModifiedBy>Dhanya Srinivasan</cp:lastModifiedBy>
  <cp:revision>2</cp:revision>
  <dcterms:created xsi:type="dcterms:W3CDTF">2023-11-04T04:33:35Z</dcterms:created>
  <dcterms:modified xsi:type="dcterms:W3CDTF">2023-11-04T06:59:15Z</dcterms:modified>
</cp:coreProperties>
</file>