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69" r:id="rId4"/>
    <p:sldId id="260" r:id="rId5"/>
    <p:sldId id="261" r:id="rId6"/>
    <p:sldId id="262" r:id="rId7"/>
    <p:sldId id="263" r:id="rId8"/>
    <p:sldId id="264" r:id="rId9"/>
    <p:sldId id="266"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1B766AD0-EA48-45EA-8EE5-50DFDA9CC8E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1B766AD0-EA48-45EA-8EE5-50DFDA9CC8E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1B766AD0-EA48-45EA-8EE5-50DFDA9CC8E1}"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1B766AD0-EA48-45EA-8EE5-50DFDA9CC8E1}"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766AD0-EA48-45EA-8EE5-50DFDA9CC8E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A16CCE2-9158-40FA-820F-26EFC5C8E77D}" type="datetimeFigureOut">
              <a:rPr lang="en-US" smtClean="0"/>
              <a:pPr/>
              <a:t>12/14/2022</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1B766AD0-EA48-45EA-8EE5-50DFDA9CC8E1}"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A16CCE2-9158-40FA-820F-26EFC5C8E77D}" type="datetimeFigureOut">
              <a:rPr lang="en-US" smtClean="0"/>
              <a:pPr/>
              <a:t>12/14/2022</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B766AD0-EA48-45EA-8EE5-50DFDA9CC8E1}"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dya Bhawan | Teachers of India"/>
          <p:cNvPicPr>
            <a:picLocks noChangeAspect="1" noChangeArrowheads="1"/>
          </p:cNvPicPr>
          <p:nvPr/>
        </p:nvPicPr>
        <p:blipFill>
          <a:blip r:embed="rId2" cstate="print"/>
          <a:srcRect/>
          <a:stretch>
            <a:fillRect/>
          </a:stretch>
        </p:blipFill>
        <p:spPr bwMode="auto">
          <a:xfrm>
            <a:off x="3733800" y="1295400"/>
            <a:ext cx="1656184" cy="1580728"/>
          </a:xfrm>
          <a:prstGeom prst="rect">
            <a:avLst/>
          </a:prstGeom>
          <a:ln w="88900" cap="sq" cmpd="thickThin">
            <a:solidFill>
              <a:srgbClr val="000000"/>
            </a:solidFill>
            <a:prstDash val="solid"/>
            <a:miter lim="800000"/>
          </a:ln>
          <a:effectLst>
            <a:innerShdw blurRad="76200">
              <a:srgbClr val="000000"/>
            </a:innerShdw>
          </a:effectLst>
        </p:spPr>
      </p:pic>
      <p:sp>
        <p:nvSpPr>
          <p:cNvPr id="9" name="TextBox 8"/>
          <p:cNvSpPr txBox="1"/>
          <p:nvPr/>
        </p:nvSpPr>
        <p:spPr>
          <a:xfrm>
            <a:off x="3657600" y="2514600"/>
            <a:ext cx="1947969" cy="923330"/>
          </a:xfrm>
          <a:prstGeom prst="rect">
            <a:avLst/>
          </a:prstGeom>
          <a:noFill/>
        </p:spPr>
        <p:txBody>
          <a:bodyPr wrap="square" rtlCol="0">
            <a:spAutoFit/>
          </a:bodyPr>
          <a:lstStyle/>
          <a:p>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Session </a:t>
            </a:r>
            <a:r>
              <a:rPr lang="en-US" b="1" dirty="0" smtClean="0">
                <a:latin typeface="Times New Roman" pitchFamily="18" charset="0"/>
                <a:cs typeface="Times New Roman" pitchFamily="18" charset="0"/>
              </a:rPr>
              <a:t>2022-2023</a:t>
            </a:r>
            <a:endParaRPr lang="en-US" b="1" dirty="0">
              <a:latin typeface="Times New Roman" pitchFamily="18" charset="0"/>
              <a:cs typeface="Times New Roman" pitchFamily="18" charset="0"/>
            </a:endParaRPr>
          </a:p>
        </p:txBody>
      </p:sp>
      <p:sp>
        <p:nvSpPr>
          <p:cNvPr id="13" name="TextBox 12"/>
          <p:cNvSpPr txBox="1"/>
          <p:nvPr/>
        </p:nvSpPr>
        <p:spPr>
          <a:xfrm>
            <a:off x="6248400" y="2819400"/>
            <a:ext cx="2736304" cy="1754326"/>
          </a:xfrm>
          <a:prstGeom prst="rect">
            <a:avLst/>
          </a:prstGeom>
          <a:noFill/>
        </p:spPr>
        <p:txBody>
          <a:bodyPr wrap="square" rtlCol="0">
            <a:spAutoFit/>
          </a:bodyPr>
          <a:lstStyle/>
          <a:p>
            <a:endParaRPr lang="en-US" dirty="0" smtClean="0"/>
          </a:p>
          <a:p>
            <a:endParaRPr lang="en-US" dirty="0"/>
          </a:p>
          <a:p>
            <a:r>
              <a:rPr lang="en-US" dirty="0" smtClean="0"/>
              <a:t>Presented </a:t>
            </a:r>
            <a:r>
              <a:rPr lang="en-US" dirty="0"/>
              <a:t>by: </a:t>
            </a:r>
            <a:r>
              <a:rPr lang="en-US" dirty="0">
                <a:latin typeface="Times New Roman" pitchFamily="18" charset="0"/>
                <a:cs typeface="Times New Roman" pitchFamily="18" charset="0"/>
              </a:rPr>
              <a:t>Jayant </a:t>
            </a:r>
            <a:r>
              <a:rPr lang="en-US" dirty="0" smtClean="0">
                <a:latin typeface="Times New Roman" pitchFamily="18" charset="0"/>
                <a:cs typeface="Times New Roman" pitchFamily="18" charset="0"/>
              </a:rPr>
              <a:t>Tailor</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Gaurav Ameta , Manish Vyas , Himanshu Vaishnav , Kharol Yash </a:t>
            </a:r>
            <a:endParaRPr lang="en-US" dirty="0">
              <a:latin typeface="Times New Roman" pitchFamily="18" charset="0"/>
              <a:cs typeface="Times New Roman" pitchFamily="18" charset="0"/>
            </a:endParaRPr>
          </a:p>
        </p:txBody>
      </p:sp>
      <p:sp>
        <p:nvSpPr>
          <p:cNvPr id="14" name="TextBox 13"/>
          <p:cNvSpPr txBox="1"/>
          <p:nvPr/>
        </p:nvSpPr>
        <p:spPr>
          <a:xfrm>
            <a:off x="1752600" y="5257800"/>
            <a:ext cx="6312305" cy="815608"/>
          </a:xfrm>
          <a:prstGeom prst="rect">
            <a:avLst/>
          </a:prstGeom>
          <a:noFill/>
        </p:spPr>
        <p:txBody>
          <a:bodyPr wrap="none" rtlCol="0">
            <a:spAutoFit/>
          </a:bodyPr>
          <a:lstStyle/>
          <a:p>
            <a:pPr algn="ctr">
              <a:lnSpc>
                <a:spcPct val="150000"/>
              </a:lnSpc>
            </a:pPr>
            <a:r>
              <a:rPr lang="en-US" b="1" u="sng" dirty="0">
                <a:solidFill>
                  <a:srgbClr val="C00000"/>
                </a:solidFill>
              </a:rPr>
              <a:t> DEPARTMENT OF COMPUTER SCIENCE </a:t>
            </a:r>
            <a:r>
              <a:rPr lang="en-US" b="1" u="sng" dirty="0" smtClean="0">
                <a:solidFill>
                  <a:srgbClr val="C00000"/>
                </a:solidFill>
              </a:rPr>
              <a:t>ENGINEERING</a:t>
            </a:r>
            <a:endParaRPr lang="en-US" b="1" u="sng" dirty="0">
              <a:solidFill>
                <a:srgbClr val="C00000"/>
              </a:solidFill>
            </a:endParaRPr>
          </a:p>
          <a:p>
            <a:pPr algn="ctr"/>
            <a:r>
              <a:rPr lang="en-US" b="1" dirty="0">
                <a:solidFill>
                  <a:srgbClr val="FF0000"/>
                </a:solidFill>
              </a:rPr>
              <a:t>     </a:t>
            </a:r>
            <a:r>
              <a:rPr lang="en-US" sz="2000" b="1" dirty="0">
                <a:solidFill>
                  <a:srgbClr val="FF0000"/>
                </a:solidFill>
              </a:rPr>
              <a:t>VIDYA BHAWAN POLYTECHNIC COLLEGE UDAIPUR(RAJ.)</a:t>
            </a:r>
          </a:p>
        </p:txBody>
      </p:sp>
      <p:sp>
        <p:nvSpPr>
          <p:cNvPr id="8" name="Title 7"/>
          <p:cNvSpPr>
            <a:spLocks noGrp="1"/>
          </p:cNvSpPr>
          <p:nvPr>
            <p:ph type="title"/>
          </p:nvPr>
        </p:nvSpPr>
        <p:spPr>
          <a:xfrm>
            <a:off x="533400" y="76200"/>
            <a:ext cx="8229600" cy="914400"/>
          </a:xfrm>
        </p:spPr>
        <p:txBody>
          <a:bodyPr>
            <a:normAutofit/>
          </a:bodyPr>
          <a:lstStyle/>
          <a:p>
            <a:r>
              <a:rPr lang="en-US" sz="2800" b="1" dirty="0" smtClean="0">
                <a:latin typeface="Times New Roman" pitchFamily="18" charset="0"/>
                <a:cs typeface="Times New Roman" pitchFamily="18" charset="0"/>
              </a:rPr>
              <a:t>                                       TAAR </a:t>
            </a:r>
            <a:endParaRPr lang="en-US" sz="2800" b="1" dirty="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610600" cy="5878532"/>
          </a:xfrm>
          <a:prstGeom prst="rect">
            <a:avLst/>
          </a:prstGeom>
        </p:spPr>
        <p:txBody>
          <a:bodyPr wrap="square">
            <a:spAutoFit/>
          </a:bodyPr>
          <a:lstStyle/>
          <a:p>
            <a:r>
              <a:rPr lang="en-US" sz="2400" b="1" dirty="0" smtClean="0">
                <a:latin typeface="Times New Roman" pitchFamily="18" charset="0"/>
                <a:cs typeface="Times New Roman" pitchFamily="18" charset="0"/>
              </a:rPr>
              <a:t>JSON Web Token  (JWT)</a:t>
            </a:r>
          </a:p>
          <a:p>
            <a:endParaRPr lang="en-US" dirty="0" smtClean="0"/>
          </a:p>
          <a:p>
            <a:pPr>
              <a:lnSpc>
                <a:spcPct val="150000"/>
              </a:lnSpc>
              <a:buFont typeface="Wingdings" pitchFamily="2" charset="2"/>
              <a:buChar char="Ø"/>
            </a:pPr>
            <a:r>
              <a:rPr lang="en-US" sz="2000" dirty="0" smtClean="0">
                <a:latin typeface="Times New Roman" pitchFamily="18" charset="0"/>
                <a:cs typeface="Times New Roman" pitchFamily="18" charset="0"/>
              </a:rPr>
              <a:t>A JSON web token(JWT) is JSON</a:t>
            </a:r>
            <a:r>
              <a:rPr lang="en-US" sz="2000" i="1" dirty="0" smtClean="0">
                <a:latin typeface="Times New Roman" pitchFamily="18" charset="0"/>
                <a:cs typeface="Times New Roman" pitchFamily="18" charset="0"/>
              </a:rPr>
              <a:t> Object</a:t>
            </a:r>
            <a:r>
              <a:rPr lang="en-US" sz="2000" dirty="0" smtClean="0">
                <a:latin typeface="Times New Roman" pitchFamily="18" charset="0"/>
                <a:cs typeface="Times New Roman" pitchFamily="18" charset="0"/>
              </a:rPr>
              <a:t> which is used to securely transfer information over the web(between two parties).</a:t>
            </a:r>
          </a:p>
          <a:p>
            <a:pPr>
              <a:lnSpc>
                <a:spcPct val="150000"/>
              </a:lnSpc>
              <a:buFont typeface="Wingdings" pitchFamily="2" charset="2"/>
              <a:buChar char="Ø"/>
            </a:pPr>
            <a:r>
              <a:rPr lang="en-US" sz="2000" dirty="0" smtClean="0">
                <a:latin typeface="Times New Roman" pitchFamily="18" charset="0"/>
                <a:cs typeface="Times New Roman" pitchFamily="18" charset="0"/>
              </a:rPr>
              <a:t>It can be used for an authentication system and can also be used for information exchange.The token is mainly composed of header, payload, signature. </a:t>
            </a:r>
          </a:p>
          <a:p>
            <a:endParaRPr lang="en-US" sz="20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Socket I.O</a:t>
            </a:r>
          </a:p>
          <a:p>
            <a:endParaRPr lang="en-US" sz="2000" dirty="0" smtClean="0">
              <a:latin typeface="Times New Roman" pitchFamily="18" charset="0"/>
              <a:cs typeface="Times New Roman" pitchFamily="18" charset="0"/>
            </a:endParaRPr>
          </a:p>
          <a:p>
            <a:pPr>
              <a:lnSpc>
                <a:spcPct val="150000"/>
              </a:lnSpc>
              <a:buFont typeface="Wingdings" pitchFamily="2" charset="2"/>
              <a:buChar char="Ø"/>
            </a:pPr>
            <a:r>
              <a:rPr lang="en-US" sz="2000" dirty="0" smtClean="0">
                <a:latin typeface="Times New Roman" pitchFamily="18" charset="0"/>
                <a:cs typeface="Times New Roman" pitchFamily="18" charset="0"/>
              </a:rPr>
              <a:t>Socket.IO enables real-time bidirectional event-based communication. It works on every platform, browser or device, focusing equally on reliability and speed.</a:t>
            </a:r>
          </a:p>
          <a:p>
            <a:pPr>
              <a:lnSpc>
                <a:spcPct val="150000"/>
              </a:lnSpc>
              <a:buFont typeface="Wingdings" pitchFamily="2" charset="2"/>
              <a:buChar char="Ø"/>
            </a:pPr>
            <a:r>
              <a:rPr lang="en-US" sz="2000" dirty="0" smtClean="0">
                <a:latin typeface="Times New Roman" pitchFamily="18" charset="0"/>
                <a:cs typeface="Times New Roman" pitchFamily="18" charset="0"/>
              </a:rPr>
              <a:t> Socket.IO is built on top of the WebSockets API (Client side) and Node.js. It is one of the most depended upon library on </a:t>
            </a:r>
            <a:r>
              <a:rPr lang="en-US" sz="2000" b="1" dirty="0" smtClean="0">
                <a:latin typeface="Times New Roman" pitchFamily="18" charset="0"/>
                <a:cs typeface="Times New Roman" pitchFamily="18" charset="0"/>
              </a:rPr>
              <a:t>npm</a:t>
            </a:r>
            <a:r>
              <a:rPr lang="en-US" sz="2000" dirty="0" smtClean="0">
                <a:latin typeface="Times New Roman" pitchFamily="18" charset="0"/>
                <a:cs typeface="Times New Roman" pitchFamily="18" charset="0"/>
              </a:rPr>
              <a:t> (Node Package Manager). </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7478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500688" algn="l"/>
                <a:tab pos="5770563" algn="l"/>
              </a:tabLst>
            </a:pPr>
            <a:endPar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tab pos="5500688" algn="l"/>
                <a:tab pos="5770563" algn="l"/>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TITLE OF THE PROJECT :-</a:t>
            </a:r>
          </a:p>
          <a:p>
            <a:pPr marL="0" marR="0" lvl="0" indent="0" algn="l" defTabSz="914400" rtl="0" eaLnBrk="1" fontAlgn="base" latinLnBrk="0" hangingPunct="1">
              <a:lnSpc>
                <a:spcPct val="100000"/>
              </a:lnSpc>
              <a:spcBef>
                <a:spcPct val="0"/>
              </a:spcBef>
              <a:spcAft>
                <a:spcPct val="0"/>
              </a:spcAft>
              <a:buClrTx/>
              <a:buSzTx/>
              <a:buFontTx/>
              <a:buNone/>
              <a:tabLst>
                <a:tab pos="5500688" algn="l"/>
                <a:tab pos="577056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500688" algn="l"/>
                <a:tab pos="5770563" algn="l"/>
              </a:tabLst>
            </a:pPr>
            <a:r>
              <a:rPr lang="en-US" sz="2000" b="1" dirty="0" smtClean="0">
                <a:latin typeface="Times New Roman" pitchFamily="18" charset="0"/>
                <a:cs typeface="Times New Roman" pitchFamily="18" charset="0"/>
              </a:rPr>
              <a:t>TAAR</a:t>
            </a: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500688" algn="l"/>
                <a:tab pos="5770563" algn="l"/>
              </a:tabLst>
            </a:pPr>
            <a:endPar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500688" algn="l"/>
                <a:tab pos="5770563" algn="l"/>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OBJECTIVE OF THE PROJECT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500688" algn="l"/>
                <a:tab pos="5770563" algn="l"/>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Nowadays, Communication is very important in this time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For Communicate or sharing data information or to send any information regarding as company , office , School and important documents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this cases information can be lost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endParaRPr lang="en-US" sz="2000" dirty="0" smtClean="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endParaRPr lang="en-US" sz="2000"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purpose of this project is to reduce the hardwork and especially in areas like school , college like where teachers have to assign work to students and if they are not coming by any reason so they can send work directly with their phone and any important information regarding etc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endParaRPr lang="en-US" sz="2000" b="1"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So to reduce this hardwork and the data lost problems we will build this Chat Application . So, they won't have to worry about it and their information will be safe </a:t>
            </a: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tab pos="5500688" algn="l"/>
                <a:tab pos="5770563" algn="l"/>
              </a:tabLst>
            </a:pPr>
            <a:endParaRPr lang="en-US" sz="2000"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00688" algn="l"/>
                <a:tab pos="5770563" algn="l"/>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00688" algn="l"/>
                <a:tab pos="5770563" algn="l"/>
              </a:tabLst>
            </a:pPr>
            <a:endParaRPr lang="en-US" sz="2000" b="1" dirty="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5500688" algn="l"/>
                <a:tab pos="5770563" algn="l"/>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 y="0"/>
            <a:ext cx="8382000"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smtClean="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Scope of Project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Scope of the Project is help the user to communicate with chat application to send information , message and etc and also entertainment by group chats </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Features</a:t>
            </a:r>
            <a:r>
              <a:rPr kumimoji="0" lang="en-US" sz="2400" b="1" i="0"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of our</a:t>
            </a:r>
            <a:r>
              <a:rPr kumimoji="0" lang="en-US"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lang="en-US" sz="2400" b="1" dirty="0" smtClean="0">
                <a:latin typeface="Times New Roman" pitchFamily="18" charset="0"/>
                <a:ea typeface="Times New Roman" pitchFamily="18" charset="0"/>
                <a:cs typeface="Times New Roman" pitchFamily="18" charset="0"/>
              </a:rPr>
              <a:t>P</a:t>
            </a:r>
            <a:r>
              <a:rPr kumimoji="0" lang="en-US" sz="2400" b="1" i="0"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roject:-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2400" b="0" i="0"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Provides private chats between two person</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Provides group chats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Reduce the hardwork to send message directly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Also use for entertainment purpose </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 y="0"/>
            <a:ext cx="9143999"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Methodology</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Mern Stack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MERN stands for MongoDB, Express, React, Node, after the four key technologies that make up the stack.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MongoDB — document database</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Express(.js) — Node.js web framework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React(.js) — a client-side JavaScript framework</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Node(.js) — the premier JavaScript web server</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descr="How do MERN stack technologies work togeth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How do MERN stack technologies work togeth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How do MERN stack technologies work togeth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6" name="Picture 8" descr="How do MERN stack technologies work together?"/>
          <p:cNvPicPr>
            <a:picLocks noChangeAspect="1" noChangeArrowheads="1"/>
          </p:cNvPicPr>
          <p:nvPr/>
        </p:nvPicPr>
        <p:blipFill>
          <a:blip r:embed="rId2"/>
          <a:srcRect/>
          <a:stretch>
            <a:fillRect/>
          </a:stretch>
        </p:blipFill>
        <p:spPr bwMode="auto">
          <a:xfrm>
            <a:off x="161925" y="304800"/>
            <a:ext cx="8677275" cy="49339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610600" cy="6832640"/>
          </a:xfrm>
          <a:prstGeom prst="rect">
            <a:avLst/>
          </a:prstGeom>
        </p:spPr>
        <p:txBody>
          <a:bodyPr wrap="square">
            <a:spAutoFit/>
          </a:bodyPr>
          <a:lstStyle/>
          <a:p>
            <a:r>
              <a:rPr lang="en-US" sz="2400" b="1" dirty="0" smtClean="0">
                <a:latin typeface="Times New Roman" pitchFamily="18" charset="0"/>
                <a:cs typeface="Times New Roman" pitchFamily="18" charset="0"/>
              </a:rPr>
              <a:t>REACT JS</a:t>
            </a:r>
          </a:p>
          <a:p>
            <a:endParaRPr lang="en-US" sz="2400" dirty="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ReactJS is a </a:t>
            </a:r>
            <a:r>
              <a:rPr lang="en-US" sz="2000" b="1" dirty="0" smtClean="0">
                <a:latin typeface="Times New Roman" pitchFamily="18" charset="0"/>
                <a:cs typeface="Times New Roman" pitchFamily="18" charset="0"/>
              </a:rPr>
              <a:t>declarative</a:t>
            </a: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efficient</a:t>
            </a:r>
            <a:r>
              <a:rPr lang="en-US" sz="2000" dirty="0" smtClean="0">
                <a:latin typeface="Times New Roman" pitchFamily="18" charset="0"/>
                <a:cs typeface="Times New Roman" pitchFamily="18" charset="0"/>
              </a:rPr>
              <a:t>, and flexible </a:t>
            </a:r>
            <a:r>
              <a:rPr lang="en-US" sz="2000" b="1" dirty="0" smtClean="0">
                <a:latin typeface="Times New Roman" pitchFamily="18" charset="0"/>
                <a:cs typeface="Times New Roman" pitchFamily="18" charset="0"/>
              </a:rPr>
              <a:t>JavaScript library</a:t>
            </a:r>
            <a:r>
              <a:rPr lang="en-US" sz="2000" dirty="0" smtClean="0">
                <a:latin typeface="Times New Roman" pitchFamily="18" charset="0"/>
                <a:cs typeface="Times New Roman" pitchFamily="18" charset="0"/>
              </a:rPr>
              <a:t> for building reusable UI components.</a:t>
            </a:r>
          </a:p>
          <a:p>
            <a:pPr algn="just">
              <a:lnSpc>
                <a:spcPct val="150000"/>
              </a:lnSpc>
              <a:buFont typeface="Wingdings" pitchFamily="2" charset="2"/>
              <a:buChar char="Ø"/>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The main objective of ReactJS is to develop User Interfaces (UI) that improves the speed of the apps. It uses virtual DOM (JavaScript object), which improves the performance of the app.  </a:t>
            </a:r>
          </a:p>
          <a:p>
            <a:pPr algn="just">
              <a:lnSpc>
                <a:spcPct val="150000"/>
              </a:lnSpc>
              <a:buFont typeface="Wingdings" pitchFamily="2" charset="2"/>
              <a:buChar char="Ø"/>
            </a:pPr>
            <a:endParaRPr lang="en-US" sz="2000" dirty="0" smtClean="0">
              <a:latin typeface="Times New Roman" pitchFamily="18" charset="0"/>
              <a:cs typeface="Times New Roman" pitchFamily="18" charset="0"/>
            </a:endParaRPr>
          </a:p>
          <a:p>
            <a:pPr algn="just">
              <a:lnSpc>
                <a:spcPct val="150000"/>
              </a:lnSpc>
              <a:buFont typeface="Wingdings" pitchFamily="2" charset="2"/>
              <a:buChar char="Ø"/>
            </a:pPr>
            <a:r>
              <a:rPr lang="en-US" sz="2000" dirty="0" smtClean="0">
                <a:latin typeface="Times New Roman" pitchFamily="18" charset="0"/>
                <a:cs typeface="Times New Roman" pitchFamily="18" charset="0"/>
              </a:rPr>
              <a:t>The JavaScript virtual DOM is faster than the regular DOM. We can use ReactJS on the client and server-side as well as with other frameworks. </a:t>
            </a:r>
            <a:endParaRPr lang="en-US" sz="2000" dirty="0">
              <a:latin typeface="Times New Roman" pitchFamily="18" charset="0"/>
              <a:cs typeface="Times New Roman" pitchFamily="18" charset="0"/>
            </a:endParaRPr>
          </a:p>
          <a:p>
            <a:endParaRPr lang="en-US" sz="2400" dirty="0" smtClean="0"/>
          </a:p>
          <a:p>
            <a:pPr marL="457200" indent="-457200"/>
            <a:endParaRPr lang="en-US" sz="2400" b="1" dirty="0" smtClean="0"/>
          </a:p>
          <a:p>
            <a:pPr marL="457200" indent="-457200"/>
            <a:endParaRPr lang="en-US" sz="2400" dirty="0" smtClean="0">
              <a:latin typeface="Times New Roman" pitchFamily="18" charset="0"/>
              <a:cs typeface="Times New Roman" pitchFamily="18" charset="0"/>
            </a:endParaRPr>
          </a:p>
          <a:p>
            <a:pPr marL="457200" indent="-457200"/>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0" y="1"/>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Express.js and Node.js server tier</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lvl="0" eaLnBrk="0" fontAlgn="base" hangingPunct="0">
              <a:lnSpc>
                <a:spcPct val="150000"/>
              </a:lnSpc>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next level down is the Express.js server-side framework, running   inside a Node.js server.</a:t>
            </a:r>
          </a:p>
          <a:p>
            <a:pPr lvl="0" eaLnBrk="0" fontAlgn="base" hangingPunct="0">
              <a:lnSpc>
                <a:spcPct val="150000"/>
              </a:lnSpc>
              <a:spcBef>
                <a:spcPct val="0"/>
              </a:spcBef>
              <a:spcAft>
                <a:spcPct val="0"/>
              </a:spcAft>
              <a:buFont typeface="Wingdings" pitchFamily="2" charset="2"/>
              <a:buChar char="Ø"/>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Express.js bills itself as a</a:t>
            </a:r>
            <a:r>
              <a:rPr lang="en-US" sz="2000" dirty="0">
                <a:latin typeface="Times New Roman" pitchFamily="18" charset="0"/>
                <a:ea typeface="Times New Roman" pitchFamily="18"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fast, unopinionated, minimalist web framework for Node.js,” and that is indeed exactly what it is. </a:t>
            </a:r>
          </a:p>
          <a:p>
            <a:pPr lvl="0" eaLnBrk="0" fontAlgn="base" hangingPunct="0">
              <a:lnSpc>
                <a:spcPct val="150000"/>
              </a:lnSpc>
              <a:spcBef>
                <a:spcPct val="0"/>
              </a:spcBef>
              <a:spcAft>
                <a:spcPct val="0"/>
              </a:spcAft>
              <a:buFont typeface="Wingdings" pitchFamily="2" charset="2"/>
              <a:buChar char="Ø"/>
            </a:pPr>
            <a:endPar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buFont typeface="Wingdings" pitchFamily="2" charset="2"/>
              <a:buChar char="Ø"/>
            </a:pP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Express.js has powerful models for URL routing (matching an incoming URL with a server function),</a:t>
            </a:r>
            <a:r>
              <a:rPr kumimoji="0" lang="en-US" sz="2000" b="0" i="0" u="none" strike="noStrike" cap="none" normalizeH="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and handling HTTP requests and responses.</a:t>
            </a:r>
            <a:endParaRPr kumimoji="0" lang="en-US"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305800" cy="4985980"/>
          </a:xfrm>
          <a:prstGeom prst="rect">
            <a:avLst/>
          </a:prstGeom>
        </p:spPr>
        <p:txBody>
          <a:bodyPr wrap="square">
            <a:spAutoFit/>
          </a:bodyPr>
          <a:lstStyle/>
          <a:p>
            <a:pPr lvl="0" eaLnBrk="0" fontAlgn="base" hangingPunct="0">
              <a:lnSpc>
                <a:spcPct val="150000"/>
              </a:lnSpc>
              <a:spcBef>
                <a:spcPct val="0"/>
              </a:spcBef>
              <a:spcAft>
                <a:spcPct val="0"/>
              </a:spcAft>
            </a:pPr>
            <a:endParaRPr kumimoji="0" lang="en-US" sz="20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MongoDB </a:t>
            </a:r>
            <a:r>
              <a:rPr lang="en-US" sz="2400" b="1" dirty="0">
                <a:latin typeface="Times New Roman" pitchFamily="18" charset="0"/>
                <a:ea typeface="Times New Roman" pitchFamily="18" charset="0"/>
                <a:cs typeface="Times New Roman" pitchFamily="18" charset="0"/>
              </a:rPr>
              <a:t>D</a:t>
            </a: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atabase Tier</a:t>
            </a:r>
          </a:p>
          <a:p>
            <a:pPr lvl="0" eaLnBrk="0" fontAlgn="base" hangingPunct="0">
              <a:lnSpc>
                <a:spcPct val="150000"/>
              </a:lnSpc>
              <a:spcBef>
                <a:spcPct val="0"/>
              </a:spcBef>
              <a:spcAft>
                <a:spcPct val="0"/>
              </a:spcAft>
            </a:pPr>
            <a:endPar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endParaRPr>
          </a:p>
          <a:p>
            <a:pPr lvl="0" eaLnBrk="0" fontAlgn="base" hangingPunct="0">
              <a:lnSpc>
                <a:spcPct val="150000"/>
              </a:lnSpc>
              <a:spcBef>
                <a:spcPct val="0"/>
              </a:spcBef>
              <a:spcAft>
                <a:spcPct val="0"/>
              </a:spcAft>
              <a:buFont typeface="Wingdings" pitchFamily="2" charset="2"/>
              <a:buChar char="Ø"/>
            </a:pPr>
            <a:r>
              <a:rPr lang="en-US" sz="2400" dirty="0">
                <a:latin typeface="Times New Roman" pitchFamily="18" charset="0"/>
                <a:cs typeface="Times New Roman" pitchFamily="18" charset="0"/>
              </a:rPr>
              <a:t>MongoDB is an open-source document database and leading NoSQL database. MongoDB is written in C</a:t>
            </a:r>
            <a:r>
              <a:rPr lang="en-US" sz="2400" dirty="0" smtClean="0">
                <a:latin typeface="Times New Roman" pitchFamily="18" charset="0"/>
                <a:cs typeface="Times New Roman" pitchFamily="18" charset="0"/>
              </a:rPr>
              <a:t>++.</a:t>
            </a:r>
          </a:p>
          <a:p>
            <a:pPr lvl="0" eaLnBrk="0" fontAlgn="base" hangingPunct="0">
              <a:lnSpc>
                <a:spcPct val="150000"/>
              </a:lnSpc>
              <a:spcBef>
                <a:spcPct val="0"/>
              </a:spcBef>
              <a:spcAft>
                <a:spcPct val="0"/>
              </a:spcAft>
            </a:pPr>
            <a:r>
              <a:rPr lang="en-US" sz="2400" dirty="0" smtClean="0">
                <a:latin typeface="Times New Roman" pitchFamily="18" charset="0"/>
                <a:cs typeface="Times New Roman" pitchFamily="18" charset="0"/>
              </a:rPr>
              <a:t> </a:t>
            </a:r>
          </a:p>
          <a:p>
            <a:pPr lvl="0" eaLnBrk="0" fontAlgn="base" hangingPunct="0">
              <a:lnSpc>
                <a:spcPct val="150000"/>
              </a:lnSpc>
              <a:spcBef>
                <a:spcPct val="0"/>
              </a:spcBef>
              <a:spcAft>
                <a:spcPct val="0"/>
              </a:spcAft>
              <a:buFont typeface="Wingdings" pitchFamily="2" charset="2"/>
              <a:buChar char="Ø"/>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tutorial will give you great understanding on MongoDB concepts needed to create and deploy a highly scalable and performance-oriented database.</a:t>
            </a:r>
            <a:endParaRPr lang="en-US" sz="2400" b="1"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457200" y="304800"/>
            <a:ext cx="7772400" cy="52937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Chakra UI</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Chakra UI is a component-based library. It's made up of basic building blocks that can help you build the front-end of your web application.</a:t>
            </a:r>
          </a:p>
          <a:p>
            <a:pPr marL="0" marR="0" lvl="0" indent="0" algn="l" defTabSz="914400" rtl="0" eaLnBrk="0" fontAlgn="base" latinLnBrk="0" hangingPunct="0">
              <a:spcBef>
                <a:spcPct val="0"/>
              </a:spcBef>
              <a:spcAft>
                <a:spcPct val="0"/>
              </a:spcAft>
              <a:buClrTx/>
              <a:buSzTx/>
              <a:buFont typeface="Wingdings" pitchFamily="2" charset="2"/>
              <a:buChar char="Ø"/>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It is customizable and reusable, and most importantly it supports ReactJs, along with some other libraries too.</a:t>
            </a:r>
          </a:p>
          <a:p>
            <a:pPr marL="0" marR="0" lvl="0" indent="0" algn="l" defTabSz="914400" rtl="0" eaLnBrk="0" fontAlgn="base" latinLnBrk="0" hangingPunct="0">
              <a:spcBef>
                <a:spcPct val="0"/>
              </a:spcBef>
              <a:spcAft>
                <a:spcPct val="0"/>
              </a:spcAft>
              <a:buClrTx/>
              <a:buSzTx/>
              <a:buFont typeface="Wingdings" pitchFamily="2" charset="2"/>
              <a:buChar char="Ø"/>
              <a:tabLst/>
            </a:pP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spcBef>
                <a:spcPct val="0"/>
              </a:spcBef>
              <a:spcAft>
                <a:spcPct val="0"/>
              </a:spcAft>
              <a:buClrTx/>
              <a:buSzTx/>
              <a:buFont typeface="Wingdings" pitchFamily="2" charset="2"/>
              <a:buChar char="Ø"/>
              <a:tabLst/>
            </a:pPr>
            <a:r>
              <a:rPr kumimoji="0" lang="en-US" sz="2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Chakra UI is extremely simple to use, especially when you are familiar with how to use ReactJs components.</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smtClean="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114</TotalTime>
  <Words>484</Words>
  <Application>Microsoft Office PowerPoint</Application>
  <PresentationFormat>On-screen Show (4:3)</PresentationFormat>
  <Paragraphs>92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                                       TAAR </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TAAR</dc:title>
  <dc:creator>Jayant Tailor</dc:creator>
  <cp:lastModifiedBy>Jayant Tailor</cp:lastModifiedBy>
  <cp:revision>26</cp:revision>
  <dcterms:created xsi:type="dcterms:W3CDTF">2022-12-14T05:38:30Z</dcterms:created>
  <dcterms:modified xsi:type="dcterms:W3CDTF">2022-12-14T16:09:31Z</dcterms:modified>
</cp:coreProperties>
</file>