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7" r:id="rId11"/>
    <p:sldId id="261" r:id="rId12"/>
    <p:sldId id="270" r:id="rId13"/>
    <p:sldId id="262" r:id="rId14"/>
    <p:sldId id="275" r:id="rId15"/>
    <p:sldId id="276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5162"/>
    <a:srgbClr val="49243E"/>
    <a:srgbClr val="DBAFA0"/>
    <a:srgbClr val="BB8493"/>
    <a:srgbClr val="704264"/>
    <a:srgbClr val="301829"/>
    <a:srgbClr val="2F1728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>
        <p:scale>
          <a:sx n="64" d="100"/>
          <a:sy n="64" d="100"/>
        </p:scale>
        <p:origin x="858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4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2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4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2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1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0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8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A1DC-7B75-4693-91E6-B90C747BB71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CA1DC-7B75-4693-91E6-B90C747BB71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C89A-79E9-4FBD-9CF5-C2466FE4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83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31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svg"/><Relationship Id="rId7" Type="http://schemas.openxmlformats.org/officeDocument/2006/relationships/image" Target="../media/image21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svg"/><Relationship Id="rId7" Type="http://schemas.openxmlformats.org/officeDocument/2006/relationships/image" Target="../media/image2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svg"/><Relationship Id="rId5" Type="http://schemas.openxmlformats.org/officeDocument/2006/relationships/image" Target="../media/image17.sv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6C1BE9-07F7-4A67-B820-591019974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63242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6A20657-E1A1-4862-8A97-40318A68E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60733"/>
            <a:ext cx="6096000" cy="21365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US" sz="3600" b="1" dirty="0">
                <a:latin typeface="Corbel Light" panose="020B0303020204020204" pitchFamily="34" charset="0"/>
              </a:rPr>
              <a:t>CREDIT CARD WEEKLY </a:t>
            </a:r>
          </a:p>
          <a:p>
            <a:r>
              <a:rPr lang="en-US" sz="6000" b="1" dirty="0">
                <a:solidFill>
                  <a:srgbClr val="49243E"/>
                </a:solidFill>
                <a:latin typeface="Corbel Light" panose="020B0303020204020204" pitchFamily="34" charset="0"/>
              </a:rPr>
              <a:t>STA</a:t>
            </a:r>
            <a:r>
              <a:rPr lang="en-US" sz="6000" b="1" dirty="0">
                <a:solidFill>
                  <a:srgbClr val="704264"/>
                </a:solidFill>
                <a:latin typeface="Corbel Light" panose="020B0303020204020204" pitchFamily="34" charset="0"/>
              </a:rPr>
              <a:t>TUS</a:t>
            </a:r>
            <a:r>
              <a:rPr lang="en-US" sz="6000" b="1" dirty="0">
                <a:latin typeface="Corbel Light" panose="020B0303020204020204" pitchFamily="34" charset="0"/>
              </a:rPr>
              <a:t> </a:t>
            </a:r>
            <a:r>
              <a:rPr lang="en-US" sz="6000" b="1" dirty="0">
                <a:solidFill>
                  <a:srgbClr val="BB8493"/>
                </a:solidFill>
                <a:latin typeface="Corbel Light" panose="020B0303020204020204" pitchFamily="34" charset="0"/>
              </a:rPr>
              <a:t>REP</a:t>
            </a:r>
            <a:r>
              <a:rPr lang="en-US" sz="6000" b="1" dirty="0">
                <a:solidFill>
                  <a:srgbClr val="DBAFA0"/>
                </a:solidFill>
                <a:latin typeface="Corbel Light" panose="020B0303020204020204" pitchFamily="34" charset="0"/>
              </a:rPr>
              <a:t>ORT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11483-D32D-494B-B2D0-E1745D171CB7}"/>
              </a:ext>
            </a:extLst>
          </p:cNvPr>
          <p:cNvSpPr txBox="1"/>
          <p:nvPr/>
        </p:nvSpPr>
        <p:spPr>
          <a:xfrm>
            <a:off x="674557" y="5696262"/>
            <a:ext cx="355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Presentation By: R Jayant</a:t>
            </a:r>
          </a:p>
        </p:txBody>
      </p:sp>
    </p:spTree>
    <p:extLst>
      <p:ext uri="{BB962C8B-B14F-4D97-AF65-F5344CB8AC3E}">
        <p14:creationId xmlns:p14="http://schemas.microsoft.com/office/powerpoint/2010/main" val="45479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9526CD-511E-4453-A85B-0402810C9F00}"/>
              </a:ext>
            </a:extLst>
          </p:cNvPr>
          <p:cNvGrpSpPr/>
          <p:nvPr/>
        </p:nvGrpSpPr>
        <p:grpSpPr>
          <a:xfrm>
            <a:off x="239766" y="204451"/>
            <a:ext cx="622854" cy="646363"/>
            <a:chOff x="5579164" y="767286"/>
            <a:chExt cx="622854" cy="64636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A8375E-C6F2-4CDC-8EE8-E3333F5DC800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416F4E0-DBDC-4CCD-8092-63B0C956C857}"/>
                </a:ext>
              </a:extLst>
            </p:cNvPr>
            <p:cNvSpPr txBox="1"/>
            <p:nvPr/>
          </p:nvSpPr>
          <p:spPr>
            <a:xfrm>
              <a:off x="5705060" y="767286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3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544398-0A46-41EC-AE28-B799A9205604}"/>
              </a:ext>
            </a:extLst>
          </p:cNvPr>
          <p:cNvSpPr txBox="1"/>
          <p:nvPr/>
        </p:nvSpPr>
        <p:spPr>
          <a:xfrm>
            <a:off x="1246776" y="294159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EB462-0CC6-4F6A-8431-0B712D02D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9" y="1333886"/>
            <a:ext cx="11984122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8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98C4494-976B-40CB-B50E-258F0DC91DA4}"/>
              </a:ext>
            </a:extLst>
          </p:cNvPr>
          <p:cNvGrpSpPr/>
          <p:nvPr/>
        </p:nvGrpSpPr>
        <p:grpSpPr>
          <a:xfrm>
            <a:off x="239766" y="204451"/>
            <a:ext cx="622854" cy="646363"/>
            <a:chOff x="5579164" y="767286"/>
            <a:chExt cx="622854" cy="6463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75EE83-EED9-4D0F-887E-7E2EB3798A9F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21EAE7-6753-4850-8C48-6BB3F42036AC}"/>
                </a:ext>
              </a:extLst>
            </p:cNvPr>
            <p:cNvSpPr txBox="1"/>
            <p:nvPr/>
          </p:nvSpPr>
          <p:spPr>
            <a:xfrm>
              <a:off x="5705060" y="767286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4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63FCAFE-9BCE-49C7-AF95-895828C85D44}"/>
              </a:ext>
            </a:extLst>
          </p:cNvPr>
          <p:cNvSpPr txBox="1"/>
          <p:nvPr/>
        </p:nvSpPr>
        <p:spPr>
          <a:xfrm>
            <a:off x="1246776" y="294159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1719E-EBC6-4E2A-A405-0B28E20C8DC0}"/>
              </a:ext>
            </a:extLst>
          </p:cNvPr>
          <p:cNvSpPr txBox="1"/>
          <p:nvPr/>
        </p:nvSpPr>
        <p:spPr>
          <a:xfrm>
            <a:off x="1246775" y="1083212"/>
            <a:ext cx="29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rbel Light" panose="020B0303020204020204" pitchFamily="34" charset="0"/>
              </a:rPr>
              <a:t>Week-on-week change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F9A0F-6F36-43C6-A2AC-6D8082DBFDF0}"/>
              </a:ext>
            </a:extLst>
          </p:cNvPr>
          <p:cNvSpPr/>
          <p:nvPr/>
        </p:nvSpPr>
        <p:spPr>
          <a:xfrm>
            <a:off x="726817" y="2420930"/>
            <a:ext cx="2190069" cy="22086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558D64-B1FA-46CB-9631-C06940EF1002}"/>
              </a:ext>
            </a:extLst>
          </p:cNvPr>
          <p:cNvSpPr/>
          <p:nvPr/>
        </p:nvSpPr>
        <p:spPr>
          <a:xfrm>
            <a:off x="504079" y="2213931"/>
            <a:ext cx="2190069" cy="220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41F28D-2DD7-489A-935B-5631DE217923}"/>
              </a:ext>
            </a:extLst>
          </p:cNvPr>
          <p:cNvSpPr/>
          <p:nvPr/>
        </p:nvSpPr>
        <p:spPr>
          <a:xfrm>
            <a:off x="3469012" y="2435441"/>
            <a:ext cx="2190069" cy="22086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FA8D7-4AFB-4473-A8E3-96722984072C}"/>
              </a:ext>
            </a:extLst>
          </p:cNvPr>
          <p:cNvSpPr/>
          <p:nvPr/>
        </p:nvSpPr>
        <p:spPr>
          <a:xfrm>
            <a:off x="3246274" y="2213931"/>
            <a:ext cx="2190069" cy="220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34B0BD-B787-418B-B16E-765A97356305}"/>
              </a:ext>
            </a:extLst>
          </p:cNvPr>
          <p:cNvSpPr/>
          <p:nvPr/>
        </p:nvSpPr>
        <p:spPr>
          <a:xfrm>
            <a:off x="6349624" y="2435441"/>
            <a:ext cx="2190069" cy="22086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7E8E2B-3C25-4E1B-84B4-2868C32AA352}"/>
              </a:ext>
            </a:extLst>
          </p:cNvPr>
          <p:cNvSpPr/>
          <p:nvPr/>
        </p:nvSpPr>
        <p:spPr>
          <a:xfrm>
            <a:off x="6126886" y="2213931"/>
            <a:ext cx="2190069" cy="220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7CEB3-A20A-4892-ABB6-F68BCE3F1533}"/>
              </a:ext>
            </a:extLst>
          </p:cNvPr>
          <p:cNvSpPr/>
          <p:nvPr/>
        </p:nvSpPr>
        <p:spPr>
          <a:xfrm>
            <a:off x="9230236" y="2435441"/>
            <a:ext cx="2190069" cy="22086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EC8A17-8B43-4719-A81F-16BFA6EF7E6C}"/>
              </a:ext>
            </a:extLst>
          </p:cNvPr>
          <p:cNvSpPr/>
          <p:nvPr/>
        </p:nvSpPr>
        <p:spPr>
          <a:xfrm>
            <a:off x="9007498" y="2213931"/>
            <a:ext cx="2190069" cy="220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845794-FBF6-4E68-B997-68779C72E1C8}"/>
              </a:ext>
            </a:extLst>
          </p:cNvPr>
          <p:cNvSpPr txBox="1"/>
          <p:nvPr/>
        </p:nvSpPr>
        <p:spPr>
          <a:xfrm>
            <a:off x="864167" y="2964302"/>
            <a:ext cx="1824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49243E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28.8%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E708D0-32D3-4510-A909-61127B5ABC79}"/>
              </a:ext>
            </a:extLst>
          </p:cNvPr>
          <p:cNvSpPr txBox="1"/>
          <p:nvPr/>
        </p:nvSpPr>
        <p:spPr>
          <a:xfrm>
            <a:off x="3415982" y="2964302"/>
            <a:ext cx="2060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704264"/>
                </a:solidFill>
              </a:rPr>
              <a:t>123.5%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2CB518-566D-4CB4-B444-AD4A19A8474B}"/>
              </a:ext>
            </a:extLst>
          </p:cNvPr>
          <p:cNvSpPr txBox="1"/>
          <p:nvPr/>
        </p:nvSpPr>
        <p:spPr>
          <a:xfrm>
            <a:off x="6512221" y="2964302"/>
            <a:ext cx="1824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BB8493"/>
                </a:solidFill>
              </a:rPr>
              <a:t>2.27%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71C799-4376-493F-B5E9-F6E167E4662E}"/>
              </a:ext>
            </a:extLst>
          </p:cNvPr>
          <p:cNvSpPr txBox="1"/>
          <p:nvPr/>
        </p:nvSpPr>
        <p:spPr>
          <a:xfrm>
            <a:off x="9372533" y="2964302"/>
            <a:ext cx="1824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DBAFA0"/>
                </a:solidFill>
              </a:rPr>
              <a:t>1.74%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9AF49C-8D3C-4D19-8E3E-C0F68B3F93F2}"/>
              </a:ext>
            </a:extLst>
          </p:cNvPr>
          <p:cNvSpPr txBox="1"/>
          <p:nvPr/>
        </p:nvSpPr>
        <p:spPr>
          <a:xfrm>
            <a:off x="763227" y="4963886"/>
            <a:ext cx="1925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REVENUE INCREASED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4DCBFE-CDFC-47A6-B91A-D017D27BB2A1}"/>
              </a:ext>
            </a:extLst>
          </p:cNvPr>
          <p:cNvSpPr txBox="1"/>
          <p:nvPr/>
        </p:nvSpPr>
        <p:spPr>
          <a:xfrm>
            <a:off x="3246273" y="4963886"/>
            <a:ext cx="219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 AMOUNT INCREASED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3D7DE-91CD-4085-A22A-5B1459AFE6FE}"/>
              </a:ext>
            </a:extLst>
          </p:cNvPr>
          <p:cNvSpPr txBox="1"/>
          <p:nvPr/>
        </p:nvSpPr>
        <p:spPr>
          <a:xfrm>
            <a:off x="6126886" y="4963886"/>
            <a:ext cx="219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COUNT INCREASED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71D012-1B29-4511-9848-480EBB33281E}"/>
              </a:ext>
            </a:extLst>
          </p:cNvPr>
          <p:cNvSpPr txBox="1"/>
          <p:nvPr/>
        </p:nvSpPr>
        <p:spPr>
          <a:xfrm>
            <a:off x="9007499" y="4963886"/>
            <a:ext cx="219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 COUNT INCREASED</a:t>
            </a:r>
          </a:p>
        </p:txBody>
      </p:sp>
    </p:spTree>
    <p:extLst>
      <p:ext uri="{BB962C8B-B14F-4D97-AF65-F5344CB8AC3E}">
        <p14:creationId xmlns:p14="http://schemas.microsoft.com/office/powerpoint/2010/main" val="385993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9F08EAF-DB27-4310-9AB7-141C9CBCA452}"/>
              </a:ext>
            </a:extLst>
          </p:cNvPr>
          <p:cNvSpPr/>
          <p:nvPr/>
        </p:nvSpPr>
        <p:spPr>
          <a:xfrm>
            <a:off x="520902" y="2013908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8C4494-976B-40CB-B50E-258F0DC91DA4}"/>
              </a:ext>
            </a:extLst>
          </p:cNvPr>
          <p:cNvGrpSpPr/>
          <p:nvPr/>
        </p:nvGrpSpPr>
        <p:grpSpPr>
          <a:xfrm>
            <a:off x="239766" y="204451"/>
            <a:ext cx="622854" cy="646363"/>
            <a:chOff x="5579164" y="767286"/>
            <a:chExt cx="622854" cy="6463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75EE83-EED9-4D0F-887E-7E2EB3798A9F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21EAE7-6753-4850-8C48-6BB3F42036AC}"/>
                </a:ext>
              </a:extLst>
            </p:cNvPr>
            <p:cNvSpPr txBox="1"/>
            <p:nvPr/>
          </p:nvSpPr>
          <p:spPr>
            <a:xfrm>
              <a:off x="5705060" y="767286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4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63FCAFE-9BCE-49C7-AF95-895828C85D44}"/>
              </a:ext>
            </a:extLst>
          </p:cNvPr>
          <p:cNvSpPr txBox="1"/>
          <p:nvPr/>
        </p:nvSpPr>
        <p:spPr>
          <a:xfrm>
            <a:off x="1246776" y="294159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1719E-EBC6-4E2A-A405-0B28E20C8DC0}"/>
              </a:ext>
            </a:extLst>
          </p:cNvPr>
          <p:cNvSpPr txBox="1"/>
          <p:nvPr/>
        </p:nvSpPr>
        <p:spPr>
          <a:xfrm>
            <a:off x="1246775" y="1083212"/>
            <a:ext cx="3296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rbel Light" panose="020B0303020204020204" pitchFamily="34" charset="0"/>
              </a:rPr>
              <a:t>Overview of  Year-to-Date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F9A0F-6F36-43C6-A2AC-6D8082DBFDF0}"/>
              </a:ext>
            </a:extLst>
          </p:cNvPr>
          <p:cNvSpPr/>
          <p:nvPr/>
        </p:nvSpPr>
        <p:spPr>
          <a:xfrm>
            <a:off x="222738" y="1885257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558D64-B1FA-46CB-9631-C06940EF1002}"/>
              </a:ext>
            </a:extLst>
          </p:cNvPr>
          <p:cNvSpPr/>
          <p:nvPr/>
        </p:nvSpPr>
        <p:spPr>
          <a:xfrm>
            <a:off x="322236" y="1885257"/>
            <a:ext cx="1867833" cy="1986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845794-FBF6-4E68-B997-68779C72E1C8}"/>
              </a:ext>
            </a:extLst>
          </p:cNvPr>
          <p:cNvSpPr txBox="1"/>
          <p:nvPr/>
        </p:nvSpPr>
        <p:spPr>
          <a:xfrm>
            <a:off x="639293" y="1970366"/>
            <a:ext cx="1555859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49243E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57M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9AF49C-8D3C-4D19-8E3E-C0F68B3F93F2}"/>
              </a:ext>
            </a:extLst>
          </p:cNvPr>
          <p:cNvSpPr txBox="1"/>
          <p:nvPr/>
        </p:nvSpPr>
        <p:spPr>
          <a:xfrm>
            <a:off x="515819" y="2932174"/>
            <a:ext cx="164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OVERALL REVENUE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F05ED8-BD72-461E-A98A-29E4C72CE8AC}"/>
              </a:ext>
            </a:extLst>
          </p:cNvPr>
          <p:cNvSpPr/>
          <p:nvPr/>
        </p:nvSpPr>
        <p:spPr>
          <a:xfrm>
            <a:off x="2818351" y="2013908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8420FC-A3CA-4496-99C4-3D32B3203448}"/>
              </a:ext>
            </a:extLst>
          </p:cNvPr>
          <p:cNvSpPr/>
          <p:nvPr/>
        </p:nvSpPr>
        <p:spPr>
          <a:xfrm>
            <a:off x="2520187" y="1885257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B0CE08-FA95-4F79-B179-40D2DA7F7F74}"/>
              </a:ext>
            </a:extLst>
          </p:cNvPr>
          <p:cNvSpPr/>
          <p:nvPr/>
        </p:nvSpPr>
        <p:spPr>
          <a:xfrm>
            <a:off x="2619685" y="1885257"/>
            <a:ext cx="1867833" cy="1986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D70AAB-AA9F-44C5-8CC6-E901123EC906}"/>
              </a:ext>
            </a:extLst>
          </p:cNvPr>
          <p:cNvSpPr txBox="1"/>
          <p:nvPr/>
        </p:nvSpPr>
        <p:spPr>
          <a:xfrm>
            <a:off x="2936742" y="1970366"/>
            <a:ext cx="155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704264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46M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4CE5F3-0DC6-4188-8868-463EB90B1A6E}"/>
              </a:ext>
            </a:extLst>
          </p:cNvPr>
          <p:cNvSpPr txBox="1"/>
          <p:nvPr/>
        </p:nvSpPr>
        <p:spPr>
          <a:xfrm>
            <a:off x="2813268" y="2932174"/>
            <a:ext cx="164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 AMOUNT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0F8413-479A-4B3D-82AC-4E382AE21550}"/>
              </a:ext>
            </a:extLst>
          </p:cNvPr>
          <p:cNvSpPr/>
          <p:nvPr/>
        </p:nvSpPr>
        <p:spPr>
          <a:xfrm>
            <a:off x="5115800" y="2013908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8D1126-15EC-4197-9ABC-2FCE1514E613}"/>
              </a:ext>
            </a:extLst>
          </p:cNvPr>
          <p:cNvSpPr/>
          <p:nvPr/>
        </p:nvSpPr>
        <p:spPr>
          <a:xfrm>
            <a:off x="4817636" y="1885257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E9DCE18-54B9-4F7C-ACA8-CFBC3C359D70}"/>
              </a:ext>
            </a:extLst>
          </p:cNvPr>
          <p:cNvSpPr/>
          <p:nvPr/>
        </p:nvSpPr>
        <p:spPr>
          <a:xfrm>
            <a:off x="4917134" y="1885257"/>
            <a:ext cx="1867833" cy="1986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5EC61D-FB3A-4DEB-8B35-D3397C01F853}"/>
              </a:ext>
            </a:extLst>
          </p:cNvPr>
          <p:cNvSpPr txBox="1"/>
          <p:nvPr/>
        </p:nvSpPr>
        <p:spPr>
          <a:xfrm>
            <a:off x="5234191" y="1970366"/>
            <a:ext cx="155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8493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8M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CBCBC4-E09E-4E6A-957F-93E060D223CF}"/>
              </a:ext>
            </a:extLst>
          </p:cNvPr>
          <p:cNvSpPr txBox="1"/>
          <p:nvPr/>
        </p:nvSpPr>
        <p:spPr>
          <a:xfrm>
            <a:off x="5110717" y="2932174"/>
            <a:ext cx="164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INTEREST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321825D-9815-494B-8F2E-6ABFED8055B9}"/>
              </a:ext>
            </a:extLst>
          </p:cNvPr>
          <p:cNvSpPr/>
          <p:nvPr/>
        </p:nvSpPr>
        <p:spPr>
          <a:xfrm>
            <a:off x="7413249" y="2013908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4BE4BA-A9FF-41D0-8365-3C0060C159D1}"/>
              </a:ext>
            </a:extLst>
          </p:cNvPr>
          <p:cNvSpPr/>
          <p:nvPr/>
        </p:nvSpPr>
        <p:spPr>
          <a:xfrm>
            <a:off x="7115085" y="1885257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D39FF2C-7873-42A5-8065-EAC5ADF7AB16}"/>
              </a:ext>
            </a:extLst>
          </p:cNvPr>
          <p:cNvSpPr/>
          <p:nvPr/>
        </p:nvSpPr>
        <p:spPr>
          <a:xfrm>
            <a:off x="7214583" y="1885257"/>
            <a:ext cx="1867833" cy="1986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BC17EA-AF86-4E58-8E37-FD61BEA850E4}"/>
              </a:ext>
            </a:extLst>
          </p:cNvPr>
          <p:cNvSpPr txBox="1"/>
          <p:nvPr/>
        </p:nvSpPr>
        <p:spPr>
          <a:xfrm>
            <a:off x="7531640" y="1970366"/>
            <a:ext cx="155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DBAFA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31M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9F35C4-DB46-42CB-A329-F69F46C26EBC}"/>
              </a:ext>
            </a:extLst>
          </p:cNvPr>
          <p:cNvSpPr txBox="1"/>
          <p:nvPr/>
        </p:nvSpPr>
        <p:spPr>
          <a:xfrm>
            <a:off x="7408166" y="2932174"/>
            <a:ext cx="164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REVENUE BY MALE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57C35DD-1F3F-4A88-8DFC-978768F284CB}"/>
              </a:ext>
            </a:extLst>
          </p:cNvPr>
          <p:cNvSpPr/>
          <p:nvPr/>
        </p:nvSpPr>
        <p:spPr>
          <a:xfrm>
            <a:off x="9710698" y="2013908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A7505BA-0E1D-4C89-96A8-2CE0E38C30FE}"/>
              </a:ext>
            </a:extLst>
          </p:cNvPr>
          <p:cNvSpPr/>
          <p:nvPr/>
        </p:nvSpPr>
        <p:spPr>
          <a:xfrm>
            <a:off x="9412534" y="1885257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7E3A667-27C4-4B8F-967E-46EB826F0259}"/>
              </a:ext>
            </a:extLst>
          </p:cNvPr>
          <p:cNvSpPr/>
          <p:nvPr/>
        </p:nvSpPr>
        <p:spPr>
          <a:xfrm>
            <a:off x="9512032" y="1885257"/>
            <a:ext cx="1867833" cy="1986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19DDB9-E2D3-4464-A8CC-B591D6BC8E94}"/>
              </a:ext>
            </a:extLst>
          </p:cNvPr>
          <p:cNvSpPr txBox="1"/>
          <p:nvPr/>
        </p:nvSpPr>
        <p:spPr>
          <a:xfrm>
            <a:off x="9829089" y="1970366"/>
            <a:ext cx="155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26M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D8D152-8DD2-43FA-A4D4-9A16B1422B91}"/>
              </a:ext>
            </a:extLst>
          </p:cNvPr>
          <p:cNvSpPr txBox="1"/>
          <p:nvPr/>
        </p:nvSpPr>
        <p:spPr>
          <a:xfrm>
            <a:off x="9705615" y="2932174"/>
            <a:ext cx="164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REVENUE BY FEMALE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A683F91-CF04-4501-99D1-B6583D6B69C6}"/>
              </a:ext>
            </a:extLst>
          </p:cNvPr>
          <p:cNvSpPr/>
          <p:nvPr/>
        </p:nvSpPr>
        <p:spPr>
          <a:xfrm>
            <a:off x="1864992" y="4422019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D49CE4-5255-41B8-9B4B-1FCF9358499C}"/>
              </a:ext>
            </a:extLst>
          </p:cNvPr>
          <p:cNvSpPr/>
          <p:nvPr/>
        </p:nvSpPr>
        <p:spPr>
          <a:xfrm>
            <a:off x="1566828" y="4293368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D32F31F-AB6F-456B-8725-AD86DEB7FBE3}"/>
              </a:ext>
            </a:extLst>
          </p:cNvPr>
          <p:cNvSpPr/>
          <p:nvPr/>
        </p:nvSpPr>
        <p:spPr>
          <a:xfrm>
            <a:off x="1393421" y="4293368"/>
            <a:ext cx="2140739" cy="1986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FC32B6-8C24-443F-90DE-511EEC1452D7}"/>
              </a:ext>
            </a:extLst>
          </p:cNvPr>
          <p:cNvSpPr txBox="1"/>
          <p:nvPr/>
        </p:nvSpPr>
        <p:spPr>
          <a:xfrm>
            <a:off x="1983383" y="4378477"/>
            <a:ext cx="155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49243E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93%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A55E963-3179-4E44-90C6-081C3941793C}"/>
              </a:ext>
            </a:extLst>
          </p:cNvPr>
          <p:cNvSpPr/>
          <p:nvPr/>
        </p:nvSpPr>
        <p:spPr>
          <a:xfrm>
            <a:off x="4162441" y="4422019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D760FE-45F8-4D9C-8001-7AE8D4B3FEA2}"/>
              </a:ext>
            </a:extLst>
          </p:cNvPr>
          <p:cNvSpPr/>
          <p:nvPr/>
        </p:nvSpPr>
        <p:spPr>
          <a:xfrm>
            <a:off x="3864277" y="4293368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05B05ED-163E-4639-BFE0-8F38C062170E}"/>
              </a:ext>
            </a:extLst>
          </p:cNvPr>
          <p:cNvSpPr/>
          <p:nvPr/>
        </p:nvSpPr>
        <p:spPr>
          <a:xfrm>
            <a:off x="3963775" y="4293368"/>
            <a:ext cx="1867833" cy="1986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880C7A-9734-43BC-B9C2-FEFE8B11A5BF}"/>
              </a:ext>
            </a:extLst>
          </p:cNvPr>
          <p:cNvSpPr txBox="1"/>
          <p:nvPr/>
        </p:nvSpPr>
        <p:spPr>
          <a:xfrm>
            <a:off x="4280832" y="4378477"/>
            <a:ext cx="155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704264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68%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9192603-6EEF-4BC9-A0E8-50D7537AC144}"/>
              </a:ext>
            </a:extLst>
          </p:cNvPr>
          <p:cNvSpPr txBox="1"/>
          <p:nvPr/>
        </p:nvSpPr>
        <p:spPr>
          <a:xfrm>
            <a:off x="4157358" y="5340285"/>
            <a:ext cx="164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CONTRIBUTION BY TX, NY, CA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153CEB1-B454-4C3C-86C9-EB431006D55A}"/>
              </a:ext>
            </a:extLst>
          </p:cNvPr>
          <p:cNvSpPr/>
          <p:nvPr/>
        </p:nvSpPr>
        <p:spPr>
          <a:xfrm>
            <a:off x="6459890" y="4422019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4A9A425-9EF8-4860-A93F-22F266E7ECFA}"/>
              </a:ext>
            </a:extLst>
          </p:cNvPr>
          <p:cNvSpPr/>
          <p:nvPr/>
        </p:nvSpPr>
        <p:spPr>
          <a:xfrm>
            <a:off x="6161726" y="4293368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F08DDB7-A842-4B4C-9BC2-2139B807518D}"/>
              </a:ext>
            </a:extLst>
          </p:cNvPr>
          <p:cNvSpPr/>
          <p:nvPr/>
        </p:nvSpPr>
        <p:spPr>
          <a:xfrm>
            <a:off x="6261224" y="4293368"/>
            <a:ext cx="1867833" cy="1986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0C50C7-7698-46EA-9436-26EA25BF5C20}"/>
              </a:ext>
            </a:extLst>
          </p:cNvPr>
          <p:cNvSpPr txBox="1"/>
          <p:nvPr/>
        </p:nvSpPr>
        <p:spPr>
          <a:xfrm>
            <a:off x="6355309" y="4378477"/>
            <a:ext cx="1778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8493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57.5%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ADD718-59F8-48FB-9EB0-9AB30CE846EB}"/>
              </a:ext>
            </a:extLst>
          </p:cNvPr>
          <p:cNvSpPr txBox="1"/>
          <p:nvPr/>
        </p:nvSpPr>
        <p:spPr>
          <a:xfrm>
            <a:off x="6454807" y="5340285"/>
            <a:ext cx="164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ACTIVATION RATE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5ECBBDF-2014-438D-B69C-63D690C30CF0}"/>
              </a:ext>
            </a:extLst>
          </p:cNvPr>
          <p:cNvSpPr/>
          <p:nvPr/>
        </p:nvSpPr>
        <p:spPr>
          <a:xfrm>
            <a:off x="8757339" y="4422019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3D0E7EE-4FFA-4B11-A36D-3551502E2994}"/>
              </a:ext>
            </a:extLst>
          </p:cNvPr>
          <p:cNvSpPr/>
          <p:nvPr/>
        </p:nvSpPr>
        <p:spPr>
          <a:xfrm>
            <a:off x="8459175" y="4293368"/>
            <a:ext cx="1867833" cy="2067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A7A6EEB-7A5C-4FAB-BB0C-D64ED3C05DFF}"/>
              </a:ext>
            </a:extLst>
          </p:cNvPr>
          <p:cNvSpPr/>
          <p:nvPr/>
        </p:nvSpPr>
        <p:spPr>
          <a:xfrm>
            <a:off x="8558673" y="4293368"/>
            <a:ext cx="1867833" cy="1986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46C28E1-9B7B-4CF5-998C-2D9B178B0304}"/>
              </a:ext>
            </a:extLst>
          </p:cNvPr>
          <p:cNvSpPr txBox="1"/>
          <p:nvPr/>
        </p:nvSpPr>
        <p:spPr>
          <a:xfrm>
            <a:off x="8690144" y="4378477"/>
            <a:ext cx="1741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DBAFA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6.06%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3E15A3A-A6CB-40B6-AC73-E93E7B83B32E}"/>
              </a:ext>
            </a:extLst>
          </p:cNvPr>
          <p:cNvSpPr txBox="1"/>
          <p:nvPr/>
        </p:nvSpPr>
        <p:spPr>
          <a:xfrm>
            <a:off x="8752256" y="5340285"/>
            <a:ext cx="164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DELINQUENT RATE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BEA8AD-671B-40F1-A484-F57E299A0052}"/>
              </a:ext>
            </a:extLst>
          </p:cNvPr>
          <p:cNvSpPr txBox="1"/>
          <p:nvPr/>
        </p:nvSpPr>
        <p:spPr>
          <a:xfrm>
            <a:off x="1425724" y="5338125"/>
            <a:ext cx="213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CONTRIBUTION BY BLUE &amp; SILVER CARD</a:t>
            </a:r>
          </a:p>
        </p:txBody>
      </p:sp>
    </p:spTree>
    <p:extLst>
      <p:ext uri="{BB962C8B-B14F-4D97-AF65-F5344CB8AC3E}">
        <p14:creationId xmlns:p14="http://schemas.microsoft.com/office/powerpoint/2010/main" val="361756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53769093-1283-4055-A443-847FB4788E50}"/>
              </a:ext>
            </a:extLst>
          </p:cNvPr>
          <p:cNvSpPr/>
          <p:nvPr/>
        </p:nvSpPr>
        <p:spPr>
          <a:xfrm flipH="1" flipV="1">
            <a:off x="239766" y="1838008"/>
            <a:ext cx="642417" cy="427478"/>
          </a:xfrm>
          <a:prstGeom prst="rtTriangle">
            <a:avLst/>
          </a:prstGeom>
          <a:solidFill>
            <a:srgbClr val="2F1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1D14E4-8E38-4096-822C-170221946836}"/>
              </a:ext>
            </a:extLst>
          </p:cNvPr>
          <p:cNvGrpSpPr/>
          <p:nvPr/>
        </p:nvGrpSpPr>
        <p:grpSpPr>
          <a:xfrm>
            <a:off x="239766" y="210734"/>
            <a:ext cx="622854" cy="640080"/>
            <a:chOff x="5579164" y="773569"/>
            <a:chExt cx="622854" cy="64008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EF2BC5F-6CCF-44A4-A126-C15BD01E213D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63413C-F097-4B33-85C1-B5D80BCEEE43}"/>
                </a:ext>
              </a:extLst>
            </p:cNvPr>
            <p:cNvSpPr txBox="1"/>
            <p:nvPr/>
          </p:nvSpPr>
          <p:spPr>
            <a:xfrm>
              <a:off x="5705060" y="823558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5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B5F3064-9246-4D1D-90A4-FD653B0285CD}"/>
              </a:ext>
            </a:extLst>
          </p:cNvPr>
          <p:cNvSpPr txBox="1"/>
          <p:nvPr/>
        </p:nvSpPr>
        <p:spPr>
          <a:xfrm>
            <a:off x="1246776" y="294159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Suggestions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C9018-732E-4AF0-8F50-EA14E4871005}"/>
              </a:ext>
            </a:extLst>
          </p:cNvPr>
          <p:cNvSpPr/>
          <p:nvPr/>
        </p:nvSpPr>
        <p:spPr>
          <a:xfrm>
            <a:off x="923202" y="989368"/>
            <a:ext cx="2915478" cy="5300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00280F-80BF-4453-9BC3-C6F8100070B5}"/>
              </a:ext>
            </a:extLst>
          </p:cNvPr>
          <p:cNvSpPr/>
          <p:nvPr/>
        </p:nvSpPr>
        <p:spPr>
          <a:xfrm>
            <a:off x="681822" y="931312"/>
            <a:ext cx="3197875" cy="5632529"/>
          </a:xfrm>
          <a:prstGeom prst="rect">
            <a:avLst/>
          </a:prstGeom>
          <a:solidFill>
            <a:schemeClr val="tx1">
              <a:lumMod val="95000"/>
              <a:alpha val="40000"/>
            </a:schemeClr>
          </a:solidFill>
          <a:ln w="571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92FBA3-F68F-4BBF-AE3D-D8C2597853C0}"/>
              </a:ext>
            </a:extLst>
          </p:cNvPr>
          <p:cNvSpPr/>
          <p:nvPr/>
        </p:nvSpPr>
        <p:spPr>
          <a:xfrm>
            <a:off x="244499" y="1150287"/>
            <a:ext cx="2041784" cy="695423"/>
          </a:xfrm>
          <a:prstGeom prst="rect">
            <a:avLst/>
          </a:prstGeom>
          <a:solidFill>
            <a:srgbClr val="49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9E5717-9E3E-4D7D-BA2B-63C06A4D58B6}"/>
              </a:ext>
            </a:extLst>
          </p:cNvPr>
          <p:cNvSpPr/>
          <p:nvPr/>
        </p:nvSpPr>
        <p:spPr>
          <a:xfrm>
            <a:off x="955783" y="6041736"/>
            <a:ext cx="2850251" cy="223709"/>
          </a:xfrm>
          <a:prstGeom prst="rect">
            <a:avLst/>
          </a:prstGeom>
          <a:solidFill>
            <a:srgbClr val="49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usiness Growth">
            <a:extLst>
              <a:ext uri="{FF2B5EF4-FFF2-40B4-BE49-F238E27FC236}">
                <a16:creationId xmlns:a16="http://schemas.microsoft.com/office/drawing/2014/main" id="{79C78D1B-ACBB-49C6-B896-D33962424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5281" y="1040798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CFA48D-E7BA-4689-A8BF-C3B832263B42}"/>
              </a:ext>
            </a:extLst>
          </p:cNvPr>
          <p:cNvSpPr txBox="1"/>
          <p:nvPr/>
        </p:nvSpPr>
        <p:spPr>
          <a:xfrm>
            <a:off x="964219" y="1150287"/>
            <a:ext cx="1176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C6EF07-71DF-4B96-B376-AC2ED6BE3560}"/>
              </a:ext>
            </a:extLst>
          </p:cNvPr>
          <p:cNvSpPr txBox="1"/>
          <p:nvPr/>
        </p:nvSpPr>
        <p:spPr>
          <a:xfrm>
            <a:off x="919249" y="1967610"/>
            <a:ext cx="29154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Customer Satisfaction Score</a:t>
            </a:r>
          </a:p>
          <a:p>
            <a:pPr algn="ctr"/>
            <a:r>
              <a:rPr lang="en-US" sz="1600" b="1" dirty="0">
                <a:solidFill>
                  <a:srgbClr val="915162"/>
                </a:solidFill>
                <a:latin typeface="Corbel Light" panose="020B0303020204020204" pitchFamily="34" charset="0"/>
              </a:rPr>
              <a:t>Current score – 3.19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31BAE6-345D-4988-AE73-7B145878D932}"/>
              </a:ext>
            </a:extLst>
          </p:cNvPr>
          <p:cNvSpPr txBox="1"/>
          <p:nvPr/>
        </p:nvSpPr>
        <p:spPr>
          <a:xfrm>
            <a:off x="955783" y="2758178"/>
            <a:ext cx="2850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Survey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Customer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Product and Service Enhancements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Customer Support and Assistance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948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1D14E4-8E38-4096-822C-170221946836}"/>
              </a:ext>
            </a:extLst>
          </p:cNvPr>
          <p:cNvGrpSpPr/>
          <p:nvPr/>
        </p:nvGrpSpPr>
        <p:grpSpPr>
          <a:xfrm>
            <a:off x="239766" y="210734"/>
            <a:ext cx="622854" cy="640080"/>
            <a:chOff x="5579164" y="773569"/>
            <a:chExt cx="622854" cy="64008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EF2BC5F-6CCF-44A4-A126-C15BD01E213D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63413C-F097-4B33-85C1-B5D80BCEEE43}"/>
                </a:ext>
              </a:extLst>
            </p:cNvPr>
            <p:cNvSpPr txBox="1"/>
            <p:nvPr/>
          </p:nvSpPr>
          <p:spPr>
            <a:xfrm>
              <a:off x="5705060" y="823558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5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B5F3064-9246-4D1D-90A4-FD653B0285CD}"/>
              </a:ext>
            </a:extLst>
          </p:cNvPr>
          <p:cNvSpPr txBox="1"/>
          <p:nvPr/>
        </p:nvSpPr>
        <p:spPr>
          <a:xfrm>
            <a:off x="1246776" y="294159"/>
            <a:ext cx="2496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Suggestions</a:t>
            </a:r>
          </a:p>
          <a:p>
            <a:endParaRPr lang="en-US" sz="2800" dirty="0">
              <a:latin typeface="Corbel Light" panose="020B0303020204020204" pitchFamily="34" charset="0"/>
            </a:endParaRP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121A7044-D1EA-4BC6-A08B-170758AE7C34}"/>
              </a:ext>
            </a:extLst>
          </p:cNvPr>
          <p:cNvSpPr/>
          <p:nvPr/>
        </p:nvSpPr>
        <p:spPr>
          <a:xfrm flipH="1" flipV="1">
            <a:off x="4202513" y="1838008"/>
            <a:ext cx="642417" cy="427478"/>
          </a:xfrm>
          <a:prstGeom prst="rtTriangle">
            <a:avLst/>
          </a:prstGeom>
          <a:solidFill>
            <a:srgbClr val="301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602ABF-1A16-48FF-8062-8DA9EF6CD479}"/>
              </a:ext>
            </a:extLst>
          </p:cNvPr>
          <p:cNvSpPr/>
          <p:nvPr/>
        </p:nvSpPr>
        <p:spPr>
          <a:xfrm>
            <a:off x="4885949" y="989368"/>
            <a:ext cx="2915478" cy="5300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A0A258-7507-4A9C-AA2A-509D1418C72F}"/>
              </a:ext>
            </a:extLst>
          </p:cNvPr>
          <p:cNvSpPr/>
          <p:nvPr/>
        </p:nvSpPr>
        <p:spPr>
          <a:xfrm>
            <a:off x="4644569" y="931312"/>
            <a:ext cx="3197875" cy="5632529"/>
          </a:xfrm>
          <a:prstGeom prst="rect">
            <a:avLst/>
          </a:prstGeom>
          <a:solidFill>
            <a:schemeClr val="tx1">
              <a:lumMod val="95000"/>
              <a:alpha val="40000"/>
            </a:schemeClr>
          </a:solidFill>
          <a:ln w="571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61158A-E36D-4992-82FC-79378C47D2A0}"/>
              </a:ext>
            </a:extLst>
          </p:cNvPr>
          <p:cNvSpPr/>
          <p:nvPr/>
        </p:nvSpPr>
        <p:spPr>
          <a:xfrm>
            <a:off x="4207246" y="1150287"/>
            <a:ext cx="2041784" cy="695423"/>
          </a:xfrm>
          <a:prstGeom prst="rect">
            <a:avLst/>
          </a:prstGeom>
          <a:solidFill>
            <a:srgbClr val="704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0EBDB8-2FC7-40C8-AD30-991C2530F5AD}"/>
              </a:ext>
            </a:extLst>
          </p:cNvPr>
          <p:cNvSpPr/>
          <p:nvPr/>
        </p:nvSpPr>
        <p:spPr>
          <a:xfrm>
            <a:off x="4918530" y="6041736"/>
            <a:ext cx="2850251" cy="223709"/>
          </a:xfrm>
          <a:prstGeom prst="rect">
            <a:avLst/>
          </a:prstGeom>
          <a:solidFill>
            <a:srgbClr val="704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7711A9-9416-461F-A8AD-65ED831070B9}"/>
              </a:ext>
            </a:extLst>
          </p:cNvPr>
          <p:cNvSpPr txBox="1"/>
          <p:nvPr/>
        </p:nvSpPr>
        <p:spPr>
          <a:xfrm>
            <a:off x="4926966" y="1150287"/>
            <a:ext cx="1176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68148A-F502-4BB9-AEEA-54E657ABD328}"/>
              </a:ext>
            </a:extLst>
          </p:cNvPr>
          <p:cNvSpPr txBox="1"/>
          <p:nvPr/>
        </p:nvSpPr>
        <p:spPr>
          <a:xfrm>
            <a:off x="4881996" y="1967610"/>
            <a:ext cx="2915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Platinum &amp; Gold Credit Card</a:t>
            </a:r>
          </a:p>
          <a:p>
            <a:pPr algn="ctr"/>
            <a:r>
              <a:rPr lang="en-US" sz="1600" b="1" dirty="0">
                <a:solidFill>
                  <a:srgbClr val="915162"/>
                </a:solidFill>
                <a:latin typeface="Corbel Light" panose="020B0303020204020204" pitchFamily="34" charset="0"/>
              </a:rPr>
              <a:t>Current Contribution  –  7%</a:t>
            </a:r>
          </a:p>
          <a:p>
            <a:pPr algn="ctr"/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pic>
        <p:nvPicPr>
          <p:cNvPr id="41" name="Graphic 40" descr="Credit card">
            <a:extLst>
              <a:ext uri="{FF2B5EF4-FFF2-40B4-BE49-F238E27FC236}">
                <a16:creationId xmlns:a16="http://schemas.microsoft.com/office/drawing/2014/main" id="{9D2BD4BA-880E-4EE6-B3D7-1F8C289F5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0838" y="1077807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85597C3-CFC4-4FE4-AFDE-1621F07583B4}"/>
              </a:ext>
            </a:extLst>
          </p:cNvPr>
          <p:cNvSpPr txBox="1"/>
          <p:nvPr/>
        </p:nvSpPr>
        <p:spPr>
          <a:xfrm>
            <a:off x="4893102" y="2709856"/>
            <a:ext cx="2904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Enhanced Rewards and Benefits</a:t>
            </a:r>
          </a:p>
          <a:p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Targeted Marketing and 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Personalized Recommendations</a:t>
            </a:r>
          </a:p>
          <a:p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Exceptional Customer Experience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0832D1F9-840E-4F07-B090-0F2CC32F37DB}"/>
              </a:ext>
            </a:extLst>
          </p:cNvPr>
          <p:cNvSpPr/>
          <p:nvPr/>
        </p:nvSpPr>
        <p:spPr>
          <a:xfrm flipH="1" flipV="1">
            <a:off x="239766" y="1838008"/>
            <a:ext cx="642417" cy="427478"/>
          </a:xfrm>
          <a:prstGeom prst="rtTriangle">
            <a:avLst/>
          </a:prstGeom>
          <a:solidFill>
            <a:srgbClr val="2F1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0791BF-3BB2-4584-83FC-48F0CBF6659D}"/>
              </a:ext>
            </a:extLst>
          </p:cNvPr>
          <p:cNvSpPr/>
          <p:nvPr/>
        </p:nvSpPr>
        <p:spPr>
          <a:xfrm>
            <a:off x="923202" y="989368"/>
            <a:ext cx="2915478" cy="5300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A8E134-69F3-4B47-8739-224EC5013A98}"/>
              </a:ext>
            </a:extLst>
          </p:cNvPr>
          <p:cNvSpPr/>
          <p:nvPr/>
        </p:nvSpPr>
        <p:spPr>
          <a:xfrm>
            <a:off x="681822" y="931312"/>
            <a:ext cx="3197875" cy="5632529"/>
          </a:xfrm>
          <a:prstGeom prst="rect">
            <a:avLst/>
          </a:prstGeom>
          <a:solidFill>
            <a:schemeClr val="tx1">
              <a:lumMod val="95000"/>
              <a:alpha val="40000"/>
            </a:schemeClr>
          </a:solidFill>
          <a:ln w="57150">
            <a:solidFill>
              <a:srgbClr val="49243E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0A0CE9A-D767-4C0A-9B25-BBDFA9BABEF7}"/>
              </a:ext>
            </a:extLst>
          </p:cNvPr>
          <p:cNvSpPr/>
          <p:nvPr/>
        </p:nvSpPr>
        <p:spPr>
          <a:xfrm>
            <a:off x="244499" y="1150287"/>
            <a:ext cx="2041784" cy="695423"/>
          </a:xfrm>
          <a:prstGeom prst="rect">
            <a:avLst/>
          </a:prstGeom>
          <a:solidFill>
            <a:srgbClr val="49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82D9AF-66A0-4D11-BBA1-814E76969770}"/>
              </a:ext>
            </a:extLst>
          </p:cNvPr>
          <p:cNvSpPr/>
          <p:nvPr/>
        </p:nvSpPr>
        <p:spPr>
          <a:xfrm>
            <a:off x="955783" y="6041736"/>
            <a:ext cx="2850251" cy="223709"/>
          </a:xfrm>
          <a:prstGeom prst="rect">
            <a:avLst/>
          </a:prstGeom>
          <a:solidFill>
            <a:srgbClr val="49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Business Growth">
            <a:extLst>
              <a:ext uri="{FF2B5EF4-FFF2-40B4-BE49-F238E27FC236}">
                <a16:creationId xmlns:a16="http://schemas.microsoft.com/office/drawing/2014/main" id="{60DB6A7B-25E2-48B2-9EDE-B8AA1CCC3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5281" y="1040798"/>
            <a:ext cx="914400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DE0124E-4090-4351-A7FB-F5F29B86226A}"/>
              </a:ext>
            </a:extLst>
          </p:cNvPr>
          <p:cNvSpPr txBox="1"/>
          <p:nvPr/>
        </p:nvSpPr>
        <p:spPr>
          <a:xfrm>
            <a:off x="964219" y="1150287"/>
            <a:ext cx="1176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C112A5-4AF4-4071-A019-BA04700E0C15}"/>
              </a:ext>
            </a:extLst>
          </p:cNvPr>
          <p:cNvSpPr txBox="1"/>
          <p:nvPr/>
        </p:nvSpPr>
        <p:spPr>
          <a:xfrm>
            <a:off x="919249" y="1967610"/>
            <a:ext cx="2915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Customer Satisfaction Score</a:t>
            </a:r>
          </a:p>
          <a:p>
            <a:pPr algn="ctr"/>
            <a:r>
              <a:rPr lang="en-US" sz="1600" b="1" dirty="0">
                <a:solidFill>
                  <a:srgbClr val="915162"/>
                </a:solidFill>
                <a:latin typeface="Corbel Light" panose="020B0303020204020204" pitchFamily="34" charset="0"/>
              </a:rPr>
              <a:t>Current score – 3.19</a:t>
            </a:r>
          </a:p>
          <a:p>
            <a:pPr algn="ctr"/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4ECEE5-32B3-4D2E-B3E0-7309BA6A482D}"/>
              </a:ext>
            </a:extLst>
          </p:cNvPr>
          <p:cNvSpPr txBox="1"/>
          <p:nvPr/>
        </p:nvSpPr>
        <p:spPr>
          <a:xfrm>
            <a:off x="955783" y="2758178"/>
            <a:ext cx="2850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Survey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Customer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Product and Service Enhancements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Customer Support and Assistance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319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1D14E4-8E38-4096-822C-170221946836}"/>
              </a:ext>
            </a:extLst>
          </p:cNvPr>
          <p:cNvGrpSpPr/>
          <p:nvPr/>
        </p:nvGrpSpPr>
        <p:grpSpPr>
          <a:xfrm>
            <a:off x="239766" y="210734"/>
            <a:ext cx="622854" cy="640080"/>
            <a:chOff x="5579164" y="773569"/>
            <a:chExt cx="622854" cy="64008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EF2BC5F-6CCF-44A4-A126-C15BD01E213D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63413C-F097-4B33-85C1-B5D80BCEEE43}"/>
                </a:ext>
              </a:extLst>
            </p:cNvPr>
            <p:cNvSpPr txBox="1"/>
            <p:nvPr/>
          </p:nvSpPr>
          <p:spPr>
            <a:xfrm>
              <a:off x="5705060" y="823558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5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B5F3064-9246-4D1D-90A4-FD653B0285CD}"/>
              </a:ext>
            </a:extLst>
          </p:cNvPr>
          <p:cNvSpPr txBox="1"/>
          <p:nvPr/>
        </p:nvSpPr>
        <p:spPr>
          <a:xfrm>
            <a:off x="1246776" y="294159"/>
            <a:ext cx="2496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Suggestions</a:t>
            </a:r>
          </a:p>
          <a:p>
            <a:endParaRPr lang="en-US" sz="2800" dirty="0">
              <a:latin typeface="Corbel Light" panose="020B0303020204020204" pitchFamily="34" charset="0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53D200F2-6B55-48AB-9BDF-6FD153D46B1E}"/>
              </a:ext>
            </a:extLst>
          </p:cNvPr>
          <p:cNvSpPr/>
          <p:nvPr/>
        </p:nvSpPr>
        <p:spPr>
          <a:xfrm flipH="1" flipV="1">
            <a:off x="8147333" y="1838008"/>
            <a:ext cx="642417" cy="427478"/>
          </a:xfrm>
          <a:prstGeom prst="rtTriangle">
            <a:avLst/>
          </a:prstGeom>
          <a:solidFill>
            <a:srgbClr val="915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FF4B96-7EE1-4BA4-AE54-36997CF60D30}"/>
              </a:ext>
            </a:extLst>
          </p:cNvPr>
          <p:cNvSpPr/>
          <p:nvPr/>
        </p:nvSpPr>
        <p:spPr>
          <a:xfrm>
            <a:off x="8830769" y="989368"/>
            <a:ext cx="2915478" cy="5300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0C3579-7D10-45E9-9BA0-47C4B90BD479}"/>
              </a:ext>
            </a:extLst>
          </p:cNvPr>
          <p:cNvSpPr/>
          <p:nvPr/>
        </p:nvSpPr>
        <p:spPr>
          <a:xfrm>
            <a:off x="8589389" y="931312"/>
            <a:ext cx="3197875" cy="5632529"/>
          </a:xfrm>
          <a:prstGeom prst="rect">
            <a:avLst/>
          </a:prstGeom>
          <a:solidFill>
            <a:schemeClr val="tx1">
              <a:lumMod val="95000"/>
              <a:alpha val="40000"/>
            </a:schemeClr>
          </a:solidFill>
          <a:ln w="571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B47345-7BCF-4B1F-940B-DCC658F9003D}"/>
              </a:ext>
            </a:extLst>
          </p:cNvPr>
          <p:cNvSpPr/>
          <p:nvPr/>
        </p:nvSpPr>
        <p:spPr>
          <a:xfrm>
            <a:off x="8152066" y="1150287"/>
            <a:ext cx="2041784" cy="695423"/>
          </a:xfrm>
          <a:prstGeom prst="rect">
            <a:avLst/>
          </a:prstGeom>
          <a:solidFill>
            <a:srgbClr val="BB8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685E8-5361-4DEF-961A-D2DCDF63124D}"/>
              </a:ext>
            </a:extLst>
          </p:cNvPr>
          <p:cNvSpPr/>
          <p:nvPr/>
        </p:nvSpPr>
        <p:spPr>
          <a:xfrm>
            <a:off x="8863350" y="6041736"/>
            <a:ext cx="2850251" cy="223709"/>
          </a:xfrm>
          <a:prstGeom prst="rect">
            <a:avLst/>
          </a:prstGeom>
          <a:solidFill>
            <a:srgbClr val="BB8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C28010-2C53-4074-BD83-4F262D0955DF}"/>
              </a:ext>
            </a:extLst>
          </p:cNvPr>
          <p:cNvSpPr txBox="1"/>
          <p:nvPr/>
        </p:nvSpPr>
        <p:spPr>
          <a:xfrm>
            <a:off x="8871786" y="1150287"/>
            <a:ext cx="1176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03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55C408-1CFA-425F-9F46-DDDA63B69793}"/>
              </a:ext>
            </a:extLst>
          </p:cNvPr>
          <p:cNvSpPr txBox="1"/>
          <p:nvPr/>
        </p:nvSpPr>
        <p:spPr>
          <a:xfrm>
            <a:off x="8826816" y="1967610"/>
            <a:ext cx="29154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Delinquency Rate</a:t>
            </a:r>
          </a:p>
          <a:p>
            <a:pPr algn="ctr"/>
            <a:r>
              <a:rPr lang="en-US" sz="1600" b="1" dirty="0">
                <a:solidFill>
                  <a:srgbClr val="915162"/>
                </a:solidFill>
                <a:latin typeface="Corbel Light" panose="020B0303020204020204" pitchFamily="34" charset="0"/>
              </a:rPr>
              <a:t>Current Rate – 6.06%</a:t>
            </a:r>
          </a:p>
        </p:txBody>
      </p:sp>
      <p:pic>
        <p:nvPicPr>
          <p:cNvPr id="46" name="Graphic 45" descr="Downward trend RTL">
            <a:extLst>
              <a:ext uri="{FF2B5EF4-FFF2-40B4-BE49-F238E27FC236}">
                <a16:creationId xmlns:a16="http://schemas.microsoft.com/office/drawing/2014/main" id="{5C16D878-0530-4B14-8888-3EAD0055C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848" y="1021289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C44B8B1-EF24-4585-8868-F1F8E477BF65}"/>
              </a:ext>
            </a:extLst>
          </p:cNvPr>
          <p:cNvSpPr txBox="1"/>
          <p:nvPr/>
        </p:nvSpPr>
        <p:spPr>
          <a:xfrm>
            <a:off x="8826816" y="2705430"/>
            <a:ext cx="28798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Enhance Risk Assessment and Underwriting.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Offer Financial Education and Counseling.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Implement Early Warning Systems.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75432DB4-21E1-4B34-A335-E4B50327A597}"/>
              </a:ext>
            </a:extLst>
          </p:cNvPr>
          <p:cNvSpPr/>
          <p:nvPr/>
        </p:nvSpPr>
        <p:spPr>
          <a:xfrm flipH="1" flipV="1">
            <a:off x="4202513" y="1838008"/>
            <a:ext cx="642417" cy="427478"/>
          </a:xfrm>
          <a:prstGeom prst="rtTriangle">
            <a:avLst/>
          </a:prstGeom>
          <a:solidFill>
            <a:srgbClr val="301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DEB49A-7B8F-4616-B491-7C5FB05C115D}"/>
              </a:ext>
            </a:extLst>
          </p:cNvPr>
          <p:cNvSpPr/>
          <p:nvPr/>
        </p:nvSpPr>
        <p:spPr>
          <a:xfrm>
            <a:off x="4885949" y="989368"/>
            <a:ext cx="2915478" cy="5300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A0A28B-89BF-4AE1-8CE8-8243131EB66F}"/>
              </a:ext>
            </a:extLst>
          </p:cNvPr>
          <p:cNvSpPr/>
          <p:nvPr/>
        </p:nvSpPr>
        <p:spPr>
          <a:xfrm>
            <a:off x="4644569" y="931312"/>
            <a:ext cx="3197875" cy="5632529"/>
          </a:xfrm>
          <a:prstGeom prst="rect">
            <a:avLst/>
          </a:prstGeom>
          <a:solidFill>
            <a:schemeClr val="tx1">
              <a:lumMod val="95000"/>
              <a:alpha val="40000"/>
            </a:schemeClr>
          </a:solidFill>
          <a:ln w="571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4AE876-FA27-4FD6-A18A-39EFC4754EBE}"/>
              </a:ext>
            </a:extLst>
          </p:cNvPr>
          <p:cNvSpPr/>
          <p:nvPr/>
        </p:nvSpPr>
        <p:spPr>
          <a:xfrm>
            <a:off x="4207246" y="1150287"/>
            <a:ext cx="2041784" cy="695423"/>
          </a:xfrm>
          <a:prstGeom prst="rect">
            <a:avLst/>
          </a:prstGeom>
          <a:solidFill>
            <a:srgbClr val="704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2406D2-4285-4F5C-A6DE-C32CC4FD3341}"/>
              </a:ext>
            </a:extLst>
          </p:cNvPr>
          <p:cNvSpPr/>
          <p:nvPr/>
        </p:nvSpPr>
        <p:spPr>
          <a:xfrm>
            <a:off x="4918530" y="6041736"/>
            <a:ext cx="2850251" cy="223709"/>
          </a:xfrm>
          <a:prstGeom prst="rect">
            <a:avLst/>
          </a:prstGeom>
          <a:solidFill>
            <a:srgbClr val="704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FDF07E-FD1D-4D27-84F8-7E905FD9029B}"/>
              </a:ext>
            </a:extLst>
          </p:cNvPr>
          <p:cNvSpPr txBox="1"/>
          <p:nvPr/>
        </p:nvSpPr>
        <p:spPr>
          <a:xfrm>
            <a:off x="4926966" y="1150287"/>
            <a:ext cx="1176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02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435233-C12E-48B4-8E5A-5E5D14B50573}"/>
              </a:ext>
            </a:extLst>
          </p:cNvPr>
          <p:cNvSpPr txBox="1"/>
          <p:nvPr/>
        </p:nvSpPr>
        <p:spPr>
          <a:xfrm>
            <a:off x="4881996" y="1967610"/>
            <a:ext cx="2915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Platinum &amp; Gold Credit Card</a:t>
            </a:r>
          </a:p>
          <a:p>
            <a:pPr algn="ctr"/>
            <a:r>
              <a:rPr lang="en-US" sz="1600" b="1" dirty="0">
                <a:solidFill>
                  <a:srgbClr val="915162"/>
                </a:solidFill>
                <a:latin typeface="Corbel Light" panose="020B0303020204020204" pitchFamily="34" charset="0"/>
              </a:rPr>
              <a:t>Current Contribution  –  7%</a:t>
            </a:r>
          </a:p>
          <a:p>
            <a:pPr algn="ctr"/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pic>
        <p:nvPicPr>
          <p:cNvPr id="57" name="Graphic 56" descr="Credit card">
            <a:extLst>
              <a:ext uri="{FF2B5EF4-FFF2-40B4-BE49-F238E27FC236}">
                <a16:creationId xmlns:a16="http://schemas.microsoft.com/office/drawing/2014/main" id="{4070C90C-9705-4F99-AC85-E0D7FA8C9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0838" y="1077807"/>
            <a:ext cx="914400" cy="9144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FF37C34-AA75-479C-993B-670EFFE7457C}"/>
              </a:ext>
            </a:extLst>
          </p:cNvPr>
          <p:cNvSpPr txBox="1"/>
          <p:nvPr/>
        </p:nvSpPr>
        <p:spPr>
          <a:xfrm>
            <a:off x="4893102" y="2709856"/>
            <a:ext cx="2904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Enhanced Rewards and Benefits</a:t>
            </a:r>
          </a:p>
          <a:p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Targeted Marketing and 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Personalized Recommendations</a:t>
            </a:r>
          </a:p>
          <a:p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Exceptional Customer Experience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3A8A0976-5EEB-4A30-8E9A-8B2C9A2CC675}"/>
              </a:ext>
            </a:extLst>
          </p:cNvPr>
          <p:cNvSpPr/>
          <p:nvPr/>
        </p:nvSpPr>
        <p:spPr>
          <a:xfrm flipH="1" flipV="1">
            <a:off x="239766" y="1838008"/>
            <a:ext cx="642417" cy="427478"/>
          </a:xfrm>
          <a:prstGeom prst="rtTriangle">
            <a:avLst/>
          </a:prstGeom>
          <a:solidFill>
            <a:srgbClr val="2F1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B466853-77AA-4810-AE96-B62466D33166}"/>
              </a:ext>
            </a:extLst>
          </p:cNvPr>
          <p:cNvSpPr/>
          <p:nvPr/>
        </p:nvSpPr>
        <p:spPr>
          <a:xfrm>
            <a:off x="923202" y="989368"/>
            <a:ext cx="2915478" cy="5300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A5084BF-D118-442C-A5CF-4E63CC9D3517}"/>
              </a:ext>
            </a:extLst>
          </p:cNvPr>
          <p:cNvSpPr/>
          <p:nvPr/>
        </p:nvSpPr>
        <p:spPr>
          <a:xfrm>
            <a:off x="681822" y="931312"/>
            <a:ext cx="3197875" cy="5632529"/>
          </a:xfrm>
          <a:prstGeom prst="rect">
            <a:avLst/>
          </a:prstGeom>
          <a:solidFill>
            <a:schemeClr val="tx1">
              <a:lumMod val="95000"/>
              <a:alpha val="40000"/>
            </a:schemeClr>
          </a:solidFill>
          <a:ln w="571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56ACB6-FC07-405E-878C-7EBE97127FAC}"/>
              </a:ext>
            </a:extLst>
          </p:cNvPr>
          <p:cNvSpPr/>
          <p:nvPr/>
        </p:nvSpPr>
        <p:spPr>
          <a:xfrm>
            <a:off x="244499" y="1150287"/>
            <a:ext cx="2041784" cy="695423"/>
          </a:xfrm>
          <a:prstGeom prst="rect">
            <a:avLst/>
          </a:prstGeom>
          <a:solidFill>
            <a:srgbClr val="49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97F160-A715-477A-A562-FAEE263F0A5D}"/>
              </a:ext>
            </a:extLst>
          </p:cNvPr>
          <p:cNvSpPr/>
          <p:nvPr/>
        </p:nvSpPr>
        <p:spPr>
          <a:xfrm>
            <a:off x="955783" y="6041736"/>
            <a:ext cx="2850251" cy="223709"/>
          </a:xfrm>
          <a:prstGeom prst="rect">
            <a:avLst/>
          </a:prstGeom>
          <a:solidFill>
            <a:srgbClr val="49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Graphic 63" descr="Business Growth">
            <a:extLst>
              <a:ext uri="{FF2B5EF4-FFF2-40B4-BE49-F238E27FC236}">
                <a16:creationId xmlns:a16="http://schemas.microsoft.com/office/drawing/2014/main" id="{BA9CCD72-4694-490E-8396-4BFCF5E631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5281" y="1040798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736A1C2-E6C5-48EE-A96E-647AF917B775}"/>
              </a:ext>
            </a:extLst>
          </p:cNvPr>
          <p:cNvSpPr txBox="1"/>
          <p:nvPr/>
        </p:nvSpPr>
        <p:spPr>
          <a:xfrm>
            <a:off x="964219" y="1150287"/>
            <a:ext cx="1176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7D187B-0A7F-464D-A104-71DC2781BCAA}"/>
              </a:ext>
            </a:extLst>
          </p:cNvPr>
          <p:cNvSpPr txBox="1"/>
          <p:nvPr/>
        </p:nvSpPr>
        <p:spPr>
          <a:xfrm>
            <a:off x="919249" y="1967610"/>
            <a:ext cx="2915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Customer Satisfaction Score</a:t>
            </a:r>
          </a:p>
          <a:p>
            <a:pPr algn="ctr"/>
            <a:r>
              <a:rPr lang="en-US" sz="1600" b="1" dirty="0">
                <a:solidFill>
                  <a:srgbClr val="915162"/>
                </a:solidFill>
                <a:latin typeface="Corbel Light" panose="020B0303020204020204" pitchFamily="34" charset="0"/>
              </a:rPr>
              <a:t>Current score – 3.19</a:t>
            </a:r>
          </a:p>
          <a:p>
            <a:pPr algn="ctr"/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E97DFB-FE00-461D-9EFC-40AD9266DFB3}"/>
              </a:ext>
            </a:extLst>
          </p:cNvPr>
          <p:cNvSpPr txBox="1"/>
          <p:nvPr/>
        </p:nvSpPr>
        <p:spPr>
          <a:xfrm>
            <a:off x="955783" y="2758178"/>
            <a:ext cx="2850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Survey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Customer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Product and Service Enhancements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</a:rPr>
              <a:t>Customer Support and Assistance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91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8CC844-CCE7-4727-A881-437DDF2D288A}"/>
              </a:ext>
            </a:extLst>
          </p:cNvPr>
          <p:cNvSpPr txBox="1"/>
          <p:nvPr/>
        </p:nvSpPr>
        <p:spPr>
          <a:xfrm>
            <a:off x="2623930" y="2228671"/>
            <a:ext cx="6944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n>
                  <a:gradFill>
                    <a:gsLst>
                      <a:gs pos="0">
                        <a:srgbClr val="49243E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13000">
                      <a:srgbClr val="49243E"/>
                    </a:gs>
                    <a:gs pos="100000">
                      <a:srgbClr val="DBAFA0"/>
                    </a:gs>
                  </a:gsLst>
                  <a:lin ang="5400000" scaled="1"/>
                </a:gradFill>
                <a:latin typeface="Arial Black" panose="020B0A04020102020204" pitchFamily="34" charset="0"/>
              </a:rPr>
              <a:t>THANK</a:t>
            </a:r>
            <a:r>
              <a:rPr lang="en-US" sz="7200" dirty="0">
                <a:gradFill>
                  <a:gsLst>
                    <a:gs pos="0">
                      <a:srgbClr val="49243E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Arial Black" panose="020B0A04020102020204" pitchFamily="34" charset="0"/>
              </a:rPr>
              <a:t> </a:t>
            </a:r>
            <a:r>
              <a:rPr lang="en-US" sz="7200" dirty="0">
                <a:gradFill>
                  <a:gsLst>
                    <a:gs pos="49000">
                      <a:srgbClr val="926A6F"/>
                    </a:gs>
                    <a:gs pos="0">
                      <a:srgbClr val="49243E"/>
                    </a:gs>
                    <a:gs pos="100000">
                      <a:srgbClr val="DBAFA0"/>
                    </a:gs>
                  </a:gsLst>
                  <a:lin ang="5400000" scaled="1"/>
                </a:gradFill>
                <a:latin typeface="Arial Black" panose="020B0A04020102020204" pitchFamily="34" charset="0"/>
              </a:rPr>
              <a:t>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912AF-3DD3-4A33-BC46-E2DE4BEE0E33}"/>
              </a:ext>
            </a:extLst>
          </p:cNvPr>
          <p:cNvSpPr txBox="1"/>
          <p:nvPr/>
        </p:nvSpPr>
        <p:spPr>
          <a:xfrm>
            <a:off x="3047999" y="333868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Like, Comment &amp; Share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E9219-9FC5-4169-A1CA-639D2E6A4DB8}"/>
              </a:ext>
            </a:extLst>
          </p:cNvPr>
          <p:cNvSpPr txBox="1"/>
          <p:nvPr/>
        </p:nvSpPr>
        <p:spPr>
          <a:xfrm>
            <a:off x="2083633" y="1613118"/>
            <a:ext cx="41922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rbel" panose="020B0503020204020204" pitchFamily="34" charset="0"/>
              </a:rPr>
              <a:t>Got Questions?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sz="1400" dirty="0">
                <a:latin typeface="Corbel" panose="020B0503020204020204" pitchFamily="34" charset="0"/>
              </a:rPr>
              <a:t>ASK IN THE COMMENT</a:t>
            </a:r>
          </a:p>
        </p:txBody>
      </p:sp>
    </p:spTree>
    <p:extLst>
      <p:ext uri="{BB962C8B-B14F-4D97-AF65-F5344CB8AC3E}">
        <p14:creationId xmlns:p14="http://schemas.microsoft.com/office/powerpoint/2010/main" val="233722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7538-942A-4FCB-BE0C-E1D6FD72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29" y="2766218"/>
            <a:ext cx="2754854" cy="1325563"/>
          </a:xfrm>
        </p:spPr>
        <p:txBody>
          <a:bodyPr/>
          <a:lstStyle/>
          <a:p>
            <a:r>
              <a:rPr lang="en-US" sz="2800" b="1" dirty="0">
                <a:solidFill>
                  <a:srgbClr val="49243E"/>
                </a:solidFill>
                <a:latin typeface="Corbel" panose="020B0503020204020204" pitchFamily="34" charset="0"/>
              </a:rPr>
              <a:t>PRESENTATION</a:t>
            </a:r>
            <a:br>
              <a:rPr lang="en-US" dirty="0">
                <a:latin typeface="Corbel Light" panose="020B0303020204020204" pitchFamily="34" charset="0"/>
              </a:rPr>
            </a:br>
            <a:r>
              <a:rPr lang="en-US" dirty="0">
                <a:latin typeface="Corbel Light" panose="020B0303020204020204" pitchFamily="34" charset="0"/>
              </a:rPr>
              <a:t>AGENDA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D0C879-9FA6-41D2-ADB2-916477CD3F68}"/>
              </a:ext>
            </a:extLst>
          </p:cNvPr>
          <p:cNvGrpSpPr/>
          <p:nvPr/>
        </p:nvGrpSpPr>
        <p:grpSpPr>
          <a:xfrm>
            <a:off x="5582475" y="798563"/>
            <a:ext cx="622854" cy="690069"/>
            <a:chOff x="5579164" y="773569"/>
            <a:chExt cx="622854" cy="69006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E9F18A-02AB-43A9-A93F-9BFA3A79416D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2F6826-E8CB-4E92-A92D-E4B420FE1D67}"/>
                </a:ext>
              </a:extLst>
            </p:cNvPr>
            <p:cNvSpPr txBox="1"/>
            <p:nvPr/>
          </p:nvSpPr>
          <p:spPr>
            <a:xfrm>
              <a:off x="5705060" y="823558"/>
              <a:ext cx="397565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8CC131-9862-497D-9FCD-94801785504F}"/>
              </a:ext>
            </a:extLst>
          </p:cNvPr>
          <p:cNvGrpSpPr/>
          <p:nvPr/>
        </p:nvGrpSpPr>
        <p:grpSpPr>
          <a:xfrm>
            <a:off x="5586486" y="1865409"/>
            <a:ext cx="622854" cy="684052"/>
            <a:chOff x="5579163" y="1837126"/>
            <a:chExt cx="622854" cy="68405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CE9268-BB89-44F1-942C-25EB2CBAC461}"/>
                </a:ext>
              </a:extLst>
            </p:cNvPr>
            <p:cNvSpPr/>
            <p:nvPr/>
          </p:nvSpPr>
          <p:spPr>
            <a:xfrm>
              <a:off x="5579163" y="1837126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1597F1-BBF3-4FFC-A069-952F672B388A}"/>
                </a:ext>
              </a:extLst>
            </p:cNvPr>
            <p:cNvSpPr txBox="1"/>
            <p:nvPr/>
          </p:nvSpPr>
          <p:spPr>
            <a:xfrm>
              <a:off x="5691807" y="1881098"/>
              <a:ext cx="397565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494D33-76FF-4C1B-8CF8-33E99C3A05B6}"/>
              </a:ext>
            </a:extLst>
          </p:cNvPr>
          <p:cNvGrpSpPr/>
          <p:nvPr/>
        </p:nvGrpSpPr>
        <p:grpSpPr>
          <a:xfrm>
            <a:off x="5592415" y="2914506"/>
            <a:ext cx="622854" cy="640253"/>
            <a:chOff x="5592415" y="2900683"/>
            <a:chExt cx="622854" cy="64025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2337331-34C0-4D8C-900A-72CDE5D37DC8}"/>
                </a:ext>
              </a:extLst>
            </p:cNvPr>
            <p:cNvSpPr/>
            <p:nvPr/>
          </p:nvSpPr>
          <p:spPr>
            <a:xfrm>
              <a:off x="5592415" y="2900856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2DCE02-9FD2-4FDA-B61A-09E1136FCBDA}"/>
                </a:ext>
              </a:extLst>
            </p:cNvPr>
            <p:cNvSpPr txBox="1"/>
            <p:nvPr/>
          </p:nvSpPr>
          <p:spPr>
            <a:xfrm>
              <a:off x="5731564" y="2900683"/>
              <a:ext cx="397565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ACDF28-1E6A-49B6-9D30-E681C79B33D8}"/>
              </a:ext>
            </a:extLst>
          </p:cNvPr>
          <p:cNvGrpSpPr/>
          <p:nvPr/>
        </p:nvGrpSpPr>
        <p:grpSpPr>
          <a:xfrm>
            <a:off x="5589101" y="3925670"/>
            <a:ext cx="622854" cy="643100"/>
            <a:chOff x="5579163" y="3920268"/>
            <a:chExt cx="622854" cy="6431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7D9F42-7D46-4A71-9462-3093216CD927}"/>
                </a:ext>
              </a:extLst>
            </p:cNvPr>
            <p:cNvSpPr/>
            <p:nvPr/>
          </p:nvSpPr>
          <p:spPr>
            <a:xfrm>
              <a:off x="5579163" y="3923288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9EE321-4738-434E-8A03-C734137D3085}"/>
                </a:ext>
              </a:extLst>
            </p:cNvPr>
            <p:cNvSpPr txBox="1"/>
            <p:nvPr/>
          </p:nvSpPr>
          <p:spPr>
            <a:xfrm>
              <a:off x="5705059" y="3920268"/>
              <a:ext cx="397565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751585-A321-4F84-95CB-AC9982D31B55}"/>
              </a:ext>
            </a:extLst>
          </p:cNvPr>
          <p:cNvGrpSpPr/>
          <p:nvPr/>
        </p:nvGrpSpPr>
        <p:grpSpPr>
          <a:xfrm>
            <a:off x="5582475" y="4939680"/>
            <a:ext cx="622854" cy="640080"/>
            <a:chOff x="5579162" y="4939680"/>
            <a:chExt cx="622854" cy="64008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981542-ED63-45AB-9EAD-6F4D03275830}"/>
                </a:ext>
              </a:extLst>
            </p:cNvPr>
            <p:cNvSpPr/>
            <p:nvPr/>
          </p:nvSpPr>
          <p:spPr>
            <a:xfrm>
              <a:off x="5579162" y="4939680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52746-957C-449A-A14F-2F3AAF2DAB60}"/>
                </a:ext>
              </a:extLst>
            </p:cNvPr>
            <p:cNvSpPr txBox="1"/>
            <p:nvPr/>
          </p:nvSpPr>
          <p:spPr>
            <a:xfrm>
              <a:off x="5705058" y="4939680"/>
              <a:ext cx="397565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5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614E18D-D7E1-4EAB-8162-85EA7BC27CEC}"/>
              </a:ext>
            </a:extLst>
          </p:cNvPr>
          <p:cNvSpPr txBox="1"/>
          <p:nvPr/>
        </p:nvSpPr>
        <p:spPr>
          <a:xfrm>
            <a:off x="6589485" y="881988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Objective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A28567-466A-42E5-9CD5-3A3C684C2F7E}"/>
              </a:ext>
            </a:extLst>
          </p:cNvPr>
          <p:cNvSpPr txBox="1"/>
          <p:nvPr/>
        </p:nvSpPr>
        <p:spPr>
          <a:xfrm>
            <a:off x="6589485" y="1939528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Action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4FFA30-4AE6-4F4A-9516-BDF92F30656D}"/>
              </a:ext>
            </a:extLst>
          </p:cNvPr>
          <p:cNvSpPr txBox="1"/>
          <p:nvPr/>
        </p:nvSpPr>
        <p:spPr>
          <a:xfrm>
            <a:off x="6589485" y="2959113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Dashboard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0F138-7864-4941-BFBA-DC65CE176133}"/>
              </a:ext>
            </a:extLst>
          </p:cNvPr>
          <p:cNvSpPr txBox="1"/>
          <p:nvPr/>
        </p:nvSpPr>
        <p:spPr>
          <a:xfrm>
            <a:off x="6589485" y="3978698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Insights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EF948-51DA-486D-AA72-EFEE58AD4CBD}"/>
              </a:ext>
            </a:extLst>
          </p:cNvPr>
          <p:cNvSpPr txBox="1"/>
          <p:nvPr/>
        </p:nvSpPr>
        <p:spPr>
          <a:xfrm>
            <a:off x="6589485" y="4998283"/>
            <a:ext cx="2496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Suggestions</a:t>
            </a:r>
          </a:p>
          <a:p>
            <a:endParaRPr lang="en-US" sz="2800" dirty="0">
              <a:latin typeface="Corbel Light" panose="020B0303020204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24670C-7DDC-45C5-824F-AE4BDBA9A290}"/>
              </a:ext>
            </a:extLst>
          </p:cNvPr>
          <p:cNvCxnSpPr>
            <a:cxnSpLocks/>
            <a:stCxn id="16" idx="0"/>
            <a:endCxn id="15" idx="4"/>
          </p:cNvCxnSpPr>
          <p:nvPr/>
        </p:nvCxnSpPr>
        <p:spPr>
          <a:xfrm flipV="1">
            <a:off x="5900528" y="3554759"/>
            <a:ext cx="3314" cy="373931"/>
          </a:xfrm>
          <a:prstGeom prst="line">
            <a:avLst/>
          </a:prstGeom>
          <a:ln>
            <a:solidFill>
              <a:srgbClr val="DBAF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F7E61B-3B09-4446-82C9-28AC0E45F697}"/>
              </a:ext>
            </a:extLst>
          </p:cNvPr>
          <p:cNvCxnSpPr>
            <a:cxnSpLocks/>
            <a:stCxn id="17" idx="0"/>
            <a:endCxn id="16" idx="4"/>
          </p:cNvCxnSpPr>
          <p:nvPr/>
        </p:nvCxnSpPr>
        <p:spPr>
          <a:xfrm flipV="1">
            <a:off x="5893902" y="4568770"/>
            <a:ext cx="6626" cy="370910"/>
          </a:xfrm>
          <a:prstGeom prst="line">
            <a:avLst/>
          </a:prstGeom>
          <a:ln>
            <a:solidFill>
              <a:srgbClr val="DBAF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3DF5CB6-30C5-4B5E-B4F0-22D4B73C33AA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H="1" flipV="1">
            <a:off x="5897913" y="2505489"/>
            <a:ext cx="5929" cy="409190"/>
          </a:xfrm>
          <a:prstGeom prst="line">
            <a:avLst/>
          </a:prstGeom>
          <a:ln>
            <a:solidFill>
              <a:srgbClr val="DBAF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2C1614-A5C2-4D6C-8052-23E2AFA7A31F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H="1" flipV="1">
            <a:off x="5893902" y="1438643"/>
            <a:ext cx="4011" cy="426766"/>
          </a:xfrm>
          <a:prstGeom prst="line">
            <a:avLst/>
          </a:prstGeom>
          <a:ln>
            <a:solidFill>
              <a:srgbClr val="DBAF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B19A6DF-94A2-432C-8390-2899D64CBBE6}"/>
              </a:ext>
            </a:extLst>
          </p:cNvPr>
          <p:cNvSpPr/>
          <p:nvPr/>
        </p:nvSpPr>
        <p:spPr>
          <a:xfrm>
            <a:off x="555929" y="2914506"/>
            <a:ext cx="2663310" cy="88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D11A9C-0DCC-406C-AB60-545FE86CB07C}"/>
              </a:ext>
            </a:extLst>
          </p:cNvPr>
          <p:cNvSpPr/>
          <p:nvPr/>
        </p:nvSpPr>
        <p:spPr>
          <a:xfrm>
            <a:off x="3427959" y="2906085"/>
            <a:ext cx="45719" cy="1019585"/>
          </a:xfrm>
          <a:prstGeom prst="rect">
            <a:avLst/>
          </a:prstGeom>
          <a:solidFill>
            <a:srgbClr val="DBAFA0"/>
          </a:solidFill>
          <a:ln>
            <a:solidFill>
              <a:srgbClr val="DBA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5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25234 0.00185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1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"/>
                            </p:stCondLst>
                            <p:childTnLst>
                              <p:par>
                                <p:cTn id="9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79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13750A8-8224-4A02-B8A3-99BEE86FE519}"/>
              </a:ext>
            </a:extLst>
          </p:cNvPr>
          <p:cNvGrpSpPr/>
          <p:nvPr/>
        </p:nvGrpSpPr>
        <p:grpSpPr>
          <a:xfrm>
            <a:off x="239766" y="210734"/>
            <a:ext cx="622854" cy="690069"/>
            <a:chOff x="5579164" y="773569"/>
            <a:chExt cx="622854" cy="69006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B250A8-CAB8-4CD6-82AE-91EEFF6A3958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5A6C96-6100-4D1B-9208-C9D22F65BD3A}"/>
                </a:ext>
              </a:extLst>
            </p:cNvPr>
            <p:cNvSpPr txBox="1"/>
            <p:nvPr/>
          </p:nvSpPr>
          <p:spPr>
            <a:xfrm>
              <a:off x="5705060" y="823558"/>
              <a:ext cx="397565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1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F62ADB-8E2D-4213-8815-725CDA8CC134}"/>
              </a:ext>
            </a:extLst>
          </p:cNvPr>
          <p:cNvSpPr txBox="1"/>
          <p:nvPr/>
        </p:nvSpPr>
        <p:spPr>
          <a:xfrm>
            <a:off x="1246776" y="294159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Objective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746901-F1AD-4B34-81F7-215A0A3536AC}"/>
              </a:ext>
            </a:extLst>
          </p:cNvPr>
          <p:cNvGrpSpPr/>
          <p:nvPr/>
        </p:nvGrpSpPr>
        <p:grpSpPr>
          <a:xfrm>
            <a:off x="3459502" y="793857"/>
            <a:ext cx="5268377" cy="5270287"/>
            <a:chOff x="3459502" y="793857"/>
            <a:chExt cx="5268377" cy="5270287"/>
          </a:xfrm>
          <a:scene3d>
            <a:camera prst="perspectiveRelaxedModerately">
              <a:rot lat="17990633" lon="0" rev="0"/>
            </a:camera>
            <a:lightRig rig="threePt" dir="t"/>
          </a:scene3d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2D6573F-3A02-4473-A747-A2117F1DEF0A}"/>
                </a:ext>
              </a:extLst>
            </p:cNvPr>
            <p:cNvSpPr/>
            <p:nvPr/>
          </p:nvSpPr>
          <p:spPr>
            <a:xfrm rot="2700000">
              <a:off x="4270362" y="2482929"/>
              <a:ext cx="2027647" cy="268512"/>
            </a:xfrm>
            <a:custGeom>
              <a:avLst/>
              <a:gdLst>
                <a:gd name="connsiteX0" fmla="*/ 0 w 2027647"/>
                <a:gd name="connsiteY0" fmla="*/ 0 h 268512"/>
                <a:gd name="connsiteX1" fmla="*/ 2027647 w 2027647"/>
                <a:gd name="connsiteY1" fmla="*/ 0 h 268512"/>
                <a:gd name="connsiteX2" fmla="*/ 2027647 w 2027647"/>
                <a:gd name="connsiteY2" fmla="*/ 268512 h 268512"/>
                <a:gd name="connsiteX3" fmla="*/ 0 w 2027647"/>
                <a:gd name="connsiteY3" fmla="*/ 268512 h 268512"/>
                <a:gd name="connsiteX4" fmla="*/ 0 w 2027647"/>
                <a:gd name="connsiteY4" fmla="*/ 0 h 26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7647" h="268512">
                  <a:moveTo>
                    <a:pt x="0" y="0"/>
                  </a:moveTo>
                  <a:lnTo>
                    <a:pt x="2027647" y="0"/>
                  </a:lnTo>
                  <a:lnTo>
                    <a:pt x="2027647" y="268512"/>
                  </a:lnTo>
                  <a:lnTo>
                    <a:pt x="0" y="268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sp3d extrusionH="254000"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13B7996-574E-4187-BB24-AEC467D1E5B6}"/>
                </a:ext>
              </a:extLst>
            </p:cNvPr>
            <p:cNvSpPr/>
            <p:nvPr/>
          </p:nvSpPr>
          <p:spPr>
            <a:xfrm rot="2700000">
              <a:off x="6771248" y="1608938"/>
              <a:ext cx="268514" cy="2021115"/>
            </a:xfrm>
            <a:custGeom>
              <a:avLst/>
              <a:gdLst>
                <a:gd name="connsiteX0" fmla="*/ 0 w 268514"/>
                <a:gd name="connsiteY0" fmla="*/ 0 h 2021115"/>
                <a:gd name="connsiteX1" fmla="*/ 268514 w 268514"/>
                <a:gd name="connsiteY1" fmla="*/ 0 h 2021115"/>
                <a:gd name="connsiteX2" fmla="*/ 268514 w 268514"/>
                <a:gd name="connsiteY2" fmla="*/ 2021114 h 2021115"/>
                <a:gd name="connsiteX3" fmla="*/ 0 w 268514"/>
                <a:gd name="connsiteY3" fmla="*/ 2021115 h 2021115"/>
                <a:gd name="connsiteX4" fmla="*/ 0 w 268514"/>
                <a:gd name="connsiteY4" fmla="*/ 0 h 202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514" h="2021115">
                  <a:moveTo>
                    <a:pt x="0" y="0"/>
                  </a:moveTo>
                  <a:lnTo>
                    <a:pt x="268514" y="0"/>
                  </a:lnTo>
                  <a:lnTo>
                    <a:pt x="268514" y="2021114"/>
                  </a:lnTo>
                  <a:lnTo>
                    <a:pt x="0" y="2021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sp3d extrusionH="254000"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D0846C1-6F2E-4870-9B1D-6413A86D88E9}"/>
                </a:ext>
              </a:extLst>
            </p:cNvPr>
            <p:cNvSpPr/>
            <p:nvPr/>
          </p:nvSpPr>
          <p:spPr>
            <a:xfrm rot="2700000">
              <a:off x="5152238" y="3227949"/>
              <a:ext cx="268513" cy="2021115"/>
            </a:xfrm>
            <a:custGeom>
              <a:avLst/>
              <a:gdLst>
                <a:gd name="connsiteX0" fmla="*/ 0 w 268513"/>
                <a:gd name="connsiteY0" fmla="*/ 0 h 2021115"/>
                <a:gd name="connsiteX1" fmla="*/ 268513 w 268513"/>
                <a:gd name="connsiteY1" fmla="*/ 1 h 2021115"/>
                <a:gd name="connsiteX2" fmla="*/ 268513 w 268513"/>
                <a:gd name="connsiteY2" fmla="*/ 2021115 h 2021115"/>
                <a:gd name="connsiteX3" fmla="*/ 0 w 268513"/>
                <a:gd name="connsiteY3" fmla="*/ 2021115 h 2021115"/>
                <a:gd name="connsiteX4" fmla="*/ 0 w 268513"/>
                <a:gd name="connsiteY4" fmla="*/ 0 h 202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513" h="2021115">
                  <a:moveTo>
                    <a:pt x="0" y="0"/>
                  </a:moveTo>
                  <a:lnTo>
                    <a:pt x="268513" y="1"/>
                  </a:lnTo>
                  <a:lnTo>
                    <a:pt x="268513" y="2021115"/>
                  </a:lnTo>
                  <a:lnTo>
                    <a:pt x="0" y="2021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sp3d extrusionH="254000"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EB68B3D-BCB4-4454-8050-06701AEC72D5}"/>
                </a:ext>
              </a:extLst>
            </p:cNvPr>
            <p:cNvSpPr/>
            <p:nvPr/>
          </p:nvSpPr>
          <p:spPr>
            <a:xfrm rot="2700000">
              <a:off x="5893991" y="4106558"/>
              <a:ext cx="2027646" cy="268514"/>
            </a:xfrm>
            <a:custGeom>
              <a:avLst/>
              <a:gdLst>
                <a:gd name="connsiteX0" fmla="*/ 1 w 2027646"/>
                <a:gd name="connsiteY0" fmla="*/ 0 h 268514"/>
                <a:gd name="connsiteX1" fmla="*/ 2027646 w 2027646"/>
                <a:gd name="connsiteY1" fmla="*/ 0 h 268514"/>
                <a:gd name="connsiteX2" fmla="*/ 2027646 w 2027646"/>
                <a:gd name="connsiteY2" fmla="*/ 268514 h 268514"/>
                <a:gd name="connsiteX3" fmla="*/ 0 w 2027646"/>
                <a:gd name="connsiteY3" fmla="*/ 268514 h 268514"/>
                <a:gd name="connsiteX4" fmla="*/ 1 w 2027646"/>
                <a:gd name="connsiteY4" fmla="*/ 0 h 2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7646" h="268514">
                  <a:moveTo>
                    <a:pt x="1" y="0"/>
                  </a:moveTo>
                  <a:lnTo>
                    <a:pt x="2027646" y="0"/>
                  </a:lnTo>
                  <a:lnTo>
                    <a:pt x="2027646" y="268514"/>
                  </a:lnTo>
                  <a:lnTo>
                    <a:pt x="0" y="2685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sp3d extrusionH="254000"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254316-20C7-4F47-BDB2-9AFA188D8FC3}"/>
                </a:ext>
              </a:extLst>
            </p:cNvPr>
            <p:cNvSpPr/>
            <p:nvPr/>
          </p:nvSpPr>
          <p:spPr>
            <a:xfrm rot="2700000">
              <a:off x="5079867" y="797123"/>
              <a:ext cx="2027647" cy="2021115"/>
            </a:xfrm>
            <a:custGeom>
              <a:avLst/>
              <a:gdLst>
                <a:gd name="connsiteX0" fmla="*/ 61224 w 2027647"/>
                <a:gd name="connsiteY0" fmla="*/ 61223 h 2021115"/>
                <a:gd name="connsiteX1" fmla="*/ 209028 w 2027647"/>
                <a:gd name="connsiteY1" fmla="*/ 0 h 2021115"/>
                <a:gd name="connsiteX2" fmla="*/ 2027647 w 2027647"/>
                <a:gd name="connsiteY2" fmla="*/ 0 h 2021115"/>
                <a:gd name="connsiteX3" fmla="*/ 2027647 w 2027647"/>
                <a:gd name="connsiteY3" fmla="*/ 2021115 h 2021115"/>
                <a:gd name="connsiteX4" fmla="*/ 0 w 2027647"/>
                <a:gd name="connsiteY4" fmla="*/ 2021115 h 2021115"/>
                <a:gd name="connsiteX5" fmla="*/ 0 w 2027647"/>
                <a:gd name="connsiteY5" fmla="*/ 209028 h 2021115"/>
                <a:gd name="connsiteX6" fmla="*/ 61224 w 2027647"/>
                <a:gd name="connsiteY6" fmla="*/ 61223 h 202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7647" h="2021115">
                  <a:moveTo>
                    <a:pt x="61224" y="61223"/>
                  </a:moveTo>
                  <a:cubicBezTo>
                    <a:pt x="99050" y="23396"/>
                    <a:pt x="151307" y="0"/>
                    <a:pt x="209028" y="0"/>
                  </a:cubicBezTo>
                  <a:lnTo>
                    <a:pt x="2027647" y="0"/>
                  </a:lnTo>
                  <a:lnTo>
                    <a:pt x="2027647" y="2021115"/>
                  </a:lnTo>
                  <a:lnTo>
                    <a:pt x="0" y="2021115"/>
                  </a:lnTo>
                  <a:lnTo>
                    <a:pt x="0" y="209028"/>
                  </a:lnTo>
                  <a:cubicBezTo>
                    <a:pt x="0" y="151307"/>
                    <a:pt x="23397" y="99050"/>
                    <a:pt x="61224" y="61223"/>
                  </a:cubicBezTo>
                  <a:close/>
                </a:path>
              </a:pathLst>
            </a:custGeom>
            <a:solidFill>
              <a:srgbClr val="49243E"/>
            </a:solidFill>
            <a:ln>
              <a:solidFill>
                <a:srgbClr val="49243E"/>
              </a:solidFill>
            </a:ln>
            <a:sp3d extrusionH="254000"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D97BD7-18A9-4E56-9C42-0251FF5F38A2}"/>
                </a:ext>
              </a:extLst>
            </p:cNvPr>
            <p:cNvSpPr/>
            <p:nvPr/>
          </p:nvSpPr>
          <p:spPr>
            <a:xfrm rot="2700000">
              <a:off x="3456236" y="2420752"/>
              <a:ext cx="2027647" cy="2021115"/>
            </a:xfrm>
            <a:custGeom>
              <a:avLst/>
              <a:gdLst>
                <a:gd name="connsiteX0" fmla="*/ 0 w 2027647"/>
                <a:gd name="connsiteY0" fmla="*/ 0 h 2021115"/>
                <a:gd name="connsiteX1" fmla="*/ 2027647 w 2027647"/>
                <a:gd name="connsiteY1" fmla="*/ 0 h 2021115"/>
                <a:gd name="connsiteX2" fmla="*/ 2027647 w 2027647"/>
                <a:gd name="connsiteY2" fmla="*/ 2021115 h 2021115"/>
                <a:gd name="connsiteX3" fmla="*/ 209028 w 2027647"/>
                <a:gd name="connsiteY3" fmla="*/ 2021115 h 2021115"/>
                <a:gd name="connsiteX4" fmla="*/ 1 w 2027647"/>
                <a:gd name="connsiteY4" fmla="*/ 1812087 h 2021115"/>
                <a:gd name="connsiteX5" fmla="*/ 0 w 2027647"/>
                <a:gd name="connsiteY5" fmla="*/ 0 h 202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7647" h="2021115">
                  <a:moveTo>
                    <a:pt x="0" y="0"/>
                  </a:moveTo>
                  <a:lnTo>
                    <a:pt x="2027647" y="0"/>
                  </a:lnTo>
                  <a:lnTo>
                    <a:pt x="2027647" y="2021115"/>
                  </a:lnTo>
                  <a:lnTo>
                    <a:pt x="209028" y="2021115"/>
                  </a:lnTo>
                  <a:cubicBezTo>
                    <a:pt x="93585" y="2021115"/>
                    <a:pt x="1" y="1927531"/>
                    <a:pt x="1" y="18120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BAFA0"/>
            </a:solidFill>
            <a:ln>
              <a:solidFill>
                <a:srgbClr val="DBAFA0"/>
              </a:solidFill>
            </a:ln>
            <a:sp3d extrusionH="254000"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9793571-284F-4E71-B795-B81519A72CDB}"/>
                </a:ext>
              </a:extLst>
            </p:cNvPr>
            <p:cNvSpPr/>
            <p:nvPr/>
          </p:nvSpPr>
          <p:spPr>
            <a:xfrm rot="2700000">
              <a:off x="6703499" y="2420753"/>
              <a:ext cx="2027645" cy="2021114"/>
            </a:xfrm>
            <a:custGeom>
              <a:avLst/>
              <a:gdLst>
                <a:gd name="connsiteX0" fmla="*/ 0 w 2027645"/>
                <a:gd name="connsiteY0" fmla="*/ 0 h 2021114"/>
                <a:gd name="connsiteX1" fmla="*/ 1818618 w 2027645"/>
                <a:gd name="connsiteY1" fmla="*/ 0 h 2021114"/>
                <a:gd name="connsiteX2" fmla="*/ 2027645 w 2027645"/>
                <a:gd name="connsiteY2" fmla="*/ 209028 h 2021114"/>
                <a:gd name="connsiteX3" fmla="*/ 2027645 w 2027645"/>
                <a:gd name="connsiteY3" fmla="*/ 2021114 h 2021114"/>
                <a:gd name="connsiteX4" fmla="*/ 0 w 2027645"/>
                <a:gd name="connsiteY4" fmla="*/ 2021114 h 2021114"/>
                <a:gd name="connsiteX5" fmla="*/ 0 w 2027645"/>
                <a:gd name="connsiteY5" fmla="*/ 0 h 2021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7645" h="2021114">
                  <a:moveTo>
                    <a:pt x="0" y="0"/>
                  </a:moveTo>
                  <a:lnTo>
                    <a:pt x="1818618" y="0"/>
                  </a:lnTo>
                  <a:cubicBezTo>
                    <a:pt x="1934060" y="0"/>
                    <a:pt x="2027645" y="93586"/>
                    <a:pt x="2027645" y="209028"/>
                  </a:cubicBezTo>
                  <a:lnTo>
                    <a:pt x="2027645" y="2021114"/>
                  </a:lnTo>
                  <a:lnTo>
                    <a:pt x="0" y="2021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4264"/>
            </a:solidFill>
            <a:ln>
              <a:solidFill>
                <a:srgbClr val="704264"/>
              </a:solidFill>
            </a:ln>
            <a:sp3d extrusionH="254000"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BFD809F-25D6-4AE0-A22F-86907DF9E549}"/>
                </a:ext>
              </a:extLst>
            </p:cNvPr>
            <p:cNvSpPr/>
            <p:nvPr/>
          </p:nvSpPr>
          <p:spPr>
            <a:xfrm rot="2700000">
              <a:off x="5961743" y="3294743"/>
              <a:ext cx="268514" cy="268514"/>
            </a:xfrm>
            <a:custGeom>
              <a:avLst/>
              <a:gdLst>
                <a:gd name="connsiteX0" fmla="*/ 0 w 268514"/>
                <a:gd name="connsiteY0" fmla="*/ 1 h 268514"/>
                <a:gd name="connsiteX1" fmla="*/ 268514 w 268514"/>
                <a:gd name="connsiteY1" fmla="*/ 0 h 268514"/>
                <a:gd name="connsiteX2" fmla="*/ 268513 w 268514"/>
                <a:gd name="connsiteY2" fmla="*/ 268514 h 268514"/>
                <a:gd name="connsiteX3" fmla="*/ 0 w 268514"/>
                <a:gd name="connsiteY3" fmla="*/ 268513 h 268514"/>
                <a:gd name="connsiteX4" fmla="*/ 0 w 268514"/>
                <a:gd name="connsiteY4" fmla="*/ 1 h 2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514" h="268514">
                  <a:moveTo>
                    <a:pt x="0" y="1"/>
                  </a:moveTo>
                  <a:lnTo>
                    <a:pt x="268514" y="0"/>
                  </a:lnTo>
                  <a:lnTo>
                    <a:pt x="268513" y="268514"/>
                  </a:lnTo>
                  <a:lnTo>
                    <a:pt x="0" y="2685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sp3d extrusionH="254000"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C0587A-9A24-4D24-A789-5A410D652C9A}"/>
                </a:ext>
              </a:extLst>
            </p:cNvPr>
            <p:cNvSpPr/>
            <p:nvPr/>
          </p:nvSpPr>
          <p:spPr>
            <a:xfrm rot="2700000">
              <a:off x="5084486" y="4039764"/>
              <a:ext cx="2027646" cy="2021114"/>
            </a:xfrm>
            <a:custGeom>
              <a:avLst/>
              <a:gdLst>
                <a:gd name="connsiteX0" fmla="*/ 0 w 2027646"/>
                <a:gd name="connsiteY0" fmla="*/ 0 h 2021114"/>
                <a:gd name="connsiteX1" fmla="*/ 2027646 w 2027646"/>
                <a:gd name="connsiteY1" fmla="*/ 0 h 2021114"/>
                <a:gd name="connsiteX2" fmla="*/ 2027646 w 2027646"/>
                <a:gd name="connsiteY2" fmla="*/ 1812087 h 2021114"/>
                <a:gd name="connsiteX3" fmla="*/ 1818619 w 2027646"/>
                <a:gd name="connsiteY3" fmla="*/ 2021114 h 2021114"/>
                <a:gd name="connsiteX4" fmla="*/ 0 w 2027646"/>
                <a:gd name="connsiteY4" fmla="*/ 2021114 h 2021114"/>
                <a:gd name="connsiteX5" fmla="*/ 0 w 2027646"/>
                <a:gd name="connsiteY5" fmla="*/ 0 h 2021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7646" h="2021114">
                  <a:moveTo>
                    <a:pt x="0" y="0"/>
                  </a:moveTo>
                  <a:lnTo>
                    <a:pt x="2027646" y="0"/>
                  </a:lnTo>
                  <a:lnTo>
                    <a:pt x="2027646" y="1812087"/>
                  </a:lnTo>
                  <a:cubicBezTo>
                    <a:pt x="2027646" y="1927529"/>
                    <a:pt x="1934061" y="2021114"/>
                    <a:pt x="1818619" y="2021114"/>
                  </a:cubicBezTo>
                  <a:lnTo>
                    <a:pt x="0" y="2021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8493"/>
            </a:solidFill>
            <a:ln>
              <a:solidFill>
                <a:srgbClr val="BB8493"/>
              </a:solidFill>
            </a:ln>
            <a:sp3d extrusionH="254000"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Graphic 33" descr="Presentation with bar chart">
            <a:extLst>
              <a:ext uri="{FF2B5EF4-FFF2-40B4-BE49-F238E27FC236}">
                <a16:creationId xmlns:a16="http://schemas.microsoft.com/office/drawing/2014/main" id="{3A9ED0FE-1A06-4E4A-87C8-FD06FDC34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2467" y="2403921"/>
            <a:ext cx="651687" cy="651687"/>
          </a:xfrm>
          <a:prstGeom prst="rect">
            <a:avLst/>
          </a:prstGeom>
        </p:spPr>
      </p:pic>
      <p:pic>
        <p:nvPicPr>
          <p:cNvPr id="36" name="Graphic 35" descr="Hourglass">
            <a:extLst>
              <a:ext uri="{FF2B5EF4-FFF2-40B4-BE49-F238E27FC236}">
                <a16:creationId xmlns:a16="http://schemas.microsoft.com/office/drawing/2014/main" id="{07387DB4-C30C-4686-980C-6029E7781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5143" y="3173714"/>
            <a:ext cx="519995" cy="519995"/>
          </a:xfrm>
          <a:prstGeom prst="rect">
            <a:avLst/>
          </a:prstGeom>
        </p:spPr>
      </p:pic>
      <p:pic>
        <p:nvPicPr>
          <p:cNvPr id="38" name="Graphic 37" descr="Statistics">
            <a:extLst>
              <a:ext uri="{FF2B5EF4-FFF2-40B4-BE49-F238E27FC236}">
                <a16:creationId xmlns:a16="http://schemas.microsoft.com/office/drawing/2014/main" id="{0507428B-AAD5-4803-BE85-38CD13FE13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2467" y="4022608"/>
            <a:ext cx="724535" cy="724535"/>
          </a:xfrm>
          <a:prstGeom prst="rect">
            <a:avLst/>
          </a:prstGeom>
        </p:spPr>
      </p:pic>
      <p:pic>
        <p:nvPicPr>
          <p:cNvPr id="40" name="Graphic 39" descr="Eye">
            <a:extLst>
              <a:ext uri="{FF2B5EF4-FFF2-40B4-BE49-F238E27FC236}">
                <a16:creationId xmlns:a16="http://schemas.microsoft.com/office/drawing/2014/main" id="{08B4BCC8-9A4C-4A53-A889-531BB5F9F1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9062" y="3098538"/>
            <a:ext cx="651688" cy="651688"/>
          </a:xfrm>
          <a:prstGeom prst="rect">
            <a:avLst/>
          </a:prstGeom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3F71619-491C-4262-B872-9A7F02937169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424154" y="1620121"/>
            <a:ext cx="1185300" cy="1109644"/>
          </a:xfrm>
          <a:prstGeom prst="bentConnector3">
            <a:avLst>
              <a:gd name="adj1" fmla="val 15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1B38AB-A2A2-43E4-9706-797F4EF1B30E}"/>
              </a:ext>
            </a:extLst>
          </p:cNvPr>
          <p:cNvSpPr txBox="1"/>
          <p:nvPr/>
        </p:nvSpPr>
        <p:spPr>
          <a:xfrm>
            <a:off x="7689223" y="1296955"/>
            <a:ext cx="319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 Light" panose="020B0303020204020204" pitchFamily="34" charset="0"/>
              </a:rPr>
              <a:t>Develop a comprehensive credit card weekly dashboard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00B2953-1208-4062-A431-204745709E9E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8045138" y="3433712"/>
            <a:ext cx="2839765" cy="804794"/>
          </a:xfrm>
          <a:prstGeom prst="bentConnector3">
            <a:avLst>
              <a:gd name="adj1" fmla="val 996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1C4F0A6-7677-4B95-AEB3-33D111512E06}"/>
              </a:ext>
            </a:extLst>
          </p:cNvPr>
          <p:cNvSpPr txBox="1"/>
          <p:nvPr/>
        </p:nvSpPr>
        <p:spPr>
          <a:xfrm>
            <a:off x="8735036" y="4268384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 Light" panose="020B0303020204020204" pitchFamily="34" charset="0"/>
              </a:rPr>
              <a:t>Provides real-time insights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1C2B79-9C26-4738-BC93-7B6557C7E2D3}"/>
              </a:ext>
            </a:extLst>
          </p:cNvPr>
          <p:cNvSpPr txBox="1"/>
          <p:nvPr/>
        </p:nvSpPr>
        <p:spPr>
          <a:xfrm>
            <a:off x="695275" y="5547222"/>
            <a:ext cx="319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 Light" panose="020B0303020204020204" pitchFamily="34" charset="0"/>
              </a:rPr>
              <a:t>Key performance metrics and trends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F0D94A-380A-4DFE-BEEB-E23794EB00CA}"/>
              </a:ext>
            </a:extLst>
          </p:cNvPr>
          <p:cNvSpPr txBox="1"/>
          <p:nvPr/>
        </p:nvSpPr>
        <p:spPr>
          <a:xfrm>
            <a:off x="952500" y="1662834"/>
            <a:ext cx="407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 Light" panose="020B0303020204020204" pitchFamily="34" charset="0"/>
              </a:rPr>
              <a:t>Enable stakeholders to monitor and analyze credit card operations effectively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B3FB4E5-66F1-4EC8-AFB7-A1A13BD0270A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>
            <a:off x="4332344" y="4102940"/>
            <a:ext cx="1158189" cy="2446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5C7F1BD-222C-4EFF-965B-AEBF50B76947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>
            <a:off x="1920902" y="2316094"/>
            <a:ext cx="2218161" cy="1108288"/>
          </a:xfrm>
          <a:prstGeom prst="bentConnector3">
            <a:avLst>
              <a:gd name="adj1" fmla="val 1003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31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8" presetClass="entr" presetSubtype="3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"/>
                            </p:stCondLst>
                            <p:childTnLst>
                              <p:par>
                                <p:cTn id="4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/>
      <p:bldP spid="60" grpId="0"/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EB36FF-97D3-4AD6-840B-CBF80FFB167E}"/>
              </a:ext>
            </a:extLst>
          </p:cNvPr>
          <p:cNvGrpSpPr/>
          <p:nvPr/>
        </p:nvGrpSpPr>
        <p:grpSpPr>
          <a:xfrm>
            <a:off x="239766" y="210734"/>
            <a:ext cx="622854" cy="640080"/>
            <a:chOff x="5579164" y="773569"/>
            <a:chExt cx="622854" cy="64008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B827925-25C6-4022-BB51-9080778B673A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5FA37C-2CAD-44FA-AC1D-94965BFE425F}"/>
                </a:ext>
              </a:extLst>
            </p:cNvPr>
            <p:cNvSpPr txBox="1"/>
            <p:nvPr/>
          </p:nvSpPr>
          <p:spPr>
            <a:xfrm>
              <a:off x="5705060" y="823558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2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C7FFF30-9685-4483-9DF2-83381E03F6E6}"/>
              </a:ext>
            </a:extLst>
          </p:cNvPr>
          <p:cNvSpPr txBox="1"/>
          <p:nvPr/>
        </p:nvSpPr>
        <p:spPr>
          <a:xfrm>
            <a:off x="1246777" y="294159"/>
            <a:ext cx="12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24DD27-85AB-4149-8BCF-D3D0D2D3F143}"/>
              </a:ext>
            </a:extLst>
          </p:cNvPr>
          <p:cNvSpPr/>
          <p:nvPr/>
        </p:nvSpPr>
        <p:spPr>
          <a:xfrm flipH="1">
            <a:off x="556591" y="1431235"/>
            <a:ext cx="1895062" cy="1789043"/>
          </a:xfrm>
          <a:prstGeom prst="rect">
            <a:avLst/>
          </a:prstGeom>
          <a:solidFill>
            <a:srgbClr val="49243E"/>
          </a:solidFill>
          <a:ln>
            <a:solidFill>
              <a:srgbClr val="492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4AA279-32BE-49E4-9A82-8FBBDCB8B662}"/>
              </a:ext>
            </a:extLst>
          </p:cNvPr>
          <p:cNvSpPr/>
          <p:nvPr/>
        </p:nvSpPr>
        <p:spPr>
          <a:xfrm flipH="1">
            <a:off x="556943" y="3233231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rgbClr val="492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1CECD6-91B0-4D66-B93A-542886EB734F}"/>
              </a:ext>
            </a:extLst>
          </p:cNvPr>
          <p:cNvSpPr txBox="1"/>
          <p:nvPr/>
        </p:nvSpPr>
        <p:spPr>
          <a:xfrm flipH="1">
            <a:off x="1089554" y="1817924"/>
            <a:ext cx="818338" cy="1015663"/>
          </a:xfrm>
          <a:prstGeom prst="rect">
            <a:avLst/>
          </a:prstGeom>
          <a:solidFill>
            <a:srgbClr val="49243E"/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BAFA0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A1128-468A-42FC-8DE6-9C69990FFD39}"/>
              </a:ext>
            </a:extLst>
          </p:cNvPr>
          <p:cNvSpPr txBox="1"/>
          <p:nvPr/>
        </p:nvSpPr>
        <p:spPr>
          <a:xfrm flipH="1">
            <a:off x="578769" y="4083236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GATHERING</a:t>
            </a:r>
          </a:p>
        </p:txBody>
      </p:sp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E005AB0A-C5F4-4F8C-ABF9-52586C14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75482" y="3481272"/>
            <a:ext cx="646481" cy="6464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C957663-D744-4133-B447-F74FB92689DB}"/>
              </a:ext>
            </a:extLst>
          </p:cNvPr>
          <p:cNvSpPr txBox="1"/>
          <p:nvPr/>
        </p:nvSpPr>
        <p:spPr>
          <a:xfrm flipH="1">
            <a:off x="578769" y="4585102"/>
            <a:ext cx="1867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Connect to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 data</a:t>
            </a:r>
          </a:p>
        </p:txBody>
      </p:sp>
    </p:spTree>
    <p:extLst>
      <p:ext uri="{BB962C8B-B14F-4D97-AF65-F5344CB8AC3E}">
        <p14:creationId xmlns:p14="http://schemas.microsoft.com/office/powerpoint/2010/main" val="16766221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40B22E-7BAB-4012-A1D7-B1D50A70D19A}"/>
              </a:ext>
            </a:extLst>
          </p:cNvPr>
          <p:cNvSpPr/>
          <p:nvPr/>
        </p:nvSpPr>
        <p:spPr>
          <a:xfrm>
            <a:off x="556591" y="1431235"/>
            <a:ext cx="1895062" cy="17890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85204-F906-47CC-9B96-C9993B3812BD}"/>
              </a:ext>
            </a:extLst>
          </p:cNvPr>
          <p:cNvSpPr/>
          <p:nvPr/>
        </p:nvSpPr>
        <p:spPr>
          <a:xfrm>
            <a:off x="556943" y="3233231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73E88-C0AB-4FA7-91BD-217A5C0C6C2F}"/>
              </a:ext>
            </a:extLst>
          </p:cNvPr>
          <p:cNvSpPr txBox="1"/>
          <p:nvPr/>
        </p:nvSpPr>
        <p:spPr>
          <a:xfrm>
            <a:off x="1089554" y="1817924"/>
            <a:ext cx="818338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97293-A6F5-4BC1-AA3F-09443DAEE4AA}"/>
              </a:ext>
            </a:extLst>
          </p:cNvPr>
          <p:cNvSpPr txBox="1"/>
          <p:nvPr/>
        </p:nvSpPr>
        <p:spPr>
          <a:xfrm>
            <a:off x="578769" y="4083236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 GATHERING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8A8EC032-85FB-45EF-852B-F29B242EE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5482" y="3481272"/>
            <a:ext cx="646481" cy="646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0FE589-7C6D-4790-B761-865124CB0743}"/>
              </a:ext>
            </a:extLst>
          </p:cNvPr>
          <p:cNvSpPr txBox="1"/>
          <p:nvPr/>
        </p:nvSpPr>
        <p:spPr>
          <a:xfrm>
            <a:off x="578769" y="4585102"/>
            <a:ext cx="1867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Connect to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Transform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5A605-38BD-4C53-90DD-8069AC18CE81}"/>
              </a:ext>
            </a:extLst>
          </p:cNvPr>
          <p:cNvSpPr/>
          <p:nvPr/>
        </p:nvSpPr>
        <p:spPr>
          <a:xfrm flipH="1">
            <a:off x="2458802" y="1430936"/>
            <a:ext cx="1895062" cy="1789043"/>
          </a:xfrm>
          <a:prstGeom prst="rect">
            <a:avLst/>
          </a:prstGeom>
          <a:solidFill>
            <a:srgbClr val="704264"/>
          </a:solidFill>
          <a:ln>
            <a:solidFill>
              <a:srgbClr val="704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02F328-A809-43A8-B853-776F6C62D8D0}"/>
              </a:ext>
            </a:extLst>
          </p:cNvPr>
          <p:cNvSpPr/>
          <p:nvPr/>
        </p:nvSpPr>
        <p:spPr>
          <a:xfrm flipH="1">
            <a:off x="2458802" y="3233231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rgbClr val="704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B2268-CD70-42BB-8576-0A0950750C43}"/>
              </a:ext>
            </a:extLst>
          </p:cNvPr>
          <p:cNvSpPr txBox="1"/>
          <p:nvPr/>
        </p:nvSpPr>
        <p:spPr>
          <a:xfrm flipH="1">
            <a:off x="2990015" y="1830877"/>
            <a:ext cx="818338" cy="1015663"/>
          </a:xfrm>
          <a:prstGeom prst="rect">
            <a:avLst/>
          </a:prstGeom>
          <a:solidFill>
            <a:srgbClr val="704264"/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BAFA0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F776F-DAA8-4CA6-B223-EE51782FAA66}"/>
              </a:ext>
            </a:extLst>
          </p:cNvPr>
          <p:cNvSpPr txBox="1"/>
          <p:nvPr/>
        </p:nvSpPr>
        <p:spPr>
          <a:xfrm flipH="1">
            <a:off x="2479230" y="4096189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MODELLING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08FCF9-997E-411A-A777-201425F86004}"/>
              </a:ext>
            </a:extLst>
          </p:cNvPr>
          <p:cNvSpPr txBox="1"/>
          <p:nvPr/>
        </p:nvSpPr>
        <p:spPr>
          <a:xfrm flipH="1">
            <a:off x="2479230" y="4598055"/>
            <a:ext cx="1867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Define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DAX measures</a:t>
            </a:r>
          </a:p>
        </p:txBody>
      </p:sp>
      <p:pic>
        <p:nvPicPr>
          <p:cNvPr id="17" name="Graphic 16" descr="Network">
            <a:extLst>
              <a:ext uri="{FF2B5EF4-FFF2-40B4-BE49-F238E27FC236}">
                <a16:creationId xmlns:a16="http://schemas.microsoft.com/office/drawing/2014/main" id="{DC126CFC-BB25-4136-A7C1-8110D38E2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94384" y="3428999"/>
            <a:ext cx="636103" cy="65423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A6260-60FC-4516-BD44-1B1DB1D13156}"/>
              </a:ext>
            </a:extLst>
          </p:cNvPr>
          <p:cNvGrpSpPr/>
          <p:nvPr/>
        </p:nvGrpSpPr>
        <p:grpSpPr>
          <a:xfrm>
            <a:off x="239766" y="210734"/>
            <a:ext cx="622854" cy="640080"/>
            <a:chOff x="5579164" y="773569"/>
            <a:chExt cx="622854" cy="6400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DA68D0-6516-48D2-BC6B-73A52FE811F0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D16CDE-5257-423E-906E-AD97D7DF97D0}"/>
                </a:ext>
              </a:extLst>
            </p:cNvPr>
            <p:cNvSpPr txBox="1"/>
            <p:nvPr/>
          </p:nvSpPr>
          <p:spPr>
            <a:xfrm>
              <a:off x="5705060" y="823558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2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B5E8480-D408-4331-87D7-4B1DFCEE9ADC}"/>
              </a:ext>
            </a:extLst>
          </p:cNvPr>
          <p:cNvSpPr txBox="1"/>
          <p:nvPr/>
        </p:nvSpPr>
        <p:spPr>
          <a:xfrm>
            <a:off x="1246777" y="294159"/>
            <a:ext cx="12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43654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BA23D6-F98A-4599-9301-50F93F6128B0}"/>
              </a:ext>
            </a:extLst>
          </p:cNvPr>
          <p:cNvSpPr/>
          <p:nvPr/>
        </p:nvSpPr>
        <p:spPr>
          <a:xfrm>
            <a:off x="556591" y="1431235"/>
            <a:ext cx="1895062" cy="17890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E348-6913-4BAB-9068-F61439CAB0A7}"/>
              </a:ext>
            </a:extLst>
          </p:cNvPr>
          <p:cNvSpPr/>
          <p:nvPr/>
        </p:nvSpPr>
        <p:spPr>
          <a:xfrm>
            <a:off x="556943" y="3233231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2F892-1CD9-4A3C-BA13-A588FC9E7428}"/>
              </a:ext>
            </a:extLst>
          </p:cNvPr>
          <p:cNvSpPr txBox="1"/>
          <p:nvPr/>
        </p:nvSpPr>
        <p:spPr>
          <a:xfrm>
            <a:off x="1089554" y="1817924"/>
            <a:ext cx="818338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70636-02EE-4930-AFBC-D2B90F3D8DA2}"/>
              </a:ext>
            </a:extLst>
          </p:cNvPr>
          <p:cNvSpPr txBox="1"/>
          <p:nvPr/>
        </p:nvSpPr>
        <p:spPr>
          <a:xfrm>
            <a:off x="578769" y="4083236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rbel Light" panose="020B0303020204020204" pitchFamily="34" charset="0"/>
              </a:rPr>
              <a:t>DATA GATHERING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C01CB7E4-6DB2-400C-B1A0-A37F4263A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5482" y="3481272"/>
            <a:ext cx="646481" cy="646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3FB492-7353-40AC-87EA-700B1667C33F}"/>
              </a:ext>
            </a:extLst>
          </p:cNvPr>
          <p:cNvSpPr txBox="1"/>
          <p:nvPr/>
        </p:nvSpPr>
        <p:spPr>
          <a:xfrm>
            <a:off x="578769" y="4585102"/>
            <a:ext cx="1867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rbel Light" panose="020B0303020204020204" pitchFamily="34" charset="0"/>
              </a:rPr>
              <a:t>Connect to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rbel Light" panose="020B0303020204020204" pitchFamily="34" charset="0"/>
              </a:rPr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rbel Light" panose="020B0303020204020204" pitchFamily="34" charset="0"/>
              </a:rPr>
              <a:t>Transform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DE47F6-D8FD-4037-ACAF-B146C02BF406}"/>
              </a:ext>
            </a:extLst>
          </p:cNvPr>
          <p:cNvSpPr/>
          <p:nvPr/>
        </p:nvSpPr>
        <p:spPr>
          <a:xfrm>
            <a:off x="2458802" y="1430936"/>
            <a:ext cx="1895062" cy="17890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9BC72F-4207-45A0-83F4-C8A4256928C6}"/>
              </a:ext>
            </a:extLst>
          </p:cNvPr>
          <p:cNvSpPr/>
          <p:nvPr/>
        </p:nvSpPr>
        <p:spPr>
          <a:xfrm>
            <a:off x="2459154" y="3232932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174A1-100B-47E5-8803-0116BE45025F}"/>
              </a:ext>
            </a:extLst>
          </p:cNvPr>
          <p:cNvSpPr txBox="1"/>
          <p:nvPr/>
        </p:nvSpPr>
        <p:spPr>
          <a:xfrm>
            <a:off x="2990015" y="1830877"/>
            <a:ext cx="818338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02294-0EB9-4EBA-9D66-6AE06417BDA7}"/>
              </a:ext>
            </a:extLst>
          </p:cNvPr>
          <p:cNvSpPr txBox="1"/>
          <p:nvPr/>
        </p:nvSpPr>
        <p:spPr>
          <a:xfrm>
            <a:off x="2479230" y="4096189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rbel Light" panose="020B0303020204020204" pitchFamily="34" charset="0"/>
              </a:rPr>
              <a:t>DATA MODELLING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C696E-F6AA-4ED6-B1EC-8150C8147071}"/>
              </a:ext>
            </a:extLst>
          </p:cNvPr>
          <p:cNvSpPr txBox="1"/>
          <p:nvPr/>
        </p:nvSpPr>
        <p:spPr>
          <a:xfrm>
            <a:off x="2479230" y="4598055"/>
            <a:ext cx="1867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rbel Light" panose="020B0303020204020204" pitchFamily="34" charset="0"/>
              </a:rPr>
              <a:t>Define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rbel Light" panose="020B0303020204020204" pitchFamily="34" charset="0"/>
              </a:rPr>
              <a:t>Create DAX measures</a:t>
            </a:r>
          </a:p>
        </p:txBody>
      </p:sp>
      <p:pic>
        <p:nvPicPr>
          <p:cNvPr id="15" name="Graphic 14" descr="Network">
            <a:extLst>
              <a:ext uri="{FF2B5EF4-FFF2-40B4-BE49-F238E27FC236}">
                <a16:creationId xmlns:a16="http://schemas.microsoft.com/office/drawing/2014/main" id="{8C098872-7886-4A7E-BAB5-20D67906F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4384" y="3428999"/>
            <a:ext cx="636103" cy="6542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E712280-76B7-4CED-9CBA-D2C763E13168}"/>
              </a:ext>
            </a:extLst>
          </p:cNvPr>
          <p:cNvSpPr/>
          <p:nvPr/>
        </p:nvSpPr>
        <p:spPr>
          <a:xfrm flipH="1">
            <a:off x="4366237" y="1431813"/>
            <a:ext cx="1895062" cy="1789043"/>
          </a:xfrm>
          <a:prstGeom prst="rect">
            <a:avLst/>
          </a:prstGeom>
          <a:solidFill>
            <a:srgbClr val="BB8493"/>
          </a:solidFill>
          <a:ln>
            <a:solidFill>
              <a:srgbClr val="BB8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77EE88-6E35-4475-8C46-78DD31FF9348}"/>
              </a:ext>
            </a:extLst>
          </p:cNvPr>
          <p:cNvSpPr/>
          <p:nvPr/>
        </p:nvSpPr>
        <p:spPr>
          <a:xfrm flipH="1">
            <a:off x="4362588" y="3233809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rgbClr val="BB8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C5910-786A-4782-B213-19FFEABD4279}"/>
              </a:ext>
            </a:extLst>
          </p:cNvPr>
          <p:cNvSpPr txBox="1"/>
          <p:nvPr/>
        </p:nvSpPr>
        <p:spPr>
          <a:xfrm flipH="1">
            <a:off x="4904951" y="1864009"/>
            <a:ext cx="818338" cy="1015663"/>
          </a:xfrm>
          <a:prstGeom prst="rect">
            <a:avLst/>
          </a:prstGeom>
          <a:solidFill>
            <a:srgbClr val="BB8493"/>
          </a:solidFill>
          <a:ln>
            <a:solidFill>
              <a:srgbClr val="BB8493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704264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D2EB14-34D7-458D-B329-7DD48380F760}"/>
              </a:ext>
            </a:extLst>
          </p:cNvPr>
          <p:cNvSpPr txBox="1"/>
          <p:nvPr/>
        </p:nvSpPr>
        <p:spPr>
          <a:xfrm flipH="1">
            <a:off x="4394166" y="4129321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rbel Light" panose="020B0303020204020204" pitchFamily="34" charset="0"/>
              </a:rPr>
              <a:t>REPORT DEISGN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C2FF54-9EF6-4EF8-8EB9-20491D41E579}"/>
              </a:ext>
            </a:extLst>
          </p:cNvPr>
          <p:cNvSpPr txBox="1"/>
          <p:nvPr/>
        </p:nvSpPr>
        <p:spPr>
          <a:xfrm flipH="1">
            <a:off x="4394166" y="4631187"/>
            <a:ext cx="18674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rbel Light" panose="020B0303020204020204" pitchFamily="34" charset="0"/>
              </a:rPr>
              <a:t>Choose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rbel Light" panose="020B0303020204020204" pitchFamily="34" charset="0"/>
              </a:rPr>
              <a:t>Arrange visuals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rbel Light" panose="020B0303020204020204" pitchFamily="34" charset="0"/>
              </a:rPr>
              <a:t>Apply filters &amp; slicers</a:t>
            </a:r>
          </a:p>
        </p:txBody>
      </p:sp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0E89AD93-51C1-4C2F-8012-DC182C857E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021052" y="3556429"/>
            <a:ext cx="527078" cy="52707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2E6F23F-3E22-45EF-ACD2-0112069A64CD}"/>
              </a:ext>
            </a:extLst>
          </p:cNvPr>
          <p:cNvGrpSpPr/>
          <p:nvPr/>
        </p:nvGrpSpPr>
        <p:grpSpPr>
          <a:xfrm>
            <a:off x="239766" y="210734"/>
            <a:ext cx="622854" cy="640080"/>
            <a:chOff x="5579164" y="773569"/>
            <a:chExt cx="622854" cy="64008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520735-1727-4DCB-8869-8A4C31B0A351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AC800A-EFE8-494E-BB7A-A1E8912B8A66}"/>
                </a:ext>
              </a:extLst>
            </p:cNvPr>
            <p:cNvSpPr txBox="1"/>
            <p:nvPr/>
          </p:nvSpPr>
          <p:spPr>
            <a:xfrm>
              <a:off x="5705060" y="823558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2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0AAFE44-8165-43BC-AB75-36B99F0DAF32}"/>
              </a:ext>
            </a:extLst>
          </p:cNvPr>
          <p:cNvSpPr txBox="1"/>
          <p:nvPr/>
        </p:nvSpPr>
        <p:spPr>
          <a:xfrm>
            <a:off x="1246777" y="294159"/>
            <a:ext cx="12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39475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6F843E-451C-44CD-ABAA-73062D8EA1C8}"/>
              </a:ext>
            </a:extLst>
          </p:cNvPr>
          <p:cNvSpPr/>
          <p:nvPr/>
        </p:nvSpPr>
        <p:spPr>
          <a:xfrm>
            <a:off x="556591" y="1431235"/>
            <a:ext cx="1895062" cy="17890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10C60C-5069-401B-9DA9-C96B32FA8278}"/>
              </a:ext>
            </a:extLst>
          </p:cNvPr>
          <p:cNvSpPr/>
          <p:nvPr/>
        </p:nvSpPr>
        <p:spPr>
          <a:xfrm>
            <a:off x="556943" y="3233231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3DBEB-BE9F-4F94-A629-7B4464A404A0}"/>
              </a:ext>
            </a:extLst>
          </p:cNvPr>
          <p:cNvSpPr txBox="1"/>
          <p:nvPr/>
        </p:nvSpPr>
        <p:spPr>
          <a:xfrm>
            <a:off x="1089554" y="1817924"/>
            <a:ext cx="818338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7DEAF-2A1C-4D8C-899F-8E2637040FB6}"/>
              </a:ext>
            </a:extLst>
          </p:cNvPr>
          <p:cNvSpPr txBox="1"/>
          <p:nvPr/>
        </p:nvSpPr>
        <p:spPr>
          <a:xfrm>
            <a:off x="578769" y="4083236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 GATHERING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2640AB33-D501-406B-A386-9159C67B7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5482" y="3481272"/>
            <a:ext cx="646481" cy="646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1F7A2B-7CA9-48CE-92C3-696CC00A6A5A}"/>
              </a:ext>
            </a:extLst>
          </p:cNvPr>
          <p:cNvSpPr txBox="1"/>
          <p:nvPr/>
        </p:nvSpPr>
        <p:spPr>
          <a:xfrm>
            <a:off x="578769" y="4585102"/>
            <a:ext cx="1867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Connect to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Transform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6B785-B835-4C89-B7E7-1F04B17FE9D1}"/>
              </a:ext>
            </a:extLst>
          </p:cNvPr>
          <p:cNvSpPr/>
          <p:nvPr/>
        </p:nvSpPr>
        <p:spPr>
          <a:xfrm>
            <a:off x="2458802" y="1430936"/>
            <a:ext cx="1895062" cy="17890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8C7CDA-34D9-4A82-8B4A-3C5B3CC0C899}"/>
              </a:ext>
            </a:extLst>
          </p:cNvPr>
          <p:cNvSpPr/>
          <p:nvPr/>
        </p:nvSpPr>
        <p:spPr>
          <a:xfrm>
            <a:off x="2459154" y="3232932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4A606-6C0F-4474-B958-97CCFC9E1FFA}"/>
              </a:ext>
            </a:extLst>
          </p:cNvPr>
          <p:cNvSpPr txBox="1"/>
          <p:nvPr/>
        </p:nvSpPr>
        <p:spPr>
          <a:xfrm>
            <a:off x="2990015" y="1830877"/>
            <a:ext cx="818338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F6DA3-0841-432F-9C10-8346C6E8C09B}"/>
              </a:ext>
            </a:extLst>
          </p:cNvPr>
          <p:cNvSpPr txBox="1"/>
          <p:nvPr/>
        </p:nvSpPr>
        <p:spPr>
          <a:xfrm>
            <a:off x="2479230" y="4096189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 MODELLING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85B2FB-294B-4436-BCD6-E0F42F0F82E8}"/>
              </a:ext>
            </a:extLst>
          </p:cNvPr>
          <p:cNvSpPr txBox="1"/>
          <p:nvPr/>
        </p:nvSpPr>
        <p:spPr>
          <a:xfrm>
            <a:off x="2479230" y="4598055"/>
            <a:ext cx="1867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Define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Create DAX measures</a:t>
            </a:r>
          </a:p>
        </p:txBody>
      </p:sp>
      <p:pic>
        <p:nvPicPr>
          <p:cNvPr id="15" name="Graphic 14" descr="Network">
            <a:extLst>
              <a:ext uri="{FF2B5EF4-FFF2-40B4-BE49-F238E27FC236}">
                <a16:creationId xmlns:a16="http://schemas.microsoft.com/office/drawing/2014/main" id="{FF56AC1A-8190-41E6-9549-3D9AE6228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4384" y="3428999"/>
            <a:ext cx="636103" cy="6542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16C961-8EBF-42E6-815D-BD0EFB87528C}"/>
              </a:ext>
            </a:extLst>
          </p:cNvPr>
          <p:cNvSpPr/>
          <p:nvPr/>
        </p:nvSpPr>
        <p:spPr>
          <a:xfrm>
            <a:off x="4366237" y="1431813"/>
            <a:ext cx="1895062" cy="17890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1E58A9-BC09-4EBC-B542-48B908758BC2}"/>
              </a:ext>
            </a:extLst>
          </p:cNvPr>
          <p:cNvSpPr/>
          <p:nvPr/>
        </p:nvSpPr>
        <p:spPr>
          <a:xfrm>
            <a:off x="4362588" y="3233809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866BF7-7B9D-4F96-A794-3FBDAD473BE9}"/>
              </a:ext>
            </a:extLst>
          </p:cNvPr>
          <p:cNvSpPr txBox="1"/>
          <p:nvPr/>
        </p:nvSpPr>
        <p:spPr>
          <a:xfrm>
            <a:off x="4904951" y="1864009"/>
            <a:ext cx="818338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60E701-7FB6-4622-8F23-8079C1D8FE6A}"/>
              </a:ext>
            </a:extLst>
          </p:cNvPr>
          <p:cNvSpPr txBox="1"/>
          <p:nvPr/>
        </p:nvSpPr>
        <p:spPr>
          <a:xfrm>
            <a:off x="4394166" y="4129321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REPORT DEISGN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7613E7-FECF-4914-8F91-7851EF8DEAD0}"/>
              </a:ext>
            </a:extLst>
          </p:cNvPr>
          <p:cNvSpPr txBox="1"/>
          <p:nvPr/>
        </p:nvSpPr>
        <p:spPr>
          <a:xfrm>
            <a:off x="4394166" y="4631187"/>
            <a:ext cx="18674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Choose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Arrange visuals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Apply filters &amp; slicers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0DF0F8-76A7-4EA7-8924-6368531ED069}"/>
              </a:ext>
            </a:extLst>
          </p:cNvPr>
          <p:cNvSpPr/>
          <p:nvPr/>
        </p:nvSpPr>
        <p:spPr>
          <a:xfrm flipH="1">
            <a:off x="6269676" y="1430936"/>
            <a:ext cx="1895062" cy="1789043"/>
          </a:xfrm>
          <a:prstGeom prst="rect">
            <a:avLst/>
          </a:prstGeom>
          <a:solidFill>
            <a:srgbClr val="DBAFA0"/>
          </a:solidFill>
          <a:ln>
            <a:solidFill>
              <a:srgbClr val="DBA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AA5A4C-B4AF-4760-965A-14FC0443F52F}"/>
              </a:ext>
            </a:extLst>
          </p:cNvPr>
          <p:cNvSpPr/>
          <p:nvPr/>
        </p:nvSpPr>
        <p:spPr>
          <a:xfrm flipH="1">
            <a:off x="6270028" y="3232932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rgbClr val="DBA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7337E4-FD5A-450E-8A00-61C234C6216D}"/>
              </a:ext>
            </a:extLst>
          </p:cNvPr>
          <p:cNvSpPr txBox="1"/>
          <p:nvPr/>
        </p:nvSpPr>
        <p:spPr>
          <a:xfrm flipH="1">
            <a:off x="6819892" y="1857381"/>
            <a:ext cx="818338" cy="1015663"/>
          </a:xfrm>
          <a:prstGeom prst="rect">
            <a:avLst/>
          </a:prstGeom>
          <a:solidFill>
            <a:srgbClr val="DBAFA0"/>
          </a:solidFill>
          <a:ln>
            <a:solidFill>
              <a:srgbClr val="DBAFA0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ln>
                  <a:solidFill>
                    <a:srgbClr val="DBAFA0"/>
                  </a:solidFill>
                </a:ln>
                <a:solidFill>
                  <a:srgbClr val="49243E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3C27C8-F084-416E-9422-90EC6DB27A2B}"/>
              </a:ext>
            </a:extLst>
          </p:cNvPr>
          <p:cNvSpPr txBox="1"/>
          <p:nvPr/>
        </p:nvSpPr>
        <p:spPr>
          <a:xfrm flipH="1">
            <a:off x="6309107" y="4122693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FORMAT &amp;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47C7BD-7A39-468B-889B-74F6001B8A32}"/>
              </a:ext>
            </a:extLst>
          </p:cNvPr>
          <p:cNvSpPr txBox="1"/>
          <p:nvPr/>
        </p:nvSpPr>
        <p:spPr>
          <a:xfrm flipH="1">
            <a:off x="6309107" y="4624559"/>
            <a:ext cx="18674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Modify Visual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Titles and 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Themes</a:t>
            </a:r>
          </a:p>
        </p:txBody>
      </p:sp>
      <p:pic>
        <p:nvPicPr>
          <p:cNvPr id="27" name="Graphic 26" descr="Presentation with bar chart">
            <a:extLst>
              <a:ext uri="{FF2B5EF4-FFF2-40B4-BE49-F238E27FC236}">
                <a16:creationId xmlns:a16="http://schemas.microsoft.com/office/drawing/2014/main" id="{949833C9-DC13-461A-B20F-90CB079B70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942615" y="3556429"/>
            <a:ext cx="572892" cy="572892"/>
          </a:xfrm>
          <a:prstGeom prst="rect">
            <a:avLst/>
          </a:prstGeom>
        </p:spPr>
      </p:pic>
      <p:pic>
        <p:nvPicPr>
          <p:cNvPr id="29" name="Graphic 28" descr="Document">
            <a:extLst>
              <a:ext uri="{FF2B5EF4-FFF2-40B4-BE49-F238E27FC236}">
                <a16:creationId xmlns:a16="http://schemas.microsoft.com/office/drawing/2014/main" id="{5035CE63-5C43-44B0-B336-204AD688BD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1052" y="3556429"/>
            <a:ext cx="527078" cy="52707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08628DE-86C4-4925-8C18-F58A0199F2F0}"/>
              </a:ext>
            </a:extLst>
          </p:cNvPr>
          <p:cNvGrpSpPr/>
          <p:nvPr/>
        </p:nvGrpSpPr>
        <p:grpSpPr>
          <a:xfrm>
            <a:off x="239766" y="210734"/>
            <a:ext cx="622854" cy="640080"/>
            <a:chOff x="5579164" y="773569"/>
            <a:chExt cx="622854" cy="64008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356AD5E-CA0B-4448-8327-4287DFDCCC6A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F7E4C7-B6B7-43E0-BF43-19E7B4CADD61}"/>
                </a:ext>
              </a:extLst>
            </p:cNvPr>
            <p:cNvSpPr txBox="1"/>
            <p:nvPr/>
          </p:nvSpPr>
          <p:spPr>
            <a:xfrm>
              <a:off x="5705060" y="823558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8C38759-2E4C-4827-88B7-CEAE2375F53C}"/>
              </a:ext>
            </a:extLst>
          </p:cNvPr>
          <p:cNvSpPr txBox="1"/>
          <p:nvPr/>
        </p:nvSpPr>
        <p:spPr>
          <a:xfrm>
            <a:off x="1246777" y="294159"/>
            <a:ext cx="12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883456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11375-E20E-41FB-82F9-36B5A81CE069}"/>
              </a:ext>
            </a:extLst>
          </p:cNvPr>
          <p:cNvSpPr/>
          <p:nvPr/>
        </p:nvSpPr>
        <p:spPr>
          <a:xfrm>
            <a:off x="556591" y="1431235"/>
            <a:ext cx="1895062" cy="17890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AB5E14-9048-40F2-88AA-827278E83D5C}"/>
              </a:ext>
            </a:extLst>
          </p:cNvPr>
          <p:cNvSpPr/>
          <p:nvPr/>
        </p:nvSpPr>
        <p:spPr>
          <a:xfrm>
            <a:off x="556943" y="3233231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BEF7E-BE47-41F3-A814-63BF957F8189}"/>
              </a:ext>
            </a:extLst>
          </p:cNvPr>
          <p:cNvSpPr txBox="1"/>
          <p:nvPr/>
        </p:nvSpPr>
        <p:spPr>
          <a:xfrm>
            <a:off x="1089554" y="1817924"/>
            <a:ext cx="818338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E08E2-F02D-495F-A85F-C0AB3CB5EDF8}"/>
              </a:ext>
            </a:extLst>
          </p:cNvPr>
          <p:cNvSpPr txBox="1"/>
          <p:nvPr/>
        </p:nvSpPr>
        <p:spPr>
          <a:xfrm>
            <a:off x="578769" y="4083236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 GATHERING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83C03157-20A3-4D51-BE9C-74DCFF06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5482" y="3481272"/>
            <a:ext cx="646481" cy="646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208400-96E8-4262-BD5E-68906A79D41B}"/>
              </a:ext>
            </a:extLst>
          </p:cNvPr>
          <p:cNvSpPr txBox="1"/>
          <p:nvPr/>
        </p:nvSpPr>
        <p:spPr>
          <a:xfrm>
            <a:off x="578769" y="4585102"/>
            <a:ext cx="1867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Connect to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Transform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2403FA-AB2E-482F-BA44-5FA3ABBB7156}"/>
              </a:ext>
            </a:extLst>
          </p:cNvPr>
          <p:cNvSpPr/>
          <p:nvPr/>
        </p:nvSpPr>
        <p:spPr>
          <a:xfrm>
            <a:off x="2458802" y="1430936"/>
            <a:ext cx="1895062" cy="17890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B4325D-6CF2-4353-8800-C9250E25406E}"/>
              </a:ext>
            </a:extLst>
          </p:cNvPr>
          <p:cNvSpPr/>
          <p:nvPr/>
        </p:nvSpPr>
        <p:spPr>
          <a:xfrm>
            <a:off x="2459154" y="3232932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85CD6-68F9-43ED-BD75-ECAEFC623CFC}"/>
              </a:ext>
            </a:extLst>
          </p:cNvPr>
          <p:cNvSpPr txBox="1"/>
          <p:nvPr/>
        </p:nvSpPr>
        <p:spPr>
          <a:xfrm>
            <a:off x="2990015" y="1830877"/>
            <a:ext cx="818338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AFF9EA-BF99-4EB4-8D91-91F85044759C}"/>
              </a:ext>
            </a:extLst>
          </p:cNvPr>
          <p:cNvSpPr txBox="1"/>
          <p:nvPr/>
        </p:nvSpPr>
        <p:spPr>
          <a:xfrm>
            <a:off x="2479230" y="4096189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 MODELLING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0FA66-2353-4FFF-8E0E-03023E2B1989}"/>
              </a:ext>
            </a:extLst>
          </p:cNvPr>
          <p:cNvSpPr txBox="1"/>
          <p:nvPr/>
        </p:nvSpPr>
        <p:spPr>
          <a:xfrm>
            <a:off x="2479230" y="4598055"/>
            <a:ext cx="1867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Define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Create DAX measures</a:t>
            </a:r>
          </a:p>
        </p:txBody>
      </p:sp>
      <p:pic>
        <p:nvPicPr>
          <p:cNvPr id="15" name="Graphic 14" descr="Network">
            <a:extLst>
              <a:ext uri="{FF2B5EF4-FFF2-40B4-BE49-F238E27FC236}">
                <a16:creationId xmlns:a16="http://schemas.microsoft.com/office/drawing/2014/main" id="{65341A4E-50ED-450C-ADDB-3AC1F6F82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4384" y="3428999"/>
            <a:ext cx="636103" cy="6542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FEA8A6-52F1-4FAB-A29A-64D00A0AFF8E}"/>
              </a:ext>
            </a:extLst>
          </p:cNvPr>
          <p:cNvSpPr/>
          <p:nvPr/>
        </p:nvSpPr>
        <p:spPr>
          <a:xfrm>
            <a:off x="4366237" y="1431813"/>
            <a:ext cx="1895062" cy="17890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D0863D-FD5B-4AB8-8BBE-9B557CFCB82D}"/>
              </a:ext>
            </a:extLst>
          </p:cNvPr>
          <p:cNvSpPr/>
          <p:nvPr/>
        </p:nvSpPr>
        <p:spPr>
          <a:xfrm>
            <a:off x="4362588" y="3233809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A22CC7-7772-4D7B-9161-B5FF62E7369E}"/>
              </a:ext>
            </a:extLst>
          </p:cNvPr>
          <p:cNvSpPr txBox="1"/>
          <p:nvPr/>
        </p:nvSpPr>
        <p:spPr>
          <a:xfrm>
            <a:off x="4904951" y="1864009"/>
            <a:ext cx="818338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E830F-4298-4D4A-8DFD-436D30C054A4}"/>
              </a:ext>
            </a:extLst>
          </p:cNvPr>
          <p:cNvSpPr txBox="1"/>
          <p:nvPr/>
        </p:nvSpPr>
        <p:spPr>
          <a:xfrm>
            <a:off x="4394166" y="4129321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REPORT DEISGN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3DC128-D922-4612-B3A2-18E9A8F0D23E}"/>
              </a:ext>
            </a:extLst>
          </p:cNvPr>
          <p:cNvSpPr txBox="1"/>
          <p:nvPr/>
        </p:nvSpPr>
        <p:spPr>
          <a:xfrm>
            <a:off x="4394166" y="4631187"/>
            <a:ext cx="18674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Choose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Arrange visuals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Apply filters &amp; slicers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B2FB40-6934-460B-8C78-955B5301A8AF}"/>
              </a:ext>
            </a:extLst>
          </p:cNvPr>
          <p:cNvSpPr/>
          <p:nvPr/>
        </p:nvSpPr>
        <p:spPr>
          <a:xfrm>
            <a:off x="6275427" y="1430936"/>
            <a:ext cx="1895062" cy="17890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750D2-7138-4449-B707-0421549746EE}"/>
              </a:ext>
            </a:extLst>
          </p:cNvPr>
          <p:cNvSpPr/>
          <p:nvPr/>
        </p:nvSpPr>
        <p:spPr>
          <a:xfrm>
            <a:off x="6270028" y="3232932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DBC663-F5CA-41B1-BF62-06BCD05AE24C}"/>
              </a:ext>
            </a:extLst>
          </p:cNvPr>
          <p:cNvSpPr txBox="1"/>
          <p:nvPr/>
        </p:nvSpPr>
        <p:spPr>
          <a:xfrm>
            <a:off x="6819892" y="1857381"/>
            <a:ext cx="818338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DC7BDE-59CA-464F-BB49-8F3485916BE0}"/>
              </a:ext>
            </a:extLst>
          </p:cNvPr>
          <p:cNvSpPr txBox="1"/>
          <p:nvPr/>
        </p:nvSpPr>
        <p:spPr>
          <a:xfrm>
            <a:off x="6309107" y="4122693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FORMAT &amp;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1FCA35-F14A-40F7-AD42-100FE5801B22}"/>
              </a:ext>
            </a:extLst>
          </p:cNvPr>
          <p:cNvSpPr txBox="1"/>
          <p:nvPr/>
        </p:nvSpPr>
        <p:spPr>
          <a:xfrm>
            <a:off x="6309107" y="4624559"/>
            <a:ext cx="18674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Modify Visual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Add Titles and 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Set Themes</a:t>
            </a:r>
          </a:p>
        </p:txBody>
      </p:sp>
      <p:pic>
        <p:nvPicPr>
          <p:cNvPr id="26" name="Graphic 25" descr="Presentation with bar chart">
            <a:extLst>
              <a:ext uri="{FF2B5EF4-FFF2-40B4-BE49-F238E27FC236}">
                <a16:creationId xmlns:a16="http://schemas.microsoft.com/office/drawing/2014/main" id="{41B3E6A5-8B44-40B2-9687-D55BD566F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42615" y="3556429"/>
            <a:ext cx="572892" cy="572892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AA619712-E850-4969-91C2-03F2F84104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1052" y="3556429"/>
            <a:ext cx="527078" cy="5270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C68547B-264A-40D2-A048-16906A7A516A}"/>
              </a:ext>
            </a:extLst>
          </p:cNvPr>
          <p:cNvSpPr/>
          <p:nvPr/>
        </p:nvSpPr>
        <p:spPr>
          <a:xfrm flipH="1">
            <a:off x="8182862" y="1430936"/>
            <a:ext cx="1895062" cy="17890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DA0DF1-E5A5-45A6-81DE-2331394492DB}"/>
              </a:ext>
            </a:extLst>
          </p:cNvPr>
          <p:cNvSpPr/>
          <p:nvPr/>
        </p:nvSpPr>
        <p:spPr>
          <a:xfrm flipH="1">
            <a:off x="8179213" y="3227181"/>
            <a:ext cx="1895062" cy="27037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FB8364-1F16-496F-8E3F-FA61425F63A0}"/>
              </a:ext>
            </a:extLst>
          </p:cNvPr>
          <p:cNvSpPr txBox="1"/>
          <p:nvPr/>
        </p:nvSpPr>
        <p:spPr>
          <a:xfrm flipH="1">
            <a:off x="8721576" y="1870633"/>
            <a:ext cx="818338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ln>
                  <a:solidFill>
                    <a:schemeClr val="bg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DE8264-D7F0-4162-92B3-2199937428A0}"/>
              </a:ext>
            </a:extLst>
          </p:cNvPr>
          <p:cNvSpPr txBox="1"/>
          <p:nvPr/>
        </p:nvSpPr>
        <p:spPr>
          <a:xfrm flipH="1">
            <a:off x="8210791" y="4135945"/>
            <a:ext cx="186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ANALYSIS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717B9C-B61E-497A-A05B-57C8E2AA5F25}"/>
              </a:ext>
            </a:extLst>
          </p:cNvPr>
          <p:cNvSpPr txBox="1"/>
          <p:nvPr/>
        </p:nvSpPr>
        <p:spPr>
          <a:xfrm flipH="1">
            <a:off x="8210791" y="4637811"/>
            <a:ext cx="18674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Drill down into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Ad-hoc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Identify trends</a:t>
            </a:r>
          </a:p>
        </p:txBody>
      </p:sp>
      <p:pic>
        <p:nvPicPr>
          <p:cNvPr id="35" name="Graphic 34" descr="Statistics">
            <a:extLst>
              <a:ext uri="{FF2B5EF4-FFF2-40B4-BE49-F238E27FC236}">
                <a16:creationId xmlns:a16="http://schemas.microsoft.com/office/drawing/2014/main" id="{BB45C1CD-C1ED-4853-BF90-929A74DE32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8836765" y="3545977"/>
            <a:ext cx="602971" cy="602971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D08D4DB-6DA3-4EE7-8A59-D8BD106C9CE1}"/>
              </a:ext>
            </a:extLst>
          </p:cNvPr>
          <p:cNvGrpSpPr/>
          <p:nvPr/>
        </p:nvGrpSpPr>
        <p:grpSpPr>
          <a:xfrm>
            <a:off x="239766" y="210734"/>
            <a:ext cx="622854" cy="640080"/>
            <a:chOff x="5579164" y="773569"/>
            <a:chExt cx="622854" cy="64008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0E77F21-7B7F-45C8-9493-4A471DD8DF59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46F9EF-82BE-4833-BB3D-2B12DD16D506}"/>
                </a:ext>
              </a:extLst>
            </p:cNvPr>
            <p:cNvSpPr txBox="1"/>
            <p:nvPr/>
          </p:nvSpPr>
          <p:spPr>
            <a:xfrm>
              <a:off x="5705060" y="823558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2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9CC8CF6-F4D6-418E-A0C5-4D4B1F3E1ADF}"/>
              </a:ext>
            </a:extLst>
          </p:cNvPr>
          <p:cNvSpPr txBox="1"/>
          <p:nvPr/>
        </p:nvSpPr>
        <p:spPr>
          <a:xfrm>
            <a:off x="1246777" y="294159"/>
            <a:ext cx="12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483892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9526CD-511E-4453-A85B-0402810C9F00}"/>
              </a:ext>
            </a:extLst>
          </p:cNvPr>
          <p:cNvGrpSpPr/>
          <p:nvPr/>
        </p:nvGrpSpPr>
        <p:grpSpPr>
          <a:xfrm>
            <a:off x="239766" y="204451"/>
            <a:ext cx="622854" cy="646363"/>
            <a:chOff x="5579164" y="767286"/>
            <a:chExt cx="622854" cy="64636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A8375E-C6F2-4CDC-8EE8-E3333F5DC800}"/>
                </a:ext>
              </a:extLst>
            </p:cNvPr>
            <p:cNvSpPr/>
            <p:nvPr/>
          </p:nvSpPr>
          <p:spPr>
            <a:xfrm>
              <a:off x="5579164" y="773569"/>
              <a:ext cx="622854" cy="640080"/>
            </a:xfrm>
            <a:prstGeom prst="ellipse">
              <a:avLst/>
            </a:prstGeom>
            <a:solidFill>
              <a:srgbClr val="49243E"/>
            </a:solidFill>
            <a:ln w="28575">
              <a:solidFill>
                <a:srgbClr val="DB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49243E"/>
                  </a:solidFill>
                </a:ln>
                <a:highlight>
                  <a:srgbClr val="49243E"/>
                </a:highlight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416F4E0-DBDC-4CCD-8092-63B0C956C857}"/>
                </a:ext>
              </a:extLst>
            </p:cNvPr>
            <p:cNvSpPr txBox="1"/>
            <p:nvPr/>
          </p:nvSpPr>
          <p:spPr>
            <a:xfrm>
              <a:off x="5705060" y="767286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DBAFA0"/>
                  </a:solidFill>
                  <a:latin typeface="Corbel Light" panose="020B0303020204020204" pitchFamily="34" charset="0"/>
                </a:rPr>
                <a:t>3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544398-0A46-41EC-AE28-B799A9205604}"/>
              </a:ext>
            </a:extLst>
          </p:cNvPr>
          <p:cNvSpPr txBox="1"/>
          <p:nvPr/>
        </p:nvSpPr>
        <p:spPr>
          <a:xfrm>
            <a:off x="1246776" y="294159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 Light" panose="020B0303020204020204" pitchFamily="34" charset="0"/>
              </a:rPr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368983-25EB-427C-B0B7-575D99343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" y="1381518"/>
            <a:ext cx="12003175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7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1547</TotalTime>
  <Words>439</Words>
  <Application>Microsoft Office PowerPoint</Application>
  <PresentationFormat>Widescreen</PresentationFormat>
  <Paragraphs>205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Corbel</vt:lpstr>
      <vt:lpstr>Corbel Light</vt:lpstr>
      <vt:lpstr>Office Theme</vt:lpstr>
      <vt:lpstr>PowerPoint Presentation</vt:lpstr>
      <vt:lpstr>PRESENTATION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77</cp:revision>
  <dcterms:created xsi:type="dcterms:W3CDTF">2024-05-09T14:39:33Z</dcterms:created>
  <dcterms:modified xsi:type="dcterms:W3CDTF">2024-05-12T11:31:51Z</dcterms:modified>
</cp:coreProperties>
</file>