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62e03f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62e03f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52bfcc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e52bfcc4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a:p>
            <a:pPr indent="0" lvl="0" marL="0" rtl="0" algn="l">
              <a:lnSpc>
                <a:spcPct val="100000"/>
              </a:lnSpc>
              <a:spcBef>
                <a:spcPts val="0"/>
              </a:spcBef>
              <a:spcAft>
                <a:spcPts val="0"/>
              </a:spcAft>
              <a:buSzPts val="1100"/>
              <a:buNone/>
            </a:pPr>
            <a:r>
              <a:rPr lang="en"/>
              <a:t>As students at university, there may be many different issues we face everyday, be it waiting in line for too long in the canteens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52bfcc4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4e52bfcc4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a:p>
            <a:pPr indent="0" lvl="0" marL="0" rtl="0" algn="l">
              <a:lnSpc>
                <a:spcPct val="100000"/>
              </a:lnSpc>
              <a:spcBef>
                <a:spcPts val="0"/>
              </a:spcBef>
              <a:spcAft>
                <a:spcPts val="0"/>
              </a:spcAft>
              <a:buSzPts val="1100"/>
              <a:buNone/>
            </a:pPr>
            <a:r>
              <a:rPr lang="en"/>
              <a:t>As students at university, there may be many different issues we face everyday, be it waiting in line for too long in the canteens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e52bfcc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52bfcc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e52bfcc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4e52bfcc4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e52bfcc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4e52bfcc4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e52bfcc4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4e52bfcc4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e52bfcc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4e52bfcc4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e52bfcc4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4e52bfcc4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e52bfcc4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4e52bfcc4c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52bfcc4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4e52bfcc4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52bfcc4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4e52bfcc4c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e52bfcc4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4e52bfcc4c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52bfcc4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4e52bfcc4c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52bfcc4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4e52bfcc4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 (also mention other venues)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e62e03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4e62e03f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Monisha (also mention other venues)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d6bdeffd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6bdeffd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6.cityu.edu.hk/kto/index.aspx?id=PG-1800062" TargetMode="External"/><Relationship Id="rId4" Type="http://schemas.openxmlformats.org/officeDocument/2006/relationships/hyperlink" Target="http://www6.cityu.edu.hk/kto/index.aspx?id=PG-1800062"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cityu-hall2/CityHack2019_submissions"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6168150" y="9650"/>
            <a:ext cx="29760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type="ctrTitle"/>
          </p:nvPr>
        </p:nvSpPr>
        <p:spPr>
          <a:xfrm>
            <a:off x="311708" y="7173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Comfortaa"/>
                <a:ea typeface="Comfortaa"/>
                <a:cs typeface="Comfortaa"/>
                <a:sym typeface="Comfortaa"/>
              </a:rPr>
              <a:t>CityHack 2019</a:t>
            </a:r>
            <a:endParaRPr>
              <a:latin typeface="Comfortaa"/>
              <a:ea typeface="Comfortaa"/>
              <a:cs typeface="Comfortaa"/>
              <a:sym typeface="Comfortaa"/>
            </a:endParaRPr>
          </a:p>
        </p:txBody>
      </p:sp>
      <p:sp>
        <p:nvSpPr>
          <p:cNvPr id="56" name="Google Shape;56;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solidFill>
                  <a:srgbClr val="FFFFFF"/>
                </a:solidFill>
                <a:latin typeface="Comfortaa"/>
                <a:ea typeface="Comfortaa"/>
                <a:cs typeface="Comfortaa"/>
                <a:sym typeface="Comfortaa"/>
              </a:rPr>
              <a:t>BUILD SOMETHING DIFFERENT.</a:t>
            </a:r>
            <a:endParaRPr sz="1800">
              <a:solidFill>
                <a:srgbClr val="FFFFFF"/>
              </a:solidFill>
              <a:latin typeface="Comfortaa"/>
              <a:ea typeface="Comfortaa"/>
              <a:cs typeface="Comfortaa"/>
              <a:sym typeface="Comfortaa"/>
            </a:endParaRPr>
          </a:p>
        </p:txBody>
      </p:sp>
      <p:pic>
        <p:nvPicPr>
          <p:cNvPr id="57" name="Google Shape;57;p13"/>
          <p:cNvPicPr preferRelativeResize="0"/>
          <p:nvPr/>
        </p:nvPicPr>
        <p:blipFill rotWithShape="1">
          <a:blip r:embed="rId3">
            <a:alphaModFix/>
          </a:blip>
          <a:srcRect b="0" l="0" r="0" t="0"/>
          <a:stretch/>
        </p:blipFill>
        <p:spPr>
          <a:xfrm>
            <a:off x="6485974" y="1408236"/>
            <a:ext cx="2346324" cy="2346324"/>
          </a:xfrm>
          <a:prstGeom prst="rect">
            <a:avLst/>
          </a:prstGeom>
          <a:noFill/>
          <a:ln>
            <a:noFill/>
          </a:ln>
        </p:spPr>
      </p:pic>
      <p:sp>
        <p:nvSpPr>
          <p:cNvPr id="58" name="Google Shape;58;p13"/>
          <p:cNvSpPr txBox="1"/>
          <p:nvPr/>
        </p:nvSpPr>
        <p:spPr>
          <a:xfrm>
            <a:off x="3720050" y="3313225"/>
            <a:ext cx="3229500" cy="31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Comfortaa"/>
                <a:ea typeface="Comfortaa"/>
                <a:cs typeface="Comfortaa"/>
                <a:sym typeface="Comfortaa"/>
              </a:rPr>
              <a:t>2</a:t>
            </a:r>
            <a:r>
              <a:rPr lang="en">
                <a:solidFill>
                  <a:srgbClr val="FFFFFF"/>
                </a:solidFill>
                <a:latin typeface="Comfortaa"/>
                <a:ea typeface="Comfortaa"/>
                <a:cs typeface="Comfortaa"/>
                <a:sym typeface="Comfortaa"/>
              </a:rPr>
              <a:t>6</a:t>
            </a:r>
            <a:r>
              <a:rPr b="0" i="0" lang="en" sz="1400" u="none" cap="none" strike="noStrike">
                <a:solidFill>
                  <a:srgbClr val="FFFFFF"/>
                </a:solidFill>
                <a:latin typeface="Comfortaa"/>
                <a:ea typeface="Comfortaa"/>
                <a:cs typeface="Comfortaa"/>
                <a:sym typeface="Comfortaa"/>
              </a:rPr>
              <a:t>th to 2</a:t>
            </a:r>
            <a:r>
              <a:rPr lang="en">
                <a:solidFill>
                  <a:srgbClr val="FFFFFF"/>
                </a:solidFill>
                <a:latin typeface="Comfortaa"/>
                <a:ea typeface="Comfortaa"/>
                <a:cs typeface="Comfortaa"/>
                <a:sym typeface="Comfortaa"/>
              </a:rPr>
              <a:t>7</a:t>
            </a:r>
            <a:r>
              <a:rPr b="0" i="0" lang="en" sz="1400" u="none" cap="none" strike="noStrike">
                <a:solidFill>
                  <a:srgbClr val="FFFFFF"/>
                </a:solidFill>
                <a:latin typeface="Comfortaa"/>
                <a:ea typeface="Comfortaa"/>
                <a:cs typeface="Comfortaa"/>
                <a:sym typeface="Comfortaa"/>
              </a:rPr>
              <a:t>th January</a:t>
            </a:r>
            <a:endParaRPr b="0" i="0" sz="1400" u="none" cap="none" strike="noStrike">
              <a:solidFill>
                <a:srgbClr val="FFFFFF"/>
              </a:solidFill>
              <a:latin typeface="Comfortaa"/>
              <a:ea typeface="Comfortaa"/>
              <a:cs typeface="Comfortaa"/>
              <a:sym typeface="Comfortaa"/>
            </a:endParaRPr>
          </a:p>
        </p:txBody>
      </p:sp>
      <p:sp>
        <p:nvSpPr>
          <p:cNvPr id="59" name="Google Shape;59;p13"/>
          <p:cNvSpPr txBox="1"/>
          <p:nvPr/>
        </p:nvSpPr>
        <p:spPr>
          <a:xfrm>
            <a:off x="142050" y="4656625"/>
            <a:ext cx="8859900" cy="2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Comfortaa"/>
                <a:ea typeface="Comfortaa"/>
                <a:cs typeface="Comfortaa"/>
                <a:sym typeface="Comfortaa"/>
              </a:rPr>
              <a:t>A student initiated project supported by University Grants Commision (UGC) and Global </a:t>
            </a:r>
            <a:r>
              <a:rPr lang="en" sz="1200">
                <a:solidFill>
                  <a:srgbClr val="FFFFFF"/>
                </a:solidFill>
                <a:latin typeface="Comfortaa"/>
                <a:ea typeface="Comfortaa"/>
                <a:cs typeface="Comfortaa"/>
                <a:sym typeface="Comfortaa"/>
              </a:rPr>
              <a:t>Engagement </a:t>
            </a:r>
            <a:r>
              <a:rPr b="0" i="0" lang="en" sz="1200" u="none" cap="none" strike="noStrike">
                <a:solidFill>
                  <a:srgbClr val="FFFFFF"/>
                </a:solidFill>
                <a:latin typeface="Comfortaa"/>
                <a:ea typeface="Comfortaa"/>
                <a:cs typeface="Comfortaa"/>
                <a:sym typeface="Comfortaa"/>
              </a:rPr>
              <a:t>Office (G</a:t>
            </a:r>
            <a:r>
              <a:rPr lang="en" sz="1200">
                <a:solidFill>
                  <a:srgbClr val="FFFFFF"/>
                </a:solidFill>
                <a:latin typeface="Comfortaa"/>
                <a:ea typeface="Comfortaa"/>
                <a:cs typeface="Comfortaa"/>
                <a:sym typeface="Comfortaa"/>
              </a:rPr>
              <a:t>E</a:t>
            </a:r>
            <a:r>
              <a:rPr b="0" i="0" lang="en" sz="1200" u="none" cap="none" strike="noStrike">
                <a:solidFill>
                  <a:srgbClr val="FFFFFF"/>
                </a:solidFill>
                <a:latin typeface="Comfortaa"/>
                <a:ea typeface="Comfortaa"/>
                <a:cs typeface="Comfortaa"/>
                <a:sym typeface="Comfortaa"/>
              </a:rPr>
              <a:t>O)</a:t>
            </a:r>
            <a:endParaRPr b="0" i="0" sz="1200" u="none" cap="none" strike="noStrike">
              <a:solidFill>
                <a:srgbClr val="FFFFFF"/>
              </a:solidFill>
              <a:latin typeface="Comfortaa"/>
              <a:ea typeface="Comfortaa"/>
              <a:cs typeface="Comfortaa"/>
              <a:sym typeface="Comfortaa"/>
            </a:endParaRPr>
          </a:p>
        </p:txBody>
      </p:sp>
      <p:sp>
        <p:nvSpPr>
          <p:cNvPr id="60" name="Google Shape;60;p13"/>
          <p:cNvSpPr/>
          <p:nvPr/>
        </p:nvSpPr>
        <p:spPr>
          <a:xfrm>
            <a:off x="0" y="9650"/>
            <a:ext cx="9144000" cy="9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12" y="-43087"/>
            <a:ext cx="1560900" cy="2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omfortaa"/>
                <a:ea typeface="Comfortaa"/>
                <a:cs typeface="Comfortaa"/>
                <a:sym typeface="Comfortaa"/>
              </a:rPr>
              <a:t>Supported </a:t>
            </a:r>
            <a:r>
              <a:rPr b="0" i="0" lang="en" sz="1400" u="none" cap="none" strike="noStrike">
                <a:latin typeface="Comfortaa"/>
                <a:ea typeface="Comfortaa"/>
                <a:cs typeface="Comfortaa"/>
                <a:sym typeface="Comfortaa"/>
              </a:rPr>
              <a:t>by:</a:t>
            </a:r>
            <a:endParaRPr b="0" i="0" sz="1400" u="none" cap="none" strike="noStrike">
              <a:latin typeface="Comfortaa"/>
              <a:ea typeface="Comfortaa"/>
              <a:cs typeface="Comfortaa"/>
              <a:sym typeface="Comfortaa"/>
            </a:endParaRPr>
          </a:p>
        </p:txBody>
      </p:sp>
      <p:pic>
        <p:nvPicPr>
          <p:cNvPr id="62" name="Google Shape;62;p13"/>
          <p:cNvPicPr preferRelativeResize="0"/>
          <p:nvPr/>
        </p:nvPicPr>
        <p:blipFill rotWithShape="1">
          <a:blip r:embed="rId4">
            <a:alphaModFix/>
          </a:blip>
          <a:srcRect b="0" l="0" r="0" t="0"/>
          <a:stretch/>
        </p:blipFill>
        <p:spPr>
          <a:xfrm>
            <a:off x="6292026" y="160564"/>
            <a:ext cx="859137" cy="721650"/>
          </a:xfrm>
          <a:prstGeom prst="rect">
            <a:avLst/>
          </a:prstGeom>
          <a:noFill/>
          <a:ln>
            <a:noFill/>
          </a:ln>
        </p:spPr>
      </p:pic>
      <p:pic>
        <p:nvPicPr>
          <p:cNvPr id="63" name="Google Shape;63;p13"/>
          <p:cNvPicPr preferRelativeResize="0"/>
          <p:nvPr/>
        </p:nvPicPr>
        <p:blipFill>
          <a:blip r:embed="rId5">
            <a:alphaModFix/>
          </a:blip>
          <a:stretch>
            <a:fillRect/>
          </a:stretch>
        </p:blipFill>
        <p:spPr>
          <a:xfrm>
            <a:off x="1833900" y="377125"/>
            <a:ext cx="1165475" cy="439000"/>
          </a:xfrm>
          <a:prstGeom prst="rect">
            <a:avLst/>
          </a:prstGeom>
          <a:noFill/>
          <a:ln>
            <a:noFill/>
          </a:ln>
        </p:spPr>
      </p:pic>
      <p:pic>
        <p:nvPicPr>
          <p:cNvPr id="64" name="Google Shape;64;p13"/>
          <p:cNvPicPr preferRelativeResize="0"/>
          <p:nvPr/>
        </p:nvPicPr>
        <p:blipFill>
          <a:blip r:embed="rId6">
            <a:alphaModFix/>
          </a:blip>
          <a:stretch>
            <a:fillRect/>
          </a:stretch>
        </p:blipFill>
        <p:spPr>
          <a:xfrm>
            <a:off x="3180050" y="403000"/>
            <a:ext cx="1832693" cy="377650"/>
          </a:xfrm>
          <a:prstGeom prst="rect">
            <a:avLst/>
          </a:prstGeom>
          <a:noFill/>
          <a:ln>
            <a:noFill/>
          </a:ln>
        </p:spPr>
      </p:pic>
      <p:pic>
        <p:nvPicPr>
          <p:cNvPr id="65" name="Google Shape;65;p13"/>
          <p:cNvPicPr preferRelativeResize="0"/>
          <p:nvPr/>
        </p:nvPicPr>
        <p:blipFill>
          <a:blip r:embed="rId7">
            <a:alphaModFix/>
          </a:blip>
          <a:stretch>
            <a:fillRect/>
          </a:stretch>
        </p:blipFill>
        <p:spPr>
          <a:xfrm>
            <a:off x="222725" y="402998"/>
            <a:ext cx="1342764" cy="377650"/>
          </a:xfrm>
          <a:prstGeom prst="rect">
            <a:avLst/>
          </a:prstGeom>
          <a:noFill/>
          <a:ln>
            <a:noFill/>
          </a:ln>
        </p:spPr>
      </p:pic>
      <p:pic>
        <p:nvPicPr>
          <p:cNvPr id="66" name="Google Shape;66;p13"/>
          <p:cNvPicPr preferRelativeResize="0"/>
          <p:nvPr/>
        </p:nvPicPr>
        <p:blipFill>
          <a:blip r:embed="rId8">
            <a:alphaModFix/>
          </a:blip>
          <a:stretch>
            <a:fillRect/>
          </a:stretch>
        </p:blipFill>
        <p:spPr>
          <a:xfrm>
            <a:off x="5304188" y="120575"/>
            <a:ext cx="696407" cy="721650"/>
          </a:xfrm>
          <a:prstGeom prst="rect">
            <a:avLst/>
          </a:prstGeom>
          <a:noFill/>
          <a:ln>
            <a:noFill/>
          </a:ln>
        </p:spPr>
      </p:pic>
      <p:pic>
        <p:nvPicPr>
          <p:cNvPr id="67" name="Google Shape;67;p13"/>
          <p:cNvPicPr preferRelativeResize="0"/>
          <p:nvPr/>
        </p:nvPicPr>
        <p:blipFill>
          <a:blip r:embed="rId9">
            <a:alphaModFix/>
          </a:blip>
          <a:stretch>
            <a:fillRect/>
          </a:stretch>
        </p:blipFill>
        <p:spPr>
          <a:xfrm>
            <a:off x="7310200" y="339725"/>
            <a:ext cx="1761870" cy="31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p22"/>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59" name="Google Shape;159;p22"/>
          <p:cNvSpPr txBox="1"/>
          <p:nvPr/>
        </p:nvSpPr>
        <p:spPr>
          <a:xfrm>
            <a:off x="1862725" y="2080875"/>
            <a:ext cx="46362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omfortaa"/>
                <a:ea typeface="Comfortaa"/>
                <a:cs typeface="Comfortaa"/>
                <a:sym typeface="Comfortaa"/>
              </a:rPr>
              <a:t>Hackathon Details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2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Theme 1: Open-ended Task</a:t>
            </a:r>
            <a:endParaRPr/>
          </a:p>
        </p:txBody>
      </p:sp>
      <p:sp>
        <p:nvSpPr>
          <p:cNvPr id="165" name="Google Shape;165;p23"/>
          <p:cNvSpPr txBox="1"/>
          <p:nvPr>
            <p:ph idx="1" type="body"/>
          </p:nvPr>
        </p:nvSpPr>
        <p:spPr>
          <a:xfrm>
            <a:off x="311700" y="1161575"/>
            <a:ext cx="631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800">
                <a:solidFill>
                  <a:srgbClr val="FFFFFF"/>
                </a:solidFill>
              </a:rPr>
              <a:t>Smart Campus with AI / </a:t>
            </a:r>
            <a:endParaRPr sz="2800">
              <a:solidFill>
                <a:srgbClr val="FFFFFF"/>
              </a:solidFill>
            </a:endParaRPr>
          </a:p>
          <a:p>
            <a:pPr indent="0" lvl="0" marL="0" rtl="0" algn="l">
              <a:lnSpc>
                <a:spcPct val="115000"/>
              </a:lnSpc>
              <a:spcBef>
                <a:spcPts val="0"/>
              </a:spcBef>
              <a:spcAft>
                <a:spcPts val="0"/>
              </a:spcAft>
              <a:buSzPts val="1800"/>
              <a:buNone/>
            </a:pPr>
            <a:r>
              <a:rPr lang="en" sz="2800">
                <a:solidFill>
                  <a:srgbClr val="FFFFFF"/>
                </a:solidFill>
              </a:rPr>
              <a:t>Smart Fintech with AI</a:t>
            </a:r>
            <a:endParaRPr sz="2800">
              <a:solidFill>
                <a:srgbClr val="FFFFFF"/>
              </a:solidFill>
            </a:endParaRPr>
          </a:p>
          <a:p>
            <a:pPr indent="-342900" lvl="0" marL="457200" marR="0" rtl="0" algn="l">
              <a:lnSpc>
                <a:spcPct val="115000"/>
              </a:lnSpc>
              <a:spcBef>
                <a:spcPts val="1600"/>
              </a:spcBef>
              <a:spcAft>
                <a:spcPts val="0"/>
              </a:spcAft>
              <a:buClr>
                <a:srgbClr val="FFFFFF"/>
              </a:buClr>
              <a:buSzPts val="1800"/>
              <a:buFont typeface="Comfortaa"/>
              <a:buChar char="-"/>
            </a:pPr>
            <a:r>
              <a:rPr lang="en">
                <a:solidFill>
                  <a:srgbClr val="FFFFFF"/>
                </a:solidFill>
                <a:latin typeface="Comfortaa"/>
                <a:ea typeface="Comfortaa"/>
                <a:cs typeface="Comfortaa"/>
                <a:sym typeface="Comfortaa"/>
              </a:rPr>
              <a:t>identify campus-related or Fintech-related issues and propose your innovative solution using the AI technologies </a:t>
            </a:r>
            <a:endParaRPr>
              <a:solidFill>
                <a:srgbClr val="FFFFFF"/>
              </a:solidFill>
              <a:latin typeface="Comfortaa"/>
              <a:ea typeface="Comfortaa"/>
              <a:cs typeface="Comfortaa"/>
              <a:sym typeface="Comfortaa"/>
            </a:endParaRPr>
          </a:p>
          <a:p>
            <a:pPr indent="0" lvl="0" marL="0" marR="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  -    what are the AI technologies? </a:t>
            </a:r>
            <a:endParaRPr>
              <a:solidFill>
                <a:srgbClr val="FFFFFF"/>
              </a:solidFill>
              <a:latin typeface="Comfortaa"/>
              <a:ea typeface="Comfortaa"/>
              <a:cs typeface="Comfortaa"/>
              <a:sym typeface="Comfortaa"/>
            </a:endParaRPr>
          </a:p>
          <a:p>
            <a:pPr indent="-342900" lvl="0" marL="914400" marR="0" rtl="0" algn="l">
              <a:lnSpc>
                <a:spcPct val="115000"/>
              </a:lnSpc>
              <a:spcBef>
                <a:spcPts val="1600"/>
              </a:spcBef>
              <a:spcAft>
                <a:spcPts val="0"/>
              </a:spcAft>
              <a:buClr>
                <a:srgbClr val="FFFFFF"/>
              </a:buClr>
              <a:buSzPts val="1800"/>
              <a:buFont typeface="Comfortaa"/>
              <a:buChar char="●"/>
            </a:pPr>
            <a:r>
              <a:rPr lang="en">
                <a:solidFill>
                  <a:srgbClr val="FFFFFF"/>
                </a:solidFill>
                <a:latin typeface="Comfortaa"/>
                <a:ea typeface="Comfortaa"/>
                <a:cs typeface="Comfortaa"/>
                <a:sym typeface="Comfortaa"/>
              </a:rPr>
              <a:t>Computer Vision</a:t>
            </a:r>
            <a:endParaRPr>
              <a:solidFill>
                <a:srgbClr val="FFFFFF"/>
              </a:solidFill>
              <a:latin typeface="Comfortaa"/>
              <a:ea typeface="Comfortaa"/>
              <a:cs typeface="Comfortaa"/>
              <a:sym typeface="Comfortaa"/>
            </a:endParaRPr>
          </a:p>
          <a:p>
            <a:pPr indent="-342900" lvl="0" marL="914400" marR="0" rtl="0" algn="l">
              <a:lnSpc>
                <a:spcPct val="115000"/>
              </a:lnSpc>
              <a:spcBef>
                <a:spcPts val="0"/>
              </a:spcBef>
              <a:spcAft>
                <a:spcPts val="0"/>
              </a:spcAft>
              <a:buClr>
                <a:srgbClr val="FFFFFF"/>
              </a:buClr>
              <a:buSzPts val="1800"/>
              <a:buFont typeface="Comfortaa"/>
              <a:buChar char="●"/>
            </a:pPr>
            <a:r>
              <a:rPr lang="en">
                <a:solidFill>
                  <a:srgbClr val="FFFFFF"/>
                </a:solidFill>
                <a:latin typeface="Comfortaa"/>
                <a:ea typeface="Comfortaa"/>
                <a:cs typeface="Comfortaa"/>
                <a:sym typeface="Comfortaa"/>
              </a:rPr>
              <a:t>Natural Language Processing</a:t>
            </a:r>
            <a:endParaRPr>
              <a:solidFill>
                <a:srgbClr val="FFFFFF"/>
              </a:solidFill>
              <a:latin typeface="Comfortaa"/>
              <a:ea typeface="Comfortaa"/>
              <a:cs typeface="Comfortaa"/>
              <a:sym typeface="Comfortaa"/>
            </a:endParaRPr>
          </a:p>
          <a:p>
            <a:pPr indent="0" lvl="0" marL="0" marR="0" rtl="0" algn="l">
              <a:lnSpc>
                <a:spcPct val="115000"/>
              </a:lnSpc>
              <a:spcBef>
                <a:spcPts val="1600"/>
              </a:spcBef>
              <a:spcAft>
                <a:spcPts val="1600"/>
              </a:spcAft>
              <a:buSzPts val="1800"/>
              <a:buNone/>
            </a:pPr>
            <a:r>
              <a:t/>
            </a:r>
            <a:endParaRPr/>
          </a:p>
        </p:txBody>
      </p:sp>
      <p:sp>
        <p:nvSpPr>
          <p:cNvPr id="166" name="Google Shape;166;p23"/>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3"/>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68" name="Google Shape;168;p23"/>
          <p:cNvSpPr txBox="1"/>
          <p:nvPr/>
        </p:nvSpPr>
        <p:spPr>
          <a:xfrm>
            <a:off x="6473650" y="861950"/>
            <a:ext cx="1503600" cy="12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Smart </a:t>
            </a:r>
            <a:endParaRPr sz="2400">
              <a:solidFill>
                <a:schemeClr val="dk1"/>
              </a:solidFill>
              <a:latin typeface="Comfortaa"/>
              <a:ea typeface="Comfortaa"/>
              <a:cs typeface="Comfortaa"/>
              <a:sym typeface="Comfortaa"/>
            </a:endParaRPr>
          </a:p>
          <a:p>
            <a:pPr indent="0" lvl="0" marL="0" rtl="0" algn="l">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Campus</a:t>
            </a:r>
            <a:endParaRPr sz="2400">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FFFFFF"/>
              </a:solidFill>
              <a:latin typeface="Comfortaa"/>
              <a:ea typeface="Comfortaa"/>
              <a:cs typeface="Comfortaa"/>
              <a:sym typeface="Comfortaa"/>
            </a:endParaRPr>
          </a:p>
        </p:txBody>
      </p:sp>
      <p:sp>
        <p:nvSpPr>
          <p:cNvPr id="169" name="Google Shape;169;p23"/>
          <p:cNvSpPr/>
          <p:nvPr/>
        </p:nvSpPr>
        <p:spPr>
          <a:xfrm>
            <a:off x="6280400" y="694000"/>
            <a:ext cx="1742400" cy="13125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txBox="1"/>
          <p:nvPr/>
        </p:nvSpPr>
        <p:spPr>
          <a:xfrm>
            <a:off x="7179725" y="2447875"/>
            <a:ext cx="1503600" cy="12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Smart </a:t>
            </a:r>
            <a:endParaRPr sz="2400">
              <a:solidFill>
                <a:schemeClr val="dk1"/>
              </a:solidFill>
              <a:latin typeface="Comfortaa"/>
              <a:ea typeface="Comfortaa"/>
              <a:cs typeface="Comfortaa"/>
              <a:sym typeface="Comfortaa"/>
            </a:endParaRPr>
          </a:p>
          <a:p>
            <a:pPr indent="0" lvl="0" marL="0" rtl="0" algn="l">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Fintech</a:t>
            </a:r>
            <a:endParaRPr sz="2400">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FFFFFF"/>
              </a:solidFill>
              <a:latin typeface="Comfortaa"/>
              <a:ea typeface="Comfortaa"/>
              <a:cs typeface="Comfortaa"/>
              <a:sym typeface="Comfortaa"/>
            </a:endParaRPr>
          </a:p>
        </p:txBody>
      </p:sp>
      <p:sp>
        <p:nvSpPr>
          <p:cNvPr id="171" name="Google Shape;171;p23"/>
          <p:cNvSpPr/>
          <p:nvPr/>
        </p:nvSpPr>
        <p:spPr>
          <a:xfrm>
            <a:off x="6920650" y="2280200"/>
            <a:ext cx="1742400" cy="13125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2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Theme 2: Close-ended task</a:t>
            </a:r>
            <a:endParaRPr/>
          </a:p>
        </p:txBody>
      </p:sp>
      <p:sp>
        <p:nvSpPr>
          <p:cNvPr id="177" name="Google Shape;177;p24"/>
          <p:cNvSpPr txBox="1"/>
          <p:nvPr>
            <p:ph idx="1" type="body"/>
          </p:nvPr>
        </p:nvSpPr>
        <p:spPr>
          <a:xfrm>
            <a:off x="311700" y="1152475"/>
            <a:ext cx="7326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800">
                <a:solidFill>
                  <a:srgbClr val="FFFFFF"/>
                </a:solidFill>
              </a:rPr>
              <a:t>Information Extraction for OCR</a:t>
            </a:r>
            <a:endParaRPr sz="2800">
              <a:solidFill>
                <a:srgbClr val="FFFFFF"/>
              </a:solidFill>
            </a:endParaRPr>
          </a:p>
          <a:p>
            <a:pPr indent="-342900" lvl="0" marL="457200" marR="0" rtl="0" algn="l">
              <a:lnSpc>
                <a:spcPct val="115000"/>
              </a:lnSpc>
              <a:spcBef>
                <a:spcPts val="1600"/>
              </a:spcBef>
              <a:spcAft>
                <a:spcPts val="0"/>
              </a:spcAft>
              <a:buClr>
                <a:srgbClr val="FFFFFF"/>
              </a:buClr>
              <a:buSzPts val="1800"/>
              <a:buFont typeface="Comfortaa"/>
              <a:buChar char="-"/>
            </a:pPr>
            <a:r>
              <a:rPr lang="en">
                <a:solidFill>
                  <a:srgbClr val="FFFFFF"/>
                </a:solidFill>
                <a:latin typeface="Comfortaa"/>
                <a:ea typeface="Comfortaa"/>
                <a:cs typeface="Comfortaa"/>
                <a:sym typeface="Comfortaa"/>
              </a:rPr>
              <a:t>A real-life problem of AI in the business fields.</a:t>
            </a:r>
            <a:endParaRPr>
              <a:solidFill>
                <a:srgbClr val="FFFFFF"/>
              </a:solidFill>
              <a:latin typeface="Comfortaa"/>
              <a:ea typeface="Comfortaa"/>
              <a:cs typeface="Comfortaa"/>
              <a:sym typeface="Comfortaa"/>
            </a:endParaRPr>
          </a:p>
          <a:p>
            <a:pPr indent="-342900" lvl="0" marL="457200" marR="0" rtl="0" algn="l">
              <a:lnSpc>
                <a:spcPct val="115000"/>
              </a:lnSpc>
              <a:spcBef>
                <a:spcPts val="1600"/>
              </a:spcBef>
              <a:spcAft>
                <a:spcPts val="0"/>
              </a:spcAft>
              <a:buClr>
                <a:srgbClr val="FFFFFF"/>
              </a:buClr>
              <a:buSzPts val="1800"/>
              <a:buFont typeface="Comfortaa"/>
              <a:buChar char="-"/>
            </a:pPr>
            <a:r>
              <a:rPr lang="en">
                <a:solidFill>
                  <a:srgbClr val="FFFFFF"/>
                </a:solidFill>
                <a:latin typeface="Comfortaa"/>
                <a:ea typeface="Comfortaa"/>
                <a:cs typeface="Comfortaa"/>
                <a:sym typeface="Comfortaa"/>
              </a:rPr>
              <a:t>Specified dataset and evaluation criteria.</a:t>
            </a:r>
            <a:endParaRPr>
              <a:solidFill>
                <a:srgbClr val="FFFFFF"/>
              </a:solidFill>
              <a:latin typeface="Comfortaa"/>
              <a:ea typeface="Comfortaa"/>
              <a:cs typeface="Comfortaa"/>
              <a:sym typeface="Comfortaa"/>
            </a:endParaRPr>
          </a:p>
          <a:p>
            <a:pPr indent="0" lvl="0" marL="0" marR="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  -    Bonus points of up to 20% will be given</a:t>
            </a:r>
            <a:endParaRPr>
              <a:solidFill>
                <a:schemeClr val="dk1"/>
              </a:solidFill>
              <a:latin typeface="Comfortaa"/>
              <a:ea typeface="Comfortaa"/>
              <a:cs typeface="Comfortaa"/>
              <a:sym typeface="Comfortaa"/>
            </a:endParaRPr>
          </a:p>
          <a:p>
            <a:pPr indent="0" lvl="0" marL="0" rtl="0" algn="l">
              <a:spcBef>
                <a:spcPts val="1600"/>
              </a:spcBef>
              <a:spcAft>
                <a:spcPts val="0"/>
              </a:spcAft>
              <a:buSzPts val="1800"/>
              <a:buNone/>
            </a:pPr>
            <a:r>
              <a:rPr lang="en">
                <a:solidFill>
                  <a:schemeClr val="dk1"/>
                </a:solidFill>
                <a:latin typeface="Comfortaa"/>
                <a:ea typeface="Comfortaa"/>
                <a:cs typeface="Comfortaa"/>
                <a:sym typeface="Comfortaa"/>
              </a:rPr>
              <a:t>  -    Compulsory task for opportunities in BNP Paribas </a:t>
            </a:r>
            <a:endParaRPr>
              <a:solidFill>
                <a:schemeClr val="dk1"/>
              </a:solidFill>
              <a:latin typeface="Comfortaa"/>
              <a:ea typeface="Comfortaa"/>
              <a:cs typeface="Comfortaa"/>
              <a:sym typeface="Comfortaa"/>
            </a:endParaRPr>
          </a:p>
          <a:p>
            <a:pPr indent="0" lvl="0" marL="0" rtl="0" algn="l">
              <a:spcBef>
                <a:spcPts val="0"/>
              </a:spcBef>
              <a:spcAft>
                <a:spcPts val="0"/>
              </a:spcAft>
              <a:buSzPts val="1800"/>
              <a:buNone/>
            </a:pPr>
            <a:r>
              <a:t/>
            </a:r>
            <a:endParaRPr sz="2200">
              <a:solidFill>
                <a:schemeClr val="dk1"/>
              </a:solidFill>
            </a:endParaRPr>
          </a:p>
          <a:p>
            <a:pPr indent="0" lvl="0" marL="0" rtl="0" algn="l">
              <a:spcBef>
                <a:spcPts val="0"/>
              </a:spcBef>
              <a:spcAft>
                <a:spcPts val="0"/>
              </a:spcAft>
              <a:buSzPts val="1800"/>
              <a:buNone/>
            </a:pPr>
            <a:r>
              <a:t/>
            </a:r>
            <a:endParaRPr sz="2200">
              <a:solidFill>
                <a:schemeClr val="dk1"/>
              </a:solidFill>
            </a:endParaRPr>
          </a:p>
          <a:p>
            <a:pPr indent="0" lvl="0" marL="0" marR="0" rtl="0" algn="l">
              <a:lnSpc>
                <a:spcPct val="115000"/>
              </a:lnSpc>
              <a:spcBef>
                <a:spcPts val="1600"/>
              </a:spcBef>
              <a:spcAft>
                <a:spcPts val="1600"/>
              </a:spcAft>
              <a:buSzPts val="1800"/>
              <a:buNone/>
            </a:pPr>
            <a:r>
              <a:t/>
            </a:r>
            <a:endParaRPr/>
          </a:p>
        </p:txBody>
      </p:sp>
      <p:sp>
        <p:nvSpPr>
          <p:cNvPr id="178" name="Google Shape;178;p24"/>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24"/>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80" name="Google Shape;180;p24"/>
          <p:cNvSpPr txBox="1"/>
          <p:nvPr/>
        </p:nvSpPr>
        <p:spPr>
          <a:xfrm>
            <a:off x="6473650" y="861950"/>
            <a:ext cx="18651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Computer Vision</a:t>
            </a:r>
            <a:endParaRPr sz="2400">
              <a:solidFill>
                <a:srgbClr val="FFFFFF"/>
              </a:solidFill>
              <a:latin typeface="Comfortaa"/>
              <a:ea typeface="Comfortaa"/>
              <a:cs typeface="Comfortaa"/>
              <a:sym typeface="Comfortaa"/>
            </a:endParaRPr>
          </a:p>
        </p:txBody>
      </p:sp>
      <p:sp>
        <p:nvSpPr>
          <p:cNvPr id="181" name="Google Shape;181;p24"/>
          <p:cNvSpPr/>
          <p:nvPr/>
        </p:nvSpPr>
        <p:spPr>
          <a:xfrm>
            <a:off x="6473650" y="669550"/>
            <a:ext cx="1742400" cy="13125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txBox="1"/>
          <p:nvPr/>
        </p:nvSpPr>
        <p:spPr>
          <a:xfrm>
            <a:off x="7179725" y="2447875"/>
            <a:ext cx="16461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1"/>
                </a:solidFill>
                <a:latin typeface="Comfortaa"/>
                <a:ea typeface="Comfortaa"/>
                <a:cs typeface="Comfortaa"/>
                <a:sym typeface="Comfortaa"/>
              </a:rPr>
              <a:t>Machine Learning</a:t>
            </a:r>
            <a:endParaRPr sz="2400">
              <a:solidFill>
                <a:srgbClr val="FFFFFF"/>
              </a:solidFill>
              <a:latin typeface="Comfortaa"/>
              <a:ea typeface="Comfortaa"/>
              <a:cs typeface="Comfortaa"/>
              <a:sym typeface="Comfortaa"/>
            </a:endParaRPr>
          </a:p>
        </p:txBody>
      </p:sp>
      <p:sp>
        <p:nvSpPr>
          <p:cNvPr id="183" name="Google Shape;183;p24"/>
          <p:cNvSpPr/>
          <p:nvPr/>
        </p:nvSpPr>
        <p:spPr>
          <a:xfrm>
            <a:off x="7083425" y="2291800"/>
            <a:ext cx="1742400" cy="13125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2073850"/>
            <a:ext cx="4677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Comfortaa"/>
                <a:ea typeface="Comfortaa"/>
                <a:cs typeface="Comfortaa"/>
                <a:sym typeface="Comfortaa"/>
              </a:rPr>
              <a:t>Detailed descriptions for the close-ended task</a:t>
            </a:r>
            <a:endParaRPr>
              <a:latin typeface="Comfortaa"/>
              <a:ea typeface="Comfortaa"/>
              <a:cs typeface="Comfortaa"/>
              <a:sym typeface="Comfortaa"/>
            </a:endParaRPr>
          </a:p>
        </p:txBody>
      </p:sp>
      <p:sp>
        <p:nvSpPr>
          <p:cNvPr id="189" name="Google Shape;189;p25"/>
          <p:cNvSpPr/>
          <p:nvPr/>
        </p:nvSpPr>
        <p:spPr>
          <a:xfrm>
            <a:off x="5855100" y="9650"/>
            <a:ext cx="32889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5"/>
          <p:cNvPicPr preferRelativeResize="0"/>
          <p:nvPr/>
        </p:nvPicPr>
        <p:blipFill rotWithShape="1">
          <a:blip r:embed="rId3">
            <a:alphaModFix/>
          </a:blip>
          <a:srcRect b="0" l="0" r="0" t="0"/>
          <a:stretch/>
        </p:blipFill>
        <p:spPr>
          <a:xfrm>
            <a:off x="6657300" y="1789825"/>
            <a:ext cx="1769050" cy="176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p26"/>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97" name="Google Shape;1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Pitch</a:t>
            </a:r>
            <a:endParaRPr/>
          </a:p>
        </p:txBody>
      </p:sp>
      <p:sp>
        <p:nvSpPr>
          <p:cNvPr id="198" name="Google Shape;198;p26"/>
          <p:cNvSpPr txBox="1"/>
          <p:nvPr/>
        </p:nvSpPr>
        <p:spPr>
          <a:xfrm>
            <a:off x="389550" y="846275"/>
            <a:ext cx="6945600" cy="350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1"/>
              </a:buClr>
              <a:buSzPts val="1800"/>
              <a:buFont typeface="Comfortaa"/>
              <a:buChar char="●"/>
            </a:pPr>
            <a:r>
              <a:rPr lang="en" sz="1800">
                <a:solidFill>
                  <a:schemeClr val="dk1"/>
                </a:solidFill>
                <a:latin typeface="Comfortaa"/>
                <a:ea typeface="Comfortaa"/>
                <a:cs typeface="Comfortaa"/>
                <a:sym typeface="Comfortaa"/>
              </a:rPr>
              <a:t>For the open-ended topics: </a:t>
            </a:r>
            <a:endParaRPr sz="1800">
              <a:solidFill>
                <a:schemeClr val="dk1"/>
              </a:solidFill>
              <a:latin typeface="Comfortaa"/>
              <a:ea typeface="Comfortaa"/>
              <a:cs typeface="Comfortaa"/>
              <a:sym typeface="Comfortaa"/>
            </a:endParaRPr>
          </a:p>
          <a:p>
            <a:pPr indent="0" lvl="0" marL="457200" rtl="0" algn="l">
              <a:lnSpc>
                <a:spcPct val="115000"/>
              </a:lnSpc>
              <a:spcBef>
                <a:spcPts val="1600"/>
              </a:spcBef>
              <a:spcAft>
                <a:spcPts val="0"/>
              </a:spcAft>
              <a:buNone/>
            </a:pPr>
            <a:r>
              <a:rPr lang="en" sz="1500">
                <a:solidFill>
                  <a:schemeClr val="dk1"/>
                </a:solidFill>
                <a:latin typeface="Comfortaa"/>
                <a:ea typeface="Comfortaa"/>
                <a:cs typeface="Comfortaa"/>
                <a:sym typeface="Comfortaa"/>
              </a:rPr>
              <a:t>Present your innovative ideas by creating a Website or Mobile APP and </a:t>
            </a:r>
            <a:r>
              <a:rPr lang="en" sz="1500">
                <a:solidFill>
                  <a:schemeClr val="dk1"/>
                </a:solidFill>
                <a:latin typeface="Comfortaa"/>
                <a:ea typeface="Comfortaa"/>
                <a:cs typeface="Comfortaa"/>
                <a:sym typeface="Comfortaa"/>
              </a:rPr>
              <a:t>demonstrate </a:t>
            </a:r>
            <a:r>
              <a:rPr lang="en" sz="1500">
                <a:solidFill>
                  <a:schemeClr val="dk1"/>
                </a:solidFill>
                <a:latin typeface="Comfortaa"/>
                <a:ea typeface="Comfortaa"/>
                <a:cs typeface="Comfortaa"/>
                <a:sym typeface="Comfortaa"/>
              </a:rPr>
              <a:t>your product with Pitchdeck or video.</a:t>
            </a:r>
            <a:endParaRPr sz="1500">
              <a:solidFill>
                <a:schemeClr val="dk1"/>
              </a:solidFill>
              <a:latin typeface="Comfortaa"/>
              <a:ea typeface="Comfortaa"/>
              <a:cs typeface="Comfortaa"/>
              <a:sym typeface="Comfortaa"/>
            </a:endParaRPr>
          </a:p>
          <a:p>
            <a:pPr indent="-342900" lvl="0" marL="457200" rtl="0" algn="l">
              <a:lnSpc>
                <a:spcPct val="115000"/>
              </a:lnSpc>
              <a:spcBef>
                <a:spcPts val="1600"/>
              </a:spcBef>
              <a:spcAft>
                <a:spcPts val="0"/>
              </a:spcAft>
              <a:buClr>
                <a:schemeClr val="dk1"/>
              </a:buClr>
              <a:buSzPts val="1800"/>
              <a:buFont typeface="Comfortaa"/>
              <a:buChar char="●"/>
            </a:pPr>
            <a:r>
              <a:rPr lang="en" sz="1800">
                <a:solidFill>
                  <a:schemeClr val="dk1"/>
                </a:solidFill>
                <a:latin typeface="Comfortaa"/>
                <a:ea typeface="Comfortaa"/>
                <a:cs typeface="Comfortaa"/>
                <a:sym typeface="Comfortaa"/>
              </a:rPr>
              <a:t>For the close-ended topics:</a:t>
            </a:r>
            <a:endParaRPr sz="1800">
              <a:solidFill>
                <a:schemeClr val="dk1"/>
              </a:solidFill>
              <a:latin typeface="Comfortaa"/>
              <a:ea typeface="Comfortaa"/>
              <a:cs typeface="Comfortaa"/>
              <a:sym typeface="Comfortaa"/>
            </a:endParaRPr>
          </a:p>
          <a:p>
            <a:pPr indent="0" lvl="0" marL="457200" rtl="0" algn="l">
              <a:lnSpc>
                <a:spcPct val="115000"/>
              </a:lnSpc>
              <a:spcBef>
                <a:spcPts val="1600"/>
              </a:spcBef>
              <a:spcAft>
                <a:spcPts val="0"/>
              </a:spcAft>
              <a:buNone/>
            </a:pPr>
            <a:r>
              <a:rPr lang="en" sz="1500">
                <a:solidFill>
                  <a:schemeClr val="dk1"/>
                </a:solidFill>
                <a:latin typeface="Comfortaa"/>
                <a:ea typeface="Comfortaa"/>
                <a:cs typeface="Comfortaa"/>
                <a:sym typeface="Comfortaa"/>
              </a:rPr>
              <a:t>Present your solution to the given problem, its performance and its possible applications in your product with PowerPoint.</a:t>
            </a:r>
            <a:endParaRPr sz="1500">
              <a:solidFill>
                <a:schemeClr val="dk1"/>
              </a:solidFill>
              <a:latin typeface="Comfortaa"/>
              <a:ea typeface="Comfortaa"/>
              <a:cs typeface="Comfortaa"/>
              <a:sym typeface="Comfortaa"/>
            </a:endParaRPr>
          </a:p>
          <a:p>
            <a:pPr indent="-342900" lvl="0" marL="457200" rtl="0" algn="l">
              <a:lnSpc>
                <a:spcPct val="115000"/>
              </a:lnSpc>
              <a:spcBef>
                <a:spcPts val="1600"/>
              </a:spcBef>
              <a:spcAft>
                <a:spcPts val="0"/>
              </a:spcAft>
              <a:buClr>
                <a:schemeClr val="dk1"/>
              </a:buClr>
              <a:buSzPts val="1800"/>
              <a:buFont typeface="Comfortaa"/>
              <a:buChar char="●"/>
            </a:pPr>
            <a:r>
              <a:rPr lang="en" sz="1800">
                <a:solidFill>
                  <a:schemeClr val="dk1"/>
                </a:solidFill>
                <a:latin typeface="Comfortaa"/>
                <a:ea typeface="Comfortaa"/>
                <a:cs typeface="Comfortaa"/>
                <a:sym typeface="Comfortaa"/>
              </a:rPr>
              <a:t>Time limit for the pitch:</a:t>
            </a:r>
            <a:endParaRPr sz="1800">
              <a:solidFill>
                <a:schemeClr val="dk1"/>
              </a:solidFill>
              <a:latin typeface="Comfortaa"/>
              <a:ea typeface="Comfortaa"/>
              <a:cs typeface="Comfortaa"/>
              <a:sym typeface="Comfortaa"/>
            </a:endParaRPr>
          </a:p>
          <a:p>
            <a:pPr indent="0" lvl="0" marL="457200" rtl="0" algn="l">
              <a:lnSpc>
                <a:spcPct val="115000"/>
              </a:lnSpc>
              <a:spcBef>
                <a:spcPts val="1600"/>
              </a:spcBef>
              <a:spcAft>
                <a:spcPts val="0"/>
              </a:spcAft>
              <a:buNone/>
            </a:pPr>
            <a:r>
              <a:rPr b="1" lang="en" sz="1800">
                <a:solidFill>
                  <a:schemeClr val="dk1"/>
                </a:solidFill>
                <a:latin typeface="Comfortaa"/>
                <a:ea typeface="Comfortaa"/>
                <a:cs typeface="Comfortaa"/>
                <a:sym typeface="Comfortaa"/>
              </a:rPr>
              <a:t>3 min + 1 min Q &amp; A per team (sharp end). </a:t>
            </a:r>
            <a:endParaRPr b="1" sz="1800">
              <a:solidFill>
                <a:schemeClr val="dk1"/>
              </a:solidFill>
              <a:latin typeface="Comfortaa"/>
              <a:ea typeface="Comfortaa"/>
              <a:cs typeface="Comfortaa"/>
              <a:sym typeface="Comfortaa"/>
            </a:endParaRPr>
          </a:p>
          <a:p>
            <a:pPr indent="0" lvl="0" marL="457200" rtl="0" algn="l">
              <a:lnSpc>
                <a:spcPct val="115000"/>
              </a:lnSpc>
              <a:spcBef>
                <a:spcPts val="1600"/>
              </a:spcBef>
              <a:spcAft>
                <a:spcPts val="0"/>
              </a:spcAft>
              <a:buClr>
                <a:srgbClr val="000000"/>
              </a:buClr>
              <a:buSzPts val="1100"/>
              <a:buFont typeface="Arial"/>
              <a:buNone/>
            </a:pPr>
            <a:r>
              <a:rPr lang="en" sz="1500">
                <a:solidFill>
                  <a:schemeClr val="dk1"/>
                </a:solidFill>
                <a:latin typeface="Comfortaa"/>
                <a:ea typeface="Comfortaa"/>
                <a:cs typeface="Comfortaa"/>
                <a:sym typeface="Comfortaa"/>
              </a:rPr>
              <a:t>Tips: Focus on your problem and solution.. Don’t be ambiguous.</a:t>
            </a:r>
            <a:endParaRPr sz="1800">
              <a:solidFill>
                <a:schemeClr val="dk1"/>
              </a:solidFill>
              <a:latin typeface="Comfortaa"/>
              <a:ea typeface="Comfortaa"/>
              <a:cs typeface="Comfortaa"/>
              <a:sym typeface="Comfortaa"/>
            </a:endParaRPr>
          </a:p>
          <a:p>
            <a:pPr indent="0" lvl="0" marL="457200" rtl="0" algn="l">
              <a:lnSpc>
                <a:spcPct val="115000"/>
              </a:lnSpc>
              <a:spcBef>
                <a:spcPts val="1600"/>
              </a:spcBef>
              <a:spcAft>
                <a:spcPts val="0"/>
              </a:spcAft>
              <a:buNone/>
            </a:pPr>
            <a:r>
              <a:t/>
            </a:r>
            <a:endParaRPr sz="150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11700" y="286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Rules</a:t>
            </a:r>
            <a:endParaRPr/>
          </a:p>
        </p:txBody>
      </p:sp>
      <p:sp>
        <p:nvSpPr>
          <p:cNvPr id="204" name="Google Shape;204;p27"/>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p27"/>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206" name="Google Shape;206;p27"/>
          <p:cNvSpPr txBox="1"/>
          <p:nvPr/>
        </p:nvSpPr>
        <p:spPr>
          <a:xfrm>
            <a:off x="606000" y="1006375"/>
            <a:ext cx="6233100" cy="727200"/>
          </a:xfrm>
          <a:prstGeom prst="rect">
            <a:avLst/>
          </a:prstGeom>
          <a:noFill/>
          <a:ln>
            <a:noFill/>
          </a:ln>
        </p:spPr>
        <p:txBody>
          <a:bodyPr anchorCtr="0" anchor="t" bIns="91425" lIns="91425" spcFirstLastPara="1" rIns="91425" wrap="square" tIns="91425">
            <a:noAutofit/>
          </a:bodyPr>
          <a:lstStyle/>
          <a:p>
            <a:pPr indent="0" lvl="0" marL="0" rtl="0" algn="just">
              <a:lnSpc>
                <a:spcPct val="218181"/>
              </a:lnSpc>
              <a:spcBef>
                <a:spcPts val="0"/>
              </a:spcBef>
              <a:spcAft>
                <a:spcPts val="0"/>
              </a:spcAft>
              <a:buClr>
                <a:srgbClr val="000000"/>
              </a:buClr>
              <a:buSzPts val="1100"/>
              <a:buFont typeface="Arial"/>
              <a:buNone/>
            </a:pPr>
            <a:r>
              <a:rPr lang="en" sz="1100">
                <a:solidFill>
                  <a:srgbClr val="FFFFFF"/>
                </a:solidFill>
                <a:latin typeface="Comfortaa"/>
                <a:ea typeface="Comfortaa"/>
                <a:cs typeface="Comfortaa"/>
                <a:sym typeface="Comfortaa"/>
              </a:rPr>
              <a:t>1. A team should consist of 3 - 5 participants with preferably at least 1 participant with programming experience. Members may be assigned to teams with insufficient members. </a:t>
            </a:r>
            <a:endParaRPr sz="1100">
              <a:solidFill>
                <a:srgbClr val="FFFFFF"/>
              </a:solidFill>
              <a:latin typeface="Comfortaa"/>
              <a:ea typeface="Comfortaa"/>
              <a:cs typeface="Comfortaa"/>
              <a:sym typeface="Comfortaa"/>
            </a:endParaRPr>
          </a:p>
          <a:p>
            <a:pPr indent="0" lvl="0" marL="0" rtl="0" algn="just">
              <a:lnSpc>
                <a:spcPct val="218181"/>
              </a:lnSpc>
              <a:spcBef>
                <a:spcPts val="0"/>
              </a:spcBef>
              <a:spcAft>
                <a:spcPts val="0"/>
              </a:spcAft>
              <a:buNone/>
            </a:pPr>
            <a:r>
              <a:rPr lang="en" sz="1100">
                <a:solidFill>
                  <a:srgbClr val="FFFFFF"/>
                </a:solidFill>
                <a:latin typeface="Comfortaa"/>
                <a:ea typeface="Comfortaa"/>
                <a:cs typeface="Comfortaa"/>
                <a:sym typeface="Comfortaa"/>
              </a:rPr>
              <a:t>2. Participants should be nice and courteous to each other. </a:t>
            </a:r>
            <a:endParaRPr sz="1100">
              <a:solidFill>
                <a:srgbClr val="FFFFFF"/>
              </a:solidFill>
              <a:latin typeface="Comfortaa"/>
              <a:ea typeface="Comfortaa"/>
              <a:cs typeface="Comfortaa"/>
              <a:sym typeface="Comfortaa"/>
            </a:endParaRPr>
          </a:p>
          <a:p>
            <a:pPr indent="0" lvl="0" marL="0" rtl="0" algn="just">
              <a:lnSpc>
                <a:spcPct val="218181"/>
              </a:lnSpc>
              <a:spcBef>
                <a:spcPts val="0"/>
              </a:spcBef>
              <a:spcAft>
                <a:spcPts val="0"/>
              </a:spcAft>
              <a:buClr>
                <a:srgbClr val="000000"/>
              </a:buClr>
              <a:buSzPts val="1100"/>
              <a:buFont typeface="Arial"/>
              <a:buNone/>
            </a:pPr>
            <a:r>
              <a:rPr lang="en" sz="1100">
                <a:solidFill>
                  <a:srgbClr val="FFFFFF"/>
                </a:solidFill>
                <a:latin typeface="Comfortaa"/>
                <a:ea typeface="Comfortaa"/>
                <a:cs typeface="Comfortaa"/>
                <a:sym typeface="Comfortaa"/>
              </a:rPr>
              <a:t>3. (a) All codes should be done during the hackathon. </a:t>
            </a:r>
            <a:endParaRPr sz="1100">
              <a:solidFill>
                <a:srgbClr val="FFFFFF"/>
              </a:solidFill>
              <a:latin typeface="Comfortaa"/>
              <a:ea typeface="Comfortaa"/>
              <a:cs typeface="Comfortaa"/>
              <a:sym typeface="Comfortaa"/>
            </a:endParaRPr>
          </a:p>
          <a:p>
            <a:pPr indent="0" lvl="0" marL="0" rtl="0" algn="just">
              <a:lnSpc>
                <a:spcPct val="218181"/>
              </a:lnSpc>
              <a:spcBef>
                <a:spcPts val="0"/>
              </a:spcBef>
              <a:spcAft>
                <a:spcPts val="0"/>
              </a:spcAft>
              <a:buClr>
                <a:srgbClr val="000000"/>
              </a:buClr>
              <a:buSzPts val="1100"/>
              <a:buFont typeface="Arial"/>
              <a:buNone/>
            </a:pPr>
            <a:r>
              <a:rPr lang="en" sz="1100">
                <a:solidFill>
                  <a:srgbClr val="FFFFFF"/>
                </a:solidFill>
                <a:latin typeface="Comfortaa"/>
                <a:ea typeface="Comfortaa"/>
                <a:cs typeface="Comfortaa"/>
                <a:sym typeface="Comfortaa"/>
              </a:rPr>
              <a:t>    (b) All codes must be original. Code plagiarism is prohibited. </a:t>
            </a:r>
            <a:endParaRPr sz="1100">
              <a:solidFill>
                <a:srgbClr val="FFFFFF"/>
              </a:solidFill>
              <a:latin typeface="Comfortaa"/>
              <a:ea typeface="Comfortaa"/>
              <a:cs typeface="Comfortaa"/>
              <a:sym typeface="Comfortaa"/>
            </a:endParaRPr>
          </a:p>
          <a:p>
            <a:pPr indent="0" lvl="0" marL="0" rtl="0" algn="just">
              <a:lnSpc>
                <a:spcPct val="218181"/>
              </a:lnSpc>
              <a:spcBef>
                <a:spcPts val="0"/>
              </a:spcBef>
              <a:spcAft>
                <a:spcPts val="0"/>
              </a:spcAft>
              <a:buClr>
                <a:srgbClr val="000000"/>
              </a:buClr>
              <a:buSzPts val="1100"/>
              <a:buFont typeface="Arial"/>
              <a:buNone/>
            </a:pPr>
            <a:r>
              <a:rPr lang="en" sz="1100">
                <a:solidFill>
                  <a:srgbClr val="FFFFFF"/>
                </a:solidFill>
                <a:latin typeface="Comfortaa"/>
                <a:ea typeface="Comfortaa"/>
                <a:cs typeface="Comfortaa"/>
                <a:sym typeface="Comfortaa"/>
              </a:rPr>
              <a:t>    Any violation of any of the captioned will result in immediate disqualification.</a:t>
            </a:r>
            <a:endParaRPr sz="1100">
              <a:solidFill>
                <a:srgbClr val="FFFFFF"/>
              </a:solidFill>
              <a:latin typeface="Comfortaa"/>
              <a:ea typeface="Comfortaa"/>
              <a:cs typeface="Comfortaa"/>
              <a:sym typeface="Comfortaa"/>
            </a:endParaRPr>
          </a:p>
          <a:p>
            <a:pPr indent="0" lvl="0" marL="0" rtl="0" algn="just">
              <a:lnSpc>
                <a:spcPct val="218181"/>
              </a:lnSpc>
              <a:spcBef>
                <a:spcPts val="0"/>
              </a:spcBef>
              <a:spcAft>
                <a:spcPts val="0"/>
              </a:spcAft>
              <a:buNone/>
            </a:pPr>
            <a:r>
              <a:rPr lang="en" sz="1100">
                <a:solidFill>
                  <a:srgbClr val="FFFFFF"/>
                </a:solidFill>
                <a:latin typeface="Comfortaa"/>
                <a:ea typeface="Comfortaa"/>
                <a:cs typeface="Comfortaa"/>
                <a:sym typeface="Comfortaa"/>
              </a:rPr>
              <a:t>4. For the sake of a brilliant hack, teams are allowed to share information and collaborate with the other teams. </a:t>
            </a:r>
            <a:endParaRPr sz="1100">
              <a:solidFill>
                <a:srgbClr val="FFFFFF"/>
              </a:solidFill>
              <a:latin typeface="Comfortaa"/>
              <a:ea typeface="Comfortaa"/>
              <a:cs typeface="Comfortaa"/>
              <a:sym typeface="Comfortaa"/>
            </a:endParaRPr>
          </a:p>
          <a:p>
            <a:pPr indent="-228600" lvl="0" marL="190500" rtl="0" algn="just">
              <a:lnSpc>
                <a:spcPct val="163636"/>
              </a:lnSpc>
              <a:spcBef>
                <a:spcPts val="0"/>
              </a:spcBef>
              <a:spcAft>
                <a:spcPts val="0"/>
              </a:spcAft>
              <a:buNone/>
            </a:pPr>
            <a:r>
              <a:rPr lang="en" sz="1100">
                <a:solidFill>
                  <a:schemeClr val="dk1"/>
                </a:solidFill>
                <a:latin typeface="Comfortaa"/>
                <a:ea typeface="Comfortaa"/>
                <a:cs typeface="Comfortaa"/>
                <a:sym typeface="Comfortaa"/>
              </a:rPr>
              <a:t>5. Entries must be submitted by the specified time. Once submitted, no modifications and no refunds will be made.</a:t>
            </a:r>
            <a:endParaRPr sz="1100">
              <a:solidFill>
                <a:schemeClr val="dk1"/>
              </a:solidFill>
              <a:latin typeface="Comfortaa"/>
              <a:ea typeface="Comfortaa"/>
              <a:cs typeface="Comfortaa"/>
              <a:sym typeface="Comfortaa"/>
            </a:endParaRPr>
          </a:p>
          <a:p>
            <a:pPr indent="0" lvl="0" marL="0" rtl="0" algn="just">
              <a:lnSpc>
                <a:spcPct val="218181"/>
              </a:lnSpc>
              <a:spcBef>
                <a:spcPts val="0"/>
              </a:spcBef>
              <a:spcAft>
                <a:spcPts val="0"/>
              </a:spcAft>
              <a:buClr>
                <a:srgbClr val="000000"/>
              </a:buClr>
              <a:buSzPts val="1100"/>
              <a:buFont typeface="Arial"/>
              <a:buNone/>
            </a:pPr>
            <a:r>
              <a:t/>
            </a:r>
            <a:endParaRPr sz="11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1100">
              <a:solidFill>
                <a:schemeClr val="dk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286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Rules (Cont.)</a:t>
            </a:r>
            <a:endParaRPr/>
          </a:p>
        </p:txBody>
      </p:sp>
      <p:sp>
        <p:nvSpPr>
          <p:cNvPr id="212" name="Google Shape;212;p28"/>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p28"/>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214" name="Google Shape;214;p28"/>
          <p:cNvSpPr txBox="1"/>
          <p:nvPr/>
        </p:nvSpPr>
        <p:spPr>
          <a:xfrm>
            <a:off x="616825" y="1086350"/>
            <a:ext cx="6730800" cy="727200"/>
          </a:xfrm>
          <a:prstGeom prst="rect">
            <a:avLst/>
          </a:prstGeom>
          <a:noFill/>
          <a:ln>
            <a:noFill/>
          </a:ln>
        </p:spPr>
        <p:txBody>
          <a:bodyPr anchorCtr="0" anchor="t" bIns="91425" lIns="91425" spcFirstLastPara="1" rIns="91425" wrap="square" tIns="91425">
            <a:noAutofit/>
          </a:bodyPr>
          <a:lstStyle/>
          <a:p>
            <a:pPr indent="-228600" lvl="0" marL="190500" rtl="0" algn="just">
              <a:lnSpc>
                <a:spcPct val="163636"/>
              </a:lnSpc>
              <a:spcBef>
                <a:spcPts val="0"/>
              </a:spcBef>
              <a:spcAft>
                <a:spcPts val="0"/>
              </a:spcAft>
              <a:buNone/>
            </a:pPr>
            <a:r>
              <a:rPr lang="en" sz="1100">
                <a:solidFill>
                  <a:schemeClr val="dk1"/>
                </a:solidFill>
                <a:latin typeface="Comfortaa"/>
                <a:ea typeface="Comfortaa"/>
                <a:cs typeface="Comfortaa"/>
                <a:sym typeface="Comfortaa"/>
              </a:rPr>
              <a:t>6. If the entries are lost, submitted for delay or delivered incorrectly, the organizer, implementing partner and co-organizer will not bear any responsibility.</a:t>
            </a:r>
            <a:endParaRPr sz="1100">
              <a:solidFill>
                <a:schemeClr val="dk1"/>
              </a:solidFill>
              <a:latin typeface="Comfortaa"/>
              <a:ea typeface="Comfortaa"/>
              <a:cs typeface="Comfortaa"/>
              <a:sym typeface="Comfortaa"/>
            </a:endParaRPr>
          </a:p>
          <a:p>
            <a:pPr indent="-228600" lvl="0" marL="190500" rtl="0" algn="just">
              <a:lnSpc>
                <a:spcPct val="163636"/>
              </a:lnSpc>
              <a:spcBef>
                <a:spcPts val="0"/>
              </a:spcBef>
              <a:spcAft>
                <a:spcPts val="0"/>
              </a:spcAft>
              <a:buClr>
                <a:srgbClr val="000000"/>
              </a:buClr>
              <a:buSzPts val="1100"/>
              <a:buFont typeface="Arial"/>
              <a:buNone/>
            </a:pPr>
            <a:r>
              <a:rPr lang="en" sz="1100">
                <a:solidFill>
                  <a:schemeClr val="dk1"/>
                </a:solidFill>
                <a:latin typeface="Comfortaa"/>
                <a:ea typeface="Comfortaa"/>
                <a:cs typeface="Comfortaa"/>
                <a:sym typeface="Comfortaa"/>
              </a:rPr>
              <a:t>7. Entries must not have any obscenity, violence, pornography, jealousy, bad consciousness, insulting elements or any controversial or inappropriate content. The organizer reserves the right to cancel the qualifications without further notice to the participants.</a:t>
            </a:r>
            <a:endParaRPr sz="1100">
              <a:solidFill>
                <a:schemeClr val="dk1"/>
              </a:solidFill>
              <a:latin typeface="Comfortaa"/>
              <a:ea typeface="Comfortaa"/>
              <a:cs typeface="Comfortaa"/>
              <a:sym typeface="Comfortaa"/>
            </a:endParaRPr>
          </a:p>
          <a:p>
            <a:pPr indent="-228600" lvl="0" marL="190500" rtl="0" algn="just">
              <a:lnSpc>
                <a:spcPct val="163636"/>
              </a:lnSpc>
              <a:spcBef>
                <a:spcPts val="0"/>
              </a:spcBef>
              <a:spcAft>
                <a:spcPts val="0"/>
              </a:spcAft>
              <a:buClr>
                <a:srgbClr val="000000"/>
              </a:buClr>
              <a:buSzPts val="1100"/>
              <a:buFont typeface="Arial"/>
              <a:buNone/>
            </a:pPr>
            <a:r>
              <a:rPr lang="en" sz="1100">
                <a:solidFill>
                  <a:schemeClr val="dk1"/>
                </a:solidFill>
                <a:latin typeface="Comfortaa"/>
                <a:ea typeface="Comfortaa"/>
                <a:cs typeface="Comfortaa"/>
                <a:sym typeface="Comfortaa"/>
              </a:rPr>
              <a:t>8. Entries must be responsible for obtaining legal authorization if they refer to other people's works as materials, such as music, images, videos or video clips. If necessary, the organizer/co-organizer may require the entrant to provide a written authorization of legal authorization.</a:t>
            </a:r>
            <a:endParaRPr sz="1100">
              <a:solidFill>
                <a:schemeClr val="dk1"/>
              </a:solidFill>
              <a:latin typeface="Comfortaa"/>
              <a:ea typeface="Comfortaa"/>
              <a:cs typeface="Comfortaa"/>
              <a:sym typeface="Comfortaa"/>
            </a:endParaRPr>
          </a:p>
          <a:p>
            <a:pPr indent="-228600" lvl="0" marL="190500" rtl="0" algn="just">
              <a:lnSpc>
                <a:spcPct val="163636"/>
              </a:lnSpc>
              <a:spcBef>
                <a:spcPts val="0"/>
              </a:spcBef>
              <a:spcAft>
                <a:spcPts val="0"/>
              </a:spcAft>
              <a:buClr>
                <a:srgbClr val="000000"/>
              </a:buClr>
              <a:buSzPts val="1100"/>
              <a:buFont typeface="Arial"/>
              <a:buNone/>
            </a:pPr>
            <a:r>
              <a:rPr lang="en" sz="1100">
                <a:solidFill>
                  <a:schemeClr val="dk1"/>
                </a:solidFill>
                <a:latin typeface="Comfortaa"/>
                <a:ea typeface="Comfortaa"/>
                <a:cs typeface="Comfortaa"/>
                <a:sym typeface="Comfortaa"/>
              </a:rPr>
              <a:t>6. If the entry is found to be in violation after the award, the organizer reserves the right to cancel the entry of the offender and withdraw the prize/bonus.</a:t>
            </a:r>
            <a:endParaRPr sz="1100">
              <a:solidFill>
                <a:schemeClr val="dk1"/>
              </a:solidFill>
              <a:latin typeface="Comfortaa"/>
              <a:ea typeface="Comfortaa"/>
              <a:cs typeface="Comfortaa"/>
              <a:sym typeface="Comfortaa"/>
            </a:endParaRPr>
          </a:p>
          <a:p>
            <a:pPr indent="0" lvl="0" marL="0" rtl="0" algn="just">
              <a:lnSpc>
                <a:spcPct val="107000"/>
              </a:lnSpc>
              <a:spcBef>
                <a:spcPts val="0"/>
              </a:spcBef>
              <a:spcAft>
                <a:spcPts val="0"/>
              </a:spcAft>
              <a:buClr>
                <a:srgbClr val="000000"/>
              </a:buClr>
              <a:buSzPts val="1100"/>
              <a:buFont typeface="Arial"/>
              <a:buNone/>
            </a:pPr>
            <a:r>
              <a:rPr lang="en" sz="1100">
                <a:solidFill>
                  <a:schemeClr val="dk1"/>
                </a:solidFill>
                <a:latin typeface="Comfortaa"/>
                <a:ea typeface="Comfortaa"/>
                <a:cs typeface="Comfortaa"/>
                <a:sym typeface="Comfortaa"/>
              </a:rPr>
              <a:t> </a:t>
            </a:r>
            <a:endParaRPr sz="1100">
              <a:solidFill>
                <a:schemeClr val="dk1"/>
              </a:solidFill>
              <a:latin typeface="Comfortaa"/>
              <a:ea typeface="Comfortaa"/>
              <a:cs typeface="Comfortaa"/>
              <a:sym typeface="Comfortaa"/>
            </a:endParaRPr>
          </a:p>
          <a:p>
            <a:pPr indent="0" lvl="0" marL="0" rtl="0" algn="just">
              <a:spcBef>
                <a:spcPts val="800"/>
              </a:spcBef>
              <a:spcAft>
                <a:spcPts val="0"/>
              </a:spcAft>
              <a:buNone/>
            </a:pPr>
            <a:r>
              <a:t/>
            </a:r>
            <a:endParaRPr sz="1100">
              <a:solidFill>
                <a:schemeClr val="dk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221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Judging Criteria</a:t>
            </a:r>
            <a:endParaRPr/>
          </a:p>
        </p:txBody>
      </p:sp>
      <p:sp>
        <p:nvSpPr>
          <p:cNvPr id="220" name="Google Shape;220;p29"/>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txBox="1"/>
          <p:nvPr>
            <p:ph idx="1" type="body"/>
          </p:nvPr>
        </p:nvSpPr>
        <p:spPr>
          <a:xfrm>
            <a:off x="535075" y="832325"/>
            <a:ext cx="576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SzPts val="1800"/>
              <a:buNone/>
            </a:pPr>
            <a:r>
              <a:rPr lang="en" sz="1400">
                <a:solidFill>
                  <a:srgbClr val="FFFFFF"/>
                </a:solidFill>
                <a:latin typeface="Comfortaa"/>
                <a:ea typeface="Comfortaa"/>
                <a:cs typeface="Comfortaa"/>
                <a:sym typeface="Comfortaa"/>
              </a:rPr>
              <a:t>Originality and creativity </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0"/>
              </a:spcAft>
              <a:buSzPts val="1800"/>
              <a:buNone/>
            </a:pPr>
            <a:br>
              <a:rPr lang="en" sz="1400">
                <a:solidFill>
                  <a:srgbClr val="FFFFFF"/>
                </a:solidFill>
                <a:latin typeface="Comfortaa"/>
                <a:ea typeface="Comfortaa"/>
                <a:cs typeface="Comfortaa"/>
                <a:sym typeface="Comfortaa"/>
              </a:rPr>
            </a:br>
            <a:r>
              <a:rPr lang="en" sz="1400">
                <a:solidFill>
                  <a:srgbClr val="FFFFFF"/>
                </a:solidFill>
                <a:latin typeface="Comfortaa"/>
                <a:ea typeface="Comfortaa"/>
                <a:cs typeface="Comfortaa"/>
                <a:sym typeface="Comfortaa"/>
              </a:rPr>
              <a:t>Content / topic </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0"/>
              </a:spcAft>
              <a:buSzPts val="1800"/>
              <a:buNone/>
            </a:pPr>
            <a:br>
              <a:rPr lang="en" sz="1400">
                <a:solidFill>
                  <a:srgbClr val="FFFFFF"/>
                </a:solidFill>
                <a:latin typeface="Comfortaa"/>
                <a:ea typeface="Comfortaa"/>
                <a:cs typeface="Comfortaa"/>
                <a:sym typeface="Comfortaa"/>
              </a:rPr>
            </a:br>
            <a:r>
              <a:rPr lang="en" sz="1400">
                <a:solidFill>
                  <a:srgbClr val="FFFFFF"/>
                </a:solidFill>
                <a:latin typeface="Comfortaa"/>
                <a:ea typeface="Comfortaa"/>
                <a:cs typeface="Comfortaa"/>
                <a:sym typeface="Comfortaa"/>
              </a:rPr>
              <a:t>Practicality </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0"/>
              </a:spcAft>
              <a:buSzPts val="1800"/>
              <a:buNone/>
            </a:pPr>
            <a:br>
              <a:rPr lang="en" sz="1400">
                <a:solidFill>
                  <a:srgbClr val="FFFFFF"/>
                </a:solidFill>
                <a:latin typeface="Comfortaa"/>
                <a:ea typeface="Comfortaa"/>
                <a:cs typeface="Comfortaa"/>
                <a:sym typeface="Comfortaa"/>
              </a:rPr>
            </a:br>
            <a:r>
              <a:rPr lang="en" sz="1400">
                <a:solidFill>
                  <a:srgbClr val="FFFFFF"/>
                </a:solidFill>
                <a:latin typeface="Comfortaa"/>
                <a:ea typeface="Comfortaa"/>
                <a:cs typeface="Comfortaa"/>
                <a:sym typeface="Comfortaa"/>
              </a:rPr>
              <a:t>Design and aesthetics </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0"/>
              </a:spcAft>
              <a:buSzPts val="1800"/>
              <a:buNone/>
            </a:pPr>
            <a:br>
              <a:rPr lang="en" sz="1400">
                <a:solidFill>
                  <a:srgbClr val="FFFFFF"/>
                </a:solidFill>
                <a:latin typeface="Comfortaa"/>
                <a:ea typeface="Comfortaa"/>
                <a:cs typeface="Comfortaa"/>
                <a:sym typeface="Comfortaa"/>
              </a:rPr>
            </a:br>
            <a:r>
              <a:rPr lang="en" sz="1400">
                <a:solidFill>
                  <a:srgbClr val="FFFFFF"/>
                </a:solidFill>
                <a:latin typeface="Comfortaa"/>
                <a:ea typeface="Comfortaa"/>
                <a:cs typeface="Comfortaa"/>
                <a:sym typeface="Comfortaa"/>
              </a:rPr>
              <a:t>Technical complexity </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0"/>
              </a:spcAft>
              <a:buSzPts val="1800"/>
              <a:buNone/>
            </a:pPr>
            <a:br>
              <a:rPr lang="en" sz="1400">
                <a:solidFill>
                  <a:srgbClr val="FFFFFF"/>
                </a:solidFill>
                <a:latin typeface="Comfortaa"/>
                <a:ea typeface="Comfortaa"/>
                <a:cs typeface="Comfortaa"/>
                <a:sym typeface="Comfortaa"/>
              </a:rPr>
            </a:br>
            <a:r>
              <a:rPr lang="en" sz="1400">
                <a:solidFill>
                  <a:srgbClr val="FFFFFF"/>
                </a:solidFill>
                <a:latin typeface="Comfortaa"/>
                <a:ea typeface="Comfortaa"/>
                <a:cs typeface="Comfortaa"/>
                <a:sym typeface="Comfortaa"/>
              </a:rPr>
              <a:t>Business model and pitching skills</a:t>
            </a:r>
            <a:endParaRPr sz="1400">
              <a:solidFill>
                <a:srgbClr val="FFFFFF"/>
              </a:solidFill>
              <a:latin typeface="Comfortaa"/>
              <a:ea typeface="Comfortaa"/>
              <a:cs typeface="Comfortaa"/>
              <a:sym typeface="Comfortaa"/>
            </a:endParaRPr>
          </a:p>
          <a:p>
            <a:pPr indent="0" lvl="0" marL="0" rtl="0" algn="l">
              <a:lnSpc>
                <a:spcPct val="100000"/>
              </a:lnSpc>
              <a:spcBef>
                <a:spcPts val="1600"/>
              </a:spcBef>
              <a:spcAft>
                <a:spcPts val="1600"/>
              </a:spcAft>
              <a:buSzPts val="1800"/>
              <a:buNone/>
            </a:pPr>
            <a:r>
              <a:rPr b="1" lang="en">
                <a:solidFill>
                  <a:srgbClr val="FF0000"/>
                </a:solidFill>
                <a:latin typeface="Comfortaa"/>
                <a:ea typeface="Comfortaa"/>
                <a:cs typeface="Comfortaa"/>
                <a:sym typeface="Comfortaa"/>
              </a:rPr>
              <a:t>Bonus point</a:t>
            </a:r>
            <a:r>
              <a:rPr b="1" lang="en">
                <a:solidFill>
                  <a:schemeClr val="dk1"/>
                </a:solidFill>
                <a:latin typeface="Comfortaa"/>
                <a:ea typeface="Comfortaa"/>
                <a:cs typeface="Comfortaa"/>
                <a:sym typeface="Comfortaa"/>
              </a:rPr>
              <a:t> for theme 2 of up to 20%</a:t>
            </a:r>
            <a:endParaRPr b="1">
              <a:solidFill>
                <a:srgbClr val="FFFFFF"/>
              </a:solidFill>
              <a:latin typeface="Comfortaa"/>
              <a:ea typeface="Comfortaa"/>
              <a:cs typeface="Comfortaa"/>
              <a:sym typeface="Comfortaa"/>
            </a:endParaRPr>
          </a:p>
        </p:txBody>
      </p:sp>
      <p:pic>
        <p:nvPicPr>
          <p:cNvPr id="222" name="Google Shape;222;p29"/>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223" name="Google Shape;223;p29"/>
          <p:cNvSpPr txBox="1"/>
          <p:nvPr/>
        </p:nvSpPr>
        <p:spPr>
          <a:xfrm>
            <a:off x="5037125" y="736725"/>
            <a:ext cx="2250300" cy="33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4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20%</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15%</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20%</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15%</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15%</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rPr lang="en" sz="2800">
                <a:solidFill>
                  <a:srgbClr val="FFFFFF"/>
                </a:solidFill>
                <a:latin typeface="Comfortaa"/>
                <a:ea typeface="Comfortaa"/>
                <a:cs typeface="Comfortaa"/>
                <a:sym typeface="Comfortaa"/>
              </a:rPr>
              <a:t>15%</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0"/>
              </a:spcAft>
              <a:buClr>
                <a:srgbClr val="000000"/>
              </a:buClr>
              <a:buSzPts val="1800"/>
              <a:buFont typeface="Arial"/>
              <a:buNone/>
            </a:pPr>
            <a:r>
              <a:t/>
            </a:r>
            <a:endParaRPr sz="2800">
              <a:solidFill>
                <a:srgbClr val="FFFFFF"/>
              </a:solidFill>
              <a:latin typeface="Comfortaa"/>
              <a:ea typeface="Comfortaa"/>
              <a:cs typeface="Comfortaa"/>
              <a:sym typeface="Comfortaa"/>
            </a:endParaRPr>
          </a:p>
          <a:p>
            <a:pPr indent="0" lvl="0" marL="0" marR="0" rtl="0" algn="l">
              <a:lnSpc>
                <a:spcPct val="100000"/>
              </a:lnSpc>
              <a:spcBef>
                <a:spcPts val="1600"/>
              </a:spcBef>
              <a:spcAft>
                <a:spcPts val="1600"/>
              </a:spcAft>
              <a:buClr>
                <a:srgbClr val="000000"/>
              </a:buClr>
              <a:buSzPts val="1800"/>
              <a:buFont typeface="Arial"/>
              <a:buNone/>
            </a:pPr>
            <a:r>
              <a:t/>
            </a:r>
            <a:endParaRPr sz="2800">
              <a:solidFill>
                <a:srgbClr val="FFFFFF"/>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Judge panel </a:t>
            </a:r>
            <a:endParaRPr/>
          </a:p>
        </p:txBody>
      </p:sp>
      <p:sp>
        <p:nvSpPr>
          <p:cNvPr id="229" name="Google Shape;229;p30"/>
          <p:cNvSpPr txBox="1"/>
          <p:nvPr>
            <p:ph idx="1" type="body"/>
          </p:nvPr>
        </p:nvSpPr>
        <p:spPr>
          <a:xfrm>
            <a:off x="121225" y="1208425"/>
            <a:ext cx="3816300" cy="74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FFFFFF"/>
              </a:buClr>
              <a:buSzPts val="1400"/>
              <a:buFont typeface="Comfortaa"/>
              <a:buChar char="●"/>
            </a:pPr>
            <a:r>
              <a:rPr b="1" lang="en" sz="1400">
                <a:solidFill>
                  <a:srgbClr val="FFFFFF"/>
                </a:solidFill>
                <a:latin typeface="Comfortaa"/>
                <a:ea typeface="Comfortaa"/>
                <a:cs typeface="Comfortaa"/>
                <a:sym typeface="Comfortaa"/>
              </a:rPr>
              <a:t>Mr. Kelvin Luk：</a:t>
            </a:r>
            <a:endParaRPr b="1" sz="1400">
              <a:solidFill>
                <a:srgbClr val="FFFFFF"/>
              </a:solidFill>
              <a:latin typeface="Comfortaa"/>
              <a:ea typeface="Comfortaa"/>
              <a:cs typeface="Comfortaa"/>
              <a:sym typeface="Comfortaa"/>
            </a:endParaRPr>
          </a:p>
          <a:p>
            <a:pPr indent="0" lvl="0" marL="457200" marR="0" rtl="0" algn="l">
              <a:lnSpc>
                <a:spcPct val="150000"/>
              </a:lnSpc>
              <a:spcBef>
                <a:spcPts val="0"/>
              </a:spcBef>
              <a:spcAft>
                <a:spcPts val="0"/>
              </a:spcAft>
              <a:buNone/>
            </a:pPr>
            <a:r>
              <a:rPr b="1" lang="en" sz="1400">
                <a:solidFill>
                  <a:srgbClr val="FFFFFF"/>
                </a:solidFill>
                <a:latin typeface="Comfortaa"/>
                <a:ea typeface="Comfortaa"/>
                <a:cs typeface="Comfortaa"/>
                <a:sym typeface="Comfortaa"/>
              </a:rPr>
              <a:t>Co-founder of imSure life</a:t>
            </a:r>
            <a:endParaRPr b="1" sz="1400">
              <a:solidFill>
                <a:srgbClr val="FFFFFF"/>
              </a:solidFill>
              <a:latin typeface="Comfortaa"/>
              <a:ea typeface="Comfortaa"/>
              <a:cs typeface="Comfortaa"/>
              <a:sym typeface="Comfortaa"/>
            </a:endParaRPr>
          </a:p>
          <a:p>
            <a:pPr indent="0" lvl="0" marL="457200" marR="0" rtl="0" algn="l">
              <a:lnSpc>
                <a:spcPct val="150000"/>
              </a:lnSpc>
              <a:spcBef>
                <a:spcPts val="1400"/>
              </a:spcBef>
              <a:spcAft>
                <a:spcPts val="1400"/>
              </a:spcAft>
              <a:buSzPts val="1800"/>
              <a:buNone/>
            </a:pPr>
            <a:r>
              <a:t/>
            </a:r>
            <a:endParaRPr b="1" sz="1400">
              <a:solidFill>
                <a:srgbClr val="FFFFFF"/>
              </a:solidFill>
              <a:latin typeface="Comfortaa"/>
              <a:ea typeface="Comfortaa"/>
              <a:cs typeface="Comfortaa"/>
              <a:sym typeface="Comfortaa"/>
            </a:endParaRPr>
          </a:p>
        </p:txBody>
      </p:sp>
      <p:sp>
        <p:nvSpPr>
          <p:cNvPr id="230" name="Google Shape;230;p30"/>
          <p:cNvSpPr txBox="1"/>
          <p:nvPr/>
        </p:nvSpPr>
        <p:spPr>
          <a:xfrm>
            <a:off x="121225" y="2220225"/>
            <a:ext cx="5014200" cy="62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Comfortaa"/>
              <a:buChar char="●"/>
            </a:pPr>
            <a:r>
              <a:rPr b="1" lang="en">
                <a:solidFill>
                  <a:schemeClr val="dk1"/>
                </a:solidFill>
                <a:latin typeface="Comfortaa"/>
                <a:ea typeface="Comfortaa"/>
                <a:cs typeface="Comfortaa"/>
                <a:sym typeface="Comfortaa"/>
              </a:rPr>
              <a:t>Mr. Clement Lam：</a:t>
            </a:r>
            <a:endParaRPr b="1">
              <a:solidFill>
                <a:schemeClr val="dk1"/>
              </a:solidFill>
              <a:latin typeface="Comfortaa"/>
              <a:ea typeface="Comfortaa"/>
              <a:cs typeface="Comfortaa"/>
              <a:sym typeface="Comfortaa"/>
            </a:endParaRPr>
          </a:p>
          <a:p>
            <a:pPr indent="0" lvl="0" marL="457200" marR="0" rtl="0" algn="l">
              <a:lnSpc>
                <a:spcPct val="150000"/>
              </a:lnSpc>
              <a:spcBef>
                <a:spcPts val="0"/>
              </a:spcBef>
              <a:spcAft>
                <a:spcPts val="0"/>
              </a:spcAft>
              <a:buNone/>
            </a:pPr>
            <a:r>
              <a:rPr b="1" lang="en">
                <a:solidFill>
                  <a:schemeClr val="dk1"/>
                </a:solidFill>
                <a:latin typeface="Comfortaa"/>
                <a:ea typeface="Comfortaa"/>
                <a:cs typeface="Comfortaa"/>
                <a:sym typeface="Comfortaa"/>
              </a:rPr>
              <a:t>Acting Director of Knowledge Transfer Office</a:t>
            </a:r>
            <a:endParaRPr b="1">
              <a:solidFill>
                <a:schemeClr val="dk1"/>
              </a:solidFill>
              <a:latin typeface="Comfortaa"/>
              <a:ea typeface="Comfortaa"/>
              <a:cs typeface="Comfortaa"/>
              <a:sym typeface="Comfortaa"/>
            </a:endParaRPr>
          </a:p>
          <a:p>
            <a:pPr indent="0" lvl="0" marL="457200" marR="0" rtl="0" algn="l">
              <a:lnSpc>
                <a:spcPct val="150000"/>
              </a:lnSpc>
              <a:spcBef>
                <a:spcPts val="1400"/>
              </a:spcBef>
              <a:spcAft>
                <a:spcPts val="1400"/>
              </a:spcAft>
              <a:buClr>
                <a:srgbClr val="000000"/>
              </a:buClr>
              <a:buSzPts val="1400"/>
              <a:buFont typeface="Arial"/>
              <a:buNone/>
            </a:pPr>
            <a:r>
              <a:t/>
            </a:r>
            <a:endParaRPr b="1">
              <a:solidFill>
                <a:schemeClr val="dk1"/>
              </a:solidFill>
              <a:latin typeface="Comfortaa"/>
              <a:ea typeface="Comfortaa"/>
              <a:cs typeface="Comfortaa"/>
              <a:sym typeface="Comfortaa"/>
            </a:endParaRPr>
          </a:p>
        </p:txBody>
      </p:sp>
      <p:sp>
        <p:nvSpPr>
          <p:cNvPr id="231" name="Google Shape;231;p30"/>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0"/>
          <p:cNvSpPr txBox="1"/>
          <p:nvPr/>
        </p:nvSpPr>
        <p:spPr>
          <a:xfrm>
            <a:off x="121225" y="3240625"/>
            <a:ext cx="6269400" cy="62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Comfortaa"/>
              <a:buChar char="●"/>
            </a:pPr>
            <a:r>
              <a:rPr b="1" lang="en">
                <a:solidFill>
                  <a:schemeClr val="dk1"/>
                </a:solidFill>
                <a:latin typeface="Comfortaa"/>
                <a:ea typeface="Comfortaa"/>
                <a:cs typeface="Comfortaa"/>
                <a:sym typeface="Comfortaa"/>
              </a:rPr>
              <a:t>Mrs. Flora Souvannavong</a:t>
            </a:r>
            <a:endParaRPr b="1">
              <a:solidFill>
                <a:schemeClr val="dk1"/>
              </a:solidFill>
              <a:latin typeface="Comfortaa"/>
              <a:ea typeface="Comfortaa"/>
              <a:cs typeface="Comfortaa"/>
              <a:sym typeface="Comfortaa"/>
            </a:endParaRPr>
          </a:p>
          <a:p>
            <a:pPr indent="0" lvl="0" marL="457200" marR="0" rtl="0" algn="l">
              <a:lnSpc>
                <a:spcPct val="150000"/>
              </a:lnSpc>
              <a:spcBef>
                <a:spcPts val="0"/>
              </a:spcBef>
              <a:spcAft>
                <a:spcPts val="0"/>
              </a:spcAft>
              <a:buNone/>
            </a:pPr>
            <a:r>
              <a:rPr b="1" lang="en">
                <a:solidFill>
                  <a:schemeClr val="dk1"/>
                </a:solidFill>
                <a:latin typeface="Comfortaa"/>
                <a:ea typeface="Comfortaa"/>
                <a:cs typeface="Comfortaa"/>
                <a:sym typeface="Comfortaa"/>
              </a:rPr>
              <a:t>Digital and Innovation Officer at BNP Paribas APAC</a:t>
            </a:r>
            <a:endParaRPr b="1">
              <a:solidFill>
                <a:schemeClr val="dk1"/>
              </a:solidFill>
              <a:latin typeface="Comfortaa"/>
              <a:ea typeface="Comfortaa"/>
              <a:cs typeface="Comfortaa"/>
              <a:sym typeface="Comfortaa"/>
            </a:endParaRPr>
          </a:p>
          <a:p>
            <a:pPr indent="0" lvl="0" marL="457200" marR="0" rtl="0" algn="l">
              <a:lnSpc>
                <a:spcPct val="150000"/>
              </a:lnSpc>
              <a:spcBef>
                <a:spcPts val="0"/>
              </a:spcBef>
              <a:spcAft>
                <a:spcPts val="0"/>
              </a:spcAft>
              <a:buNone/>
            </a:pPr>
            <a:r>
              <a:t/>
            </a:r>
            <a:endParaRPr b="1">
              <a:solidFill>
                <a:schemeClr val="dk1"/>
              </a:solidFill>
              <a:latin typeface="Comfortaa"/>
              <a:ea typeface="Comfortaa"/>
              <a:cs typeface="Comfortaa"/>
              <a:sym typeface="Comfortaa"/>
            </a:endParaRPr>
          </a:p>
          <a:p>
            <a:pPr indent="0" lvl="0" marL="457200" marR="0" rtl="0" algn="l">
              <a:lnSpc>
                <a:spcPct val="150000"/>
              </a:lnSpc>
              <a:spcBef>
                <a:spcPts val="1400"/>
              </a:spcBef>
              <a:spcAft>
                <a:spcPts val="1400"/>
              </a:spcAft>
              <a:buClr>
                <a:srgbClr val="000000"/>
              </a:buClr>
              <a:buSzPts val="1400"/>
              <a:buFont typeface="Arial"/>
              <a:buNone/>
            </a:pPr>
            <a:r>
              <a:t/>
            </a:r>
            <a:endParaRPr b="1">
              <a:solidFill>
                <a:schemeClr val="dk1"/>
              </a:solidFill>
              <a:latin typeface="Comfortaa"/>
              <a:ea typeface="Comfortaa"/>
              <a:cs typeface="Comfortaa"/>
              <a:sym typeface="Comfortaa"/>
            </a:endParaRPr>
          </a:p>
        </p:txBody>
      </p:sp>
      <p:sp>
        <p:nvSpPr>
          <p:cNvPr id="233" name="Google Shape;233;p30"/>
          <p:cNvSpPr txBox="1"/>
          <p:nvPr/>
        </p:nvSpPr>
        <p:spPr>
          <a:xfrm>
            <a:off x="273625" y="4345575"/>
            <a:ext cx="4086900" cy="627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omfortaa"/>
              <a:buChar char="●"/>
            </a:pPr>
            <a:r>
              <a:rPr b="1" lang="en">
                <a:solidFill>
                  <a:schemeClr val="dk1"/>
                </a:solidFill>
                <a:latin typeface="Comfortaa"/>
                <a:ea typeface="Comfortaa"/>
                <a:cs typeface="Comfortaa"/>
                <a:sym typeface="Comfortaa"/>
              </a:rPr>
              <a:t>Dr. Litong Feng</a:t>
            </a:r>
            <a:endParaRPr b="1">
              <a:solidFill>
                <a:schemeClr val="dk1"/>
              </a:solidFill>
              <a:latin typeface="Comfortaa"/>
              <a:ea typeface="Comfortaa"/>
              <a:cs typeface="Comfortaa"/>
              <a:sym typeface="Comfortaa"/>
            </a:endParaRPr>
          </a:p>
          <a:p>
            <a:pPr indent="0" lvl="0" marL="457200" rtl="0" algn="l">
              <a:lnSpc>
                <a:spcPct val="150000"/>
              </a:lnSpc>
              <a:spcBef>
                <a:spcPts val="0"/>
              </a:spcBef>
              <a:spcAft>
                <a:spcPts val="0"/>
              </a:spcAft>
              <a:buNone/>
            </a:pPr>
            <a:r>
              <a:rPr b="1" lang="en">
                <a:solidFill>
                  <a:schemeClr val="dk1"/>
                </a:solidFill>
                <a:latin typeface="Comfortaa"/>
                <a:ea typeface="Comfortaa"/>
                <a:cs typeface="Comfortaa"/>
                <a:sym typeface="Comfortaa"/>
              </a:rPr>
              <a:t>Senior Researcher at SenseTime </a:t>
            </a:r>
            <a:endParaRPr b="1">
              <a:solidFill>
                <a:schemeClr val="dk1"/>
              </a:solidFill>
              <a:latin typeface="Comfortaa"/>
              <a:ea typeface="Comfortaa"/>
              <a:cs typeface="Comfortaa"/>
              <a:sym typeface="Comfortaa"/>
            </a:endParaRPr>
          </a:p>
          <a:p>
            <a:pPr indent="0" lvl="0" marL="457200" marR="0" rtl="0" algn="l">
              <a:lnSpc>
                <a:spcPct val="150000"/>
              </a:lnSpc>
              <a:spcBef>
                <a:spcPts val="0"/>
              </a:spcBef>
              <a:spcAft>
                <a:spcPts val="0"/>
              </a:spcAft>
              <a:buNone/>
            </a:pPr>
            <a:r>
              <a:t/>
            </a:r>
            <a:endParaRPr b="1">
              <a:solidFill>
                <a:schemeClr val="dk1"/>
              </a:solidFill>
              <a:latin typeface="Comfortaa"/>
              <a:ea typeface="Comfortaa"/>
              <a:cs typeface="Comfortaa"/>
              <a:sym typeface="Comfortaa"/>
            </a:endParaRPr>
          </a:p>
          <a:p>
            <a:pPr indent="0" lvl="0" marL="457200" marR="0" rtl="0" algn="l">
              <a:lnSpc>
                <a:spcPct val="150000"/>
              </a:lnSpc>
              <a:spcBef>
                <a:spcPts val="1400"/>
              </a:spcBef>
              <a:spcAft>
                <a:spcPts val="1400"/>
              </a:spcAft>
              <a:buClr>
                <a:srgbClr val="000000"/>
              </a:buClr>
              <a:buSzPts val="1400"/>
              <a:buFont typeface="Arial"/>
              <a:buNone/>
            </a:pPr>
            <a:r>
              <a:t/>
            </a:r>
            <a:endParaRPr b="1">
              <a:solidFill>
                <a:schemeClr val="dk1"/>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255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Comfortaa"/>
                <a:ea typeface="Comfortaa"/>
                <a:cs typeface="Comfortaa"/>
                <a:sym typeface="Comfortaa"/>
              </a:rPr>
              <a:t>Prizes</a:t>
            </a:r>
            <a:endParaRPr>
              <a:latin typeface="Comfortaa"/>
              <a:ea typeface="Comfortaa"/>
              <a:cs typeface="Comfortaa"/>
              <a:sym typeface="Comfortaa"/>
            </a:endParaRPr>
          </a:p>
          <a:p>
            <a:pPr indent="0" lvl="0" marL="0" rtl="0" algn="l">
              <a:lnSpc>
                <a:spcPct val="100000"/>
              </a:lnSpc>
              <a:spcBef>
                <a:spcPts val="0"/>
              </a:spcBef>
              <a:spcAft>
                <a:spcPts val="0"/>
              </a:spcAft>
              <a:buSzPts val="2800"/>
              <a:buNone/>
            </a:pPr>
            <a:r>
              <a:t/>
            </a:r>
            <a:endParaRPr>
              <a:latin typeface="Comfortaa"/>
              <a:ea typeface="Comfortaa"/>
              <a:cs typeface="Comfortaa"/>
              <a:sym typeface="Comfortaa"/>
            </a:endParaRPr>
          </a:p>
        </p:txBody>
      </p:sp>
      <p:sp>
        <p:nvSpPr>
          <p:cNvPr id="239" name="Google Shape;239;p31"/>
          <p:cNvSpPr txBox="1"/>
          <p:nvPr>
            <p:ph idx="1" type="body"/>
          </p:nvPr>
        </p:nvSpPr>
        <p:spPr>
          <a:xfrm>
            <a:off x="456800" y="1311175"/>
            <a:ext cx="7186200" cy="322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a:solidFill>
                  <a:srgbClr val="FFFFFF"/>
                </a:solidFill>
                <a:latin typeface="Comfortaa"/>
                <a:ea typeface="Comfortaa"/>
                <a:cs typeface="Comfortaa"/>
                <a:sym typeface="Comfortaa"/>
              </a:rPr>
              <a:t>Winner :                        3000 HKD coupon</a:t>
            </a:r>
            <a:endParaRPr>
              <a:solidFill>
                <a:srgbClr val="FFFFFF"/>
              </a:solidFill>
              <a:latin typeface="Comfortaa"/>
              <a:ea typeface="Comfortaa"/>
              <a:cs typeface="Comfortaa"/>
              <a:sym typeface="Comfortaa"/>
            </a:endParaRPr>
          </a:p>
          <a:p>
            <a:pPr indent="0" lvl="0" marL="0" rtl="0" algn="l">
              <a:lnSpc>
                <a:spcPct val="150000"/>
              </a:lnSpc>
              <a:spcBef>
                <a:spcPts val="1600"/>
              </a:spcBef>
              <a:spcAft>
                <a:spcPts val="0"/>
              </a:spcAft>
              <a:buSzPts val="1800"/>
              <a:buNone/>
            </a:pPr>
            <a:r>
              <a:rPr lang="en">
                <a:solidFill>
                  <a:srgbClr val="FFFFFF"/>
                </a:solidFill>
                <a:latin typeface="Comfortaa"/>
                <a:ea typeface="Comfortaa"/>
                <a:cs typeface="Comfortaa"/>
                <a:sym typeface="Comfortaa"/>
              </a:rPr>
              <a:t>First Runner-up :         2000 HKD coupon</a:t>
            </a:r>
            <a:endParaRPr>
              <a:solidFill>
                <a:srgbClr val="FFFFFF"/>
              </a:solidFill>
              <a:latin typeface="Comfortaa"/>
              <a:ea typeface="Comfortaa"/>
              <a:cs typeface="Comfortaa"/>
              <a:sym typeface="Comfortaa"/>
            </a:endParaRPr>
          </a:p>
          <a:p>
            <a:pPr indent="0" lvl="0" marL="0" rtl="0" algn="l">
              <a:lnSpc>
                <a:spcPct val="150000"/>
              </a:lnSpc>
              <a:spcBef>
                <a:spcPts val="1600"/>
              </a:spcBef>
              <a:spcAft>
                <a:spcPts val="0"/>
              </a:spcAft>
              <a:buSzPts val="1800"/>
              <a:buNone/>
            </a:pPr>
            <a:r>
              <a:rPr lang="en">
                <a:solidFill>
                  <a:srgbClr val="FFFFFF"/>
                </a:solidFill>
                <a:latin typeface="Comfortaa"/>
                <a:ea typeface="Comfortaa"/>
                <a:cs typeface="Comfortaa"/>
                <a:sym typeface="Comfortaa"/>
              </a:rPr>
              <a:t>Second Runner-up :   1000 HKD coupon</a:t>
            </a:r>
            <a:endParaRPr>
              <a:solidFill>
                <a:srgbClr val="FFFFFF"/>
              </a:solidFill>
              <a:latin typeface="Comfortaa"/>
              <a:ea typeface="Comfortaa"/>
              <a:cs typeface="Comfortaa"/>
              <a:sym typeface="Comfortaa"/>
            </a:endParaRPr>
          </a:p>
          <a:p>
            <a:pPr indent="0" lvl="0" marL="0" rtl="0" algn="l">
              <a:lnSpc>
                <a:spcPct val="150000"/>
              </a:lnSpc>
              <a:spcBef>
                <a:spcPts val="1600"/>
              </a:spcBef>
              <a:spcAft>
                <a:spcPts val="0"/>
              </a:spcAft>
              <a:buSzPts val="1800"/>
              <a:buNone/>
            </a:pPr>
            <a:r>
              <a:rPr lang="en">
                <a:solidFill>
                  <a:srgbClr val="FFFFFF"/>
                </a:solidFill>
                <a:latin typeface="Comfortaa"/>
                <a:ea typeface="Comfortaa"/>
                <a:cs typeface="Comfortaa"/>
                <a:sym typeface="Comfortaa"/>
              </a:rPr>
              <a:t>Most favorable team: 500 HKD coupon</a:t>
            </a:r>
            <a:endParaRPr>
              <a:solidFill>
                <a:srgbClr val="FFFFFF"/>
              </a:solidFill>
              <a:latin typeface="Comfortaa"/>
              <a:ea typeface="Comfortaa"/>
              <a:cs typeface="Comfortaa"/>
              <a:sym typeface="Comfortaa"/>
            </a:endParaRPr>
          </a:p>
          <a:p>
            <a:pPr indent="0" lvl="0" marL="0" rtl="0" algn="l">
              <a:lnSpc>
                <a:spcPct val="150000"/>
              </a:lnSpc>
              <a:spcBef>
                <a:spcPts val="1600"/>
              </a:spcBef>
              <a:spcAft>
                <a:spcPts val="0"/>
              </a:spcAft>
              <a:buSzPts val="1800"/>
              <a:buNone/>
            </a:pPr>
            <a:r>
              <a:rPr lang="en">
                <a:solidFill>
                  <a:srgbClr val="FFFFFF"/>
                </a:solidFill>
                <a:latin typeface="Comfortaa"/>
                <a:ea typeface="Comfortaa"/>
                <a:cs typeface="Comfortaa"/>
                <a:sym typeface="Comfortaa"/>
              </a:rPr>
              <a:t>Honorable Mention :  200 HKD coupon</a:t>
            </a:r>
            <a:endParaRPr>
              <a:solidFill>
                <a:srgbClr val="FFFFFF"/>
              </a:solidFill>
              <a:latin typeface="Comfortaa"/>
              <a:ea typeface="Comfortaa"/>
              <a:cs typeface="Comfortaa"/>
              <a:sym typeface="Comfortaa"/>
            </a:endParaRPr>
          </a:p>
          <a:p>
            <a:pPr indent="0" lvl="0" marL="457200" rtl="0" algn="l">
              <a:spcBef>
                <a:spcPts val="0"/>
              </a:spcBef>
              <a:spcAft>
                <a:spcPts val="0"/>
              </a:spcAft>
              <a:buSzPts val="1100"/>
              <a:buNone/>
            </a:pPr>
            <a:r>
              <a:t/>
            </a:r>
            <a:endParaRPr b="1" sz="1400">
              <a:solidFill>
                <a:schemeClr val="dk1"/>
              </a:solidFill>
            </a:endParaRPr>
          </a:p>
          <a:p>
            <a:pPr indent="0" lvl="0" marL="0" rtl="0" algn="l">
              <a:spcBef>
                <a:spcPts val="0"/>
              </a:spcBef>
              <a:spcAft>
                <a:spcPts val="0"/>
              </a:spcAft>
              <a:buClr>
                <a:srgbClr val="000000"/>
              </a:buClr>
              <a:buSzPts val="1100"/>
              <a:buFont typeface="Arial"/>
              <a:buNone/>
            </a:pPr>
            <a:r>
              <a:rPr b="1" lang="en" sz="1400">
                <a:solidFill>
                  <a:schemeClr val="dk1"/>
                </a:solidFill>
              </a:rPr>
              <a:t>Prizes are supported by SenseTime</a:t>
            </a:r>
            <a:endParaRPr>
              <a:solidFill>
                <a:srgbClr val="FFFFFF"/>
              </a:solidFill>
              <a:latin typeface="Comfortaa"/>
              <a:ea typeface="Comfortaa"/>
              <a:cs typeface="Comfortaa"/>
              <a:sym typeface="Comfortaa"/>
            </a:endParaRPr>
          </a:p>
        </p:txBody>
      </p:sp>
      <p:sp>
        <p:nvSpPr>
          <p:cNvPr id="240" name="Google Shape;240;p31"/>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31"/>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p:nvPr/>
        </p:nvSpPr>
        <p:spPr>
          <a:xfrm>
            <a:off x="5055125" y="50"/>
            <a:ext cx="24429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14"/>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75" name="Google Shape;75;p14"/>
          <p:cNvSpPr txBox="1"/>
          <p:nvPr/>
        </p:nvSpPr>
        <p:spPr>
          <a:xfrm>
            <a:off x="264000" y="1301800"/>
            <a:ext cx="51567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City University of Hong Kong</a:t>
            </a:r>
            <a:endParaRPr sz="2400">
              <a:solidFill>
                <a:srgbClr val="FFFFFF"/>
              </a:solidFill>
            </a:endParaRPr>
          </a:p>
        </p:txBody>
      </p:sp>
      <p:sp>
        <p:nvSpPr>
          <p:cNvPr id="76" name="Google Shape;76;p14"/>
          <p:cNvSpPr txBox="1"/>
          <p:nvPr/>
        </p:nvSpPr>
        <p:spPr>
          <a:xfrm>
            <a:off x="264000" y="236700"/>
            <a:ext cx="2858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Organized by:</a:t>
            </a:r>
            <a:endParaRPr sz="3000">
              <a:solidFill>
                <a:srgbClr val="FFFFFF"/>
              </a:solidFill>
            </a:endParaRPr>
          </a:p>
        </p:txBody>
      </p:sp>
      <p:sp>
        <p:nvSpPr>
          <p:cNvPr id="77" name="Google Shape;77;p14"/>
          <p:cNvSpPr txBox="1"/>
          <p:nvPr/>
        </p:nvSpPr>
        <p:spPr>
          <a:xfrm>
            <a:off x="264000" y="2520250"/>
            <a:ext cx="5499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HSBC Prosperity Hall (Hall 2)</a:t>
            </a:r>
            <a:endParaRPr sz="2400">
              <a:solidFill>
                <a:srgbClr val="FFFFFF"/>
              </a:solidFill>
            </a:endParaRPr>
          </a:p>
        </p:txBody>
      </p:sp>
      <p:sp>
        <p:nvSpPr>
          <p:cNvPr id="78" name="Google Shape;78;p14"/>
          <p:cNvSpPr txBox="1"/>
          <p:nvPr/>
        </p:nvSpPr>
        <p:spPr>
          <a:xfrm>
            <a:off x="264000" y="3246250"/>
            <a:ext cx="48552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 sz="2400">
                <a:solidFill>
                  <a:srgbClr val="FFFFFF"/>
                </a:solidFill>
              </a:rPr>
              <a:t>Hall 2 IT Team</a:t>
            </a:r>
            <a:endParaRPr sz="2400">
              <a:solidFill>
                <a:srgbClr val="FFFFFF"/>
              </a:solidFill>
            </a:endParaRPr>
          </a:p>
        </p:txBody>
      </p:sp>
      <p:pic>
        <p:nvPicPr>
          <p:cNvPr id="79" name="Google Shape;79;p14"/>
          <p:cNvPicPr preferRelativeResize="0"/>
          <p:nvPr/>
        </p:nvPicPr>
        <p:blipFill>
          <a:blip r:embed="rId4">
            <a:alphaModFix/>
          </a:blip>
          <a:stretch>
            <a:fillRect/>
          </a:stretch>
        </p:blipFill>
        <p:spPr>
          <a:xfrm>
            <a:off x="5351050" y="751097"/>
            <a:ext cx="1851025" cy="1173300"/>
          </a:xfrm>
          <a:prstGeom prst="rect">
            <a:avLst/>
          </a:prstGeom>
          <a:noFill/>
          <a:ln>
            <a:noFill/>
          </a:ln>
        </p:spPr>
      </p:pic>
      <p:pic>
        <p:nvPicPr>
          <p:cNvPr id="80" name="Google Shape;80;p14"/>
          <p:cNvPicPr preferRelativeResize="0"/>
          <p:nvPr/>
        </p:nvPicPr>
        <p:blipFill>
          <a:blip r:embed="rId5">
            <a:alphaModFix/>
          </a:blip>
          <a:stretch>
            <a:fillRect/>
          </a:stretch>
        </p:blipFill>
        <p:spPr>
          <a:xfrm>
            <a:off x="5689911" y="2147500"/>
            <a:ext cx="1173300" cy="1173300"/>
          </a:xfrm>
          <a:prstGeom prst="rect">
            <a:avLst/>
          </a:prstGeom>
          <a:noFill/>
          <a:ln>
            <a:noFill/>
          </a:ln>
        </p:spPr>
      </p:pic>
      <p:pic>
        <p:nvPicPr>
          <p:cNvPr id="81" name="Google Shape;81;p14"/>
          <p:cNvPicPr preferRelativeResize="0"/>
          <p:nvPr/>
        </p:nvPicPr>
        <p:blipFill>
          <a:blip r:embed="rId6">
            <a:alphaModFix/>
          </a:blip>
          <a:stretch>
            <a:fillRect/>
          </a:stretch>
        </p:blipFill>
        <p:spPr>
          <a:xfrm>
            <a:off x="5810750" y="3543900"/>
            <a:ext cx="931600" cy="1058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255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Comfortaa"/>
                <a:ea typeface="Comfortaa"/>
                <a:cs typeface="Comfortaa"/>
                <a:sym typeface="Comfortaa"/>
              </a:rPr>
              <a:t>Prizes (Cont.)</a:t>
            </a:r>
            <a:endParaRPr>
              <a:latin typeface="Comfortaa"/>
              <a:ea typeface="Comfortaa"/>
              <a:cs typeface="Comfortaa"/>
              <a:sym typeface="Comfortaa"/>
            </a:endParaRPr>
          </a:p>
          <a:p>
            <a:pPr indent="0" lvl="0" marL="0" rtl="0" algn="l">
              <a:lnSpc>
                <a:spcPct val="100000"/>
              </a:lnSpc>
              <a:spcBef>
                <a:spcPts val="0"/>
              </a:spcBef>
              <a:spcAft>
                <a:spcPts val="0"/>
              </a:spcAft>
              <a:buSzPts val="2800"/>
              <a:buNone/>
            </a:pPr>
            <a:r>
              <a:t/>
            </a:r>
            <a:endParaRPr>
              <a:latin typeface="Comfortaa"/>
              <a:ea typeface="Comfortaa"/>
              <a:cs typeface="Comfortaa"/>
              <a:sym typeface="Comfortaa"/>
            </a:endParaRPr>
          </a:p>
        </p:txBody>
      </p:sp>
      <p:sp>
        <p:nvSpPr>
          <p:cNvPr id="247" name="Google Shape;247;p32"/>
          <p:cNvSpPr txBox="1"/>
          <p:nvPr>
            <p:ph idx="1" type="body"/>
          </p:nvPr>
        </p:nvSpPr>
        <p:spPr>
          <a:xfrm>
            <a:off x="456800" y="1311175"/>
            <a:ext cx="6838500" cy="3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1"/>
                </a:solidFill>
                <a:latin typeface="Comfortaa"/>
                <a:ea typeface="Comfortaa"/>
                <a:cs typeface="Comfortaa"/>
                <a:sym typeface="Comfortaa"/>
              </a:rPr>
              <a:t>Prize for the close-ended task</a:t>
            </a:r>
            <a:r>
              <a:rPr lang="en">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Prize presented by BNP Paribas for the best team in the close-ended task.</a:t>
            </a:r>
            <a:endParaRPr sz="1400">
              <a:solidFill>
                <a:srgbClr val="FFFFFF"/>
              </a:solidFill>
              <a:latin typeface="Calibri"/>
              <a:ea typeface="Calibri"/>
              <a:cs typeface="Calibri"/>
              <a:sym typeface="Calibri"/>
            </a:endParaRPr>
          </a:p>
          <a:p>
            <a:pPr indent="0" lvl="0" marL="0" rtl="0" algn="l">
              <a:lnSpc>
                <a:spcPct val="150000"/>
              </a:lnSpc>
              <a:spcBef>
                <a:spcPts val="1600"/>
              </a:spcBef>
              <a:spcAft>
                <a:spcPts val="0"/>
              </a:spcAft>
              <a:buSzPts val="1800"/>
              <a:buNone/>
            </a:pPr>
            <a:r>
              <a:rPr lang="en">
                <a:solidFill>
                  <a:srgbClr val="FFFFFF"/>
                </a:solidFill>
                <a:latin typeface="Comfortaa"/>
                <a:ea typeface="Comfortaa"/>
                <a:cs typeface="Comfortaa"/>
                <a:sym typeface="Comfortaa"/>
              </a:rPr>
              <a:t>Top-3 Teams: </a:t>
            </a:r>
            <a:endParaRPr>
              <a:solidFill>
                <a:srgbClr val="FFFFFF"/>
              </a:solidFill>
              <a:latin typeface="Comfortaa"/>
              <a:ea typeface="Comfortaa"/>
              <a:cs typeface="Comfortaa"/>
              <a:sym typeface="Comfortaa"/>
            </a:endParaRPr>
          </a:p>
          <a:p>
            <a:pPr indent="-317500" lvl="0" marL="457200" rtl="0" algn="l">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Direct entry to </a:t>
            </a:r>
            <a:r>
              <a:rPr lang="en" sz="1400">
                <a:solidFill>
                  <a:srgbClr val="FFFFFF"/>
                </a:solidFill>
                <a:uFill>
                  <a:noFill/>
                </a:uFill>
                <a:latin typeface="Calibri"/>
                <a:ea typeface="Calibri"/>
                <a:cs typeface="Calibri"/>
                <a:sym typeface="Calibri"/>
                <a:hlinkClick r:id="rId3"/>
              </a:rPr>
              <a:t>CityU </a:t>
            </a:r>
            <a:r>
              <a:rPr b="1" lang="en" sz="1400">
                <a:solidFill>
                  <a:srgbClr val="FFFFFF"/>
                </a:solidFill>
                <a:uFill>
                  <a:noFill/>
                </a:uFill>
                <a:latin typeface="Calibri"/>
                <a:ea typeface="Calibri"/>
                <a:cs typeface="Calibri"/>
                <a:sym typeface="Calibri"/>
                <a:hlinkClick r:id="rId4"/>
              </a:rPr>
              <a:t>Student Early Entrepreneurship Development Scheme (SEEDS)</a:t>
            </a:r>
            <a:r>
              <a:rPr lang="en" sz="1400">
                <a:solidFill>
                  <a:srgbClr val="FFFFFF"/>
                </a:solidFill>
                <a:latin typeface="Calibri"/>
                <a:ea typeface="Calibri"/>
                <a:cs typeface="Calibri"/>
                <a:sym typeface="Calibri"/>
              </a:rPr>
              <a:t> Final Assessment for a seed fund up to HK$200,000</a:t>
            </a:r>
            <a:r>
              <a:rPr lang="en" sz="1400">
                <a:solidFill>
                  <a:srgbClr val="FFFFFF"/>
                </a:solidFill>
                <a:latin typeface="PMingLiu"/>
                <a:ea typeface="PMingLiu"/>
                <a:cs typeface="PMingLiu"/>
                <a:sym typeface="PMingLiu"/>
              </a:rPr>
              <a:t> </a:t>
            </a:r>
            <a:r>
              <a:rPr i="1" lang="en" sz="1400">
                <a:solidFill>
                  <a:srgbClr val="FFFFFF"/>
                </a:solidFill>
                <a:latin typeface="Calibri"/>
                <a:ea typeface="Calibri"/>
                <a:cs typeface="Calibri"/>
                <a:sym typeface="Calibri"/>
              </a:rPr>
              <a:t>(subject to terms and conditions)​</a:t>
            </a:r>
            <a:endParaRPr sz="1400">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Fast track opportunity for internship at BNP Paribas, </a:t>
            </a:r>
            <a:r>
              <a:rPr lang="en" sz="1400" u="sng">
                <a:solidFill>
                  <a:srgbClr val="FFFFFF"/>
                </a:solidFill>
                <a:latin typeface="Calibri"/>
                <a:ea typeface="Calibri"/>
                <a:cs typeface="Calibri"/>
                <a:sym typeface="Calibri"/>
              </a:rPr>
              <a:t>if work out Theme 2</a:t>
            </a:r>
            <a:endParaRPr sz="1400" u="sng">
              <a:solidFill>
                <a:srgbClr val="FFFFFF"/>
              </a:solidFill>
              <a:latin typeface="Calibri"/>
              <a:ea typeface="Calibri"/>
              <a:cs typeface="Calibri"/>
              <a:sym typeface="Calibri"/>
            </a:endParaRPr>
          </a:p>
          <a:p>
            <a:pPr indent="0" lvl="0" marL="457200" rtl="0" algn="l">
              <a:spcBef>
                <a:spcPts val="0"/>
              </a:spcBef>
              <a:spcAft>
                <a:spcPts val="0"/>
              </a:spcAft>
              <a:buNone/>
            </a:pPr>
            <a:r>
              <a:t/>
            </a:r>
            <a:endParaRPr sz="1400">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omfortaa"/>
                <a:ea typeface="Comfortaa"/>
                <a:cs typeface="Comfortaa"/>
                <a:sym typeface="Comfortaa"/>
              </a:rPr>
              <a:t>Honorable Mention Teams and above:</a:t>
            </a:r>
            <a:endParaRPr>
              <a:solidFill>
                <a:srgbClr val="FFFFFF"/>
              </a:solidFill>
              <a:latin typeface="Comfortaa"/>
              <a:ea typeface="Comfortaa"/>
              <a:cs typeface="Comfortaa"/>
              <a:sym typeface="Comfortaa"/>
            </a:endParaRPr>
          </a:p>
          <a:p>
            <a:pPr indent="-317500" lvl="0" marL="457200" rtl="0" algn="l">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Internship opportunities at SenseTime (CV submission required)</a:t>
            </a:r>
            <a:endParaRPr sz="1400">
              <a:solidFill>
                <a:srgbClr val="FFFFFF"/>
              </a:solidFill>
              <a:latin typeface="Calibri"/>
              <a:ea typeface="Calibri"/>
              <a:cs typeface="Calibri"/>
              <a:sym typeface="Calibri"/>
            </a:endParaRPr>
          </a:p>
        </p:txBody>
      </p:sp>
      <p:sp>
        <p:nvSpPr>
          <p:cNvPr id="248" name="Google Shape;248;p32"/>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9" name="Google Shape;249;p32"/>
          <p:cNvPicPr preferRelativeResize="0"/>
          <p:nvPr/>
        </p:nvPicPr>
        <p:blipFill rotWithShape="1">
          <a:blip r:embed="rId5">
            <a:alphaModFix/>
          </a:blip>
          <a:srcRect b="0" l="0" r="0" t="0"/>
          <a:stretch/>
        </p:blipFill>
        <p:spPr>
          <a:xfrm>
            <a:off x="7497999" y="3497528"/>
            <a:ext cx="1646000" cy="1645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11700" y="255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Comfortaa"/>
                <a:ea typeface="Comfortaa"/>
                <a:cs typeface="Comfortaa"/>
                <a:sym typeface="Comfortaa"/>
              </a:rPr>
              <a:t>Project submission</a:t>
            </a:r>
            <a:endParaRPr>
              <a:latin typeface="Comfortaa"/>
              <a:ea typeface="Comfortaa"/>
              <a:cs typeface="Comfortaa"/>
              <a:sym typeface="Comfortaa"/>
            </a:endParaRPr>
          </a:p>
        </p:txBody>
      </p:sp>
      <p:sp>
        <p:nvSpPr>
          <p:cNvPr id="255" name="Google Shape;255;p33"/>
          <p:cNvSpPr txBox="1"/>
          <p:nvPr>
            <p:ph idx="1" type="body"/>
          </p:nvPr>
        </p:nvSpPr>
        <p:spPr>
          <a:xfrm>
            <a:off x="456800" y="1311175"/>
            <a:ext cx="6838500" cy="322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u="sng">
                <a:solidFill>
                  <a:schemeClr val="hlink"/>
                </a:solidFill>
                <a:latin typeface="Calibri"/>
                <a:ea typeface="Calibri"/>
                <a:cs typeface="Calibri"/>
                <a:sym typeface="Calibri"/>
                <a:hlinkClick r:id="rId3"/>
              </a:rPr>
              <a:t>https://github.com/cityu-hall2/CityHack2019_submissions</a:t>
            </a:r>
            <a:endParaRPr sz="2000">
              <a:solidFill>
                <a:srgbClr val="FFFFFF"/>
              </a:solidFill>
              <a:latin typeface="Comfortaa"/>
              <a:ea typeface="Comfortaa"/>
              <a:cs typeface="Comfortaa"/>
              <a:sym typeface="Comfortaa"/>
            </a:endParaRPr>
          </a:p>
          <a:p>
            <a:pPr indent="0" lvl="0" marL="457200" rtl="0" algn="l">
              <a:spcBef>
                <a:spcPts val="0"/>
              </a:spcBef>
              <a:spcAft>
                <a:spcPts val="0"/>
              </a:spcAft>
              <a:buNone/>
            </a:pPr>
            <a:r>
              <a:t/>
            </a:r>
            <a:endParaRPr sz="2000">
              <a:solidFill>
                <a:srgbClr val="FFFFFF"/>
              </a:solidFill>
              <a:latin typeface="Comfortaa"/>
              <a:ea typeface="Comfortaa"/>
              <a:cs typeface="Comfortaa"/>
              <a:sym typeface="Comfortaa"/>
            </a:endParaRPr>
          </a:p>
          <a:p>
            <a:pPr indent="-355600" lvl="0" marL="457200" rtl="0" algn="l">
              <a:spcBef>
                <a:spcPts val="0"/>
              </a:spcBef>
              <a:spcAft>
                <a:spcPts val="0"/>
              </a:spcAft>
              <a:buClr>
                <a:srgbClr val="FFFFFF"/>
              </a:buClr>
              <a:buSzPts val="2000"/>
              <a:buFont typeface="Comfortaa"/>
              <a:buChar char="●"/>
            </a:pPr>
            <a:r>
              <a:rPr lang="en" sz="2000">
                <a:solidFill>
                  <a:srgbClr val="FFFFFF"/>
                </a:solidFill>
                <a:latin typeface="Comfortaa"/>
                <a:ea typeface="Comfortaa"/>
                <a:cs typeface="Comfortaa"/>
                <a:sym typeface="Comfortaa"/>
              </a:rPr>
              <a:t>Guidelines can be found in the README file.</a:t>
            </a:r>
            <a:endParaRPr sz="2000">
              <a:solidFill>
                <a:srgbClr val="FFFFFF"/>
              </a:solidFill>
              <a:latin typeface="Comfortaa"/>
              <a:ea typeface="Comfortaa"/>
              <a:cs typeface="Comfortaa"/>
              <a:sym typeface="Comfortaa"/>
            </a:endParaRPr>
          </a:p>
          <a:p>
            <a:pPr indent="0" lvl="0" marL="457200" rtl="0" algn="l">
              <a:spcBef>
                <a:spcPts val="0"/>
              </a:spcBef>
              <a:spcAft>
                <a:spcPts val="0"/>
              </a:spcAft>
              <a:buNone/>
            </a:pPr>
            <a:r>
              <a:t/>
            </a:r>
            <a:endParaRPr sz="2000">
              <a:solidFill>
                <a:srgbClr val="FFFFFF"/>
              </a:solidFill>
              <a:latin typeface="Comfortaa"/>
              <a:ea typeface="Comfortaa"/>
              <a:cs typeface="Comfortaa"/>
              <a:sym typeface="Comfortaa"/>
            </a:endParaRPr>
          </a:p>
          <a:p>
            <a:pPr indent="-355600" lvl="0" marL="457200" rtl="0" algn="l">
              <a:spcBef>
                <a:spcPts val="0"/>
              </a:spcBef>
              <a:spcAft>
                <a:spcPts val="0"/>
              </a:spcAft>
              <a:buClr>
                <a:srgbClr val="FFFFFF"/>
              </a:buClr>
              <a:buSzPts val="2000"/>
              <a:buFont typeface="Comfortaa"/>
              <a:buChar char="●"/>
            </a:pPr>
            <a:r>
              <a:rPr lang="en" sz="2000">
                <a:solidFill>
                  <a:srgbClr val="FFFFFF"/>
                </a:solidFill>
                <a:latin typeface="Comfortaa"/>
                <a:ea typeface="Comfortaa"/>
                <a:cs typeface="Comfortaa"/>
                <a:sym typeface="Comfortaa"/>
              </a:rPr>
              <a:t>You can ask our technical team for help if you have any difficulties.</a:t>
            </a:r>
            <a:endParaRPr sz="2000">
              <a:solidFill>
                <a:srgbClr val="FFFFFF"/>
              </a:solidFill>
              <a:latin typeface="Comfortaa"/>
              <a:ea typeface="Comfortaa"/>
              <a:cs typeface="Comfortaa"/>
              <a:sym typeface="Comfortaa"/>
            </a:endParaRPr>
          </a:p>
          <a:p>
            <a:pPr indent="0" lvl="0" marL="457200" rtl="0" algn="l">
              <a:spcBef>
                <a:spcPts val="0"/>
              </a:spcBef>
              <a:spcAft>
                <a:spcPts val="0"/>
              </a:spcAft>
              <a:buNone/>
            </a:pPr>
            <a:r>
              <a:t/>
            </a:r>
            <a:endParaRPr sz="2000">
              <a:solidFill>
                <a:srgbClr val="FFFFFF"/>
              </a:solidFill>
              <a:latin typeface="Comfortaa"/>
              <a:ea typeface="Comfortaa"/>
              <a:cs typeface="Comfortaa"/>
              <a:sym typeface="Comfortaa"/>
            </a:endParaRPr>
          </a:p>
          <a:p>
            <a:pPr indent="-355600" lvl="0" marL="457200" rtl="0" algn="l">
              <a:spcBef>
                <a:spcPts val="0"/>
              </a:spcBef>
              <a:spcAft>
                <a:spcPts val="0"/>
              </a:spcAft>
              <a:buClr>
                <a:srgbClr val="FFFFFF"/>
              </a:buClr>
              <a:buSzPts val="2000"/>
              <a:buFont typeface="Comfortaa"/>
              <a:buChar char="●"/>
            </a:pPr>
            <a:r>
              <a:rPr lang="en" sz="2000">
                <a:solidFill>
                  <a:srgbClr val="FFFFFF"/>
                </a:solidFill>
                <a:latin typeface="Comfortaa"/>
                <a:ea typeface="Comfortaa"/>
                <a:cs typeface="Comfortaa"/>
                <a:sym typeface="Comfortaa"/>
              </a:rPr>
              <a:t>Submission Deadline: 3:30 PM, 27 Jan 2019 (Sun)</a:t>
            </a:r>
            <a:endParaRPr sz="2000">
              <a:solidFill>
                <a:srgbClr val="FFFFFF"/>
              </a:solidFill>
              <a:latin typeface="Comfortaa"/>
              <a:ea typeface="Comfortaa"/>
              <a:cs typeface="Comfortaa"/>
              <a:sym typeface="Comfortaa"/>
            </a:endParaRPr>
          </a:p>
        </p:txBody>
      </p:sp>
      <p:sp>
        <p:nvSpPr>
          <p:cNvPr id="256" name="Google Shape;256;p33"/>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33"/>
          <p:cNvPicPr preferRelativeResize="0"/>
          <p:nvPr/>
        </p:nvPicPr>
        <p:blipFill rotWithShape="1">
          <a:blip r:embed="rId4">
            <a:alphaModFix/>
          </a:blip>
          <a:srcRect b="0" l="0" r="0" t="0"/>
          <a:stretch/>
        </p:blipFill>
        <p:spPr>
          <a:xfrm>
            <a:off x="7497999" y="3497528"/>
            <a:ext cx="1646000" cy="164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2073850"/>
            <a:ext cx="4677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Comfortaa"/>
                <a:ea typeface="Comfortaa"/>
                <a:cs typeface="Comfortaa"/>
                <a:sym typeface="Comfortaa"/>
              </a:rPr>
              <a:t>Q &amp; A</a:t>
            </a:r>
            <a:endParaRPr>
              <a:latin typeface="Comfortaa"/>
              <a:ea typeface="Comfortaa"/>
              <a:cs typeface="Comfortaa"/>
              <a:sym typeface="Comfortaa"/>
            </a:endParaRPr>
          </a:p>
        </p:txBody>
      </p:sp>
      <p:sp>
        <p:nvSpPr>
          <p:cNvPr id="263" name="Google Shape;263;p34"/>
          <p:cNvSpPr/>
          <p:nvPr/>
        </p:nvSpPr>
        <p:spPr>
          <a:xfrm>
            <a:off x="5855100" y="9650"/>
            <a:ext cx="32889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p34"/>
          <p:cNvPicPr preferRelativeResize="0"/>
          <p:nvPr/>
        </p:nvPicPr>
        <p:blipFill rotWithShape="1">
          <a:blip r:embed="rId3">
            <a:alphaModFix/>
          </a:blip>
          <a:srcRect b="0" l="0" r="0" t="0"/>
          <a:stretch/>
        </p:blipFill>
        <p:spPr>
          <a:xfrm>
            <a:off x="6657300" y="1789825"/>
            <a:ext cx="1769050" cy="176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p:nvPr/>
        </p:nvSpPr>
        <p:spPr>
          <a:xfrm>
            <a:off x="5055125" y="50"/>
            <a:ext cx="24429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5"/>
          <p:cNvPicPr preferRelativeResize="0"/>
          <p:nvPr/>
        </p:nvPicPr>
        <p:blipFill rotWithShape="1">
          <a:blip r:embed="rId3">
            <a:alphaModFix/>
          </a:blip>
          <a:srcRect b="0" l="0" r="0" t="0"/>
          <a:stretch/>
        </p:blipFill>
        <p:spPr>
          <a:xfrm>
            <a:off x="7497999" y="3497528"/>
            <a:ext cx="1646001" cy="1645973"/>
          </a:xfrm>
          <a:prstGeom prst="rect">
            <a:avLst/>
          </a:prstGeom>
          <a:noFill/>
          <a:ln>
            <a:noFill/>
          </a:ln>
        </p:spPr>
      </p:pic>
      <p:sp>
        <p:nvSpPr>
          <p:cNvPr id="89" name="Google Shape;89;p15"/>
          <p:cNvSpPr txBox="1"/>
          <p:nvPr/>
        </p:nvSpPr>
        <p:spPr>
          <a:xfrm>
            <a:off x="264000" y="1301800"/>
            <a:ext cx="4215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Title sponsor:   SenseTime</a:t>
            </a:r>
            <a:endParaRPr sz="2400">
              <a:solidFill>
                <a:srgbClr val="FFFFFF"/>
              </a:solidFill>
            </a:endParaRPr>
          </a:p>
        </p:txBody>
      </p:sp>
      <p:sp>
        <p:nvSpPr>
          <p:cNvPr id="90" name="Google Shape;90;p15"/>
          <p:cNvSpPr txBox="1"/>
          <p:nvPr/>
        </p:nvSpPr>
        <p:spPr>
          <a:xfrm>
            <a:off x="264000" y="236700"/>
            <a:ext cx="2858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Sponsored by:</a:t>
            </a:r>
            <a:endParaRPr sz="3000">
              <a:solidFill>
                <a:srgbClr val="FFFFFF"/>
              </a:solidFill>
            </a:endParaRPr>
          </a:p>
        </p:txBody>
      </p:sp>
      <p:sp>
        <p:nvSpPr>
          <p:cNvPr id="91" name="Google Shape;91;p15"/>
          <p:cNvSpPr txBox="1"/>
          <p:nvPr/>
        </p:nvSpPr>
        <p:spPr>
          <a:xfrm>
            <a:off x="264000" y="2280250"/>
            <a:ext cx="4215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Gold</a:t>
            </a:r>
            <a:r>
              <a:rPr lang="en" sz="2400">
                <a:solidFill>
                  <a:srgbClr val="FFFFFF"/>
                </a:solidFill>
              </a:rPr>
              <a:t> sponsor:   imSure life</a:t>
            </a:r>
            <a:endParaRPr sz="2400">
              <a:solidFill>
                <a:srgbClr val="FFFFFF"/>
              </a:solidFill>
            </a:endParaRPr>
          </a:p>
          <a:p>
            <a:pPr indent="457200" lvl="0" marL="457200" rtl="0" algn="l">
              <a:spcBef>
                <a:spcPts val="0"/>
              </a:spcBef>
              <a:spcAft>
                <a:spcPts val="0"/>
              </a:spcAft>
              <a:buNone/>
            </a:pPr>
            <a:r>
              <a:t/>
            </a:r>
            <a:endParaRPr sz="2400">
              <a:solidFill>
                <a:srgbClr val="FFFFFF"/>
              </a:solidFill>
            </a:endParaRPr>
          </a:p>
        </p:txBody>
      </p:sp>
      <p:sp>
        <p:nvSpPr>
          <p:cNvPr id="92" name="Google Shape;92;p15"/>
          <p:cNvSpPr txBox="1"/>
          <p:nvPr/>
        </p:nvSpPr>
        <p:spPr>
          <a:xfrm>
            <a:off x="264000" y="3246250"/>
            <a:ext cx="48552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Silver</a:t>
            </a:r>
            <a:r>
              <a:rPr lang="en" sz="2400">
                <a:solidFill>
                  <a:srgbClr val="FFFFFF"/>
                </a:solidFill>
              </a:rPr>
              <a:t> sponsor: </a:t>
            </a:r>
            <a:r>
              <a:rPr lang="en" sz="2400">
                <a:solidFill>
                  <a:schemeClr val="dk1"/>
                </a:solidFill>
              </a:rPr>
              <a:t>BNP Paribas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a:p>
            <a:pPr indent="457200" lvl="0" marL="914400" rtl="0" algn="l">
              <a:spcBef>
                <a:spcPts val="0"/>
              </a:spcBef>
              <a:spcAft>
                <a:spcPts val="0"/>
              </a:spcAft>
              <a:buNone/>
            </a:pPr>
            <a:r>
              <a:rPr lang="en" sz="2400">
                <a:solidFill>
                  <a:schemeClr val="dk1"/>
                </a:solidFill>
              </a:rPr>
              <a:t>         Hong Kong AI Lab</a:t>
            </a:r>
            <a:endParaRPr sz="2400">
              <a:solidFill>
                <a:schemeClr val="dk1"/>
              </a:solidFill>
            </a:endParaRPr>
          </a:p>
          <a:p>
            <a:pPr indent="0" lvl="0" marL="0" rtl="0" algn="l">
              <a:spcBef>
                <a:spcPts val="0"/>
              </a:spcBef>
              <a:spcAft>
                <a:spcPts val="0"/>
              </a:spcAft>
              <a:buNone/>
            </a:pPr>
            <a:r>
              <a:t/>
            </a:r>
            <a:endParaRPr sz="2400">
              <a:solidFill>
                <a:srgbClr val="FFFFFF"/>
              </a:solidFill>
            </a:endParaRPr>
          </a:p>
          <a:p>
            <a:pPr indent="0" lvl="0" marL="1828800" rtl="0" algn="l">
              <a:spcBef>
                <a:spcPts val="0"/>
              </a:spcBef>
              <a:spcAft>
                <a:spcPts val="0"/>
              </a:spcAft>
              <a:buNone/>
            </a:pPr>
            <a:r>
              <a:rPr lang="en" sz="2400">
                <a:solidFill>
                  <a:srgbClr val="FFFFFF"/>
                </a:solidFill>
              </a:rPr>
              <a:t>        </a:t>
            </a:r>
            <a:endParaRPr sz="2400">
              <a:solidFill>
                <a:srgbClr val="FFFFFF"/>
              </a:solidFill>
            </a:endParaRPr>
          </a:p>
          <a:p>
            <a:pPr indent="0" lvl="0" marL="0" rtl="0" algn="l">
              <a:spcBef>
                <a:spcPts val="0"/>
              </a:spcBef>
              <a:spcAft>
                <a:spcPts val="0"/>
              </a:spcAft>
              <a:buNone/>
            </a:pPr>
            <a:r>
              <a:rPr lang="en" sz="2400">
                <a:solidFill>
                  <a:srgbClr val="FFFFFF"/>
                </a:solidFill>
              </a:rPr>
              <a:t>				</a:t>
            </a:r>
            <a:endParaRPr sz="2400">
              <a:solidFill>
                <a:srgbClr val="FFFFFF"/>
              </a:solidFill>
            </a:endParaRPr>
          </a:p>
          <a:p>
            <a:pPr indent="457200" lvl="0" marL="457200" rtl="0" algn="l">
              <a:spcBef>
                <a:spcPts val="0"/>
              </a:spcBef>
              <a:spcAft>
                <a:spcPts val="0"/>
              </a:spcAft>
              <a:buNone/>
            </a:pPr>
            <a:r>
              <a:t/>
            </a:r>
            <a:endParaRPr sz="2400">
              <a:solidFill>
                <a:srgbClr val="FFFFFF"/>
              </a:solidFill>
            </a:endParaRPr>
          </a:p>
        </p:txBody>
      </p:sp>
      <p:pic>
        <p:nvPicPr>
          <p:cNvPr id="93" name="Google Shape;93;p15"/>
          <p:cNvPicPr preferRelativeResize="0"/>
          <p:nvPr/>
        </p:nvPicPr>
        <p:blipFill>
          <a:blip r:embed="rId4">
            <a:alphaModFix/>
          </a:blip>
          <a:stretch>
            <a:fillRect/>
          </a:stretch>
        </p:blipFill>
        <p:spPr>
          <a:xfrm>
            <a:off x="5434049" y="2264050"/>
            <a:ext cx="1685027" cy="634700"/>
          </a:xfrm>
          <a:prstGeom prst="rect">
            <a:avLst/>
          </a:prstGeom>
          <a:noFill/>
          <a:ln>
            <a:noFill/>
          </a:ln>
        </p:spPr>
      </p:pic>
      <p:pic>
        <p:nvPicPr>
          <p:cNvPr id="94" name="Google Shape;94;p15"/>
          <p:cNvPicPr preferRelativeResize="0"/>
          <p:nvPr/>
        </p:nvPicPr>
        <p:blipFill>
          <a:blip r:embed="rId5">
            <a:alphaModFix/>
          </a:blip>
          <a:stretch>
            <a:fillRect/>
          </a:stretch>
        </p:blipFill>
        <p:spPr>
          <a:xfrm>
            <a:off x="5360225" y="3296400"/>
            <a:ext cx="1832693" cy="377650"/>
          </a:xfrm>
          <a:prstGeom prst="rect">
            <a:avLst/>
          </a:prstGeom>
          <a:noFill/>
          <a:ln>
            <a:noFill/>
          </a:ln>
        </p:spPr>
      </p:pic>
      <p:pic>
        <p:nvPicPr>
          <p:cNvPr id="95" name="Google Shape;95;p15"/>
          <p:cNvPicPr preferRelativeResize="0"/>
          <p:nvPr/>
        </p:nvPicPr>
        <p:blipFill>
          <a:blip r:embed="rId6">
            <a:alphaModFix/>
          </a:blip>
          <a:stretch>
            <a:fillRect/>
          </a:stretch>
        </p:blipFill>
        <p:spPr>
          <a:xfrm>
            <a:off x="5723120" y="3940817"/>
            <a:ext cx="1106876" cy="1147007"/>
          </a:xfrm>
          <a:prstGeom prst="rect">
            <a:avLst/>
          </a:prstGeom>
          <a:noFill/>
          <a:ln>
            <a:noFill/>
          </a:ln>
        </p:spPr>
      </p:pic>
      <p:pic>
        <p:nvPicPr>
          <p:cNvPr id="96" name="Google Shape;96;p15"/>
          <p:cNvPicPr preferRelativeResize="0"/>
          <p:nvPr/>
        </p:nvPicPr>
        <p:blipFill>
          <a:blip r:embed="rId7">
            <a:alphaModFix/>
          </a:blip>
          <a:stretch>
            <a:fillRect/>
          </a:stretch>
        </p:blipFill>
        <p:spPr>
          <a:xfrm>
            <a:off x="5277925" y="1304700"/>
            <a:ext cx="1997298" cy="5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p:nvPr/>
        </p:nvSpPr>
        <p:spPr>
          <a:xfrm>
            <a:off x="5055125" y="50"/>
            <a:ext cx="24429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16"/>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04" name="Google Shape;104;p16"/>
          <p:cNvSpPr txBox="1"/>
          <p:nvPr/>
        </p:nvSpPr>
        <p:spPr>
          <a:xfrm>
            <a:off x="264000" y="1301800"/>
            <a:ext cx="51567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Global Engagement Office (GEO)</a:t>
            </a:r>
            <a:endParaRPr sz="2400">
              <a:solidFill>
                <a:srgbClr val="FFFFFF"/>
              </a:solidFill>
            </a:endParaRPr>
          </a:p>
        </p:txBody>
      </p:sp>
      <p:sp>
        <p:nvSpPr>
          <p:cNvPr id="105" name="Google Shape;105;p16"/>
          <p:cNvSpPr txBox="1"/>
          <p:nvPr/>
        </p:nvSpPr>
        <p:spPr>
          <a:xfrm>
            <a:off x="264000" y="236700"/>
            <a:ext cx="2858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Supported by</a:t>
            </a:r>
            <a:r>
              <a:rPr lang="en" sz="3000">
                <a:solidFill>
                  <a:srgbClr val="FFFFFF"/>
                </a:solidFill>
              </a:rPr>
              <a:t>:</a:t>
            </a:r>
            <a:endParaRPr sz="3000">
              <a:solidFill>
                <a:srgbClr val="FFFFFF"/>
              </a:solidFill>
            </a:endParaRPr>
          </a:p>
        </p:txBody>
      </p:sp>
      <p:sp>
        <p:nvSpPr>
          <p:cNvPr id="106" name="Google Shape;106;p16"/>
          <p:cNvSpPr txBox="1"/>
          <p:nvPr/>
        </p:nvSpPr>
        <p:spPr>
          <a:xfrm>
            <a:off x="264000" y="2280250"/>
            <a:ext cx="5499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Knowledge Transfer Office (KTO)</a:t>
            </a:r>
            <a:endParaRPr sz="2400">
              <a:solidFill>
                <a:srgbClr val="FFFFFF"/>
              </a:solidFill>
            </a:endParaRPr>
          </a:p>
        </p:txBody>
      </p:sp>
      <p:sp>
        <p:nvSpPr>
          <p:cNvPr id="107" name="Google Shape;107;p16"/>
          <p:cNvSpPr txBox="1"/>
          <p:nvPr/>
        </p:nvSpPr>
        <p:spPr>
          <a:xfrm>
            <a:off x="264000" y="3246250"/>
            <a:ext cx="48552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Student Residence Office (SRO)</a:t>
            </a:r>
            <a:endParaRPr sz="2400">
              <a:solidFill>
                <a:srgbClr val="FFFFFF"/>
              </a:solidFill>
            </a:endParaRPr>
          </a:p>
        </p:txBody>
      </p:sp>
      <p:pic>
        <p:nvPicPr>
          <p:cNvPr id="108" name="Google Shape;108;p16"/>
          <p:cNvPicPr preferRelativeResize="0"/>
          <p:nvPr/>
        </p:nvPicPr>
        <p:blipFill>
          <a:blip r:embed="rId4">
            <a:alphaModFix/>
          </a:blip>
          <a:stretch>
            <a:fillRect/>
          </a:stretch>
        </p:blipFill>
        <p:spPr>
          <a:xfrm>
            <a:off x="5254675" y="3172704"/>
            <a:ext cx="2197255" cy="665021"/>
          </a:xfrm>
          <a:prstGeom prst="rect">
            <a:avLst/>
          </a:prstGeom>
          <a:noFill/>
          <a:ln>
            <a:noFill/>
          </a:ln>
        </p:spPr>
      </p:pic>
      <p:pic>
        <p:nvPicPr>
          <p:cNvPr id="109" name="Google Shape;109;p16"/>
          <p:cNvPicPr preferRelativeResize="0"/>
          <p:nvPr/>
        </p:nvPicPr>
        <p:blipFill rotWithShape="1">
          <a:blip r:embed="rId5">
            <a:alphaModFix/>
          </a:blip>
          <a:srcRect b="0" l="0" r="0" t="0"/>
          <a:stretch/>
        </p:blipFill>
        <p:spPr>
          <a:xfrm>
            <a:off x="5782001" y="1139972"/>
            <a:ext cx="989125" cy="830830"/>
          </a:xfrm>
          <a:prstGeom prst="rect">
            <a:avLst/>
          </a:prstGeom>
          <a:noFill/>
          <a:ln>
            <a:noFill/>
          </a:ln>
        </p:spPr>
      </p:pic>
      <p:pic>
        <p:nvPicPr>
          <p:cNvPr id="110" name="Google Shape;110;p16"/>
          <p:cNvPicPr preferRelativeResize="0"/>
          <p:nvPr/>
        </p:nvPicPr>
        <p:blipFill>
          <a:blip r:embed="rId6">
            <a:alphaModFix/>
          </a:blip>
          <a:stretch>
            <a:fillRect/>
          </a:stretch>
        </p:blipFill>
        <p:spPr>
          <a:xfrm>
            <a:off x="5282497" y="2387575"/>
            <a:ext cx="2070133" cy="36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txBox="1"/>
          <p:nvPr>
            <p:ph type="title"/>
          </p:nvPr>
        </p:nvSpPr>
        <p:spPr>
          <a:xfrm>
            <a:off x="311700" y="2295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Comfortaa"/>
                <a:ea typeface="Comfortaa"/>
                <a:cs typeface="Comfortaa"/>
                <a:sym typeface="Comfortaa"/>
              </a:rPr>
              <a:t>Opening Speech - Dr. Ray Cheung</a:t>
            </a:r>
            <a:endParaRPr>
              <a:latin typeface="Comfortaa"/>
              <a:ea typeface="Comfortaa"/>
              <a:cs typeface="Comfortaa"/>
              <a:sym typeface="Comfortaa"/>
            </a:endParaRPr>
          </a:p>
        </p:txBody>
      </p:sp>
      <p:pic>
        <p:nvPicPr>
          <p:cNvPr id="117" name="Google Shape;117;p17"/>
          <p:cNvPicPr preferRelativeResize="0"/>
          <p:nvPr/>
        </p:nvPicPr>
        <p:blipFill rotWithShape="1">
          <a:blip r:embed="rId3">
            <a:alphaModFix/>
          </a:blip>
          <a:srcRect b="0" l="0" r="0" t="0"/>
          <a:stretch/>
        </p:blipFill>
        <p:spPr>
          <a:xfrm>
            <a:off x="7497999" y="3497528"/>
            <a:ext cx="1646001" cy="1645973"/>
          </a:xfrm>
          <a:prstGeom prst="rect">
            <a:avLst/>
          </a:prstGeom>
          <a:noFill/>
          <a:ln>
            <a:noFill/>
          </a:ln>
        </p:spPr>
      </p:pic>
      <p:sp>
        <p:nvSpPr>
          <p:cNvPr id="118" name="Google Shape;118;p17"/>
          <p:cNvSpPr txBox="1"/>
          <p:nvPr>
            <p:ph type="title"/>
          </p:nvPr>
        </p:nvSpPr>
        <p:spPr>
          <a:xfrm>
            <a:off x="311700" y="3238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Comfortaa"/>
                <a:ea typeface="Comfortaa"/>
                <a:cs typeface="Comfortaa"/>
                <a:sym typeface="Comfortaa"/>
              </a:rPr>
              <a:t>Residence Master of HSBC Prosperity Hall</a:t>
            </a:r>
            <a:endParaRPr sz="16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txBox="1"/>
          <p:nvPr>
            <p:ph type="title"/>
          </p:nvPr>
        </p:nvSpPr>
        <p:spPr>
          <a:xfrm>
            <a:off x="311700" y="2295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Comfortaa"/>
                <a:ea typeface="Comfortaa"/>
                <a:cs typeface="Comfortaa"/>
                <a:sym typeface="Comfortaa"/>
              </a:rPr>
              <a:t>Opening Speech - Dr. ZHANG Yang</a:t>
            </a:r>
            <a:endParaRPr>
              <a:latin typeface="Comfortaa"/>
              <a:ea typeface="Comfortaa"/>
              <a:cs typeface="Comfortaa"/>
              <a:sym typeface="Comfortaa"/>
            </a:endParaRPr>
          </a:p>
        </p:txBody>
      </p:sp>
      <p:pic>
        <p:nvPicPr>
          <p:cNvPr id="125" name="Google Shape;125;p18"/>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26" name="Google Shape;126;p18"/>
          <p:cNvSpPr txBox="1"/>
          <p:nvPr>
            <p:ph type="title"/>
          </p:nvPr>
        </p:nvSpPr>
        <p:spPr>
          <a:xfrm>
            <a:off x="311700" y="3238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Comfortaa"/>
                <a:ea typeface="Comfortaa"/>
                <a:cs typeface="Comfortaa"/>
                <a:sym typeface="Comfortaa"/>
              </a:rPr>
              <a:t>University Relations Manager at SenseTime Group Ltd.</a:t>
            </a:r>
            <a:endParaRPr sz="16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272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Event Rundown</a:t>
            </a:r>
            <a:endParaRPr/>
          </a:p>
        </p:txBody>
      </p:sp>
      <p:sp>
        <p:nvSpPr>
          <p:cNvPr id="132" name="Google Shape;132;p19"/>
          <p:cNvSpPr txBox="1"/>
          <p:nvPr>
            <p:ph idx="1" type="body"/>
          </p:nvPr>
        </p:nvSpPr>
        <p:spPr>
          <a:xfrm>
            <a:off x="512397" y="1018178"/>
            <a:ext cx="426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FFFFFF"/>
                </a:solidFill>
                <a:latin typeface="Comfortaa"/>
                <a:ea typeface="Comfortaa"/>
                <a:cs typeface="Comfortaa"/>
                <a:sym typeface="Comfortaa"/>
              </a:rPr>
              <a:t>Saturday, 26 January</a:t>
            </a:r>
            <a:endParaRPr b="1" sz="2000">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0900 Check In</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0930 Briefing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1045 Hacking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1230 Lunch</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1800 Supper</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2200 End of the day</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1600"/>
              </a:spcAft>
              <a:buSzPts val="1800"/>
              <a:buNone/>
            </a:pPr>
            <a:r>
              <a:t/>
            </a:r>
            <a:endParaRPr>
              <a:solidFill>
                <a:srgbClr val="FFFFFF"/>
              </a:solidFill>
              <a:latin typeface="Comfortaa"/>
              <a:ea typeface="Comfortaa"/>
              <a:cs typeface="Comfortaa"/>
              <a:sym typeface="Comfortaa"/>
            </a:endParaRPr>
          </a:p>
        </p:txBody>
      </p:sp>
      <p:sp>
        <p:nvSpPr>
          <p:cNvPr id="133" name="Google Shape;133;p19"/>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19"/>
          <p:cNvPicPr preferRelativeResize="0"/>
          <p:nvPr/>
        </p:nvPicPr>
        <p:blipFill rotWithShape="1">
          <a:blip r:embed="rId3">
            <a:alphaModFix/>
          </a:blip>
          <a:srcRect b="0" l="0" r="0" t="0"/>
          <a:stretch/>
        </p:blipFill>
        <p:spPr>
          <a:xfrm>
            <a:off x="7497999" y="3497528"/>
            <a:ext cx="1646001" cy="1645973"/>
          </a:xfrm>
          <a:prstGeom prst="rect">
            <a:avLst/>
          </a:prstGeom>
          <a:noFill/>
          <a:ln>
            <a:noFill/>
          </a:ln>
        </p:spPr>
      </p:pic>
      <p:sp>
        <p:nvSpPr>
          <p:cNvPr id="135" name="Google Shape;135;p19"/>
          <p:cNvSpPr txBox="1"/>
          <p:nvPr>
            <p:ph idx="1" type="body"/>
          </p:nvPr>
        </p:nvSpPr>
        <p:spPr>
          <a:xfrm>
            <a:off x="4112100" y="1018175"/>
            <a:ext cx="426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FFFFFF"/>
                </a:solidFill>
                <a:latin typeface="Comfortaa"/>
                <a:ea typeface="Comfortaa"/>
                <a:cs typeface="Comfortaa"/>
                <a:sym typeface="Comfortaa"/>
              </a:rPr>
              <a:t>Sunday, 27 January</a:t>
            </a:r>
            <a:endParaRPr b="1" sz="2000">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1000 Briefing </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1030 Hacking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1230 Lunch</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1530 Presentation (Multi-Functional Hall A)</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1600"/>
              </a:spcAft>
              <a:buSzPts val="1800"/>
              <a:buNone/>
            </a:pPr>
            <a:r>
              <a:rPr lang="en">
                <a:solidFill>
                  <a:srgbClr val="FFFFFF"/>
                </a:solidFill>
                <a:latin typeface="Comfortaa"/>
                <a:ea typeface="Comfortaa"/>
                <a:cs typeface="Comfortaa"/>
                <a:sym typeface="Comfortaa"/>
              </a:rPr>
              <a:t>1630 Award Ceremony</a:t>
            </a:r>
            <a:endParaRPr>
              <a:solidFill>
                <a:srgbClr val="FFFFFF"/>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272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Event Rundown</a:t>
            </a:r>
            <a:endParaRPr/>
          </a:p>
        </p:txBody>
      </p:sp>
      <p:sp>
        <p:nvSpPr>
          <p:cNvPr id="141" name="Google Shape;141;p20"/>
          <p:cNvSpPr txBox="1"/>
          <p:nvPr>
            <p:ph idx="1" type="body"/>
          </p:nvPr>
        </p:nvSpPr>
        <p:spPr>
          <a:xfrm>
            <a:off x="512397" y="1018178"/>
            <a:ext cx="426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FFFFFF"/>
                </a:solidFill>
                <a:latin typeface="Comfortaa"/>
                <a:ea typeface="Comfortaa"/>
                <a:cs typeface="Comfortaa"/>
                <a:sym typeface="Comfortaa"/>
              </a:rPr>
              <a:t>Saturday, 26 January</a:t>
            </a:r>
            <a:endParaRPr b="1" sz="2000">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0900 Check In</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0930 Briefing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1045 Hacking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1230 Lunch</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1800 Supper</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2200 End of the day</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1600"/>
              </a:spcAft>
              <a:buSzPts val="1800"/>
              <a:buNone/>
            </a:pPr>
            <a:r>
              <a:t/>
            </a:r>
            <a:endParaRPr>
              <a:solidFill>
                <a:srgbClr val="FFFFFF"/>
              </a:solidFill>
              <a:latin typeface="Comfortaa"/>
              <a:ea typeface="Comfortaa"/>
              <a:cs typeface="Comfortaa"/>
              <a:sym typeface="Comfortaa"/>
            </a:endParaRPr>
          </a:p>
        </p:txBody>
      </p:sp>
      <p:sp>
        <p:nvSpPr>
          <p:cNvPr id="142" name="Google Shape;142;p20"/>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
        <p:nvSpPr>
          <p:cNvPr id="144" name="Google Shape;144;p20"/>
          <p:cNvSpPr txBox="1"/>
          <p:nvPr>
            <p:ph idx="1" type="body"/>
          </p:nvPr>
        </p:nvSpPr>
        <p:spPr>
          <a:xfrm>
            <a:off x="4112100" y="1018175"/>
            <a:ext cx="426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FFFFFF"/>
                </a:solidFill>
                <a:latin typeface="Comfortaa"/>
                <a:ea typeface="Comfortaa"/>
                <a:cs typeface="Comfortaa"/>
                <a:sym typeface="Comfortaa"/>
              </a:rPr>
              <a:t>Sunday, 27 January</a:t>
            </a:r>
            <a:endParaRPr b="1" sz="2000">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1000 Briefing </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1030 Hacking</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1230 Lunch</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0"/>
              </a:spcAft>
              <a:buSzPts val="1800"/>
              <a:buNone/>
            </a:pPr>
            <a:r>
              <a:rPr lang="en">
                <a:solidFill>
                  <a:srgbClr val="FFFFFF"/>
                </a:solidFill>
                <a:latin typeface="Comfortaa"/>
                <a:ea typeface="Comfortaa"/>
                <a:cs typeface="Comfortaa"/>
                <a:sym typeface="Comfortaa"/>
              </a:rPr>
              <a:t>1530 Presentation (Multi-Functional Hall A)</a:t>
            </a:r>
            <a:endParaRPr>
              <a:solidFill>
                <a:srgbClr val="FFFFFF"/>
              </a:solidFill>
              <a:latin typeface="Comfortaa"/>
              <a:ea typeface="Comfortaa"/>
              <a:cs typeface="Comfortaa"/>
              <a:sym typeface="Comfortaa"/>
            </a:endParaRPr>
          </a:p>
          <a:p>
            <a:pPr indent="0" lvl="0" marL="0" rtl="0" algn="l">
              <a:lnSpc>
                <a:spcPct val="115000"/>
              </a:lnSpc>
              <a:spcBef>
                <a:spcPts val="1600"/>
              </a:spcBef>
              <a:spcAft>
                <a:spcPts val="1600"/>
              </a:spcAft>
              <a:buSzPts val="1800"/>
              <a:buNone/>
            </a:pPr>
            <a:r>
              <a:rPr lang="en">
                <a:solidFill>
                  <a:srgbClr val="FFFFFF"/>
                </a:solidFill>
                <a:latin typeface="Comfortaa"/>
                <a:ea typeface="Comfortaa"/>
                <a:cs typeface="Comfortaa"/>
                <a:sym typeface="Comfortaa"/>
              </a:rPr>
              <a:t>1630 Award Ceremony</a:t>
            </a:r>
            <a:endParaRPr>
              <a:solidFill>
                <a:srgbClr val="FFFFFF"/>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367500" y="1230300"/>
            <a:ext cx="4841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Lunch for Saturday</a:t>
            </a:r>
            <a:endParaRPr>
              <a:solidFill>
                <a:srgbClr val="FFFFFF"/>
              </a:solidFill>
            </a:endParaRPr>
          </a:p>
          <a:p>
            <a:pPr indent="0" lvl="0" marL="457200" rtl="0" algn="l">
              <a:spcBef>
                <a:spcPts val="0"/>
              </a:spcBef>
              <a:spcAft>
                <a:spcPts val="0"/>
              </a:spcAft>
              <a:buNone/>
            </a:pPr>
            <a:r>
              <a:rPr lang="en" sz="1200">
                <a:solidFill>
                  <a:srgbClr val="FFFFFF"/>
                </a:solidFill>
              </a:rPr>
              <a:t>Food for vegetarians and non-vegetarian</a:t>
            </a:r>
            <a:endParaRPr sz="1200">
              <a:solidFill>
                <a:srgbClr val="FFFFFF"/>
              </a:solidFill>
            </a:endParaRPr>
          </a:p>
          <a:p>
            <a:pPr indent="0" lvl="0" marL="457200" rtl="0" algn="l">
              <a:spcBef>
                <a:spcPts val="0"/>
              </a:spcBef>
              <a:spcAft>
                <a:spcPts val="0"/>
              </a:spcAft>
              <a:buNone/>
            </a:pPr>
            <a:r>
              <a:rPr lang="en" sz="1200">
                <a:solidFill>
                  <a:srgbClr val="FFFFFF"/>
                </a:solidFill>
              </a:rPr>
              <a:t>$40 per person</a:t>
            </a:r>
            <a:endParaRPr sz="1200">
              <a:solidFill>
                <a:srgbClr val="FFFFFF"/>
              </a:solidFill>
            </a:endParaRPr>
          </a:p>
          <a:p>
            <a:pPr indent="0" lvl="0" marL="457200" rtl="0" algn="l">
              <a:spcBef>
                <a:spcPts val="0"/>
              </a:spcBef>
              <a:spcAft>
                <a:spcPts val="0"/>
              </a:spcAft>
              <a:buNone/>
            </a:pPr>
            <a:r>
              <a:rPr b="1" lang="en" sz="1400">
                <a:solidFill>
                  <a:srgbClr val="FFFFFF"/>
                </a:solidFill>
              </a:rPr>
              <a:t>Supported by SenseTime</a:t>
            </a:r>
            <a:endParaRPr b="1" sz="1400">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Supper for Saturday</a:t>
            </a:r>
            <a:endParaRPr>
              <a:solidFill>
                <a:srgbClr val="FFFFFF"/>
              </a:solidFill>
            </a:endParaRPr>
          </a:p>
          <a:p>
            <a:pPr indent="0" lvl="0" marL="457200" rtl="0" algn="l">
              <a:spcBef>
                <a:spcPts val="0"/>
              </a:spcBef>
              <a:spcAft>
                <a:spcPts val="0"/>
              </a:spcAft>
              <a:buNone/>
            </a:pPr>
            <a:r>
              <a:rPr lang="en" sz="1200">
                <a:solidFill>
                  <a:schemeClr val="dk1"/>
                </a:solidFill>
              </a:rPr>
              <a:t>Food for vegetarians and non-vegetarian</a:t>
            </a:r>
            <a:endParaRPr sz="1200">
              <a:solidFill>
                <a:schemeClr val="dk1"/>
              </a:solidFill>
            </a:endParaRPr>
          </a:p>
          <a:p>
            <a:pPr indent="0" lvl="0" marL="457200" rtl="0" algn="l">
              <a:spcBef>
                <a:spcPts val="0"/>
              </a:spcBef>
              <a:spcAft>
                <a:spcPts val="0"/>
              </a:spcAft>
              <a:buNone/>
            </a:pPr>
            <a:r>
              <a:rPr lang="en" sz="1200">
                <a:solidFill>
                  <a:schemeClr val="dk1"/>
                </a:solidFill>
              </a:rPr>
              <a:t>$40 per person</a:t>
            </a:r>
            <a:endParaRPr sz="1200">
              <a:solidFill>
                <a:schemeClr val="dk1"/>
              </a:solidFill>
            </a:endParaRPr>
          </a:p>
          <a:p>
            <a:pPr indent="0" lvl="0" marL="457200" rtl="0" algn="l">
              <a:spcBef>
                <a:spcPts val="0"/>
              </a:spcBef>
              <a:spcAft>
                <a:spcPts val="0"/>
              </a:spcAft>
              <a:buNone/>
            </a:pPr>
            <a:r>
              <a:rPr b="1" lang="en" sz="1400">
                <a:solidFill>
                  <a:schemeClr val="dk1"/>
                </a:solidFill>
              </a:rPr>
              <a:t>Supported by SenseTime</a:t>
            </a:r>
            <a:endParaRPr sz="1400">
              <a:solidFill>
                <a:schemeClr val="dk1"/>
              </a:solidFill>
            </a:endParaRPr>
          </a:p>
          <a:p>
            <a:pPr indent="0" lvl="0" marL="457200" rtl="0" algn="l">
              <a:spcBef>
                <a:spcPts val="0"/>
              </a:spcBef>
              <a:spcAft>
                <a:spcPts val="0"/>
              </a:spcAft>
              <a:buNone/>
            </a:pPr>
            <a:r>
              <a:t/>
            </a:r>
            <a:endParaRPr b="1" sz="1400">
              <a:solidFill>
                <a:schemeClr val="dk1"/>
              </a:solidFill>
            </a:endParaRPr>
          </a:p>
          <a:p>
            <a:pPr indent="-342900" lvl="0" marL="457200" rtl="0" algn="l">
              <a:spcBef>
                <a:spcPts val="0"/>
              </a:spcBef>
              <a:spcAft>
                <a:spcPts val="0"/>
              </a:spcAft>
              <a:buClr>
                <a:srgbClr val="FFFFFF"/>
              </a:buClr>
              <a:buSzPts val="1800"/>
              <a:buChar char="●"/>
            </a:pPr>
            <a:r>
              <a:rPr lang="en">
                <a:solidFill>
                  <a:srgbClr val="FFFFFF"/>
                </a:solidFill>
              </a:rPr>
              <a:t>Lunch for Sunday</a:t>
            </a:r>
            <a:endParaRPr>
              <a:solidFill>
                <a:srgbClr val="FFFFFF"/>
              </a:solidFill>
            </a:endParaRPr>
          </a:p>
          <a:p>
            <a:pPr indent="0" lvl="0" marL="0" rtl="0" algn="l">
              <a:spcBef>
                <a:spcPts val="0"/>
              </a:spcBef>
              <a:spcAft>
                <a:spcPts val="0"/>
              </a:spcAft>
              <a:buNone/>
            </a:pPr>
            <a:r>
              <a:rPr lang="en">
                <a:solidFill>
                  <a:srgbClr val="FFFFFF"/>
                </a:solidFill>
              </a:rPr>
              <a:t>	</a:t>
            </a:r>
            <a:r>
              <a:rPr lang="en" sz="1200">
                <a:solidFill>
                  <a:schemeClr val="dk1"/>
                </a:solidFill>
              </a:rPr>
              <a:t>Food for vegetarians and non-vegetarian</a:t>
            </a:r>
            <a:endParaRPr sz="1200">
              <a:solidFill>
                <a:schemeClr val="dk1"/>
              </a:solidFill>
            </a:endParaRPr>
          </a:p>
          <a:p>
            <a:pPr indent="0" lvl="0" marL="457200" rtl="0" algn="l">
              <a:spcBef>
                <a:spcPts val="0"/>
              </a:spcBef>
              <a:spcAft>
                <a:spcPts val="0"/>
              </a:spcAft>
              <a:buClr>
                <a:srgbClr val="000000"/>
              </a:buClr>
              <a:buSzPts val="1100"/>
              <a:buFont typeface="Arial"/>
              <a:buNone/>
            </a:pPr>
            <a:r>
              <a:rPr lang="en" sz="1200">
                <a:solidFill>
                  <a:schemeClr val="dk1"/>
                </a:solidFill>
              </a:rPr>
              <a:t>$40 per person</a:t>
            </a:r>
            <a:endParaRPr sz="1200">
              <a:solidFill>
                <a:schemeClr val="dk1"/>
              </a:solidFill>
            </a:endParaRPr>
          </a:p>
          <a:p>
            <a:pPr indent="0" lvl="0" marL="457200" rtl="0" algn="l">
              <a:spcBef>
                <a:spcPts val="0"/>
              </a:spcBef>
              <a:spcAft>
                <a:spcPts val="0"/>
              </a:spcAft>
              <a:buClr>
                <a:srgbClr val="000000"/>
              </a:buClr>
              <a:buSzPts val="1100"/>
              <a:buFont typeface="Arial"/>
              <a:buNone/>
            </a:pPr>
            <a:r>
              <a:rPr b="1" lang="en" sz="1400">
                <a:solidFill>
                  <a:schemeClr val="dk1"/>
                </a:solidFill>
              </a:rPr>
              <a:t>Supported by SenseTime</a:t>
            </a:r>
            <a:endParaRPr>
              <a:solidFill>
                <a:srgbClr val="FFFFFF"/>
              </a:solidFill>
            </a:endParaRPr>
          </a:p>
        </p:txBody>
      </p:sp>
      <p:sp>
        <p:nvSpPr>
          <p:cNvPr id="150" name="Google Shape;150;p21"/>
          <p:cNvSpPr txBox="1"/>
          <p:nvPr/>
        </p:nvSpPr>
        <p:spPr>
          <a:xfrm>
            <a:off x="482500" y="391450"/>
            <a:ext cx="46701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Arrangement for Lunch &amp; Supper</a:t>
            </a:r>
            <a:endParaRPr sz="2400">
              <a:solidFill>
                <a:srgbClr val="FFFFFF"/>
              </a:solidFill>
            </a:endParaRPr>
          </a:p>
        </p:txBody>
      </p:sp>
      <p:sp>
        <p:nvSpPr>
          <p:cNvPr id="151" name="Google Shape;151;p21"/>
          <p:cNvSpPr/>
          <p:nvPr/>
        </p:nvSpPr>
        <p:spPr>
          <a:xfrm>
            <a:off x="7498000" y="9650"/>
            <a:ext cx="1646100" cy="5143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21"/>
          <p:cNvPicPr preferRelativeResize="0"/>
          <p:nvPr/>
        </p:nvPicPr>
        <p:blipFill rotWithShape="1">
          <a:blip r:embed="rId3">
            <a:alphaModFix/>
          </a:blip>
          <a:srcRect b="0" l="0" r="0" t="0"/>
          <a:stretch/>
        </p:blipFill>
        <p:spPr>
          <a:xfrm>
            <a:off x="7497999" y="3497528"/>
            <a:ext cx="1646000" cy="164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