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2" r:id="rId2"/>
    <p:sldId id="274" r:id="rId3"/>
    <p:sldId id="261" r:id="rId4"/>
    <p:sldId id="265" r:id="rId5"/>
    <p:sldId id="264" r:id="rId6"/>
    <p:sldId id="269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07" autoAdjust="0"/>
  </p:normalViewPr>
  <p:slideViewPr>
    <p:cSldViewPr snapToGrid="0">
      <p:cViewPr>
        <p:scale>
          <a:sx n="66" d="100"/>
          <a:sy n="66" d="100"/>
        </p:scale>
        <p:origin x="632" y="192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ZA" smtClean="0"/>
              <a:t>2019/01/27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ZA" smtClean="0"/>
              <a:t>2019/01/27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ZA" dirty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dirty="0"/>
              <a:t>Contact Number</a:t>
            </a:r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dirty="0"/>
              <a:t>Email or Social Media Handle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Details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Name</a:t>
            </a:r>
            <a:endParaRPr lang="en-ZA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Details</a:t>
            </a:r>
            <a:endParaRPr lang="en-ZA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Name</a:t>
            </a:r>
            <a:endParaRPr lang="en-ZA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Details</a:t>
            </a:r>
            <a:endParaRPr lang="en-ZA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Name</a:t>
            </a:r>
            <a:endParaRPr lang="en-ZA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dirty="0"/>
              <a:t>Testimonial goes here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ZA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dirty="0"/>
              <a:t>Testimonial goes here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ZA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dirty="0"/>
              <a:t>Testimonial goes here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ZA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Subtitle, tagline or blurb can go here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Subtitle, tagline or blurb can go here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ZA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Subtitle, tagline or blurb can go here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ZA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Emphasized Text</a:t>
            </a:r>
            <a:endParaRPr lang="en-ZA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Single line of text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1</a:t>
            </a:r>
            <a:endParaRPr lang="en-Z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2</a:t>
            </a:r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3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ZA" sz="1200" b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Two young girls looking at a laptop screen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8" name="Rectangle 27" title="Dark semi-transparent background">
            <a:extLst>
              <a:ext uri="{FF2B5EF4-FFF2-40B4-BE49-F238E27FC236}">
                <a16:creationId xmlns:a16="http://schemas.microsoft.com/office/drawing/2014/main" id="{E93CFE69-79B0-440B-949E-DA17AD834A10}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416564" y="3386134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HK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Dr.</a:t>
            </a:r>
            <a:r>
              <a:rPr lang="zh-TW" alt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 </a:t>
            </a:r>
            <a:r>
              <a:rPr lang="en-HK" altLang="zh-TW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Ricky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ZA" dirty="0"/>
              <a:t>Redefining your studies</a:t>
            </a:r>
          </a:p>
        </p:txBody>
      </p:sp>
      <p:cxnSp>
        <p:nvCxnSpPr>
          <p:cNvPr id="16" name="Straight Connector 15" title="Divider Line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ZA" dirty="0"/>
              <a:t>A new way to engage with your university courses.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EC448-81C9-4DA3-9A00-0671BA5564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527" y="813033"/>
            <a:ext cx="2473234" cy="24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Problem</a:t>
            </a:r>
          </a:p>
        </p:txBody>
      </p:sp>
      <p:pic>
        <p:nvPicPr>
          <p:cNvPr id="17" name="Picture Placeholder 16" descr="Laptop half open">
            <a:extLst>
              <a:ext uri="{FF2B5EF4-FFF2-40B4-BE49-F238E27FC236}">
                <a16:creationId xmlns:a16="http://schemas.microsoft.com/office/drawing/2014/main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800" y="1735138"/>
            <a:ext cx="1979613" cy="1981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/>
              <a:t>Productivity</a:t>
            </a:r>
          </a:p>
        </p:txBody>
      </p:sp>
      <p:cxnSp>
        <p:nvCxnSpPr>
          <p:cNvPr id="20" name="Straight Connector 19" title="Divider Line">
            <a:extLst>
              <a:ext uri="{FF2B5EF4-FFF2-40B4-BE49-F238E27FC236}">
                <a16:creationId xmlns:a16="http://schemas.microsoft.com/office/drawing/2014/main" id="{B674B9A6-D55C-478C-8D92-D0BFBCD7B598}"/>
              </a:ext>
            </a:extLst>
          </p:cNvPr>
          <p:cNvCxnSpPr>
            <a:cxnSpLocks/>
          </p:cNvCxnSpPr>
          <p:nvPr/>
        </p:nvCxnSpPr>
        <p:spPr>
          <a:xfrm>
            <a:off x="611413" y="4484234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It is not productive enough to email and wait for replies whenever you have a query.</a:t>
            </a:r>
            <a:endParaRPr lang="ru-RU" dirty="0"/>
          </a:p>
        </p:txBody>
      </p:sp>
      <p:pic>
        <p:nvPicPr>
          <p:cNvPr id="39" name="Picture Placeholder 38" descr="Woman looking puzzled while looking at a screen">
            <a:extLst>
              <a:ext uri="{FF2B5EF4-FFF2-40B4-BE49-F238E27FC236}">
                <a16:creationId xmlns:a16="http://schemas.microsoft.com/office/drawing/2014/main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1850" y="1735138"/>
            <a:ext cx="1979613" cy="19812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/>
              <a:t>User Frustration</a:t>
            </a:r>
          </a:p>
        </p:txBody>
      </p:sp>
      <p:cxnSp>
        <p:nvCxnSpPr>
          <p:cNvPr id="21" name="Straight Connector 20" title="Divider Line">
            <a:extLst>
              <a:ext uri="{FF2B5EF4-FFF2-40B4-BE49-F238E27FC236}">
                <a16:creationId xmlns:a16="http://schemas.microsoft.com/office/drawing/2014/main" id="{5A0322F4-E79A-4E4D-98CA-2DC1692F90C3}"/>
              </a:ext>
            </a:extLst>
          </p:cNvPr>
          <p:cNvCxnSpPr>
            <a:cxnSpLocks/>
          </p:cNvCxnSpPr>
          <p:nvPr/>
        </p:nvCxnSpPr>
        <p:spPr>
          <a:xfrm>
            <a:off x="2861850" y="4484234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71850" y="4605832"/>
            <a:ext cx="1980000" cy="720000"/>
          </a:xfrm>
        </p:spPr>
        <p:txBody>
          <a:bodyPr/>
          <a:lstStyle/>
          <a:p>
            <a:r>
              <a:rPr lang="en-US" dirty="0"/>
              <a:t>Lack of information/awareness on how to make up for a missed class.</a:t>
            </a:r>
            <a:endParaRPr lang="ru-RU" dirty="0"/>
          </a:p>
        </p:txBody>
      </p:sp>
      <p:pic>
        <p:nvPicPr>
          <p:cNvPr id="43" name="Picture Placeholder 42" descr="Desk from top with someone tapping on a mobile phone">
            <a:extLst>
              <a:ext uri="{FF2B5EF4-FFF2-40B4-BE49-F238E27FC236}">
                <a16:creationId xmlns:a16="http://schemas.microsoft.com/office/drawing/2014/main" id="{3A7E12C8-81B9-4B69-8557-9B66C1AD1251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91243" y="1744316"/>
            <a:ext cx="1979613" cy="19812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ZA" dirty="0"/>
              <a:t>Dig Deeper</a:t>
            </a:r>
          </a:p>
        </p:txBody>
      </p:sp>
      <p:cxnSp>
        <p:nvCxnSpPr>
          <p:cNvPr id="22" name="Straight Connector 21" title="Divider Line">
            <a:extLst>
              <a:ext uri="{FF2B5EF4-FFF2-40B4-BE49-F238E27FC236}">
                <a16:creationId xmlns:a16="http://schemas.microsoft.com/office/drawing/2014/main" id="{0DC27E82-D5C7-4AE4-BAF3-5DBB12CA0835}"/>
              </a:ext>
            </a:extLst>
          </p:cNvPr>
          <p:cNvCxnSpPr>
            <a:cxnSpLocks/>
          </p:cNvCxnSpPr>
          <p:nvPr/>
        </p:nvCxnSpPr>
        <p:spPr>
          <a:xfrm>
            <a:off x="5201900" y="4484234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11900" y="4605832"/>
            <a:ext cx="1980000" cy="720000"/>
          </a:xfrm>
        </p:spPr>
        <p:txBody>
          <a:bodyPr/>
          <a:lstStyle/>
          <a:p>
            <a:r>
              <a:rPr lang="en-US" dirty="0"/>
              <a:t>Inability to find the correct resources to study a topic in detail.</a:t>
            </a:r>
            <a:endParaRPr lang="ru-RU" dirty="0"/>
          </a:p>
        </p:txBody>
      </p:sp>
      <p:pic>
        <p:nvPicPr>
          <p:cNvPr id="71" name="Picture Placeholder 70" descr="Microchip pins">
            <a:extLst>
              <a:ext uri="{FF2B5EF4-FFF2-40B4-BE49-F238E27FC236}">
                <a16:creationId xmlns:a16="http://schemas.microsoft.com/office/drawing/2014/main" id="{C698E7AD-8D61-4952-9F38-6E6313EE4B05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201900" y="1735138"/>
            <a:ext cx="1979613" cy="19812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F93F76-B979-4659-9F60-ADD378371A4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ZA" dirty="0"/>
              <a:t>Prepare </a:t>
            </a:r>
            <a:r>
              <a:rPr lang="en-ZA"/>
              <a:t>for exams</a:t>
            </a:r>
            <a:endParaRPr lang="en-ZA" dirty="0"/>
          </a:p>
        </p:txBody>
      </p:sp>
      <p:cxnSp>
        <p:nvCxnSpPr>
          <p:cNvPr id="23" name="Straight Connector 22" title="Divider Line">
            <a:extLst>
              <a:ext uri="{FF2B5EF4-FFF2-40B4-BE49-F238E27FC236}">
                <a16:creationId xmlns:a16="http://schemas.microsoft.com/office/drawing/2014/main" id="{8C3BE7D2-4C35-4BA9-9A98-1A6E17A84A71}"/>
              </a:ext>
            </a:extLst>
          </p:cNvPr>
          <p:cNvCxnSpPr>
            <a:cxnSpLocks/>
          </p:cNvCxnSpPr>
          <p:nvPr/>
        </p:nvCxnSpPr>
        <p:spPr>
          <a:xfrm>
            <a:off x="7541950" y="4484234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79E7FC2-4098-49F6-8F55-7D42A85A40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451950" y="4605832"/>
            <a:ext cx="1980000" cy="720000"/>
          </a:xfrm>
        </p:spPr>
        <p:txBody>
          <a:bodyPr/>
          <a:lstStyle/>
          <a:p>
            <a:r>
              <a:rPr lang="en-ZA" dirty="0"/>
              <a:t>How to divide the study load over the  semester to study for exams?</a:t>
            </a:r>
            <a:endParaRPr lang="en-ZA" noProof="1"/>
          </a:p>
        </p:txBody>
      </p:sp>
      <p:pic>
        <p:nvPicPr>
          <p:cNvPr id="63" name="Picture Placeholder 62" descr="Tablet with screenshot of analytics">
            <a:extLst>
              <a:ext uri="{FF2B5EF4-FFF2-40B4-BE49-F238E27FC236}">
                <a16:creationId xmlns:a16="http://schemas.microsoft.com/office/drawing/2014/main" id="{DA70A5B7-C485-42A2-BB9D-2180002A622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2EB40D-8479-42AF-A4AE-92D6BE6908B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ZA" dirty="0"/>
              <a:t>Be on-track</a:t>
            </a:r>
          </a:p>
        </p:txBody>
      </p:sp>
      <p:cxnSp>
        <p:nvCxnSpPr>
          <p:cNvPr id="24" name="Straight Connector 23" title="Divider Line">
            <a:extLst>
              <a:ext uri="{FF2B5EF4-FFF2-40B4-BE49-F238E27FC236}">
                <a16:creationId xmlns:a16="http://schemas.microsoft.com/office/drawing/2014/main" id="{75979D46-D664-4267-B673-E6B048C084A4}"/>
              </a:ext>
            </a:extLst>
          </p:cNvPr>
          <p:cNvCxnSpPr>
            <a:cxnSpLocks/>
          </p:cNvCxnSpPr>
          <p:nvPr/>
        </p:nvCxnSpPr>
        <p:spPr>
          <a:xfrm>
            <a:off x="9882000" y="4484234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11578AB-8F47-4648-B827-D4367249BDB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792000" y="4605832"/>
            <a:ext cx="1980000" cy="720000"/>
          </a:xfrm>
        </p:spPr>
        <p:txBody>
          <a:bodyPr/>
          <a:lstStyle/>
          <a:p>
            <a:r>
              <a:rPr lang="en-ZA" dirty="0"/>
              <a:t>Never miss assignments and deadlines.</a:t>
            </a:r>
            <a:endParaRPr lang="en-ZA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5546" y="5724923"/>
            <a:ext cx="11328400" cy="360000"/>
          </a:xfrm>
        </p:spPr>
        <p:txBody>
          <a:bodyPr/>
          <a:lstStyle/>
          <a:p>
            <a:r>
              <a:rPr lang="en-US" b="1" dirty="0"/>
              <a:t>Doing all of this by ourselves consumes very precious TIME. </a:t>
            </a:r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man sitting at his desk with a book in his hand">
            <a:extLst>
              <a:ext uri="{FF2B5EF4-FFF2-40B4-BE49-F238E27FC236}">
                <a16:creationId xmlns:a16="http://schemas.microsoft.com/office/drawing/2014/main" id="{DF80E271-E84B-449B-9CF0-F34E075335A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000" y="0"/>
            <a:ext cx="5472000" cy="440054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ZA" dirty="0"/>
              <a:t>Solution</a:t>
            </a:r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3E48293B-B086-4048-863C-47E7C47880A1}"/>
              </a:ext>
            </a:extLst>
          </p:cNvPr>
          <p:cNvCxnSpPr>
            <a:cxnSpLocks/>
          </p:cNvCxnSpPr>
          <p:nvPr/>
        </p:nvCxnSpPr>
        <p:spPr bwMode="lt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Dr. Ricky: virtual assistant</a:t>
            </a:r>
          </a:p>
        </p:txBody>
      </p:sp>
      <p:sp>
        <p:nvSpPr>
          <p:cNvPr id="16" name="Rectangle 15" title="Icon Background">
            <a:extLst>
              <a:ext uri="{FF2B5EF4-FFF2-40B4-BE49-F238E27FC236}">
                <a16:creationId xmlns:a16="http://schemas.microsoft.com/office/drawing/2014/main" id="{05860339-31F7-4884-957E-5C40F818EBB8}"/>
              </a:ext>
            </a:extLst>
          </p:cNvPr>
          <p:cNvSpPr/>
          <p:nvPr/>
        </p:nvSpPr>
        <p:spPr>
          <a:xfrm>
            <a:off x="663079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5" name="Graphic 24" descr="Gold bars" title="Placeholder Icon">
            <a:extLst>
              <a:ext uri="{FF2B5EF4-FFF2-40B4-BE49-F238E27FC236}">
                <a16:creationId xmlns:a16="http://schemas.microsoft.com/office/drawing/2014/main" id="{7CF8B318-D925-4AA4-A626-B915F8B960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9925" y="2691354"/>
            <a:ext cx="516155" cy="5161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2" y="4130531"/>
            <a:ext cx="1800000" cy="36000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Personalize</a:t>
            </a:r>
          </a:p>
        </p:txBody>
      </p:sp>
      <p:cxnSp>
        <p:nvCxnSpPr>
          <p:cNvPr id="18" name="Straight Connector 17" title="Divider Line">
            <a:extLst>
              <a:ext uri="{FF2B5EF4-FFF2-40B4-BE49-F238E27FC236}">
                <a16:creationId xmlns:a16="http://schemas.microsoft.com/office/drawing/2014/main" id="{45C26E9A-3991-49A2-8D63-94C577E8A0AC}"/>
              </a:ext>
            </a:extLst>
          </p:cNvPr>
          <p:cNvCxnSpPr>
            <a:cxnSpLocks/>
          </p:cNvCxnSpPr>
          <p:nvPr/>
        </p:nvCxnSpPr>
        <p:spPr>
          <a:xfrm>
            <a:off x="6414002" y="4614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8002" y="4764931"/>
            <a:ext cx="1800000" cy="720000"/>
          </a:xfrm>
        </p:spPr>
        <p:txBody>
          <a:bodyPr/>
          <a:lstStyle/>
          <a:p>
            <a:r>
              <a:rPr lang="en-ZA" dirty="0"/>
              <a:t>You get to choose your study load based on your expected results.</a:t>
            </a:r>
            <a:endParaRPr lang="en-ZA" noProof="1"/>
          </a:p>
        </p:txBody>
      </p:sp>
      <p:sp>
        <p:nvSpPr>
          <p:cNvPr id="15" name="Rectangle 14" title="Icon Background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8545316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9" name="Graphic 28" descr="Pencil" title="Placeholder Icon">
            <a:extLst>
              <a:ext uri="{FF2B5EF4-FFF2-40B4-BE49-F238E27FC236}">
                <a16:creationId xmlns:a16="http://schemas.microsoft.com/office/drawing/2014/main" id="{87645AAE-99D6-4DF7-BBA8-ACD6942E164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4450" y="2691354"/>
            <a:ext cx="516155" cy="51615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02527" y="4130531"/>
            <a:ext cx="1800000" cy="36000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Authorize</a:t>
            </a:r>
          </a:p>
        </p:txBody>
      </p:sp>
      <p:cxnSp>
        <p:nvCxnSpPr>
          <p:cNvPr id="19" name="Straight Connector 18" title="Divider Line">
            <a:extLst>
              <a:ext uri="{FF2B5EF4-FFF2-40B4-BE49-F238E27FC236}">
                <a16:creationId xmlns:a16="http://schemas.microsoft.com/office/drawing/2014/main" id="{4EAA895A-8A04-4C68-83A5-3E4F5209FB7E}"/>
              </a:ext>
            </a:extLst>
          </p:cNvPr>
          <p:cNvCxnSpPr>
            <a:cxnSpLocks/>
          </p:cNvCxnSpPr>
          <p:nvPr/>
        </p:nvCxnSpPr>
        <p:spPr>
          <a:xfrm>
            <a:off x="8328527" y="4614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02527" y="4764931"/>
            <a:ext cx="1800000" cy="720000"/>
          </a:xfrm>
        </p:spPr>
        <p:txBody>
          <a:bodyPr/>
          <a:lstStyle/>
          <a:p>
            <a:r>
              <a:rPr lang="en-ZA" dirty="0"/>
              <a:t>The assistant does it all for you from study plan to class reminders.</a:t>
            </a:r>
            <a:endParaRPr lang="en-ZA" noProof="1"/>
          </a:p>
        </p:txBody>
      </p:sp>
      <p:sp>
        <p:nvSpPr>
          <p:cNvPr id="17" name="Rectangle 16" title="Icon Background">
            <a:extLst>
              <a:ext uri="{FF2B5EF4-FFF2-40B4-BE49-F238E27FC236}">
                <a16:creationId xmlns:a16="http://schemas.microsoft.com/office/drawing/2014/main" id="{7AEBBE7F-98BB-4059-8F15-7198C7DAC337}"/>
              </a:ext>
            </a:extLst>
          </p:cNvPr>
          <p:cNvSpPr/>
          <p:nvPr/>
        </p:nvSpPr>
        <p:spPr>
          <a:xfrm>
            <a:off x="1045984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7" name="Graphic 26" descr="Coins" title="Placeholder Icon">
            <a:extLst>
              <a:ext uri="{FF2B5EF4-FFF2-40B4-BE49-F238E27FC236}">
                <a16:creationId xmlns:a16="http://schemas.microsoft.com/office/drawing/2014/main" id="{2BC353DF-7455-49A6-8C40-1E0630E1DA88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58975" y="2691354"/>
            <a:ext cx="516155" cy="51615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117052" y="4130531"/>
            <a:ext cx="1800000" cy="36000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Realize</a:t>
            </a:r>
          </a:p>
        </p:txBody>
      </p:sp>
      <p:cxnSp>
        <p:nvCxnSpPr>
          <p:cNvPr id="20" name="Straight Connector 19" title="Divider Line">
            <a:extLst>
              <a:ext uri="{FF2B5EF4-FFF2-40B4-BE49-F238E27FC236}">
                <a16:creationId xmlns:a16="http://schemas.microsoft.com/office/drawing/2014/main" id="{59D2C94E-1924-4389-B84A-2828D610B220}"/>
              </a:ext>
            </a:extLst>
          </p:cNvPr>
          <p:cNvCxnSpPr>
            <a:cxnSpLocks/>
          </p:cNvCxnSpPr>
          <p:nvPr/>
        </p:nvCxnSpPr>
        <p:spPr>
          <a:xfrm>
            <a:off x="10243052" y="4614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7052" y="4764931"/>
            <a:ext cx="1800000" cy="720000"/>
          </a:xfrm>
        </p:spPr>
        <p:txBody>
          <a:bodyPr/>
          <a:lstStyle/>
          <a:p>
            <a:r>
              <a:rPr lang="en-ZA" dirty="0"/>
              <a:t>Use the assistant to its maximum potential and realize success.</a:t>
            </a:r>
            <a:endParaRPr lang="en-ZA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2673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23291"/>
            <a:ext cx="11340000" cy="432000"/>
          </a:xfrm>
        </p:spPr>
        <p:txBody>
          <a:bodyPr/>
          <a:lstStyle/>
          <a:p>
            <a:r>
              <a:rPr lang="en-ZA" dirty="0"/>
              <a:t>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B5E6-B409-4DC6-A6BD-4CDB7349C1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ZA" dirty="0"/>
              <a:t>There is an opportunity for success</a:t>
            </a:r>
          </a:p>
        </p:txBody>
      </p:sp>
      <p:sp>
        <p:nvSpPr>
          <p:cNvPr id="24" name="Rectangle 23" title="Icon Background">
            <a:extLst>
              <a:ext uri="{FF2B5EF4-FFF2-40B4-BE49-F238E27FC236}">
                <a16:creationId xmlns:a16="http://schemas.microsoft.com/office/drawing/2014/main" id="{8C1073E4-F5B8-41C9-BC20-6329036B5025}"/>
              </a:ext>
            </a:extLst>
          </p:cNvPr>
          <p:cNvSpPr/>
          <p:nvPr/>
        </p:nvSpPr>
        <p:spPr>
          <a:xfrm>
            <a:off x="2664538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38" name="Graphic 37" descr="Teacher" title="Placeholder Icon">
            <a:extLst>
              <a:ext uri="{FF2B5EF4-FFF2-40B4-BE49-F238E27FC236}">
                <a16:creationId xmlns:a16="http://schemas.microsoft.com/office/drawing/2014/main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0749" y="3038741"/>
            <a:ext cx="522000" cy="5220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ZA" dirty="0"/>
              <a:t>Feedback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 title="Divider Line">
            <a:extLst>
              <a:ext uri="{FF2B5EF4-FFF2-40B4-BE49-F238E27FC236}">
                <a16:creationId xmlns:a16="http://schemas.microsoft.com/office/drawing/2014/main" id="{3FBD2CC2-A27F-456D-8D6B-3CFE314DBA1A}"/>
              </a:ext>
            </a:extLst>
          </p:cNvPr>
          <p:cNvCxnSpPr>
            <a:cxnSpLocks/>
          </p:cNvCxnSpPr>
          <p:nvPr/>
        </p:nvCxnSpPr>
        <p:spPr>
          <a:xfrm>
            <a:off x="2447749" y="4487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E306DD9-7B8A-4C24-A2E4-926B6BF6C2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/>
              <a:t>All users will provide feedback regarding the services.</a:t>
            </a:r>
            <a:endParaRPr lang="en-ZA" noProof="1"/>
          </a:p>
        </p:txBody>
      </p:sp>
      <p:sp>
        <p:nvSpPr>
          <p:cNvPr id="23" name="Rectangle 22" title="Icon Background">
            <a:extLst>
              <a:ext uri="{FF2B5EF4-FFF2-40B4-BE49-F238E27FC236}">
                <a16:creationId xmlns:a16="http://schemas.microsoft.com/office/drawing/2014/main" id="{338D1D98-5389-456F-97BB-E9A6B2DEE098}"/>
              </a:ext>
            </a:extLst>
          </p:cNvPr>
          <p:cNvSpPr/>
          <p:nvPr/>
        </p:nvSpPr>
        <p:spPr>
          <a:xfrm>
            <a:off x="5544287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36" name="Graphic 35" descr="Group" title="Placeholder Icon">
            <a:extLst>
              <a:ext uri="{FF2B5EF4-FFF2-40B4-BE49-F238E27FC236}">
                <a16:creationId xmlns:a16="http://schemas.microsoft.com/office/drawing/2014/main" id="{2B973270-B0C3-44CB-8446-36F8BEB8232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0498" y="3038741"/>
            <a:ext cx="522000" cy="5220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EB121FC-C0E3-46F5-8451-FEBDE3886C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11497" y="4003531"/>
            <a:ext cx="2095637" cy="360000"/>
          </a:xfrm>
        </p:spPr>
        <p:txBody>
          <a:bodyPr/>
          <a:lstStyle/>
          <a:p>
            <a:r>
              <a:rPr lang="en-ZA" dirty="0"/>
              <a:t>Artificial Intelligence</a:t>
            </a:r>
          </a:p>
          <a:p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 title="Divider Line">
            <a:extLst>
              <a:ext uri="{FF2B5EF4-FFF2-40B4-BE49-F238E27FC236}">
                <a16:creationId xmlns:a16="http://schemas.microsoft.com/office/drawing/2014/main" id="{91E2A3AC-B89F-458B-A103-9681AD901A0B}"/>
              </a:ext>
            </a:extLst>
          </p:cNvPr>
          <p:cNvCxnSpPr>
            <a:cxnSpLocks/>
          </p:cNvCxnSpPr>
          <p:nvPr/>
        </p:nvCxnSpPr>
        <p:spPr>
          <a:xfrm>
            <a:off x="5327498" y="4487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8D751D2-CF20-41EC-9EC0-FE072FB970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ZA" dirty="0"/>
              <a:t>The feedback will be used to improve the suggestions of the assistant.</a:t>
            </a:r>
            <a:endParaRPr lang="en-ZA" noProof="1"/>
          </a:p>
        </p:txBody>
      </p:sp>
      <p:sp>
        <p:nvSpPr>
          <p:cNvPr id="25" name="Rectangle 24" title="Icon Background">
            <a:extLst>
              <a:ext uri="{FF2B5EF4-FFF2-40B4-BE49-F238E27FC236}">
                <a16:creationId xmlns:a16="http://schemas.microsoft.com/office/drawing/2014/main" id="{68564942-0718-48BF-9A1F-9EC35051A510}"/>
              </a:ext>
            </a:extLst>
          </p:cNvPr>
          <p:cNvSpPr/>
          <p:nvPr/>
        </p:nvSpPr>
        <p:spPr>
          <a:xfrm>
            <a:off x="8420100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40" name="Graphic 39" descr="Repeat" title="Placeholder Icon">
            <a:extLst>
              <a:ext uri="{FF2B5EF4-FFF2-40B4-BE49-F238E27FC236}">
                <a16:creationId xmlns:a16="http://schemas.microsoft.com/office/drawing/2014/main" id="{1CFBED44-D32C-4E5C-A5EC-2E34E1BF2F5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16311" y="3038741"/>
            <a:ext cx="522000" cy="5220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4988242-F2AD-4512-B0A1-DB6CCA2AC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 dirty="0"/>
              <a:t>Repeat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Straight Connector 21" title="Divider Line">
            <a:extLst>
              <a:ext uri="{FF2B5EF4-FFF2-40B4-BE49-F238E27FC236}">
                <a16:creationId xmlns:a16="http://schemas.microsoft.com/office/drawing/2014/main" id="{F494E1CA-0600-4970-93CD-9FB5EC22F9D8}"/>
              </a:ext>
            </a:extLst>
          </p:cNvPr>
          <p:cNvCxnSpPr>
            <a:cxnSpLocks/>
          </p:cNvCxnSpPr>
          <p:nvPr/>
        </p:nvCxnSpPr>
        <p:spPr>
          <a:xfrm>
            <a:off x="8207247" y="4487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54B138-BB2C-4433-AB1E-94E987A3E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ZA" dirty="0"/>
              <a:t>Constant Iteration of this process would bring improvement.</a:t>
            </a:r>
            <a:endParaRPr lang="en-ZA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845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erson standing on a sidewalk looking at his phone">
            <a:extLst>
              <a:ext uri="{FF2B5EF4-FFF2-40B4-BE49-F238E27FC236}">
                <a16:creationId xmlns:a16="http://schemas.microsoft.com/office/drawing/2014/main" id="{5AC4910C-C9A9-41E9-9252-939FB7AA00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 title="Dark semi-transparent background">
            <a:extLst>
              <a:ext uri="{FF2B5EF4-FFF2-40B4-BE49-F238E27FC236}">
                <a16:creationId xmlns:a16="http://schemas.microsoft.com/office/drawing/2014/main" id="{5159E9FA-E2FE-4ED3-AF77-6A386F661A9D}"/>
              </a:ext>
            </a:extLst>
          </p:cNvPr>
          <p:cNvSpPr/>
          <p:nvPr/>
        </p:nvSpPr>
        <p:spPr bwMode="gray">
          <a:xfrm>
            <a:off x="432000" y="0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Rectangle 29" descr="Light semi-transparent background" title="Light semi-transparent background">
            <a:extLst>
              <a:ext uri="{FF2B5EF4-FFF2-40B4-BE49-F238E27FC236}">
                <a16:creationId xmlns:a16="http://schemas.microsoft.com/office/drawing/2014/main" id="{2AFED906-603E-4575-A8EB-18849F6201A6}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ZA" dirty="0"/>
              <a:t>Real-life preview</a:t>
            </a:r>
          </a:p>
        </p:txBody>
      </p:sp>
      <p:cxnSp>
        <p:nvCxnSpPr>
          <p:cNvPr id="15" name="Straight Connector 14" title="Divider Line">
            <a:extLst>
              <a:ext uri="{FF2B5EF4-FFF2-40B4-BE49-F238E27FC236}">
                <a16:creationId xmlns:a16="http://schemas.microsoft.com/office/drawing/2014/main" id="{642D433C-2521-498F-AEB8-751A77CDE32F}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A new way to engage with your university courses.</a:t>
            </a:r>
          </a:p>
        </p:txBody>
      </p:sp>
      <p:grpSp>
        <p:nvGrpSpPr>
          <p:cNvPr id="21" name="Group 20" title="Placeholder Logo">
            <a:extLst>
              <a:ext uri="{FF2B5EF4-FFF2-40B4-BE49-F238E27FC236}">
                <a16:creationId xmlns:a16="http://schemas.microsoft.com/office/drawing/2014/main" id="{B6C6CF9E-253E-4427-A32A-5C2467E9C3E7}"/>
              </a:ext>
            </a:extLst>
          </p:cNvPr>
          <p:cNvGrpSpPr/>
          <p:nvPr/>
        </p:nvGrpSpPr>
        <p:grpSpPr>
          <a:xfrm>
            <a:off x="10474628" y="262234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EFE9CD-48EA-4600-88AA-120E29187B70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19FE9E-CD3D-4D03-9E47-BC22664E57E7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0F44737-B820-487B-8BCF-50DFB953CCB1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8906E3-194C-4A7B-9B6F-BF9D3EFF28A9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BD481A7-D8E6-4EC8-95C1-2C7D2A8766B0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6C26FE9-675A-4EF7-8373-CD61A41E74BE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588720-CF68-4E8C-9DBF-31165C84CBD4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699B46C-8436-4DB4-8FF1-254BCD5399CB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3689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Growth Strategy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314AEEE-BE7A-4B9C-84EC-8DB17BE9E8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How will we scale in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ZA" dirty="0"/>
              <a:t>Phase 1</a:t>
            </a:r>
            <a:br>
              <a:rPr lang="en-ZA" dirty="0"/>
            </a:br>
            <a:r>
              <a:rPr lang="en-ZA" sz="1400" dirty="0"/>
              <a:t>Year 1</a:t>
            </a:r>
            <a:endParaRPr lang="en-ZA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only available for a few College of Engineering courses.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of Success and room for improvement.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D4EA26-D1CF-447D-9275-30DF8584DD69}"/>
              </a:ext>
            </a:extLst>
          </p:cNvPr>
          <p:cNvSpPr>
            <a:spLocks noGrp="1"/>
          </p:cNvSpPr>
          <p:nvPr>
            <p:ph idx="12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ZA" dirty="0"/>
              <a:t>Phase 2</a:t>
            </a:r>
            <a:br>
              <a:rPr lang="en-ZA" dirty="0"/>
            </a:br>
            <a:r>
              <a:rPr lang="en-ZA" sz="1400" dirty="0"/>
              <a:t>Year 2 &amp; 3</a:t>
            </a:r>
            <a:endParaRPr lang="en-ZA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992CF22-512B-4CE4-8046-E36F2B7A9AC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expanding to the entire college.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Continuous analysis of performance.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ZA" dirty="0"/>
              <a:t>Phase 3</a:t>
            </a:r>
            <a:br>
              <a:rPr lang="en-ZA" dirty="0"/>
            </a:br>
            <a:r>
              <a:rPr lang="en-ZA" sz="1400" dirty="0"/>
              <a:t>Post Year 3</a:t>
            </a:r>
            <a:endParaRPr lang="en-ZA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7952536-315E-4C3D-883B-243405D2989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Attempt to make it an official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CityU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Service.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it available for all courses throughout university.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Potential for usage by any university student.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6958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A group of people in a room through a glass wall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32" name="Rectangle 31" title="Dark semi-transparent background">
            <a:extLst>
              <a:ext uri="{FF2B5EF4-FFF2-40B4-BE49-F238E27FC236}">
                <a16:creationId xmlns:a16="http://schemas.microsoft.com/office/drawing/2014/main" id="{A851B3CA-790D-465D-9B97-AA9876E357B9}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ZA" dirty="0"/>
              <a:t>Thank You</a:t>
            </a:r>
          </a:p>
        </p:txBody>
      </p:sp>
      <p:cxnSp>
        <p:nvCxnSpPr>
          <p:cNvPr id="16" name="Straight Connector 15" title="Divider Line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458128" y="2725222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程功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ch Pitch Deck_SB - v6.potx" id="{93EB355F-44AA-4C3B-B422-06FEF3368D10}" vid="{6D3ED4B3-79CD-40AE-9163-46339FA987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0</TotalTime>
  <Words>287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Tahoma</vt:lpstr>
      <vt:lpstr>Times New Roman</vt:lpstr>
      <vt:lpstr>Office Theme</vt:lpstr>
      <vt:lpstr>Redefining your studies</vt:lpstr>
      <vt:lpstr>The Problem</vt:lpstr>
      <vt:lpstr>Solution</vt:lpstr>
      <vt:lpstr>Mechanism</vt:lpstr>
      <vt:lpstr>Real-life preview</vt:lpstr>
      <vt:lpstr>Growth Strategy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2019-01-27T02:50:26Z</dcterms:created>
  <dcterms:modified xsi:type="dcterms:W3CDTF">2019-01-27T06:02:00Z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2018-08-01T18:58:27.2090037Z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