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D9972F-F55E-4DCF-8EF2-1E06BD662920}">
  <a:tblStyle styleId="{FCD9972F-F55E-4DCF-8EF2-1E06BD6629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6bc9785b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6bc9785b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6bc978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6bc978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6bc978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6bc978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6bc9785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6bc9785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6bc9785b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6bc9785b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6bc978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6bc978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6bc9785b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6bc9785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6bc978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6bc978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6bc978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6bc978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993200" y="2072200"/>
            <a:ext cx="2997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6000">
                <a:solidFill>
                  <a:srgbClr val="FFFFFF"/>
                </a:solidFill>
              </a:rPr>
              <a:t>END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 amt="28000"/>
          </a:blip>
          <a:srcRect b="25184" l="0" r="0" t="4486"/>
          <a:stretch/>
        </p:blipFill>
        <p:spPr>
          <a:xfrm>
            <a:off x="-33675" y="0"/>
            <a:ext cx="92141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313108" y="255350"/>
            <a:ext cx="8520600" cy="2052600"/>
          </a:xfrm>
          <a:prstGeom prst="rect">
            <a:avLst/>
          </a:prstGeom>
          <a:effectLst>
            <a:outerShdw blurRad="342900" rotWithShape="0" algn="bl" dist="9525">
              <a:srgbClr val="F3F3F3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zh-HK" sz="2300">
                <a:solidFill>
                  <a:srgbClr val="073763"/>
                </a:solidFill>
              </a:rPr>
              <a:t>Extract Information from Annual Report for Account Opening Purpose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810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0B5394"/>
                </a:solidFill>
              </a:rPr>
              <a:t>Team: The Booleans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 amt="52999"/>
          </a:blip>
          <a:stretch>
            <a:fillRect/>
          </a:stretch>
        </p:blipFill>
        <p:spPr>
          <a:xfrm>
            <a:off x="4113427" y="2536552"/>
            <a:ext cx="1061672" cy="106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5193675" y="379067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Methodology-Extracting 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650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Scan through all the JSON files from training folders and select the page IDs which possess entity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Count the occurrence time of each words from all the hOCR files with selected entity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Delete the most frequent and least frequent words from the word list.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945750" y="2824575"/>
            <a:ext cx="16182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acquisition,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amounting,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co,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	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	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statements, 1201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financial, 1219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audit, 1274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 amt="23000"/>
          </a:blip>
          <a:srcRect b="0" l="0" r="0" t="0"/>
          <a:stretch/>
        </p:blipFill>
        <p:spPr>
          <a:xfrm>
            <a:off x="1726350" y="2844300"/>
            <a:ext cx="1904625" cy="17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904350" y="2886775"/>
            <a:ext cx="27237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(</a:t>
            </a:r>
            <a:r>
              <a:rPr lang="zh-HK"/>
              <a:t>1, 111), (1, 112), (</a:t>
            </a:r>
            <a:r>
              <a:rPr lang="zh-HK">
                <a:solidFill>
                  <a:schemeClr val="dk1"/>
                </a:solidFill>
              </a:rPr>
              <a:t>1,  67</a:t>
            </a:r>
            <a:r>
              <a:rPr lang="zh-HK"/>
              <a:t>)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… (59, 253), (59,250), (59,253)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859388" y="4603350"/>
            <a:ext cx="813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outputs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308600" y="4603350"/>
            <a:ext cx="740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inputs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3866250" y="2844300"/>
            <a:ext cx="2799900" cy="17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Methodology-Model training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13" y="1134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Feed the model with the word list(word + position)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Neural Network structure: 330/16/8/1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256 data points/</a:t>
            </a:r>
            <a:r>
              <a:rPr lang="zh-HK"/>
              <a:t>500 test batches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Each data point is either true or false whether the word from the word list is on the page.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550" y="2459875"/>
            <a:ext cx="2114949" cy="25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-725725" y="27751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706575" y="1875725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Selection of results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1367750" y="17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{FCD9972F-F55E-4DCF-8EF2-1E06BD662920}</a:tableStyleId>
              </a:tblPr>
              <a:tblGrid>
                <a:gridCol w="1367475"/>
                <a:gridCol w="961850"/>
                <a:gridCol w="1035600"/>
                <a:gridCol w="961875"/>
                <a:gridCol w="1081700"/>
                <a:gridCol w="1081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Test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avg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50/50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true/true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0.872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random/overal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7322975" y="552613"/>
            <a:ext cx="5853225" cy="58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Training efficiency</a:t>
            </a: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1931100" y="1017725"/>
            <a:ext cx="5178300" cy="3794400"/>
            <a:chOff x="1524075" y="1017725"/>
            <a:chExt cx="5178300" cy="3794400"/>
          </a:xfrm>
        </p:grpSpPr>
        <p:pic>
          <p:nvPicPr>
            <p:cNvPr id="98" name="Google Shape;9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7175" y="1017725"/>
              <a:ext cx="4555200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8"/>
            <p:cNvSpPr txBox="1"/>
            <p:nvPr/>
          </p:nvSpPr>
          <p:spPr>
            <a:xfrm>
              <a:off x="3761175" y="4434125"/>
              <a:ext cx="13272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/>
                <a:t>Time/Iteration</a:t>
              </a: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1524075" y="2607500"/>
              <a:ext cx="6957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/>
                <a:t>Error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-4475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00" y="587426"/>
            <a:ext cx="7068775" cy="3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Possible Further Application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Removing non English words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5269275" y="1681238"/>
            <a:ext cx="5853225" cy="58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Work distribution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Alex: Neural network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Jonathan: Prepare training data, interpret the json/hORC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Ken: Support drafting, Search keyword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Eric: Drafting, Extract data from hOCR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/>
              <a:t>Killian: Support drafting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712400" y="-709737"/>
            <a:ext cx="5853225" cy="58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