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64" r:id="rId2"/>
    <p:sldId id="256" r:id="rId3"/>
    <p:sldId id="265" r:id="rId4"/>
    <p:sldId id="258" r:id="rId5"/>
    <p:sldId id="257" r:id="rId6"/>
    <p:sldId id="259" r:id="rId7"/>
    <p:sldId id="266" r:id="rId8"/>
    <p:sldId id="267" r:id="rId9"/>
    <p:sldId id="269" r:id="rId10"/>
    <p:sldId id="275" r:id="rId11"/>
    <p:sldId id="270" r:id="rId12"/>
    <p:sldId id="271" r:id="rId13"/>
    <p:sldId id="272" r:id="rId14"/>
    <p:sldId id="273" r:id="rId15"/>
    <p:sldId id="263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92D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90" d="100"/>
          <a:sy n="90" d="100"/>
        </p:scale>
        <p:origin x="55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8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5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8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0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5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674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9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0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6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3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7698A-FFB6-419F-B7AE-64D0D70B7B8D}"/>
              </a:ext>
            </a:extLst>
          </p:cNvPr>
          <p:cNvSpPr txBox="1"/>
          <p:nvPr/>
        </p:nvSpPr>
        <p:spPr>
          <a:xfrm>
            <a:off x="606000" y="328151"/>
            <a:ext cx="11392221" cy="3100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865"/>
              </a:lnSpc>
              <a:spcBef>
                <a:spcPts val="2145"/>
              </a:spcBef>
              <a:tabLst>
                <a:tab pos="2037714" algn="l"/>
                <a:tab pos="2628265" algn="l"/>
              </a:tabLst>
            </a:pPr>
            <a:r>
              <a:rPr lang="en-IN" sz="3200" spc="-30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  <a:p>
            <a:pPr algn="ctr">
              <a:lnSpc>
                <a:spcPts val="2865"/>
              </a:lnSpc>
              <a:spcBef>
                <a:spcPts val="2145"/>
              </a:spcBef>
              <a:tabLst>
                <a:tab pos="2037714" algn="l"/>
                <a:tab pos="2628265" algn="l"/>
              </a:tabLst>
            </a:pPr>
            <a:r>
              <a:rPr lang="en-IN" sz="3200" spc="-30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ts val="2865"/>
              </a:lnSpc>
              <a:spcBef>
                <a:spcPts val="2145"/>
              </a:spcBef>
              <a:tabLst>
                <a:tab pos="2037714" algn="l"/>
                <a:tab pos="2628265" algn="l"/>
              </a:tabLst>
            </a:pPr>
            <a:endParaRPr lang="en-IN" sz="3200" dirty="0">
              <a:solidFill>
                <a:schemeClr val="accent5">
                  <a:lumMod val="50000"/>
                </a:schemeClr>
              </a:solidFill>
              <a:uFill>
                <a:solidFill>
                  <a:srgbClr val="C00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32-bit RISC-V ALU and</a:t>
            </a:r>
            <a:b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ARM via Simple Bus with Scan Testability</a:t>
            </a:r>
            <a:endParaRPr lang="en-DE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D60E1-745D-5F64-C2D9-5455FDD6E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9" y="5248271"/>
            <a:ext cx="2933377" cy="100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F5C755-8107-C220-2EC1-6957C01B6B3D}"/>
              </a:ext>
            </a:extLst>
          </p:cNvPr>
          <p:cNvSpPr/>
          <p:nvPr/>
        </p:nvSpPr>
        <p:spPr>
          <a:xfrm>
            <a:off x="606000" y="3569029"/>
            <a:ext cx="1098000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429D0-3568-F04B-1430-AEA4366046FE}"/>
              </a:ext>
            </a:extLst>
          </p:cNvPr>
          <p:cNvSpPr txBox="1"/>
          <p:nvPr/>
        </p:nvSpPr>
        <p:spPr>
          <a:xfrm>
            <a:off x="606000" y="3959440"/>
            <a:ext cx="34962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pPr rtl="0"/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Nishanth Lazar Mohan</a:t>
            </a:r>
          </a:p>
          <a:p>
            <a:pPr rtl="0"/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Omkar 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Nimith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Muthabyraiah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Tejaswi Satish</a:t>
            </a:r>
          </a:p>
          <a:p>
            <a:pPr rtl="0"/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Jayant Patil</a:t>
            </a:r>
          </a:p>
          <a:p>
            <a:pPr rtl="0"/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Tsedalu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Fentaw</a:t>
            </a: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Mekonen</a:t>
            </a:r>
            <a:b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b="0" i="0" dirty="0">
                <a:solidFill>
                  <a:srgbClr val="49536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59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EEBE9-81E9-5A36-26D8-31E65FAA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21FCD39-F771-16AD-9D39-E81B967AB6C1}"/>
              </a:ext>
            </a:extLst>
          </p:cNvPr>
          <p:cNvSpPr txBox="1">
            <a:spLocks/>
          </p:cNvSpPr>
          <p:nvPr/>
        </p:nvSpPr>
        <p:spPr>
          <a:xfrm>
            <a:off x="3706821" y="517590"/>
            <a:ext cx="4351867" cy="75819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CAE1B-8B84-C6B5-DE8D-B90A8B62BE16}"/>
              </a:ext>
            </a:extLst>
          </p:cNvPr>
          <p:cNvSpPr txBox="1">
            <a:spLocks/>
          </p:cNvSpPr>
          <p:nvPr/>
        </p:nvSpPr>
        <p:spPr>
          <a:xfrm>
            <a:off x="1740331" y="507819"/>
            <a:ext cx="8082492" cy="4538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Design Elements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DD2B7AD0-0CB9-FEEA-A48C-3678219D8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82" y="1282316"/>
            <a:ext cx="6347874" cy="50580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3989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EEBE9-81E9-5A36-26D8-31E65FAA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21FCD39-F771-16AD-9D39-E81B967AB6C1}"/>
              </a:ext>
            </a:extLst>
          </p:cNvPr>
          <p:cNvSpPr txBox="1">
            <a:spLocks/>
          </p:cNvSpPr>
          <p:nvPr/>
        </p:nvSpPr>
        <p:spPr>
          <a:xfrm>
            <a:off x="3706821" y="517590"/>
            <a:ext cx="4351867" cy="75819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B9C51-6EAC-E922-5254-D67EC117176C}"/>
              </a:ext>
            </a:extLst>
          </p:cNvPr>
          <p:cNvSpPr txBox="1">
            <a:spLocks/>
          </p:cNvSpPr>
          <p:nvPr/>
        </p:nvSpPr>
        <p:spPr>
          <a:xfrm>
            <a:off x="690463" y="151982"/>
            <a:ext cx="10954137" cy="1294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 Bit ALU AND &amp; OR</a:t>
            </a: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BA1380F-E6C3-1F7F-AC1B-5201993C11DC}"/>
              </a:ext>
            </a:extLst>
          </p:cNvPr>
          <p:cNvSpPr txBox="1">
            <a:spLocks/>
          </p:cNvSpPr>
          <p:nvPr/>
        </p:nvSpPr>
        <p:spPr>
          <a:xfrm>
            <a:off x="93305" y="1744821"/>
            <a:ext cx="12017831" cy="5036972"/>
          </a:xfrm>
          <a:prstGeom prst="rect">
            <a:avLst/>
          </a:prstGeom>
        </p:spPr>
        <p:txBody>
          <a:bodyPr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Wingdings" pitchFamily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the inputs from the ARM and performs the operation of operand 1 AND operand 2 or operand 1 OR operand</a:t>
            </a:r>
          </a:p>
          <a:p>
            <a:pPr marL="571500" indent="-571500">
              <a:buFont typeface="Wingdings" pitchFamily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whether the value of operation is 0 or 1.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4BACB035-37ED-809B-2A14-6CF13EA5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53" y="3207720"/>
            <a:ext cx="6610353" cy="287473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6200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EEBE9-81E9-5A36-26D8-31E65FAA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21FCD39-F771-16AD-9D39-E81B967AB6C1}"/>
              </a:ext>
            </a:extLst>
          </p:cNvPr>
          <p:cNvSpPr txBox="1">
            <a:spLocks/>
          </p:cNvSpPr>
          <p:nvPr/>
        </p:nvSpPr>
        <p:spPr>
          <a:xfrm>
            <a:off x="3706821" y="517590"/>
            <a:ext cx="4351867" cy="75819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E18FC-8CD9-828A-7DDA-63FE656F0AE2}"/>
              </a:ext>
            </a:extLst>
          </p:cNvPr>
          <p:cNvSpPr txBox="1">
            <a:spLocks/>
          </p:cNvSpPr>
          <p:nvPr/>
        </p:nvSpPr>
        <p:spPr>
          <a:xfrm>
            <a:off x="1418597" y="706109"/>
            <a:ext cx="10954137" cy="1294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and Subtraction of ALU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F8BE-5047-9073-2F5C-6AB779082D07}"/>
              </a:ext>
            </a:extLst>
          </p:cNvPr>
          <p:cNvSpPr txBox="1">
            <a:spLocks/>
          </p:cNvSpPr>
          <p:nvPr/>
        </p:nvSpPr>
        <p:spPr>
          <a:xfrm>
            <a:off x="93305" y="1744821"/>
            <a:ext cx="12017831" cy="5036972"/>
          </a:xfrm>
          <a:prstGeom prst="rect">
            <a:avLst/>
          </a:prstGeom>
        </p:spPr>
        <p:txBody>
          <a:bodyPr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A green line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D9525CFA-3A96-5F0B-19D3-2D7EB9A3E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571" y="2255936"/>
            <a:ext cx="5365104" cy="285516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733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EEBE9-81E9-5A36-26D8-31E65FAA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D46944-3794-B652-419F-5896EED0CC99}"/>
              </a:ext>
            </a:extLst>
          </p:cNvPr>
          <p:cNvSpPr txBox="1">
            <a:spLocks/>
          </p:cNvSpPr>
          <p:nvPr/>
        </p:nvSpPr>
        <p:spPr>
          <a:xfrm>
            <a:off x="868264" y="1"/>
            <a:ext cx="9448896" cy="1043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32 Bit ALU Operation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F5AD5-2955-64FF-0C39-F73266B8474F}"/>
              </a:ext>
            </a:extLst>
          </p:cNvPr>
          <p:cNvSpPr txBox="1">
            <a:spLocks/>
          </p:cNvSpPr>
          <p:nvPr/>
        </p:nvSpPr>
        <p:spPr>
          <a:xfrm>
            <a:off x="271105" y="1592839"/>
            <a:ext cx="10366425" cy="4062248"/>
          </a:xfrm>
          <a:prstGeom prst="rect">
            <a:avLst/>
          </a:prstGeom>
        </p:spPr>
        <p:txBody>
          <a:bodyPr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80000"/>
              </a:lnSpc>
              <a:buFont typeface="Wingdings" pitchFamily="2"/>
              <a:buChar char="v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571500" indent="-571500">
              <a:lnSpc>
                <a:spcPct val="80000"/>
              </a:lnSpc>
              <a:buFont typeface="Wingdings" pitchFamily="2"/>
              <a:buChar char="v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571500" indent="-571500">
              <a:lnSpc>
                <a:spcPct val="80000"/>
              </a:lnSpc>
              <a:buFont typeface="Wingdings" pitchFamily="2"/>
              <a:buChar char="v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pPr marL="571500" indent="-571500">
              <a:lnSpc>
                <a:spcPct val="80000"/>
              </a:lnSpc>
              <a:buFont typeface="Wingdings" pitchFamily="2"/>
              <a:buChar char="v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</a:p>
          <a:p>
            <a:pPr marL="571500" indent="-571500">
              <a:lnSpc>
                <a:spcPct val="80000"/>
              </a:lnSpc>
              <a:buFont typeface="Wingdings" pitchFamily="2"/>
              <a:buChar char="v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STL</a:t>
            </a:r>
          </a:p>
          <a:p>
            <a:pPr marL="571500" indent="-571500">
              <a:lnSpc>
                <a:spcPct val="80000"/>
              </a:lnSpc>
              <a:buFont typeface="Wingdings" pitchFamily="2"/>
              <a:buChar char="v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 descr="A diagram of a machine&#10;&#10;Description automatically generated">
            <a:extLst>
              <a:ext uri="{FF2B5EF4-FFF2-40B4-BE49-F238E27FC236}">
                <a16:creationId xmlns:a16="http://schemas.microsoft.com/office/drawing/2014/main" id="{C93C004F-3CE9-F37C-D005-099746BE1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879" y="1592839"/>
            <a:ext cx="5915921" cy="434482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583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EEBE9-81E9-5A36-26D8-31E65FAA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21FCD39-F771-16AD-9D39-E81B967AB6C1}"/>
              </a:ext>
            </a:extLst>
          </p:cNvPr>
          <p:cNvSpPr txBox="1">
            <a:spLocks/>
          </p:cNvSpPr>
          <p:nvPr/>
        </p:nvSpPr>
        <p:spPr>
          <a:xfrm>
            <a:off x="3706821" y="517590"/>
            <a:ext cx="4351867" cy="75819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3670C-547B-3B8E-5ADD-6002C5E2AE65}"/>
              </a:ext>
            </a:extLst>
          </p:cNvPr>
          <p:cNvSpPr txBox="1">
            <a:spLocks/>
          </p:cNvSpPr>
          <p:nvPr/>
        </p:nvSpPr>
        <p:spPr>
          <a:xfrm>
            <a:off x="690463" y="151982"/>
            <a:ext cx="10954137" cy="1294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Control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16745-792C-3889-095B-E1FDA910994A}"/>
              </a:ext>
            </a:extLst>
          </p:cNvPr>
          <p:cNvSpPr txBox="1">
            <a:spLocks/>
          </p:cNvSpPr>
          <p:nvPr/>
        </p:nvSpPr>
        <p:spPr>
          <a:xfrm>
            <a:off x="93305" y="1744821"/>
            <a:ext cx="12017831" cy="5036972"/>
          </a:xfrm>
          <a:prstGeom prst="rect">
            <a:avLst/>
          </a:prstGeom>
        </p:spPr>
        <p:txBody>
          <a:bodyPr anchorCtr="0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b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70000"/>
              </a:lnSpc>
              <a:buFont typeface="Wingdings" pitchFamily="2"/>
              <a:buChar char="v"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93928E90-9BF0-5B7E-791A-7C66358F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328" y="1897453"/>
            <a:ext cx="5904838" cy="341715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6459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BB9E-4960-F039-DB1B-AB4DB28B8F37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236663" y="-195263"/>
            <a:ext cx="10955337" cy="1293813"/>
          </a:xfrm>
        </p:spPr>
        <p:txBody>
          <a:bodyPr/>
          <a:lstStyle/>
          <a:p>
            <a:pPr lvl="0"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 Result of 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F6444-93A8-2CCF-332F-4FC306A573A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4625" y="1744663"/>
            <a:ext cx="12017375" cy="4960937"/>
          </a:xfrm>
        </p:spPr>
        <p:txBody>
          <a:bodyPr anchorCtr="0"/>
          <a:lstStyle/>
          <a:p>
            <a:pPr lvl="0" algn="l">
              <a:lnSpc>
                <a:spcPct val="70000"/>
              </a:lnSpc>
            </a:pPr>
            <a:br>
              <a:rPr lang="en-US" sz="900" dirty="0"/>
            </a:br>
            <a:br>
              <a:rPr lang="en-US" sz="1100" dirty="0"/>
            </a:br>
            <a:endParaRPr lang="en-US" sz="1400" dirty="0">
              <a:latin typeface="NimbusRomNo9L-Regu"/>
            </a:endParaRPr>
          </a:p>
          <a:p>
            <a:pPr marL="285750" lvl="0" indent="-285750" algn="l">
              <a:lnSpc>
                <a:spcPct val="70000"/>
              </a:lnSpc>
              <a:buFont typeface="Wingdings" pitchFamily="2"/>
              <a:buChar char="v"/>
            </a:pPr>
            <a:endParaRPr lang="en-US" sz="1400" dirty="0">
              <a:latin typeface="NimbusRomNo9L-Regu"/>
            </a:endParaRPr>
          </a:p>
          <a:p>
            <a:pPr lvl="0">
              <a:lnSpc>
                <a:spcPct val="70000"/>
              </a:lnSpc>
            </a:pPr>
            <a:br>
              <a:rPr lang="en-US" sz="2200" dirty="0"/>
            </a:br>
            <a:br>
              <a:rPr lang="en-US" sz="2700" dirty="0">
                <a:latin typeface="Times New Roman" pitchFamily="18"/>
                <a:cs typeface="Times New Roman" pitchFamily="18"/>
              </a:rPr>
            </a:br>
            <a:br>
              <a:rPr lang="en-US" sz="2700" dirty="0">
                <a:latin typeface="Times New Roman" pitchFamily="18"/>
                <a:cs typeface="Times New Roman" pitchFamily="18"/>
              </a:rPr>
            </a:br>
            <a:endParaRPr lang="en-US" sz="1900" dirty="0">
              <a:latin typeface="Times New Roman" pitchFamily="18"/>
              <a:cs typeface="Times New Roman" pitchFamily="18"/>
            </a:endParaRPr>
          </a:p>
        </p:txBody>
      </p:sp>
      <p:pic>
        <p:nvPicPr>
          <p:cNvPr id="4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5182BFB-02A6-6EC1-6B00-566E04DA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46" y="1099118"/>
            <a:ext cx="8852708" cy="51131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3EC414-3C7A-A004-DCC0-73F477D8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459A-AE83-82CE-32DA-4D19FB001D92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941917" y="-394878"/>
            <a:ext cx="10953750" cy="1293813"/>
          </a:xfrm>
        </p:spPr>
        <p:txBody>
          <a:bodyPr/>
          <a:lstStyle/>
          <a:p>
            <a:pPr lvl="0"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 Result of 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344D4-A28B-B9A1-D581-3EDD81A1568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4625" y="1744663"/>
            <a:ext cx="12017375" cy="4960937"/>
          </a:xfrm>
        </p:spPr>
        <p:txBody>
          <a:bodyPr anchorCtr="0"/>
          <a:lstStyle/>
          <a:p>
            <a:pPr lvl="0" algn="l">
              <a:lnSpc>
                <a:spcPct val="70000"/>
              </a:lnSpc>
            </a:pPr>
            <a:br>
              <a:rPr lang="en-US" sz="900" dirty="0"/>
            </a:br>
            <a:br>
              <a:rPr lang="en-US" sz="1100" dirty="0"/>
            </a:br>
            <a:endParaRPr lang="en-US" sz="1400" dirty="0">
              <a:latin typeface="NimbusRomNo9L-Regu"/>
            </a:endParaRPr>
          </a:p>
          <a:p>
            <a:pPr marL="285750" lvl="0" indent="-285750" algn="l">
              <a:lnSpc>
                <a:spcPct val="70000"/>
              </a:lnSpc>
              <a:buFont typeface="Wingdings" pitchFamily="2"/>
              <a:buChar char="v"/>
            </a:pPr>
            <a:endParaRPr lang="en-US" sz="1400" dirty="0">
              <a:latin typeface="NimbusRomNo9L-Regu"/>
            </a:endParaRPr>
          </a:p>
          <a:p>
            <a:pPr lvl="0">
              <a:lnSpc>
                <a:spcPct val="70000"/>
              </a:lnSpc>
            </a:pPr>
            <a:br>
              <a:rPr lang="en-US" sz="2200" dirty="0"/>
            </a:br>
            <a:br>
              <a:rPr lang="en-US" sz="2700" dirty="0">
                <a:latin typeface="Times New Roman" pitchFamily="18"/>
                <a:cs typeface="Times New Roman" pitchFamily="18"/>
              </a:rPr>
            </a:br>
            <a:br>
              <a:rPr lang="en-US" sz="2700" dirty="0">
                <a:latin typeface="Times New Roman" pitchFamily="18"/>
                <a:cs typeface="Times New Roman" pitchFamily="18"/>
              </a:rPr>
            </a:br>
            <a:endParaRPr lang="en-US" sz="1900" dirty="0">
              <a:latin typeface="Times New Roman" pitchFamily="18"/>
              <a:cs typeface="Times New Roman" pitchFamily="18"/>
            </a:endParaRPr>
          </a:p>
        </p:txBody>
      </p:sp>
      <p:pic>
        <p:nvPicPr>
          <p:cNvPr id="4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E8B2C64-978F-AF5C-C551-47AC763B2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14" y="813620"/>
            <a:ext cx="9755294" cy="5510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384227-8F2F-0024-7056-351D8EE81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F6BB-EE43-EA09-083C-93924DC2F180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2508250" y="-409627"/>
            <a:ext cx="10953750" cy="1293813"/>
          </a:xfrm>
        </p:spPr>
        <p:txBody>
          <a:bodyPr/>
          <a:lstStyle/>
          <a:p>
            <a:pPr lvl="0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 Result of Addition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1BF28-1D82-4899-C9FD-5DE1CCA40BB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4625" y="1744663"/>
            <a:ext cx="12017375" cy="5113337"/>
          </a:xfrm>
        </p:spPr>
        <p:txBody>
          <a:bodyPr anchorCtr="0"/>
          <a:lstStyle/>
          <a:p>
            <a:pPr lvl="0" algn="l">
              <a:lnSpc>
                <a:spcPct val="70000"/>
              </a:lnSpc>
            </a:pPr>
            <a:br>
              <a:rPr lang="en-US" sz="900"/>
            </a:br>
            <a:br>
              <a:rPr lang="en-US" sz="1100"/>
            </a:br>
            <a:endParaRPr lang="en-US" sz="1400">
              <a:latin typeface="NimbusRomNo9L-Regu"/>
            </a:endParaRPr>
          </a:p>
          <a:p>
            <a:pPr marL="285750" lvl="0" indent="-285750" algn="l">
              <a:lnSpc>
                <a:spcPct val="70000"/>
              </a:lnSpc>
              <a:buFont typeface="Wingdings" pitchFamily="2"/>
              <a:buChar char="v"/>
            </a:pPr>
            <a:endParaRPr lang="en-US" sz="1400">
              <a:latin typeface="NimbusRomNo9L-Regu"/>
            </a:endParaRPr>
          </a:p>
          <a:p>
            <a:pPr lvl="0">
              <a:lnSpc>
                <a:spcPct val="70000"/>
              </a:lnSpc>
            </a:pPr>
            <a:br>
              <a:rPr lang="en-US" sz="2200"/>
            </a:br>
            <a:br>
              <a:rPr lang="en-US" sz="2700">
                <a:latin typeface="Times New Roman" pitchFamily="18"/>
                <a:cs typeface="Times New Roman" pitchFamily="18"/>
              </a:rPr>
            </a:br>
            <a:br>
              <a:rPr lang="en-US" sz="2700">
                <a:latin typeface="Times New Roman" pitchFamily="18"/>
                <a:cs typeface="Times New Roman" pitchFamily="18"/>
              </a:rPr>
            </a:br>
            <a:endParaRPr lang="en-US" sz="1900">
              <a:latin typeface="Times New Roman" pitchFamily="18"/>
              <a:cs typeface="Times New Roman" pitchFamily="18"/>
            </a:endParaRPr>
          </a:p>
        </p:txBody>
      </p:sp>
      <p:pic>
        <p:nvPicPr>
          <p:cNvPr id="4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4D26DBF1-B38F-3B32-457C-9764A6D3A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574" y="767188"/>
            <a:ext cx="8374852" cy="554047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8C8130-EBB6-CA46-8B2E-7B6A90E0E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31B8-B20F-2788-27F1-B356E4BBF001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2034116" y="-321733"/>
            <a:ext cx="10953750" cy="1293813"/>
          </a:xfrm>
        </p:spPr>
        <p:txBody>
          <a:bodyPr/>
          <a:lstStyle/>
          <a:p>
            <a:pPr lvl="0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 Result of Subtraction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33518-7B89-885B-800D-01B6C36FC23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4625" y="1744663"/>
            <a:ext cx="12017375" cy="5113337"/>
          </a:xfrm>
        </p:spPr>
        <p:txBody>
          <a:bodyPr anchorCtr="0"/>
          <a:lstStyle/>
          <a:p>
            <a:pPr lvl="0" algn="l">
              <a:lnSpc>
                <a:spcPct val="70000"/>
              </a:lnSpc>
            </a:pPr>
            <a:br>
              <a:rPr lang="en-US" sz="900"/>
            </a:br>
            <a:br>
              <a:rPr lang="en-US" sz="1100"/>
            </a:br>
            <a:endParaRPr lang="en-US" sz="1400">
              <a:latin typeface="NimbusRomNo9L-Regu"/>
            </a:endParaRPr>
          </a:p>
          <a:p>
            <a:pPr marL="285750" lvl="0" indent="-285750" algn="l">
              <a:lnSpc>
                <a:spcPct val="70000"/>
              </a:lnSpc>
              <a:buFont typeface="Wingdings" pitchFamily="2"/>
              <a:buChar char="v"/>
            </a:pPr>
            <a:endParaRPr lang="en-US" sz="1400">
              <a:latin typeface="NimbusRomNo9L-Regu"/>
            </a:endParaRPr>
          </a:p>
          <a:p>
            <a:pPr lvl="0">
              <a:lnSpc>
                <a:spcPct val="70000"/>
              </a:lnSpc>
            </a:pPr>
            <a:br>
              <a:rPr lang="en-US" sz="2200"/>
            </a:br>
            <a:br>
              <a:rPr lang="en-US" sz="2700">
                <a:latin typeface="Times New Roman" pitchFamily="18"/>
                <a:cs typeface="Times New Roman" pitchFamily="18"/>
              </a:rPr>
            </a:br>
            <a:br>
              <a:rPr lang="en-US" sz="2700">
                <a:latin typeface="Times New Roman" pitchFamily="18"/>
                <a:cs typeface="Times New Roman" pitchFamily="18"/>
              </a:rPr>
            </a:br>
            <a:endParaRPr lang="en-US" sz="1900">
              <a:latin typeface="Times New Roman" pitchFamily="18"/>
              <a:cs typeface="Times New Roman" pitchFamily="18"/>
            </a:endParaRPr>
          </a:p>
        </p:txBody>
      </p:sp>
      <p:pic>
        <p:nvPicPr>
          <p:cNvPr id="4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64BD7C3-F6F5-0468-D8C6-FEFC0ED6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63" y="848146"/>
            <a:ext cx="10036003" cy="538740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33BFC-E554-AEF9-3593-E46A62134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1FE8-C13A-CC6D-1D5C-EA4962C37B03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238250" y="-93133"/>
            <a:ext cx="10953750" cy="929746"/>
          </a:xfrm>
        </p:spPr>
        <p:txBody>
          <a:bodyPr/>
          <a:lstStyle/>
          <a:p>
            <a:pPr lvl="0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 Result of Set less than 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83A92-46CF-45D4-6B5D-E88939DFE9F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74625" y="1744663"/>
            <a:ext cx="12017375" cy="5113337"/>
          </a:xfrm>
        </p:spPr>
        <p:txBody>
          <a:bodyPr anchorCtr="0"/>
          <a:lstStyle/>
          <a:p>
            <a:pPr lvl="0" algn="l">
              <a:lnSpc>
                <a:spcPct val="70000"/>
              </a:lnSpc>
            </a:pPr>
            <a:br>
              <a:rPr lang="en-US" sz="900"/>
            </a:br>
            <a:br>
              <a:rPr lang="en-US" sz="1100"/>
            </a:br>
            <a:endParaRPr lang="en-US" sz="1400">
              <a:latin typeface="NimbusRomNo9L-Regu"/>
            </a:endParaRPr>
          </a:p>
          <a:p>
            <a:pPr marL="285750" lvl="0" indent="-285750" algn="l">
              <a:lnSpc>
                <a:spcPct val="70000"/>
              </a:lnSpc>
              <a:buFont typeface="Wingdings" pitchFamily="2"/>
              <a:buChar char="v"/>
            </a:pPr>
            <a:endParaRPr lang="en-US" sz="1400">
              <a:latin typeface="NimbusRomNo9L-Regu"/>
            </a:endParaRPr>
          </a:p>
          <a:p>
            <a:pPr lvl="0">
              <a:lnSpc>
                <a:spcPct val="70000"/>
              </a:lnSpc>
            </a:pPr>
            <a:br>
              <a:rPr lang="en-US" sz="2200"/>
            </a:br>
            <a:br>
              <a:rPr lang="en-US" sz="2700">
                <a:latin typeface="Times New Roman" pitchFamily="18"/>
                <a:cs typeface="Times New Roman" pitchFamily="18"/>
              </a:rPr>
            </a:br>
            <a:br>
              <a:rPr lang="en-US" sz="2700">
                <a:latin typeface="Times New Roman" pitchFamily="18"/>
                <a:cs typeface="Times New Roman" pitchFamily="18"/>
              </a:rPr>
            </a:br>
            <a:endParaRPr lang="en-US" sz="1900">
              <a:latin typeface="Times New Roman" pitchFamily="18"/>
              <a:cs typeface="Times New Roman" pitchFamily="18"/>
            </a:endParaRPr>
          </a:p>
        </p:txBody>
      </p:sp>
      <p:pic>
        <p:nvPicPr>
          <p:cNvPr id="4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56CF82B-738A-4964-5CF8-93CD8B15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6" y="746156"/>
            <a:ext cx="10105354" cy="55699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E99C3-E276-2E91-ABE1-70ED9453A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482902-7B07-464C-978E-514A3532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FC7ADE3-8B3C-E98E-0EBA-86699BB613E5}"/>
              </a:ext>
            </a:extLst>
          </p:cNvPr>
          <p:cNvSpPr txBox="1">
            <a:spLocks/>
          </p:cNvSpPr>
          <p:nvPr/>
        </p:nvSpPr>
        <p:spPr>
          <a:xfrm>
            <a:off x="4528088" y="85791"/>
            <a:ext cx="4351867" cy="75819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D4A6CC-2182-3474-7C41-901613D3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40" y="796290"/>
            <a:ext cx="6370320" cy="52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1FE8-C13A-CC6D-1D5C-EA4962C37B03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432983" y="2573867"/>
            <a:ext cx="9057217" cy="929746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E99C3-E276-2E91-ABE1-70ED9453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6D70D1-1067-5511-98A3-DD325F4825A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370388"/>
            <a:ext cx="3625850" cy="218281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 Satish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82902-7B07-464C-978E-514A3532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940AF-0F42-763E-A623-25272E29A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35" y="304800"/>
            <a:ext cx="9367097" cy="602756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D5648E5-D37E-EBFA-AC8A-45D90E83E28B}"/>
              </a:ext>
            </a:extLst>
          </p:cNvPr>
          <p:cNvSpPr txBox="1">
            <a:spLocks/>
          </p:cNvSpPr>
          <p:nvPr/>
        </p:nvSpPr>
        <p:spPr>
          <a:xfrm>
            <a:off x="133888" y="407524"/>
            <a:ext cx="1869747" cy="7581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Level View 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436C22-C265-CF6A-D3FC-90558A9716DF}"/>
              </a:ext>
            </a:extLst>
          </p:cNvPr>
          <p:cNvSpPr txBox="1">
            <a:spLocks/>
          </p:cNvSpPr>
          <p:nvPr/>
        </p:nvSpPr>
        <p:spPr>
          <a:xfrm>
            <a:off x="3625850" y="5795005"/>
            <a:ext cx="4351867" cy="75819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Block Diagram</a:t>
            </a:r>
          </a:p>
        </p:txBody>
      </p:sp>
    </p:spTree>
    <p:extLst>
      <p:ext uri="{BB962C8B-B14F-4D97-AF65-F5344CB8AC3E}">
        <p14:creationId xmlns:p14="http://schemas.microsoft.com/office/powerpoint/2010/main" val="119268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74D9-E63F-45C0-5465-B5713985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BPI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466B5-5D78-1F73-836E-DCC730D058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10542" b="7419"/>
          <a:stretch/>
        </p:blipFill>
        <p:spPr>
          <a:xfrm>
            <a:off x="2328333" y="1913467"/>
            <a:ext cx="7606253" cy="41063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439B24-32B1-5ED1-18F6-A05DC8E3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1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6EAC65-CD19-C53C-338D-40CB3645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BPI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30005-1E73-5FDD-F681-89D303315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5" y="1905237"/>
            <a:ext cx="12063505" cy="45876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09A693-72B7-D2C3-0842-52F4B946F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045" y="5815954"/>
            <a:ext cx="580460" cy="5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6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C7AB-5AE6-22C8-448B-D5D5AA31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Operation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C110-E2C4-D4B2-EB08-795485FE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employs three threads to handle various aspects of register operations concurrently.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getCmdThread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monitors events related to write operations and GPIO changes, providing a mechanism for notifying transactions.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wrtDatThread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manages write operations on the register, considering GPIO input and output conditions.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putDatThread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read operations on the register, writing data to an output and notifying when read data is ready.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includes helper functions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(registerFuncPrint01, registerFuncPrint02, registerFuncPrint03)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printing debug information during read and write operations.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BB24D-17C2-3BC1-264C-6C61A665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E958-5A72-E121-CAE7-F9513FAE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555" y="517591"/>
            <a:ext cx="4351867" cy="758195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Chain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E570C-F4C5-E516-639D-87289EBFB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91" y="1574799"/>
            <a:ext cx="5969478" cy="4313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85293-5829-6E14-0C48-5DDEE5A4C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71" y="1574799"/>
            <a:ext cx="3115640" cy="4313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152003-8558-182D-9963-FD4E5024BC83}"/>
              </a:ext>
            </a:extLst>
          </p:cNvPr>
          <p:cNvSpPr txBox="1"/>
          <p:nvPr/>
        </p:nvSpPr>
        <p:spPr>
          <a:xfrm>
            <a:off x="3044485" y="5905760"/>
            <a:ext cx="218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AEB14-2684-EB78-90E6-CF67E35BE1D9}"/>
              </a:ext>
            </a:extLst>
          </p:cNvPr>
          <p:cNvSpPr txBox="1"/>
          <p:nvPr/>
        </p:nvSpPr>
        <p:spPr>
          <a:xfrm>
            <a:off x="8669547" y="5887937"/>
            <a:ext cx="1713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A2012-2E58-AE13-DE32-94ED8E6B9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1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B17011-264B-A071-D2E2-E8C34A21B547}"/>
              </a:ext>
            </a:extLst>
          </p:cNvPr>
          <p:cNvSpPr txBox="1">
            <a:spLocks/>
          </p:cNvSpPr>
          <p:nvPr/>
        </p:nvSpPr>
        <p:spPr>
          <a:xfrm>
            <a:off x="430221" y="221257"/>
            <a:ext cx="4351867" cy="75819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EEBE9-81E9-5A36-26D8-31E65FAA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B1DBB-33B0-5E6C-D312-BB167079A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714" y="0"/>
            <a:ext cx="4246686" cy="59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5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EEBE9-81E9-5A36-26D8-31E65FAA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753" y="5655087"/>
            <a:ext cx="580460" cy="580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97FF2-9C2B-E6C4-D606-F4DA3F8EDEEA}"/>
              </a:ext>
            </a:extLst>
          </p:cNvPr>
          <p:cNvSpPr txBox="1"/>
          <p:nvPr/>
        </p:nvSpPr>
        <p:spPr>
          <a:xfrm>
            <a:off x="855132" y="2146382"/>
            <a:ext cx="8339667" cy="1649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lnSpc>
                <a:spcPct val="70000"/>
              </a:lnSpc>
              <a:buFont typeface="Wingdings" pitchFamily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is a critical component of the ARM system responsible for performing arithmetic and logical operations 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70000"/>
              </a:lnSpc>
              <a:buFont typeface="Wingdings" pitchFamily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two 32 bit inputs and opcode from register </a:t>
            </a:r>
          </a:p>
          <a:p>
            <a:pPr lvl="0">
              <a:lnSpc>
                <a:spcPct val="7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70000"/>
              </a:lnSpc>
              <a:buFont typeface="Wingdings" pitchFamily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result back in to register</a:t>
            </a:r>
          </a:p>
          <a:p>
            <a:pPr lvl="0">
              <a:lnSpc>
                <a:spcPct val="7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70000"/>
              </a:lnSpc>
              <a:buFont typeface="Wingdings" pitchFamily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status of flag in register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1FCD39-F771-16AD-9D39-E81B967AB6C1}"/>
              </a:ext>
            </a:extLst>
          </p:cNvPr>
          <p:cNvSpPr txBox="1">
            <a:spLocks/>
          </p:cNvSpPr>
          <p:nvPr/>
        </p:nvSpPr>
        <p:spPr>
          <a:xfrm>
            <a:off x="3706821" y="517590"/>
            <a:ext cx="4351867" cy="75819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Operation</a:t>
            </a:r>
          </a:p>
        </p:txBody>
      </p:sp>
    </p:spTree>
    <p:extLst>
      <p:ext uri="{BB962C8B-B14F-4D97-AF65-F5344CB8AC3E}">
        <p14:creationId xmlns:p14="http://schemas.microsoft.com/office/powerpoint/2010/main" val="154993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329</TotalTime>
  <Words>324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NimbusRomNo9L-Regu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Master BPI </vt:lpstr>
      <vt:lpstr>Slave BPI</vt:lpstr>
      <vt:lpstr>Register Operation</vt:lpstr>
      <vt:lpstr>Scan 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  Result of AND</vt:lpstr>
      <vt:lpstr>Simulation  Result of OR</vt:lpstr>
      <vt:lpstr>Simulation  Result of Addition</vt:lpstr>
      <vt:lpstr>Simulation  Result of Subtraction</vt:lpstr>
      <vt:lpstr>Simulation  Result of Set less than input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custom peripheral to ARM Cortex A9 processor - ZynqBoard </dc:title>
  <dc:creator>Sai Sachin Gurram</dc:creator>
  <cp:lastModifiedBy>Nishanth L M</cp:lastModifiedBy>
  <cp:revision>29</cp:revision>
  <dcterms:created xsi:type="dcterms:W3CDTF">2024-01-14T17:21:55Z</dcterms:created>
  <dcterms:modified xsi:type="dcterms:W3CDTF">2024-01-16T01:16:02Z</dcterms:modified>
</cp:coreProperties>
</file>