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1" r:id="rId3"/>
    <p:sldId id="284" r:id="rId4"/>
    <p:sldId id="283" r:id="rId5"/>
    <p:sldId id="259" r:id="rId6"/>
    <p:sldId id="262" r:id="rId7"/>
    <p:sldId id="266" r:id="rId8"/>
    <p:sldId id="263" r:id="rId9"/>
    <p:sldId id="265" r:id="rId10"/>
    <p:sldId id="274" r:id="rId11"/>
    <p:sldId id="273" r:id="rId12"/>
    <p:sldId id="275" r:id="rId13"/>
    <p:sldId id="267" r:id="rId14"/>
    <p:sldId id="268" r:id="rId15"/>
    <p:sldId id="258" r:id="rId16"/>
    <p:sldId id="270" r:id="rId17"/>
    <p:sldId id="269" r:id="rId18"/>
    <p:sldId id="272" r:id="rId19"/>
    <p:sldId id="276" r:id="rId20"/>
    <p:sldId id="277" r:id="rId21"/>
    <p:sldId id="278" r:id="rId22"/>
    <p:sldId id="279" r:id="rId23"/>
    <p:sldId id="280" r:id="rId24"/>
    <p:sldId id="28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33C0A-947A-4C0B-B951-E7761C00787C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427B-16FB-455D-845E-B028FA28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8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COMPUTER SCIENCE, ARTIFICIAL INTELLIGENCE, Ⅰ</a:t>
            </a:r>
            <a:endParaRPr lang="zh-CN" altLang="en-US" sz="1200" kern="1200" dirty="0" smtClean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427B-16FB-455D-845E-B028FA2800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5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SCIENCE, ARTIFICIAL INTELLIGENCE,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427B-16FB-455D-845E-B028FA2800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6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SCIENCE, ARTIFICIAL INTELLIGENCE,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427B-16FB-455D-845E-B028FA2800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6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JCR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 SCIENCE, ARTIFICIAL INTELLIGENCE,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427B-16FB-455D-845E-B028FA2800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6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Pro. Huang &amp;&amp;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87272"/>
            <a:ext cx="6777037" cy="218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347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19" y="2520950"/>
            <a:ext cx="30765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06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31654"/>
            <a:ext cx="6777037" cy="229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6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8252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</a:t>
            </a:r>
            <a:r>
              <a:rPr lang="en-US" altLang="zh-CN" sz="2000" dirty="0" err="1"/>
              <a:t>spatio</a:t>
            </a:r>
            <a:r>
              <a:rPr lang="en-US" altLang="zh-CN" sz="2000" dirty="0"/>
              <a:t>-temporal decomposition based deep neural network for time series forecasting, Applied Soft Computing, 2019</a:t>
            </a:r>
            <a:endParaRPr lang="zh-CN" altLang="en-US" sz="2000" dirty="0"/>
          </a:p>
        </p:txBody>
      </p:sp>
      <p:pic>
        <p:nvPicPr>
          <p:cNvPr id="6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20334"/>
            <a:ext cx="6777037" cy="211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88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Introduction</a:t>
            </a:r>
            <a:endParaRPr lang="zh-CN" altLang="en-US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Moreover, convolutional layers can capture </a:t>
            </a:r>
            <a:r>
              <a:rPr lang="en-US" altLang="zh-CN" dirty="0">
                <a:solidFill>
                  <a:srgbClr val="FF0000"/>
                </a:solidFill>
              </a:rPr>
              <a:t>spatial and short-term patterns</a:t>
            </a:r>
            <a:r>
              <a:rPr lang="en-US" altLang="zh-CN" dirty="0"/>
              <a:t>, but sliding a convolutional kernel on </a:t>
            </a:r>
            <a:r>
              <a:rPr lang="en-US" altLang="zh-CN" dirty="0" smtClean="0"/>
              <a:t>spatial </a:t>
            </a:r>
            <a:r>
              <a:rPr lang="en-US" altLang="zh-CN" dirty="0"/>
              <a:t>features miss the underlying structure of the network and reduce the performance of the </a:t>
            </a:r>
            <a:r>
              <a:rPr lang="en-US" altLang="zh-CN" dirty="0" smtClean="0"/>
              <a:t>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4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multi-kernel convolutional layer </a:t>
            </a:r>
            <a:r>
              <a:rPr lang="en-US" altLang="zh-CN" dirty="0"/>
              <a:t>is designed to maintain the network structure, and extract short-term and spatial patterns. It is followed by a </a:t>
            </a:r>
            <a:r>
              <a:rPr lang="en-US" altLang="zh-CN" dirty="0">
                <a:solidFill>
                  <a:srgbClr val="FF0000"/>
                </a:solidFill>
              </a:rPr>
              <a:t>convolution-LSTM</a:t>
            </a:r>
            <a:r>
              <a:rPr lang="en-US" altLang="zh-CN" dirty="0"/>
              <a:t> component to capture long-term trends, and a </a:t>
            </a:r>
            <a:r>
              <a:rPr lang="en-US" altLang="zh-CN" dirty="0" err="1"/>
              <a:t>pretrained</a:t>
            </a:r>
            <a:r>
              <a:rPr lang="en-US" altLang="zh-CN" dirty="0"/>
              <a:t> </a:t>
            </a:r>
            <a:r>
              <a:rPr lang="en-US" altLang="zh-CN" dirty="0" err="1"/>
              <a:t>denoising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autoencoder</a:t>
            </a:r>
            <a:r>
              <a:rPr lang="en-US" altLang="zh-CN" dirty="0"/>
              <a:t> to have robust prediction in the existence of missing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6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03" y="2324100"/>
            <a:ext cx="601260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6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23254"/>
            <a:ext cx="6777037" cy="211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93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60924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 Particle Swarm Optimization-Based Flexible Convolutional </a:t>
            </a:r>
            <a:r>
              <a:rPr lang="en-US" altLang="zh-CN" sz="2000" dirty="0" err="1"/>
              <a:t>Autoencoder</a:t>
            </a:r>
            <a:r>
              <a:rPr lang="en-US" altLang="zh-CN" sz="2000" dirty="0"/>
              <a:t> for Image Classification, IEEE TRANSACTIONS ON NEURAL NETWORKS AND LEARNING </a:t>
            </a:r>
            <a:r>
              <a:rPr lang="en-US" altLang="zh-CN" sz="2000" dirty="0" smtClean="0"/>
              <a:t>SYSTEMS, 2019 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492" y="3068960"/>
            <a:ext cx="6777317" cy="2763669"/>
          </a:xfrm>
        </p:spPr>
        <p:txBody>
          <a:bodyPr/>
          <a:lstStyle/>
          <a:p>
            <a:pPr marL="68580" indent="0">
              <a:buNone/>
            </a:pPr>
            <a:r>
              <a:rPr lang="en-US" altLang="zh-CN" dirty="0"/>
              <a:t>The objective of this paper is to design and develop an effective and efficient PSO method to </a:t>
            </a:r>
            <a:r>
              <a:rPr lang="en-US" altLang="zh-CN" dirty="0">
                <a:solidFill>
                  <a:srgbClr val="FF0000"/>
                </a:solidFill>
              </a:rPr>
              <a:t>automatically discover the architecture of the flexible CAE </a:t>
            </a:r>
            <a:r>
              <a:rPr lang="en-US" altLang="zh-CN" dirty="0"/>
              <a:t>(FCAE) without manual intervention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09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 Detection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04" y="2324100"/>
            <a:ext cx="422740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86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Fault Detection and Diagnosis Using Combined </a:t>
            </a:r>
            <a:r>
              <a:rPr lang="en-US" altLang="zh-CN" sz="2000" dirty="0" err="1"/>
              <a:t>Autoencoder</a:t>
            </a:r>
            <a:r>
              <a:rPr lang="en-US" altLang="zh-CN" sz="2000" dirty="0"/>
              <a:t> and Long Short-Term Memory </a:t>
            </a:r>
            <a:r>
              <a:rPr lang="en-US" altLang="zh-CN" sz="2000" dirty="0" smtClean="0"/>
              <a:t>Network, Sensors, 2019</a:t>
            </a:r>
            <a:endParaRPr lang="zh-CN" altLang="en-US" sz="2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65910"/>
            <a:ext cx="6777037" cy="22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5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03431"/>
            <a:ext cx="6777037" cy="13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9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Instead of traditional parameter tuning using a </a:t>
            </a:r>
            <a:r>
              <a:rPr lang="en-US" altLang="zh-CN" dirty="0" err="1"/>
              <a:t>backpropagation</a:t>
            </a:r>
            <a:r>
              <a:rPr lang="en-US" altLang="zh-CN" dirty="0"/>
              <a:t> algorithm, we simply combine two trained models of both </a:t>
            </a:r>
            <a:r>
              <a:rPr lang="en-US" altLang="zh-CN" dirty="0" err="1"/>
              <a:t>autoencoder</a:t>
            </a:r>
            <a:r>
              <a:rPr lang="en-US" altLang="zh-CN" dirty="0"/>
              <a:t> and LSTM network where each model is </a:t>
            </a:r>
            <a:r>
              <a:rPr lang="en-US" altLang="zh-CN" dirty="0">
                <a:solidFill>
                  <a:srgbClr val="FF0000"/>
                </a:solidFill>
              </a:rPr>
              <a:t>separately trained</a:t>
            </a:r>
            <a:r>
              <a:rPr lang="en-US" altLang="zh-CN" dirty="0"/>
              <a:t>. This approach has proven to be very </a:t>
            </a:r>
            <a:r>
              <a:rPr lang="en-US" altLang="zh-CN" dirty="0">
                <a:solidFill>
                  <a:srgbClr val="FF0000"/>
                </a:solidFill>
              </a:rPr>
              <a:t>efficient</a:t>
            </a:r>
            <a:r>
              <a:rPr lang="en-US" altLang="zh-CN" dirty="0"/>
              <a:t> since it considerably improves the convergence rate of the overall structure with less numerical issue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1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Our target is not only to minimize the </a:t>
            </a:r>
            <a:r>
              <a:rPr lang="en-US" altLang="zh-CN" dirty="0">
                <a:solidFill>
                  <a:srgbClr val="FF0000"/>
                </a:solidFill>
              </a:rPr>
              <a:t>training error</a:t>
            </a:r>
            <a:r>
              <a:rPr lang="en-US" altLang="zh-CN" dirty="0"/>
              <a:t> between the input </a:t>
            </a:r>
            <a:r>
              <a:rPr lang="en-US" altLang="zh-CN" dirty="0" err="1"/>
              <a:t>xt</a:t>
            </a:r>
            <a:r>
              <a:rPr lang="en-US" altLang="zh-CN" dirty="0"/>
              <a:t> and the reconstructed output ˆ</a:t>
            </a:r>
            <a:r>
              <a:rPr lang="en-US" altLang="zh-CN" dirty="0" err="1"/>
              <a:t>xt</a:t>
            </a:r>
            <a:r>
              <a:rPr lang="en-US" altLang="zh-CN" dirty="0"/>
              <a:t> but also to address the </a:t>
            </a:r>
            <a:r>
              <a:rPr lang="en-US" altLang="zh-CN" dirty="0" err="1">
                <a:solidFill>
                  <a:srgbClr val="FF0000"/>
                </a:solidFill>
              </a:rPr>
              <a:t>overfitting</a:t>
            </a:r>
            <a:r>
              <a:rPr lang="en-US" altLang="zh-CN" dirty="0"/>
              <a:t> issue with additional L2 regularization term of the weights. 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55679"/>
            <a:ext cx="71437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71950"/>
            <a:ext cx="27146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1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7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8" y="2324100"/>
            <a:ext cx="406067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1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MSE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RMSE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57" y="2348880"/>
            <a:ext cx="2443163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24" y="4005064"/>
            <a:ext cx="2281796" cy="1111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4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CNN-</a:t>
            </a:r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82527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Detection and localization of myocardial infarction based on a convolutional </a:t>
            </a:r>
            <a:r>
              <a:rPr lang="en-US" altLang="zh-CN" sz="2000" dirty="0" err="1" smtClean="0"/>
              <a:t>autoencoder</a:t>
            </a:r>
            <a:r>
              <a:rPr lang="en-US" altLang="zh-CN" sz="2000" dirty="0"/>
              <a:t>, Knowledge-Based </a:t>
            </a:r>
            <a:r>
              <a:rPr lang="en-US" altLang="zh-CN" sz="2000" dirty="0" smtClean="0"/>
              <a:t>Systems, 2019</a:t>
            </a:r>
            <a:endParaRPr lang="zh-CN" altLang="en-US" sz="2000" dirty="0"/>
          </a:p>
        </p:txBody>
      </p:sp>
      <p:pic>
        <p:nvPicPr>
          <p:cNvPr id="13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83811"/>
            <a:ext cx="6777037" cy="1188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55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Network</a:t>
            </a:r>
            <a:endParaRPr lang="zh-CN" altLang="en-US" sz="3200" dirty="0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541" y="2330780"/>
            <a:ext cx="5756771" cy="354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64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Network Details</a:t>
            </a:r>
            <a:endParaRPr lang="zh-CN" altLang="en-US" sz="32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44" y="2978150"/>
            <a:ext cx="61055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4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Result</a:t>
            </a:r>
            <a:endParaRPr lang="zh-CN" altLang="en-US" sz="3200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31" y="2540000"/>
            <a:ext cx="630555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3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984</TotalTime>
  <Words>339</Words>
  <Application>Microsoft Office PowerPoint</Application>
  <PresentationFormat>全屏显示(4:3)</PresentationFormat>
  <Paragraphs>44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奥斯汀</vt:lpstr>
      <vt:lpstr>Weekly Report</vt:lpstr>
      <vt:lpstr>Problems</vt:lpstr>
      <vt:lpstr>Problem</vt:lpstr>
      <vt:lpstr>Analysis</vt:lpstr>
      <vt:lpstr>CNN-AutoEncoder</vt:lpstr>
      <vt:lpstr>Detection and localization of myocardial infarction based on a convolutional autoencoder, Knowledge-Based Systems, 2019</vt:lpstr>
      <vt:lpstr>Network</vt:lpstr>
      <vt:lpstr>Network Details</vt:lpstr>
      <vt:lpstr>Result</vt:lpstr>
      <vt:lpstr>Comparison</vt:lpstr>
      <vt:lpstr>Comparison</vt:lpstr>
      <vt:lpstr>Comparison</vt:lpstr>
      <vt:lpstr>A spatio-temporal decomposition based deep neural network for time series forecasting, Applied Soft Computing, 2019</vt:lpstr>
      <vt:lpstr>Introduction</vt:lpstr>
      <vt:lpstr>Contribution</vt:lpstr>
      <vt:lpstr>Experiment</vt:lpstr>
      <vt:lpstr>Network</vt:lpstr>
      <vt:lpstr>A Particle Swarm Optimization-Based Flexible Convolutional Autoencoder for Image Classification, IEEE TRANSACTIONS ON NEURAL NETWORKS AND LEARNING SYSTEMS, 2019 </vt:lpstr>
      <vt:lpstr>Anomaly Detection</vt:lpstr>
      <vt:lpstr>Fault Detection and Diagnosis Using Combined Autoencoder and Long Short-Term Memory Network, Sensors, 2019</vt:lpstr>
      <vt:lpstr>Network</vt:lpstr>
      <vt:lpstr>Network</vt:lpstr>
      <vt:lpstr>Loss Function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15</cp:revision>
  <dcterms:created xsi:type="dcterms:W3CDTF">2020-04-09T08:38:01Z</dcterms:created>
  <dcterms:modified xsi:type="dcterms:W3CDTF">2020-04-10T05:37:12Z</dcterms:modified>
</cp:coreProperties>
</file>