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73" r:id="rId13"/>
    <p:sldId id="267" r:id="rId14"/>
    <p:sldId id="268" r:id="rId15"/>
    <p:sldId id="269" r:id="rId16"/>
    <p:sldId id="270" r:id="rId17"/>
    <p:sldId id="272" r:id="rId18"/>
    <p:sldId id="271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2020/4/3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Weekly Report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Prof. Huang &amp; </a:t>
            </a:r>
            <a:r>
              <a:rPr lang="en-US" altLang="zh-CN" dirty="0" err="1" smtClean="0"/>
              <a:t>Shuo</a:t>
            </a:r>
            <a:r>
              <a:rPr lang="en-US" altLang="zh-CN" dirty="0" smtClean="0"/>
              <a:t>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05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LSTM </a:t>
            </a:r>
            <a:r>
              <a:rPr lang="en-US" altLang="zh-CN" dirty="0" err="1"/>
              <a:t>Autoencoder</a:t>
            </a:r>
            <a:r>
              <a:rPr lang="en-US" altLang="zh-CN" dirty="0"/>
              <a:t> models are used to detect multivariate anomalies based </a:t>
            </a:r>
            <a:r>
              <a:rPr lang="en-US" altLang="zh-CN" dirty="0" smtClean="0"/>
              <a:t>on reconstruction </a:t>
            </a:r>
            <a:r>
              <a:rPr lang="en-US" altLang="zh-CN" dirty="0"/>
              <a:t>errors. </a:t>
            </a:r>
            <a:endParaRPr lang="en-US" altLang="zh-CN" dirty="0" smtClean="0"/>
          </a:p>
          <a:p>
            <a:r>
              <a:rPr lang="en-US" altLang="zh-CN" dirty="0"/>
              <a:t>LSTM Future Predictor models are used to detect multivariate anomalies based </a:t>
            </a:r>
            <a:r>
              <a:rPr lang="en-US" altLang="zh-CN" dirty="0" smtClean="0"/>
              <a:t>on prediction </a:t>
            </a:r>
            <a:r>
              <a:rPr lang="en-US" altLang="zh-CN" dirty="0"/>
              <a:t>errors. </a:t>
            </a:r>
            <a:endParaRPr lang="en-US" altLang="zh-CN" dirty="0" smtClean="0"/>
          </a:p>
          <a:p>
            <a:r>
              <a:rPr lang="en-US" altLang="zh-CN" dirty="0" smtClean="0"/>
              <a:t>Precision </a:t>
            </a:r>
            <a:r>
              <a:rPr lang="en-US" altLang="zh-CN" dirty="0"/>
              <a:t>and recall were used to measure the accuracy of the classifier.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200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7723496" cy="368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52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framework learn temporal and spatial </a:t>
            </a:r>
            <a:r>
              <a:rPr lang="en-US" altLang="zh-CN" dirty="0" smtClean="0"/>
              <a:t>contexts separately </a:t>
            </a:r>
            <a:r>
              <a:rPr lang="en-US" altLang="zh-CN" dirty="0"/>
              <a:t>and uses those representations to identify </a:t>
            </a:r>
            <a:r>
              <a:rPr lang="en-US" altLang="zh-CN" dirty="0" err="1"/>
              <a:t>spatio</a:t>
            </a:r>
            <a:r>
              <a:rPr lang="en-US" altLang="zh-CN" dirty="0"/>
              <a:t>-temporal anomalies. </a:t>
            </a:r>
            <a:endParaRPr lang="en-US" altLang="zh-CN" dirty="0"/>
          </a:p>
          <a:p>
            <a:r>
              <a:rPr lang="en-US" altLang="zh-CN" dirty="0" smtClean="0"/>
              <a:t>To </a:t>
            </a:r>
            <a:r>
              <a:rPr lang="en-US" altLang="zh-CN" dirty="0"/>
              <a:t>further get improvements on spatial classifier, the model can be </a:t>
            </a:r>
            <a:r>
              <a:rPr lang="en-US" altLang="zh-CN" dirty="0" smtClean="0"/>
              <a:t>extended by </a:t>
            </a:r>
            <a:r>
              <a:rPr lang="en-US" altLang="zh-CN" dirty="0"/>
              <a:t>applying convolutional neural network base spatial context extractor using </a:t>
            </a:r>
            <a:r>
              <a:rPr lang="en-US" altLang="zh-CN" dirty="0" err="1" smtClean="0"/>
              <a:t>finergrained</a:t>
            </a:r>
            <a:r>
              <a:rPr lang="en-US" altLang="zh-CN" dirty="0" smtClean="0"/>
              <a:t> </a:t>
            </a:r>
            <a:r>
              <a:rPr lang="en-US" altLang="zh-CN" dirty="0"/>
              <a:t>neighborhood data.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19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Paper Reading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FuseAD</a:t>
            </a:r>
            <a:r>
              <a:rPr lang="en-US" altLang="zh-CN" b="1" dirty="0"/>
              <a:t>: Unsupervised Anomaly Detection </a:t>
            </a:r>
            <a:r>
              <a:rPr lang="en-US" altLang="zh-CN" b="1" dirty="0" smtClean="0"/>
              <a:t>in Streaming </a:t>
            </a:r>
            <a:r>
              <a:rPr lang="en-US" altLang="zh-CN" b="1" dirty="0"/>
              <a:t>Sensors Data by Fusing Statistical </a:t>
            </a:r>
            <a:r>
              <a:rPr lang="en-US" altLang="zh-CN" b="1" dirty="0" smtClean="0"/>
              <a:t>and Deep </a:t>
            </a:r>
            <a:r>
              <a:rPr lang="en-US" altLang="zh-CN" b="1" dirty="0"/>
              <a:t>Learning </a:t>
            </a:r>
            <a:r>
              <a:rPr lang="en-US" altLang="zh-CN" b="1" dirty="0" smtClean="0"/>
              <a:t>Models </a:t>
            </a:r>
            <a:r>
              <a:rPr lang="en-US" altLang="zh-CN" b="1" dirty="0" err="1" smtClean="0"/>
              <a:t>Mohsin</a:t>
            </a:r>
            <a:r>
              <a:rPr lang="en-US" altLang="zh-CN" b="1" dirty="0" smtClean="0"/>
              <a:t> </a:t>
            </a:r>
            <a:r>
              <a:rPr lang="en-US" altLang="zh-CN" b="1" dirty="0" err="1"/>
              <a:t>Munir</a:t>
            </a:r>
            <a:r>
              <a:rPr lang="en-US" altLang="zh-CN" b="1" dirty="0"/>
              <a:t> 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Shoaib</a:t>
            </a:r>
            <a:r>
              <a:rPr lang="en-US" altLang="zh-CN" b="1" dirty="0" smtClean="0"/>
              <a:t> </a:t>
            </a:r>
            <a:r>
              <a:rPr lang="en-US" altLang="zh-CN" b="1" dirty="0"/>
              <a:t>Ahmed </a:t>
            </a:r>
            <a:r>
              <a:rPr lang="en-US" altLang="zh-CN" b="1" dirty="0" err="1"/>
              <a:t>Siddiqui</a:t>
            </a:r>
            <a:r>
              <a:rPr lang="en-US" altLang="zh-CN" b="1" dirty="0"/>
              <a:t> </a:t>
            </a:r>
            <a:r>
              <a:rPr lang="en-US" altLang="zh-CN" b="1" dirty="0"/>
              <a:t> </a:t>
            </a:r>
            <a:r>
              <a:rPr lang="en-US" altLang="zh-CN" b="1" dirty="0" smtClean="0"/>
              <a:t>Muhammad </a:t>
            </a:r>
            <a:r>
              <a:rPr lang="en-US" altLang="zh-CN" b="1" dirty="0"/>
              <a:t>Ali </a:t>
            </a:r>
            <a:r>
              <a:rPr lang="en-US" altLang="zh-CN" b="1" dirty="0" err="1"/>
              <a:t>Chattha</a:t>
            </a:r>
            <a:r>
              <a:rPr lang="en-US" altLang="zh-CN" b="1" dirty="0"/>
              <a:t> </a:t>
            </a:r>
            <a:r>
              <a:rPr lang="en-US" altLang="zh-CN" b="1" dirty="0"/>
              <a:t> </a:t>
            </a:r>
            <a:r>
              <a:rPr lang="en-US" altLang="zh-CN" b="1" dirty="0" smtClean="0"/>
              <a:t>Andreas </a:t>
            </a:r>
            <a:r>
              <a:rPr lang="en-US" altLang="zh-CN" b="1" dirty="0" err="1"/>
              <a:t>Dengel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Sheraz</a:t>
            </a:r>
            <a:r>
              <a:rPr lang="en-US" altLang="zh-CN" b="1" dirty="0" smtClean="0"/>
              <a:t> Ahmed, 2019, Sensor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270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 </a:t>
            </a:r>
            <a:r>
              <a:rPr lang="en-US" altLang="zh-CN" b="1" dirty="0"/>
              <a:t>Type of anomaly</a:t>
            </a:r>
            <a:r>
              <a:rPr lang="en-US" altLang="zh-CN" dirty="0"/>
              <a:t>: point anomaly, contextual anomaly, and collective anomaly.</a:t>
            </a:r>
          </a:p>
          <a:p>
            <a:r>
              <a:rPr lang="en-US" altLang="zh-CN" dirty="0"/>
              <a:t> </a:t>
            </a:r>
            <a:r>
              <a:rPr lang="en-US" altLang="zh-CN" b="1" dirty="0"/>
              <a:t>Availability of labels</a:t>
            </a:r>
            <a:r>
              <a:rPr lang="en-US" altLang="zh-CN" dirty="0"/>
              <a:t>: supervised, unsupervised, and semi-supervised.</a:t>
            </a:r>
          </a:p>
          <a:p>
            <a:r>
              <a:rPr lang="en-US" altLang="zh-CN" dirty="0"/>
              <a:t> </a:t>
            </a:r>
            <a:r>
              <a:rPr lang="en-US" altLang="zh-CN" b="1" dirty="0"/>
              <a:t>Type of employed model</a:t>
            </a:r>
            <a:r>
              <a:rPr lang="en-US" altLang="zh-CN" dirty="0"/>
              <a:t>: linear models, statistical models, probabilistic models, </a:t>
            </a:r>
            <a:r>
              <a:rPr lang="en-US" altLang="zh-CN" dirty="0" smtClean="0"/>
              <a:t>clustering-based, nearest-neighbors-based</a:t>
            </a:r>
            <a:r>
              <a:rPr lang="en-US" altLang="zh-CN" dirty="0"/>
              <a:t>, density-based, </a:t>
            </a:r>
            <a:r>
              <a:rPr lang="en-US" altLang="zh-CN" dirty="0" smtClean="0"/>
              <a:t>deep-learning-based</a:t>
            </a:r>
            <a:r>
              <a:rPr lang="en-US" altLang="zh-CN" dirty="0"/>
              <a:t>, etc.</a:t>
            </a:r>
          </a:p>
          <a:p>
            <a:r>
              <a:rPr lang="en-US" altLang="zh-CN" dirty="0"/>
              <a:t> </a:t>
            </a:r>
            <a:r>
              <a:rPr lang="en-US" altLang="zh-CN" b="1" dirty="0"/>
              <a:t>Applications</a:t>
            </a:r>
            <a:r>
              <a:rPr lang="en-US" altLang="zh-CN" dirty="0"/>
              <a:t>: fraud detection, surveillance, industrial damage detection, medical </a:t>
            </a:r>
            <a:r>
              <a:rPr lang="en-US" altLang="zh-CN" dirty="0" smtClean="0"/>
              <a:t>anomaly detection</a:t>
            </a:r>
            <a:r>
              <a:rPr lang="en-US" altLang="zh-CN" dirty="0"/>
              <a:t>, and intrusion </a:t>
            </a:r>
            <a:r>
              <a:rPr lang="en-US" altLang="zh-CN" dirty="0" smtClean="0"/>
              <a:t>detection, etc.</a:t>
            </a:r>
          </a:p>
        </p:txBody>
      </p:sp>
    </p:spTree>
    <p:extLst>
      <p:ext uri="{BB962C8B-B14F-4D97-AF65-F5344CB8AC3E}">
        <p14:creationId xmlns:p14="http://schemas.microsoft.com/office/powerpoint/2010/main" val="19987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Generally, for streaming data, </a:t>
            </a:r>
            <a:r>
              <a:rPr lang="en-US" altLang="zh-CN" dirty="0" smtClean="0"/>
              <a:t>the anomaly </a:t>
            </a:r>
            <a:r>
              <a:rPr lang="en-US" altLang="zh-CN" dirty="0"/>
              <a:t>detection methods consist of two modules, a value at the next timestamp is forecasted </a:t>
            </a:r>
            <a:r>
              <a:rPr lang="en-US" altLang="zh-CN" dirty="0" smtClean="0"/>
              <a:t>first, and </a:t>
            </a:r>
            <a:r>
              <a:rPr lang="en-US" altLang="zh-CN" dirty="0"/>
              <a:t>then it is compared with the actual value to mark the data point as normal or </a:t>
            </a:r>
            <a:r>
              <a:rPr lang="en-US" altLang="zh-CN" dirty="0" smtClean="0"/>
              <a:t>anomalous.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006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ARIMA and CNN forecasting models are building blocks of the proposed </a:t>
            </a:r>
            <a:r>
              <a:rPr lang="en-US" altLang="zh-CN" dirty="0" err="1"/>
              <a:t>FuseAD</a:t>
            </a:r>
            <a:r>
              <a:rPr lang="en-US" altLang="zh-CN" dirty="0"/>
              <a:t> and </a:t>
            </a:r>
            <a:r>
              <a:rPr lang="en-US" altLang="zh-CN" dirty="0" smtClean="0"/>
              <a:t>are combined </a:t>
            </a:r>
            <a:r>
              <a:rPr lang="en-US" altLang="zh-CN" dirty="0"/>
              <a:t>in a way to get benefit from each other.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73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</a:t>
            </a:r>
            <a:r>
              <a:rPr lang="en-US" altLang="zh-CN" dirty="0"/>
              <a:t>this formulation, instead </a:t>
            </a:r>
            <a:r>
              <a:rPr lang="en-US" altLang="zh-CN" dirty="0" smtClean="0"/>
              <a:t>of treating </a:t>
            </a:r>
            <a:r>
              <a:rPr lang="en-US" altLang="zh-CN" dirty="0"/>
              <a:t>the CNN as a mapping from the input space X to the output space Y, we consider it to </a:t>
            </a:r>
            <a:r>
              <a:rPr lang="en-US" altLang="zh-CN" dirty="0" smtClean="0"/>
              <a:t>be a </a:t>
            </a:r>
            <a:r>
              <a:rPr lang="en-US" altLang="zh-CN" dirty="0"/>
              <a:t>mapping from the input space X to an intermediate space </a:t>
            </a:r>
            <a:r>
              <a:rPr lang="en-US" altLang="zh-CN" dirty="0" smtClean="0"/>
              <a:t>Z. </a:t>
            </a:r>
            <a:r>
              <a:rPr lang="en-US" altLang="zh-CN" dirty="0"/>
              <a:t>We then add an offset (the </a:t>
            </a:r>
            <a:r>
              <a:rPr lang="en-US" altLang="zh-CN" dirty="0" smtClean="0"/>
              <a:t>output of </a:t>
            </a:r>
            <a:r>
              <a:rPr lang="en-US" altLang="zh-CN" dirty="0"/>
              <a:t>ARIMA) to transform it back to the output space Y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653136"/>
            <a:ext cx="452437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438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7521457" cy="3503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414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In this way, the </a:t>
            </a:r>
            <a:r>
              <a:rPr lang="en-US" altLang="zh-CN" dirty="0" smtClean="0"/>
              <a:t>output of </a:t>
            </a:r>
            <a:r>
              <a:rPr lang="en-US" altLang="zh-CN" dirty="0"/>
              <a:t>CNN can be considered as a correction term for the output of the ARIMA model. In a case </a:t>
            </a:r>
            <a:r>
              <a:rPr lang="en-US" altLang="zh-CN" dirty="0" smtClean="0"/>
              <a:t>where the </a:t>
            </a:r>
            <a:r>
              <a:rPr lang="en-US" altLang="zh-CN" dirty="0"/>
              <a:t>output of ARIMA is accurate, CNN can suppress its output in order to retain the prediction </a:t>
            </a:r>
            <a:r>
              <a:rPr lang="en-US" altLang="zh-CN" dirty="0" smtClean="0"/>
              <a:t>made by </a:t>
            </a:r>
            <a:r>
              <a:rPr lang="en-US" altLang="zh-CN" dirty="0"/>
              <a:t>ARIMA. </a:t>
            </a:r>
            <a:endParaRPr lang="en-US" altLang="zh-CN" dirty="0" smtClean="0"/>
          </a:p>
          <a:p>
            <a:r>
              <a:rPr lang="en-US" altLang="zh-CN" dirty="0" smtClean="0"/>
              <a:t>On </a:t>
            </a:r>
            <a:r>
              <a:rPr lang="en-US" altLang="zh-CN" dirty="0"/>
              <a:t>the other hand, when the prediction is significantly off, the network can generate </a:t>
            </a:r>
            <a:r>
              <a:rPr lang="en-US" altLang="zh-CN" dirty="0" smtClean="0"/>
              <a:t>large offsets </a:t>
            </a:r>
            <a:r>
              <a:rPr lang="en-US" altLang="zh-CN" dirty="0"/>
              <a:t>in order to compensate for the error made by the ARIMA model. </a:t>
            </a:r>
            <a:endParaRPr lang="en-US" altLang="zh-CN" dirty="0" smtClean="0"/>
          </a:p>
          <a:p>
            <a:r>
              <a:rPr lang="en-US" altLang="zh-CN" dirty="0" smtClean="0"/>
              <a:t>In </a:t>
            </a:r>
            <a:r>
              <a:rPr lang="en-US" altLang="zh-CN" dirty="0"/>
              <a:t>this way, the network </a:t>
            </a:r>
            <a:r>
              <a:rPr lang="en-US" altLang="zh-CN" dirty="0" smtClean="0"/>
              <a:t>itself can </a:t>
            </a:r>
            <a:r>
              <a:rPr lang="en-US" altLang="zh-CN" dirty="0"/>
              <a:t>decide its reliance on the output of ARIMA during training to adapt its behavior so as to </a:t>
            </a:r>
            <a:r>
              <a:rPr lang="en-US" altLang="zh-CN" dirty="0" smtClean="0"/>
              <a:t>overcome its </a:t>
            </a:r>
            <a:r>
              <a:rPr lang="en-US" altLang="zh-CN" dirty="0"/>
              <a:t>limitations.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440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Paper Reading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Unsupervised Anomaly </a:t>
            </a:r>
            <a:r>
              <a:rPr lang="en-US" altLang="zh-CN" dirty="0" smtClean="0"/>
              <a:t>Detection in </a:t>
            </a:r>
            <a:r>
              <a:rPr lang="en-US" altLang="zh-CN" dirty="0"/>
              <a:t>Multivariate </a:t>
            </a:r>
            <a:r>
              <a:rPr lang="en-US" altLang="zh-CN" dirty="0" err="1" smtClean="0"/>
              <a:t>Spatio</a:t>
            </a:r>
            <a:r>
              <a:rPr lang="en-US" altLang="zh-CN" dirty="0" smtClean="0"/>
              <a:t>-Temporal Datasets </a:t>
            </a:r>
            <a:r>
              <a:rPr lang="en-US" altLang="zh-CN" dirty="0"/>
              <a:t>Using Deep </a:t>
            </a:r>
            <a:r>
              <a:rPr lang="en-US" altLang="zh-CN" dirty="0" smtClean="0"/>
              <a:t>Learning, </a:t>
            </a:r>
            <a:r>
              <a:rPr lang="en-US" altLang="zh-CN" dirty="0" err="1"/>
              <a:t>Yildiz</a:t>
            </a:r>
            <a:r>
              <a:rPr lang="en-US" altLang="zh-CN" dirty="0"/>
              <a:t> </a:t>
            </a:r>
            <a:r>
              <a:rPr lang="en-US" altLang="zh-CN" dirty="0" err="1" smtClean="0"/>
              <a:t>Karadayi</a:t>
            </a:r>
            <a:r>
              <a:rPr lang="en-US" altLang="zh-CN" dirty="0" smtClean="0"/>
              <a:t>, AALTD(</a:t>
            </a:r>
            <a:r>
              <a:rPr lang="en-US" altLang="zh-CN" dirty="0"/>
              <a:t>ECML/PKDD Workshop on Advanced Analytics and Learning on Temporal Data</a:t>
            </a:r>
            <a:r>
              <a:rPr lang="en-US" altLang="zh-CN" dirty="0" smtClean="0"/>
              <a:t>), 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57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have evaluated the proposed technique on two anomaly detection benchmarks that </a:t>
            </a:r>
            <a:r>
              <a:rPr lang="en-US" altLang="zh-CN" dirty="0" smtClean="0"/>
              <a:t>consist of </a:t>
            </a:r>
            <a:r>
              <a:rPr lang="en-US" altLang="zh-CN" dirty="0"/>
              <a:t>real and synthetic streaming </a:t>
            </a:r>
            <a:r>
              <a:rPr lang="en-US" altLang="zh-CN" dirty="0" smtClean="0"/>
              <a:t>data</a:t>
            </a:r>
            <a:r>
              <a:rPr lang="en-US" altLang="zh-CN" dirty="0"/>
              <a:t>:</a:t>
            </a:r>
            <a:endParaRPr lang="en-US" altLang="zh-CN" dirty="0" smtClean="0"/>
          </a:p>
          <a:p>
            <a:r>
              <a:rPr lang="en-US" altLang="zh-CN" dirty="0" err="1"/>
              <a:t>YahooWebscope</a:t>
            </a:r>
            <a:r>
              <a:rPr lang="en-US" altLang="zh-CN" dirty="0"/>
              <a:t> </a:t>
            </a:r>
            <a:r>
              <a:rPr lang="en-US" altLang="zh-CN" dirty="0" smtClean="0"/>
              <a:t>is </a:t>
            </a:r>
            <a:r>
              <a:rPr lang="en-US" altLang="zh-CN" dirty="0"/>
              <a:t>an open-source time-series anomaly detection benchmark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The </a:t>
            </a:r>
            <a:r>
              <a:rPr lang="en-US" altLang="zh-CN" dirty="0" err="1"/>
              <a:t>Numenta</a:t>
            </a:r>
            <a:r>
              <a:rPr lang="en-US" altLang="zh-CN" dirty="0"/>
              <a:t> Anomaly Benchmark (NAB) </a:t>
            </a:r>
            <a:r>
              <a:rPr lang="en-US" altLang="zh-CN" dirty="0" smtClean="0"/>
              <a:t>is </a:t>
            </a:r>
            <a:r>
              <a:rPr lang="en-US" altLang="zh-CN" dirty="0"/>
              <a:t>an open-source streaming anomaly </a:t>
            </a:r>
            <a:r>
              <a:rPr lang="en-US" altLang="zh-CN" dirty="0" smtClean="0"/>
              <a:t>detection benchmark </a:t>
            </a:r>
            <a:r>
              <a:rPr lang="en-US" altLang="zh-CN" dirty="0"/>
              <a:t>introduced by </a:t>
            </a:r>
            <a:r>
              <a:rPr lang="en-US" altLang="zh-CN" dirty="0" err="1"/>
              <a:t>Numenta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99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Result-Part1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8097019" cy="1621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24" y="3552359"/>
            <a:ext cx="7064474" cy="330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852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Result-Part2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7533481" cy="2599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763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u !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@MICC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91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Generally</a:t>
            </a:r>
            <a:r>
              <a:rPr lang="en-US" altLang="zh-CN" dirty="0"/>
              <a:t>, unsupervised methods can be used for </a:t>
            </a:r>
            <a:r>
              <a:rPr lang="en-US" altLang="zh-CN" dirty="0" smtClean="0"/>
              <a:t>either noise </a:t>
            </a:r>
            <a:r>
              <a:rPr lang="en-US" altLang="zh-CN" dirty="0"/>
              <a:t>removal or anomaly detection, and supervised methods are designed </a:t>
            </a:r>
            <a:r>
              <a:rPr lang="en-US" altLang="zh-CN" dirty="0" smtClean="0"/>
              <a:t>for application-specific </a:t>
            </a:r>
            <a:r>
              <a:rPr lang="en-US" altLang="zh-CN" dirty="0"/>
              <a:t>anomaly detection. Unsupervised methods are often used in </a:t>
            </a:r>
            <a:r>
              <a:rPr lang="en-US" altLang="zh-CN" dirty="0" smtClean="0"/>
              <a:t>an exploratory </a:t>
            </a:r>
            <a:r>
              <a:rPr lang="en-US" altLang="zh-CN" dirty="0"/>
              <a:t>setting, where the discovered outliers are provided to the analyst for </a:t>
            </a:r>
            <a:r>
              <a:rPr lang="en-US" altLang="zh-CN" dirty="0" smtClean="0"/>
              <a:t>further examination </a:t>
            </a:r>
            <a:r>
              <a:rPr lang="en-US" altLang="zh-CN" dirty="0"/>
              <a:t>of their application-specific importance [2].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378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spatial or temporal data domains, attributes are partitioned into contextual </a:t>
            </a:r>
            <a:r>
              <a:rPr lang="en-US" altLang="zh-CN" dirty="0" smtClean="0"/>
              <a:t>and behavioral </a:t>
            </a:r>
            <a:r>
              <a:rPr lang="en-US" altLang="zh-CN" dirty="0"/>
              <a:t>attributes. </a:t>
            </a:r>
            <a:endParaRPr lang="en-US" altLang="zh-CN" dirty="0"/>
          </a:p>
          <a:p>
            <a:r>
              <a:rPr lang="en-US" altLang="zh-CN" dirty="0" smtClean="0"/>
              <a:t>They first apply </a:t>
            </a:r>
            <a:r>
              <a:rPr lang="en-US" altLang="zh-CN" dirty="0"/>
              <a:t>spatial (or non-temporal) context to find spatial outliers using a distance </a:t>
            </a:r>
            <a:r>
              <a:rPr lang="en-US" altLang="zh-CN" dirty="0" smtClean="0"/>
              <a:t>based technique</a:t>
            </a:r>
            <a:r>
              <a:rPr lang="en-US" altLang="zh-CN" dirty="0"/>
              <a:t>. Then, spatial outliers are compared with other spatial objects using </a:t>
            </a:r>
            <a:r>
              <a:rPr lang="en-US" altLang="zh-CN" dirty="0" smtClean="0"/>
              <a:t>temporal neighborhoods </a:t>
            </a:r>
            <a:r>
              <a:rPr lang="en-US" altLang="zh-CN" dirty="0"/>
              <a:t>to detect if they are temporal outliers too. They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94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Proposed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LSTM </a:t>
            </a:r>
            <a:r>
              <a:rPr lang="en-US" altLang="zh-CN" dirty="0"/>
              <a:t>Encoder </a:t>
            </a:r>
            <a:r>
              <a:rPr lang="en-US" altLang="zh-CN" dirty="0" smtClean="0"/>
              <a:t>to extract </a:t>
            </a:r>
          </a:p>
          <a:p>
            <a:pPr marL="0" indent="0">
              <a:buNone/>
            </a:pPr>
            <a:r>
              <a:rPr lang="en-US" altLang="zh-CN" dirty="0" smtClean="0"/>
              <a:t>temporal context </a:t>
            </a:r>
            <a:r>
              <a:rPr lang="en-US" altLang="zh-CN" dirty="0"/>
              <a:t>and deep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neural </a:t>
            </a:r>
            <a:r>
              <a:rPr lang="en-US" altLang="zh-CN" dirty="0"/>
              <a:t>network classifier to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learn </a:t>
            </a:r>
            <a:r>
              <a:rPr lang="en-US" altLang="zh-CN" dirty="0"/>
              <a:t>the spatial </a:t>
            </a:r>
            <a:r>
              <a:rPr lang="en-US" altLang="zh-CN" dirty="0" smtClean="0"/>
              <a:t>context and </a:t>
            </a:r>
          </a:p>
          <a:p>
            <a:pPr marL="0" indent="0">
              <a:buNone/>
            </a:pPr>
            <a:r>
              <a:rPr lang="en-US" altLang="zh-CN" dirty="0" smtClean="0"/>
              <a:t>detect </a:t>
            </a:r>
            <a:r>
              <a:rPr lang="en-US" altLang="zh-CN" dirty="0"/>
              <a:t>anomalies. 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908720"/>
            <a:ext cx="3862227" cy="5526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497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Proposed Model-LSTM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There </a:t>
            </a:r>
            <a:r>
              <a:rPr lang="en-US" altLang="zh-CN" dirty="0"/>
              <a:t>is one encoder, but two decoder LSTMs:</a:t>
            </a:r>
          </a:p>
          <a:p>
            <a:r>
              <a:rPr lang="en-US" altLang="zh-CN" dirty="0" smtClean="0"/>
              <a:t>One </a:t>
            </a:r>
            <a:r>
              <a:rPr lang="en-US" altLang="zh-CN" dirty="0"/>
              <a:t>that decodes the representation generated by encoder into the input </a:t>
            </a:r>
            <a:r>
              <a:rPr lang="en-US" altLang="zh-CN" dirty="0" smtClean="0"/>
              <a:t>sequence</a:t>
            </a:r>
          </a:p>
          <a:p>
            <a:r>
              <a:rPr lang="en-US" altLang="zh-CN" dirty="0"/>
              <a:t>A</a:t>
            </a:r>
            <a:r>
              <a:rPr lang="en-US" altLang="zh-CN" dirty="0" smtClean="0"/>
              <a:t>nother </a:t>
            </a:r>
            <a:r>
              <a:rPr lang="en-US" altLang="zh-CN" dirty="0"/>
              <a:t>that decodes the same representation to predict the future multivariate </a:t>
            </a:r>
            <a:r>
              <a:rPr lang="en-US" altLang="zh-CN" dirty="0" smtClean="0"/>
              <a:t>time series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68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Proposed Model-LSTM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482" y="2060848"/>
            <a:ext cx="4752528" cy="404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19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Proposed </a:t>
            </a:r>
            <a:r>
              <a:rPr lang="en-US" altLang="zh-CN" dirty="0" smtClean="0"/>
              <a:t>Model-DNN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second component of proposed framework is deep neural network (DNN) </a:t>
            </a:r>
            <a:r>
              <a:rPr lang="en-US" altLang="zh-CN" dirty="0" smtClean="0"/>
              <a:t>based classifier </a:t>
            </a:r>
            <a:r>
              <a:rPr lang="en-US" altLang="zh-CN" dirty="0"/>
              <a:t>which is responsible for extracting spatial context and doing classification </a:t>
            </a:r>
            <a:r>
              <a:rPr lang="en-US" altLang="zh-CN" dirty="0" smtClean="0"/>
              <a:t>of input </a:t>
            </a:r>
            <a:r>
              <a:rPr lang="en-US" altLang="zh-CN" dirty="0"/>
              <a:t>data to identify anomalous input sequences within given data.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92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Data in this dataset is divided into standard weeks, 7 day time frames, which </a:t>
            </a:r>
            <a:r>
              <a:rPr lang="en-US" altLang="zh-CN" dirty="0" smtClean="0"/>
              <a:t>begin on </a:t>
            </a:r>
            <a:r>
              <a:rPr lang="en-US" altLang="zh-CN" dirty="0"/>
              <a:t>a Sunday and end on a Saturday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Experiments were implemented in the </a:t>
            </a:r>
            <a:r>
              <a:rPr lang="en-US" altLang="zh-CN" dirty="0" err="1"/>
              <a:t>Keras</a:t>
            </a:r>
            <a:r>
              <a:rPr lang="en-US" altLang="zh-CN" dirty="0"/>
              <a:t> framework [21] using the </a:t>
            </a:r>
            <a:r>
              <a:rPr lang="en-US" altLang="zh-CN" dirty="0" err="1"/>
              <a:t>Tensorflow</a:t>
            </a:r>
            <a:r>
              <a:rPr lang="en-US" altLang="zh-CN" dirty="0"/>
              <a:t> </a:t>
            </a:r>
            <a:r>
              <a:rPr lang="en-US" altLang="zh-CN" dirty="0" smtClean="0"/>
              <a:t>backend</a:t>
            </a:r>
            <a:r>
              <a:rPr lang="en-US" altLang="zh-CN" dirty="0"/>
              <a:t>. All deep learning models were trained </a:t>
            </a:r>
            <a:r>
              <a:rPr lang="en-US" altLang="zh-CN" dirty="0" smtClean="0"/>
              <a:t>using </a:t>
            </a:r>
            <a:r>
              <a:rPr lang="en-US" altLang="zh-CN" dirty="0" err="1" smtClean="0"/>
              <a:t>backpropagation</a:t>
            </a:r>
            <a:r>
              <a:rPr lang="en-US" altLang="zh-CN" dirty="0" smtClean="0"/>
              <a:t> </a:t>
            </a:r>
            <a:r>
              <a:rPr lang="en-US" altLang="zh-CN" dirty="0"/>
              <a:t>algorithm </a:t>
            </a:r>
            <a:r>
              <a:rPr lang="en-US" altLang="zh-CN" dirty="0" smtClean="0"/>
              <a:t>and Rectified </a:t>
            </a:r>
            <a:r>
              <a:rPr lang="en-US" altLang="zh-CN" dirty="0"/>
              <a:t>Linear Unit (</a:t>
            </a:r>
            <a:r>
              <a:rPr lang="en-US" altLang="zh-CN" dirty="0" err="1"/>
              <a:t>ReLU</a:t>
            </a:r>
            <a:r>
              <a:rPr lang="en-US" altLang="zh-CN" dirty="0"/>
              <a:t>) activation function on all layers, except the output </a:t>
            </a:r>
            <a:r>
              <a:rPr lang="en-US" altLang="zh-CN" dirty="0" smtClean="0"/>
              <a:t>layer of </a:t>
            </a:r>
            <a:r>
              <a:rPr lang="en-US" altLang="zh-CN" dirty="0"/>
              <a:t>the classifier which </a:t>
            </a:r>
            <a:r>
              <a:rPr lang="en-US" altLang="zh-CN" dirty="0" err="1"/>
              <a:t>softmax</a:t>
            </a:r>
            <a:r>
              <a:rPr lang="en-US" altLang="zh-CN" dirty="0"/>
              <a:t> function was used. </a:t>
            </a:r>
            <a:r>
              <a:rPr lang="en-US" altLang="zh-CN" dirty="0" smtClean="0"/>
              <a:t>ADAM</a:t>
            </a:r>
          </a:p>
          <a:p>
            <a:r>
              <a:rPr lang="en-US" altLang="zh-CN" dirty="0"/>
              <a:t>The dataset used in this study is the historical San Francisco Police Department </a:t>
            </a:r>
            <a:r>
              <a:rPr lang="en-US" altLang="zh-CN" dirty="0" smtClean="0"/>
              <a:t>Incident Report</a:t>
            </a:r>
            <a:r>
              <a:rPr lang="en-US" altLang="zh-CN" dirty="0"/>
              <a:t>, which covers from January 1, 2003 to May 15, 2018.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786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372</TotalTime>
  <Words>856</Words>
  <Application>Microsoft Office PowerPoint</Application>
  <PresentationFormat>全屏显示(4:3)</PresentationFormat>
  <Paragraphs>60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流畅</vt:lpstr>
      <vt:lpstr>Weekly Report</vt:lpstr>
      <vt:lpstr>Paper Reading</vt:lpstr>
      <vt:lpstr>Introduction</vt:lpstr>
      <vt:lpstr>Introduction</vt:lpstr>
      <vt:lpstr>Proposed Model</vt:lpstr>
      <vt:lpstr>Proposed Model-LSTM</vt:lpstr>
      <vt:lpstr>Proposed Model-LSTM</vt:lpstr>
      <vt:lpstr>Proposed Model-DNN</vt:lpstr>
      <vt:lpstr>Experiment</vt:lpstr>
      <vt:lpstr>Experiment</vt:lpstr>
      <vt:lpstr>Result</vt:lpstr>
      <vt:lpstr>Conclusion</vt:lpstr>
      <vt:lpstr>Paper Reading</vt:lpstr>
      <vt:lpstr>Introduction</vt:lpstr>
      <vt:lpstr>Introduction</vt:lpstr>
      <vt:lpstr>Methodology</vt:lpstr>
      <vt:lpstr>Methodology</vt:lpstr>
      <vt:lpstr>Methodology</vt:lpstr>
      <vt:lpstr>Methodology</vt:lpstr>
      <vt:lpstr>Experiment</vt:lpstr>
      <vt:lpstr>Result-Part1</vt:lpstr>
      <vt:lpstr>Result-Part2</vt:lpstr>
      <vt:lpstr>Thank 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Shuo Zhang</dc:creator>
  <cp:lastModifiedBy>Administrator</cp:lastModifiedBy>
  <cp:revision>7</cp:revision>
  <dcterms:created xsi:type="dcterms:W3CDTF">2020-04-03T00:17:28Z</dcterms:created>
  <dcterms:modified xsi:type="dcterms:W3CDTF">2020-04-03T06:40:33Z</dcterms:modified>
</cp:coreProperties>
</file>