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8" r:id="rId8"/>
    <p:sldId id="269" r:id="rId9"/>
    <p:sldId id="270" r:id="rId10"/>
    <p:sldId id="264" r:id="rId11"/>
    <p:sldId id="266" r:id="rId12"/>
    <p:sldId id="267" r:id="rId13"/>
    <p:sldId id="260" r:id="rId14"/>
    <p:sldId id="26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Prof. Huang &amp;&amp; </a:t>
            </a:r>
            <a:r>
              <a:rPr lang="en-US" altLang="zh-CN" dirty="0" err="1" smtClean="0"/>
              <a:t>Shuo</a:t>
            </a:r>
            <a:r>
              <a:rPr lang="en-US" altLang="zh-CN" dirty="0" smtClean="0"/>
              <a:t> Zhang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Weekly 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6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NAB-Artificial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en-US" altLang="zh-CN" dirty="0" err="1" smtClean="0"/>
              <a:t>artificialNoAnomaly</a:t>
            </a:r>
            <a:r>
              <a:rPr lang="en-US" altLang="zh-CN" dirty="0" smtClean="0"/>
              <a:t>: Artificially-generated </a:t>
            </a:r>
            <a:r>
              <a:rPr lang="en-US" altLang="zh-CN" dirty="0"/>
              <a:t>data without any anomalies.- </a:t>
            </a:r>
            <a:endParaRPr lang="en-US" altLang="zh-CN" dirty="0" smtClean="0"/>
          </a:p>
          <a:p>
            <a:r>
              <a:rPr lang="en-US" altLang="zh-CN" dirty="0" err="1" smtClean="0"/>
              <a:t>artificialWithAnomaly</a:t>
            </a:r>
            <a:r>
              <a:rPr lang="en-US" altLang="zh-CN" dirty="0" smtClean="0"/>
              <a:t>: Artificially-generated </a:t>
            </a:r>
            <a:r>
              <a:rPr lang="en-US" altLang="zh-CN" dirty="0"/>
              <a:t>data with varying types of anomalies.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67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NAB-Artificial </a:t>
            </a:r>
            <a:r>
              <a:rPr lang="en-US" altLang="zh-CN" dirty="0" smtClean="0"/>
              <a:t>Data-No Anomaly</a:t>
            </a:r>
            <a:endParaRPr lang="zh-CN" altLang="en-US" dirty="0"/>
          </a:p>
        </p:txBody>
      </p:sp>
      <p:pic>
        <p:nvPicPr>
          <p:cNvPr id="1026" name="Picture 2" descr="C:\Users\Administrator\Desktop\ArtificialWithoutA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6212785" cy="41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9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NAB-Artificial </a:t>
            </a:r>
            <a:r>
              <a:rPr lang="en-US" altLang="zh-CN" dirty="0" smtClean="0"/>
              <a:t>Data-With Anomaly</a:t>
            </a:r>
            <a:endParaRPr lang="zh-CN" altLang="en-US" dirty="0"/>
          </a:p>
        </p:txBody>
      </p:sp>
      <p:pic>
        <p:nvPicPr>
          <p:cNvPr id="2050" name="Picture 2" descr="C:\Users\Administrator\Desktop\ArtificialWithA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6284793" cy="418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Week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Xiaofei</a:t>
            </a:r>
            <a:r>
              <a:rPr lang="en-US" altLang="zh-CN" dirty="0" smtClean="0"/>
              <a:t> Chen: apply NAB to the model</a:t>
            </a:r>
          </a:p>
          <a:p>
            <a:r>
              <a:rPr lang="en-US" altLang="zh-CN" dirty="0" err="1" smtClean="0"/>
              <a:t>Jiayuan</a:t>
            </a:r>
            <a:r>
              <a:rPr lang="en-US" altLang="zh-CN" dirty="0" smtClean="0"/>
              <a:t> Chen: research on </a:t>
            </a:r>
            <a:r>
              <a:rPr lang="en-US" altLang="zh-CN" dirty="0" smtClean="0"/>
              <a:t>UCI </a:t>
            </a:r>
            <a:r>
              <a:rPr lang="en-US" altLang="zh-CN" smtClean="0"/>
              <a:t>and self-comparison</a:t>
            </a:r>
            <a:endParaRPr lang="en-US" altLang="zh-CN" dirty="0" smtClean="0"/>
          </a:p>
          <a:p>
            <a:r>
              <a:rPr lang="en-US" altLang="zh-CN" dirty="0" err="1" smtClean="0"/>
              <a:t>Qiao</a:t>
            </a:r>
            <a:r>
              <a:rPr lang="en-US" altLang="zh-CN" dirty="0" smtClean="0"/>
              <a:t> Jiang: other methods for </a:t>
            </a:r>
            <a:r>
              <a:rPr lang="en-US" altLang="zh-CN" dirty="0" smtClean="0"/>
              <a:t>comparison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52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@MICC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02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Numenta</a:t>
            </a:r>
            <a:r>
              <a:rPr lang="en-US" altLang="zh-CN" dirty="0"/>
              <a:t> Anomaly Benchmark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Real-time anomaly detection based on long short-Term memory and Gaussian Mixture Model, Computers and Electrical </a:t>
            </a:r>
            <a:r>
              <a:rPr lang="en-US" altLang="zh-CN" dirty="0" smtClean="0"/>
              <a:t>Engineering(JCR-3), 2019</a:t>
            </a:r>
          </a:p>
          <a:p>
            <a:r>
              <a:rPr lang="en-US" altLang="zh-CN" dirty="0"/>
              <a:t>Anomaly Detection for </a:t>
            </a:r>
            <a:r>
              <a:rPr lang="en-US" altLang="zh-CN" dirty="0" err="1"/>
              <a:t>Univariate</a:t>
            </a:r>
            <a:r>
              <a:rPr lang="en-US" altLang="zh-CN" dirty="0"/>
              <a:t> Time Series with Statistics and Deep Learning, IEEE Eurasia Conference on IOT, Communication and </a:t>
            </a:r>
            <a:r>
              <a:rPr lang="en-US" altLang="zh-CN" dirty="0" smtClean="0"/>
              <a:t>Engineering, 2019</a:t>
            </a:r>
          </a:p>
          <a:p>
            <a:r>
              <a:rPr lang="en-US" altLang="zh-CN" dirty="0" err="1"/>
              <a:t>FuseAD</a:t>
            </a:r>
            <a:r>
              <a:rPr lang="en-US" altLang="zh-CN" dirty="0"/>
              <a:t>: Unsupervised Anomaly Detection in Streaming Sensors Data by Fusing Statistical and Deep Learning Models </a:t>
            </a:r>
            <a:r>
              <a:rPr lang="en-US" altLang="zh-CN" dirty="0" smtClean="0"/>
              <a:t>Sensor, 2019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0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Yahoo </a:t>
            </a:r>
            <a:r>
              <a:rPr lang="en-US" altLang="zh-CN" dirty="0" err="1"/>
              <a:t>Webscope</a:t>
            </a:r>
            <a:r>
              <a:rPr lang="en-US" altLang="zh-CN" dirty="0"/>
              <a:t> Benchmark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DeepAD</a:t>
            </a:r>
            <a:r>
              <a:rPr lang="en-US" altLang="zh-CN" dirty="0"/>
              <a:t>: A Generic Framework Based on Deep Learning for Time Series Anomaly </a:t>
            </a:r>
            <a:r>
              <a:rPr lang="en-US" altLang="zh-CN" dirty="0" smtClean="0"/>
              <a:t>Detection, PAKDD, 2018</a:t>
            </a:r>
          </a:p>
          <a:p>
            <a:r>
              <a:rPr lang="en-US" altLang="zh-CN" dirty="0" err="1"/>
              <a:t>FuseAD</a:t>
            </a:r>
            <a:r>
              <a:rPr lang="en-US" altLang="zh-CN" dirty="0"/>
              <a:t>: Unsupervised Anomaly Detection in Streaming Sensors Data by Fusing Statistical and Deep Learning Models Sensor, </a:t>
            </a:r>
            <a:r>
              <a:rPr lang="en-US" altLang="zh-CN" dirty="0" smtClean="0"/>
              <a:t>2019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456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UCI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Squeezed Convolutional </a:t>
            </a:r>
            <a:r>
              <a:rPr lang="en-US" altLang="zh-CN" dirty="0" err="1"/>
              <a:t>Variational</a:t>
            </a:r>
            <a:r>
              <a:rPr lang="en-US" altLang="zh-CN" dirty="0"/>
              <a:t> </a:t>
            </a:r>
            <a:r>
              <a:rPr lang="en-US" altLang="zh-CN" dirty="0" err="1"/>
              <a:t>AutoEncoder</a:t>
            </a:r>
            <a:r>
              <a:rPr lang="en-US" altLang="zh-CN" dirty="0"/>
              <a:t> for Unsupervised Anomaly Detection in Edge Device Industrial Internet of </a:t>
            </a:r>
            <a:r>
              <a:rPr lang="en-US" altLang="zh-CN" dirty="0" smtClean="0"/>
              <a:t>Things,  International Conference on Information and Computer Technologies, 2018</a:t>
            </a:r>
          </a:p>
          <a:p>
            <a:r>
              <a:rPr lang="en-US" altLang="zh-CN" dirty="0"/>
              <a:t>Anomaly detection with Wasserstein </a:t>
            </a:r>
            <a:r>
              <a:rPr lang="en-US" altLang="zh-CN" dirty="0" smtClean="0"/>
              <a:t>GAN, </a:t>
            </a:r>
            <a:r>
              <a:rPr lang="en-US" altLang="zh-CN" dirty="0" err="1" smtClean="0"/>
              <a:t>arXiv</a:t>
            </a:r>
            <a:r>
              <a:rPr lang="en-US" altLang="zh-CN" dirty="0" smtClean="0"/>
              <a:t>,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79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NAB-Real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err="1" smtClean="0"/>
              <a:t>realAWSCloudwatch</a:t>
            </a:r>
            <a:r>
              <a:rPr lang="en-US" altLang="zh-CN" b="1" dirty="0" smtClean="0"/>
              <a:t>: </a:t>
            </a:r>
            <a:r>
              <a:rPr lang="en-US" altLang="zh-CN" dirty="0" smtClean="0"/>
              <a:t>AWS </a:t>
            </a:r>
            <a:r>
              <a:rPr lang="en-US" altLang="zh-CN" dirty="0"/>
              <a:t>server metrics as collected by the </a:t>
            </a:r>
            <a:r>
              <a:rPr lang="en-US" altLang="zh-CN" dirty="0" err="1"/>
              <a:t>AmazonCloudwatch</a:t>
            </a:r>
            <a:r>
              <a:rPr lang="en-US" altLang="zh-CN" dirty="0"/>
              <a:t> service. Example metrics include CPU Utilization, Network Bytes In, and Disk Read Bytes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</a:t>
            </a:r>
            <a:r>
              <a:rPr lang="en-US" altLang="zh-CN" b="1" dirty="0" err="1" smtClean="0"/>
              <a:t>realAdExchange</a:t>
            </a:r>
            <a:r>
              <a:rPr lang="en-US" altLang="zh-CN" b="1" dirty="0" smtClean="0"/>
              <a:t>: </a:t>
            </a:r>
            <a:r>
              <a:rPr lang="en-US" altLang="zh-CN" dirty="0" smtClean="0"/>
              <a:t>Online </a:t>
            </a:r>
            <a:r>
              <a:rPr lang="en-US" altLang="zh-CN" dirty="0"/>
              <a:t>advertisement clicking rates, where the metrics are cost-per-click (CPC) and cost per thousand impressions (CPM). One of the files is normal, without </a:t>
            </a:r>
            <a:r>
              <a:rPr lang="en-US" altLang="zh-CN" dirty="0" smtClean="0"/>
              <a:t>anomalies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b="1" dirty="0" err="1" smtClean="0"/>
              <a:t>realTraffic</a:t>
            </a:r>
            <a:r>
              <a:rPr lang="en-US" altLang="zh-CN" b="1" dirty="0" smtClean="0"/>
              <a:t>: </a:t>
            </a:r>
            <a:r>
              <a:rPr lang="en-US" altLang="zh-CN" dirty="0"/>
              <a:t>Real time traffic data from the Twin Cities Metro area in Minnesota, collected	by the	[Minnesota Department of </a:t>
            </a:r>
            <a:r>
              <a:rPr lang="en-US" altLang="zh-CN" dirty="0" smtClean="0"/>
              <a:t>Transportation.</a:t>
            </a:r>
            <a:r>
              <a:rPr lang="en-US" altLang="zh-CN" dirty="0"/>
              <a:t> </a:t>
            </a:r>
            <a:r>
              <a:rPr lang="en-US" altLang="zh-CN" dirty="0" smtClean="0"/>
              <a:t>Included </a:t>
            </a:r>
            <a:r>
              <a:rPr lang="en-US" altLang="zh-CN" dirty="0"/>
              <a:t>metrics include occupancy, speed, and travel time from </a:t>
            </a:r>
            <a:r>
              <a:rPr lang="en-US" altLang="zh-CN" dirty="0" smtClean="0"/>
              <a:t>specific sensors</a:t>
            </a:r>
          </a:p>
          <a:p>
            <a:r>
              <a:rPr lang="en-US" altLang="zh-CN" b="1" dirty="0" err="1" smtClean="0"/>
              <a:t>realTweets</a:t>
            </a:r>
            <a:r>
              <a:rPr lang="en-US" altLang="zh-CN" b="1" dirty="0" smtClean="0"/>
              <a:t>:</a:t>
            </a:r>
            <a:r>
              <a:rPr lang="en-US" altLang="zh-CN" dirty="0"/>
              <a:t>	A collection </a:t>
            </a:r>
            <a:r>
              <a:rPr lang="en-US" altLang="zh-CN" dirty="0" smtClean="0"/>
              <a:t>of  </a:t>
            </a:r>
            <a:r>
              <a:rPr lang="en-US" altLang="zh-CN" dirty="0"/>
              <a:t>Twitter mentions of large publicly-traded </a:t>
            </a:r>
            <a:r>
              <a:rPr lang="en-US" altLang="zh-CN" dirty="0" smtClean="0"/>
              <a:t>companies, such </a:t>
            </a:r>
            <a:r>
              <a:rPr lang="en-US" altLang="zh-CN" dirty="0"/>
              <a:t>as Google and IBM. The metric value represents the number of </a:t>
            </a:r>
            <a:r>
              <a:rPr lang="en-US" altLang="zh-CN" dirty="0" smtClean="0"/>
              <a:t>mentions, for </a:t>
            </a:r>
            <a:r>
              <a:rPr lang="en-US" altLang="zh-CN" dirty="0"/>
              <a:t>a given ticker symbol every 5 minutes.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2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NAB-Real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 err="1" smtClean="0"/>
              <a:t>realKnownCause</a:t>
            </a:r>
            <a:r>
              <a:rPr lang="en-US" altLang="zh-CN" b="1" dirty="0"/>
              <a:t>:  This is data for which we know the anomaly causes; no hand </a:t>
            </a:r>
            <a:r>
              <a:rPr lang="en-US" altLang="zh-CN" b="1" dirty="0" smtClean="0"/>
              <a:t>labeling.</a:t>
            </a:r>
          </a:p>
          <a:p>
            <a:pPr>
              <a:buFontTx/>
              <a:buChar char="-"/>
            </a:pPr>
            <a:r>
              <a:rPr lang="en-US" altLang="zh-CN" dirty="0" smtClean="0"/>
              <a:t>ambient_temperature_system_failure.csv</a:t>
            </a:r>
            <a:r>
              <a:rPr lang="en-US" altLang="zh-CN" dirty="0"/>
              <a:t>: </a:t>
            </a:r>
            <a:r>
              <a:rPr lang="en-US" altLang="zh-CN" dirty="0" smtClean="0"/>
              <a:t> The </a:t>
            </a:r>
            <a:r>
              <a:rPr lang="en-US" altLang="zh-CN" dirty="0"/>
              <a:t>ambient temperature in an </a:t>
            </a:r>
            <a:r>
              <a:rPr lang="en-US" altLang="zh-CN" dirty="0" smtClean="0"/>
              <a:t>office setting</a:t>
            </a:r>
            <a:r>
              <a:rPr lang="en-US" altLang="zh-CN" dirty="0"/>
              <a:t>.	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en-US" altLang="zh-CN" dirty="0" smtClean="0"/>
              <a:t>- </a:t>
            </a:r>
            <a:r>
              <a:rPr lang="en-US" altLang="zh-CN" dirty="0"/>
              <a:t>cpu_utilization_asg_misconfiguration.csv: From Amazon Web Services (</a:t>
            </a:r>
            <a:r>
              <a:rPr lang="en-US" altLang="zh-CN" dirty="0" smtClean="0"/>
              <a:t>AWS) monitoring </a:t>
            </a:r>
            <a:r>
              <a:rPr lang="en-US" altLang="zh-CN" dirty="0"/>
              <a:t>CPU </a:t>
            </a:r>
            <a:r>
              <a:rPr lang="en-US" altLang="zh-CN" dirty="0" smtClean="0"/>
              <a:t>usage.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en-US" altLang="zh-CN" dirty="0" smtClean="0"/>
              <a:t>- </a:t>
            </a:r>
            <a:r>
              <a:rPr lang="en-US" altLang="zh-CN" dirty="0"/>
              <a:t>ec2_request_latency_system_failure.csv: CPU usage data from a server </a:t>
            </a:r>
            <a:r>
              <a:rPr lang="en-US" altLang="zh-CN" dirty="0" smtClean="0"/>
              <a:t>in Amazon's </a:t>
            </a:r>
            <a:r>
              <a:rPr lang="en-US" altLang="zh-CN" dirty="0"/>
              <a:t>East Coast datacenter. 	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en-US" altLang="zh-CN" dirty="0" smtClean="0"/>
              <a:t>- </a:t>
            </a:r>
            <a:r>
              <a:rPr lang="en-US" altLang="zh-CN" dirty="0"/>
              <a:t>machine_temperature_system_failure.csv: Temperature sensor data of </a:t>
            </a:r>
            <a:r>
              <a:rPr lang="en-US" altLang="zh-CN" dirty="0" smtClean="0"/>
              <a:t>an internal </a:t>
            </a:r>
            <a:r>
              <a:rPr lang="en-US" altLang="zh-CN" dirty="0"/>
              <a:t>component of a large, industrial </a:t>
            </a:r>
            <a:r>
              <a:rPr lang="en-US" altLang="zh-CN" dirty="0" err="1" smtClean="0"/>
              <a:t>mahcine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en-US" altLang="zh-CN" dirty="0" smtClean="0"/>
              <a:t>- </a:t>
            </a:r>
            <a:r>
              <a:rPr lang="en-US" altLang="zh-CN" dirty="0"/>
              <a:t>nyc_taxi.csv: Number of NYC taxi passengers, where the five anomalies </a:t>
            </a:r>
            <a:r>
              <a:rPr lang="en-US" altLang="zh-CN" dirty="0" smtClean="0"/>
              <a:t>occur during </a:t>
            </a:r>
            <a:r>
              <a:rPr lang="en-US" altLang="zh-CN" dirty="0"/>
              <a:t>the NYC marathon, Thanksgiving, Christmas, New Years day, and a </a:t>
            </a:r>
            <a:r>
              <a:rPr lang="en-US" altLang="zh-CN" dirty="0" smtClean="0"/>
              <a:t>snow storm</a:t>
            </a:r>
            <a:r>
              <a:rPr lang="en-US" altLang="zh-CN" dirty="0"/>
              <a:t>. </a:t>
            </a:r>
            <a:r>
              <a:rPr lang="en-US" altLang="zh-CN" dirty="0" smtClean="0"/>
              <a:t>- </a:t>
            </a:r>
            <a:r>
              <a:rPr lang="en-US" altLang="zh-CN" dirty="0"/>
              <a:t>rogue_agent_key_hold.csv: Timing the key holds for several users of </a:t>
            </a:r>
            <a:r>
              <a:rPr lang="en-US" altLang="zh-CN" dirty="0" smtClean="0"/>
              <a:t>a computer</a:t>
            </a:r>
            <a:r>
              <a:rPr lang="en-US" altLang="zh-CN" dirty="0"/>
              <a:t>, where the anomalies represent a change in the user.	</a:t>
            </a:r>
            <a:endParaRPr lang="en-US" altLang="zh-CN" dirty="0" smtClean="0"/>
          </a:p>
          <a:p>
            <a:pPr>
              <a:buFontTx/>
              <a:buChar char="-"/>
            </a:pPr>
            <a:r>
              <a:rPr lang="en-US" altLang="zh-CN" dirty="0" smtClean="0"/>
              <a:t>- </a:t>
            </a:r>
            <a:r>
              <a:rPr lang="en-US" altLang="zh-CN" dirty="0"/>
              <a:t>rogue_agent_key_updown.csv: Timing the key strokes for several users of </a:t>
            </a:r>
            <a:r>
              <a:rPr lang="en-US" altLang="zh-CN" dirty="0" smtClean="0"/>
              <a:t>a computer</a:t>
            </a:r>
            <a:r>
              <a:rPr lang="en-US" altLang="zh-CN" dirty="0"/>
              <a:t>, where the anomalies represent a change in the user.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10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NAB-Real </a:t>
            </a:r>
            <a:r>
              <a:rPr lang="en-US" altLang="zh-CN" dirty="0" smtClean="0"/>
              <a:t>Data-</a:t>
            </a:r>
            <a:r>
              <a:rPr lang="en-US" altLang="zh-CN" dirty="0" err="1" smtClean="0"/>
              <a:t>RealASW</a:t>
            </a:r>
            <a:endParaRPr lang="zh-CN" altLang="en-US" dirty="0"/>
          </a:p>
        </p:txBody>
      </p:sp>
      <p:pic>
        <p:nvPicPr>
          <p:cNvPr id="3074" name="Picture 2" descr="C:\Users\Administrator\Desktop\realAWS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6356801" cy="423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6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NAB-Real </a:t>
            </a:r>
            <a:r>
              <a:rPr lang="en-US" altLang="zh-CN" dirty="0" smtClean="0"/>
              <a:t>Data-</a:t>
            </a:r>
            <a:r>
              <a:rPr lang="en-US" altLang="zh-CN" dirty="0" err="1" smtClean="0"/>
              <a:t>RealTraffic</a:t>
            </a:r>
            <a:endParaRPr lang="zh-CN" altLang="en-US" dirty="0"/>
          </a:p>
        </p:txBody>
      </p:sp>
      <p:pic>
        <p:nvPicPr>
          <p:cNvPr id="4098" name="Picture 2" descr="C:\Users\Administrator\Desktop\realTraffic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28800"/>
            <a:ext cx="6356801" cy="423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7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NAB-Real </a:t>
            </a:r>
            <a:r>
              <a:rPr lang="en-US" altLang="zh-CN" dirty="0" smtClean="0"/>
              <a:t>Data-</a:t>
            </a:r>
            <a:r>
              <a:rPr lang="en-US" altLang="zh-CN" dirty="0" err="1" smtClean="0"/>
              <a:t>RealKnownCause</a:t>
            </a:r>
            <a:endParaRPr lang="zh-CN" altLang="en-US" dirty="0"/>
          </a:p>
        </p:txBody>
      </p:sp>
      <p:pic>
        <p:nvPicPr>
          <p:cNvPr id="5122" name="Picture 2" descr="C:\Users\Administrator\Desktop\realKnownCause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6284793" cy="418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209</TotalTime>
  <Words>317</Words>
  <Application>Microsoft Office PowerPoint</Application>
  <PresentationFormat>全屏显示(4:3)</PresentationFormat>
  <Paragraphs>39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平衡</vt:lpstr>
      <vt:lpstr>Weekly Report</vt:lpstr>
      <vt:lpstr>Numenta Anomaly Benchmark</vt:lpstr>
      <vt:lpstr>Yahoo Webscope Benchmark</vt:lpstr>
      <vt:lpstr>UCI</vt:lpstr>
      <vt:lpstr>NAB-Real Data</vt:lpstr>
      <vt:lpstr>NAB-Real Data</vt:lpstr>
      <vt:lpstr>NAB-Real Data-RealASW</vt:lpstr>
      <vt:lpstr>NAB-Real Data-RealTraffic</vt:lpstr>
      <vt:lpstr>NAB-Real Data-RealKnownCause</vt:lpstr>
      <vt:lpstr>NAB-Artificial Data</vt:lpstr>
      <vt:lpstr>NAB-Artificial Data-No Anomaly</vt:lpstr>
      <vt:lpstr>NAB-Artificial Data-With Anomaly</vt:lpstr>
      <vt:lpstr>Next Week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Shuo Zhang</dc:creator>
  <cp:lastModifiedBy>Administrator</cp:lastModifiedBy>
  <cp:revision>10</cp:revision>
  <dcterms:created xsi:type="dcterms:W3CDTF">2020-04-16T07:29:46Z</dcterms:created>
  <dcterms:modified xsi:type="dcterms:W3CDTF">2020-04-16T17:20:33Z</dcterms:modified>
</cp:coreProperties>
</file>