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5" r:id="rId20"/>
    <p:sldId id="274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Weekly Report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Prof. Huang &amp;&amp; </a:t>
            </a:r>
            <a:r>
              <a:rPr lang="en-US" altLang="zh-CN" dirty="0" err="1" smtClean="0"/>
              <a:t>Shuo</a:t>
            </a:r>
            <a:r>
              <a:rPr lang="en-US" altLang="zh-CN" dirty="0" smtClean="0"/>
              <a:t>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813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Experimental Study of Multivariate Time Series Forecasting Models</a:t>
            </a:r>
            <a:endParaRPr lang="zh-CN" alt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7746826" cy="3456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939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Experimental Study of Multivariate Time Series Forecasting Models</a:t>
            </a:r>
            <a:endParaRPr lang="zh-CN" alt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837" y="1624012"/>
            <a:ext cx="5857875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9112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Experimental Study of Multivariate Time Series Forecasting Models</a:t>
            </a:r>
            <a:endParaRPr lang="zh-CN" alt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5" y="1690687"/>
            <a:ext cx="579120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9658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Experimental Study of Multivariate Time Series Forecasting Models</a:t>
            </a:r>
            <a:endParaRPr lang="zh-CN" alt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2" y="3181350"/>
            <a:ext cx="54959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080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853244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Correlated Time Series Forecasting using Multi-Task </a:t>
            </a:r>
            <a:r>
              <a:rPr lang="en-US" altLang="zh-CN" dirty="0" err="1" smtClean="0"/>
              <a:t>DeepNeural</a:t>
            </a:r>
            <a:r>
              <a:rPr lang="en-US" altLang="zh-CN" dirty="0" smtClean="0"/>
              <a:t> </a:t>
            </a:r>
            <a:r>
              <a:rPr lang="en-US" altLang="zh-CN" dirty="0"/>
              <a:t>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600" dirty="0"/>
              <a:t>Cyber-physical systems often consist of entities that interact </a:t>
            </a:r>
            <a:r>
              <a:rPr lang="en-US" altLang="zh-CN" sz="2600" dirty="0" smtClean="0"/>
              <a:t>with each </a:t>
            </a:r>
            <a:r>
              <a:rPr lang="en-US" altLang="zh-CN" sz="2600" dirty="0"/>
              <a:t>other over time. Meanwhile, as part of the continued </a:t>
            </a:r>
            <a:r>
              <a:rPr lang="en-US" altLang="zh-CN" sz="2600" dirty="0" smtClean="0"/>
              <a:t>digitization of </a:t>
            </a:r>
            <a:r>
              <a:rPr lang="en-US" altLang="zh-CN" sz="2600" dirty="0"/>
              <a:t>industrial processes, various sensor technologies </a:t>
            </a:r>
            <a:r>
              <a:rPr lang="en-US" altLang="zh-CN" sz="2600" dirty="0" smtClean="0"/>
              <a:t>are deployed </a:t>
            </a:r>
            <a:r>
              <a:rPr lang="en-US" altLang="zh-CN" sz="2600" dirty="0"/>
              <a:t>that enable us to record time-varying attributes (a.k.a</a:t>
            </a:r>
            <a:r>
              <a:rPr lang="en-US" altLang="zh-CN" sz="2600" dirty="0" smtClean="0"/>
              <a:t>., time </a:t>
            </a:r>
            <a:r>
              <a:rPr lang="en-US" altLang="zh-CN" sz="2600" dirty="0"/>
              <a:t>series) of such entities, thus producing correlated time series.</a:t>
            </a:r>
          </a:p>
          <a:p>
            <a:r>
              <a:rPr lang="en-US" altLang="zh-CN" sz="2600" dirty="0"/>
              <a:t>To enable accurate forecasting on such correlated time series, </a:t>
            </a:r>
            <a:r>
              <a:rPr lang="en-US" altLang="zh-CN" sz="2600" dirty="0" smtClean="0"/>
              <a:t>this paper </a:t>
            </a:r>
            <a:r>
              <a:rPr lang="en-US" altLang="zh-CN" sz="2600" dirty="0"/>
              <a:t>proposes two models that combine convolutional neural </a:t>
            </a:r>
            <a:r>
              <a:rPr lang="en-US" altLang="zh-CN" sz="2600" dirty="0" smtClean="0"/>
              <a:t>networks (CNNs</a:t>
            </a:r>
            <a:r>
              <a:rPr lang="en-US" altLang="zh-CN" sz="2600" dirty="0"/>
              <a:t>) and recurrent neural networks (RNNs).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92341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853244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Correlated Time Series Forecasting using Multi-Task </a:t>
            </a:r>
            <a:r>
              <a:rPr lang="en-US" altLang="zh-CN" dirty="0" err="1" smtClean="0"/>
              <a:t>DeepNeural</a:t>
            </a:r>
            <a:r>
              <a:rPr lang="en-US" altLang="zh-CN" dirty="0" smtClean="0"/>
              <a:t> </a:t>
            </a:r>
            <a:r>
              <a:rPr lang="en-US" altLang="zh-CN" dirty="0"/>
              <a:t>Networks</a:t>
            </a:r>
            <a:endParaRPr lang="zh-CN" altLang="en-US" dirty="0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60848"/>
            <a:ext cx="7746826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5347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81724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Correlated Time Series Forecasting using Multi-Task </a:t>
            </a:r>
            <a:r>
              <a:rPr lang="en-US" altLang="zh-CN" dirty="0" err="1"/>
              <a:t>DeepNeural</a:t>
            </a:r>
            <a:r>
              <a:rPr lang="en-US" altLang="zh-CN" dirty="0"/>
              <a:t>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objective function of CRNN is: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The objective function of AE is: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79" y="2276872"/>
            <a:ext cx="30956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526042"/>
            <a:ext cx="41148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445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Time-Series Aware Precision and Recall for Anomaly Detection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In time-series data, an anomaly corresponds to a series of </a:t>
            </a:r>
            <a:r>
              <a:rPr lang="en-US" altLang="zh-CN" dirty="0" smtClean="0"/>
              <a:t>instances. The </a:t>
            </a:r>
            <a:r>
              <a:rPr lang="en-US" altLang="zh-CN" dirty="0"/>
              <a:t>conventional metrics, however, overlook this characteristic, </a:t>
            </a:r>
            <a:r>
              <a:rPr lang="en-US" altLang="zh-CN" dirty="0" smtClean="0"/>
              <a:t>so they </a:t>
            </a:r>
            <a:r>
              <a:rPr lang="en-US" altLang="zh-CN" dirty="0"/>
              <a:t>suffer from a problem of giving a high score to the method </a:t>
            </a:r>
            <a:r>
              <a:rPr lang="en-US" altLang="zh-CN" dirty="0" smtClean="0"/>
              <a:t>that only </a:t>
            </a:r>
            <a:r>
              <a:rPr lang="en-US" altLang="zh-CN" dirty="0"/>
              <a:t>detects a long anomaly. </a:t>
            </a:r>
            <a:endParaRPr lang="en-US" altLang="zh-CN" dirty="0" smtClean="0"/>
          </a:p>
          <a:p>
            <a:r>
              <a:rPr lang="en-US" altLang="zh-CN" dirty="0" smtClean="0"/>
              <a:t>To </a:t>
            </a:r>
            <a:r>
              <a:rPr lang="en-US" altLang="zh-CN" dirty="0"/>
              <a:t>overcome the problem, our </a:t>
            </a:r>
            <a:r>
              <a:rPr lang="en-US" altLang="zh-CN" dirty="0" smtClean="0"/>
              <a:t>metrics consider </a:t>
            </a:r>
            <a:r>
              <a:rPr lang="en-US" altLang="zh-CN" dirty="0"/>
              <a:t>the variety of the detected anomalies to be more </a:t>
            </a:r>
            <a:r>
              <a:rPr lang="en-US" altLang="zh-CN" dirty="0" smtClean="0"/>
              <a:t>important through </a:t>
            </a:r>
            <a:r>
              <a:rPr lang="en-US" altLang="zh-CN" dirty="0"/>
              <a:t>two scoring strategies, detection scoring (i.e., how </a:t>
            </a:r>
            <a:r>
              <a:rPr lang="en-US" altLang="zh-CN" dirty="0" smtClean="0"/>
              <a:t>many anomalies </a:t>
            </a:r>
            <a:r>
              <a:rPr lang="en-US" altLang="zh-CN" dirty="0"/>
              <a:t>are detected) and portion scoring (i.e., how precisely </a:t>
            </a:r>
            <a:r>
              <a:rPr lang="en-US" altLang="zh-CN" dirty="0" smtClean="0"/>
              <a:t>each anomaly </a:t>
            </a:r>
            <a:r>
              <a:rPr lang="en-US" altLang="zh-CN" dirty="0"/>
              <a:t>is detected).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4179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Time-Series Aware Precision and Recall for Anomaly Detection</a:t>
            </a:r>
            <a:endParaRPr lang="zh-CN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501" y="2276872"/>
            <a:ext cx="7397963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6299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Improvement on Dual-Window R-C</a:t>
            </a:r>
          </a:p>
          <a:p>
            <a:r>
              <a:rPr lang="en-US" altLang="zh-CN" dirty="0" smtClean="0"/>
              <a:t>Researching on Data Imputation or Prediction of time series</a:t>
            </a:r>
          </a:p>
          <a:p>
            <a:r>
              <a:rPr lang="en-US" altLang="zh-CN" dirty="0" smtClean="0"/>
              <a:t>Remediation on knowledge </a:t>
            </a:r>
            <a:r>
              <a:rPr lang="en-US" altLang="zh-CN" dirty="0"/>
              <a:t>of statistics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31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Paper 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Experimental Study of Multivariate Time Series </a:t>
            </a:r>
            <a:r>
              <a:rPr lang="en-US" altLang="zh-CN" dirty="0" smtClean="0"/>
              <a:t>Forecasting Models, CIKM, 2019</a:t>
            </a:r>
          </a:p>
          <a:p>
            <a:r>
              <a:rPr lang="en-US" altLang="zh-CN" dirty="0" smtClean="0"/>
              <a:t>Correlated Time Series Forecasting using Multi-Task Deep Neural Networks, CIKM, 2018</a:t>
            </a:r>
          </a:p>
          <a:p>
            <a:r>
              <a:rPr lang="en-US" altLang="zh-CN" dirty="0"/>
              <a:t>Time-Series Aware Precision and Recall for Anomaly </a:t>
            </a:r>
            <a:r>
              <a:rPr lang="en-US" altLang="zh-CN" dirty="0" smtClean="0"/>
              <a:t>Detection, CIKM, 2019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7155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@MICC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7747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Experimental Study of Multivariate Time Series Forecasting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However, one </a:t>
            </a:r>
            <a:r>
              <a:rPr lang="en-US" altLang="zh-CN" sz="2400" dirty="0" smtClean="0"/>
              <a:t>question still </a:t>
            </a:r>
            <a:r>
              <a:rPr lang="en-US" altLang="zh-CN" sz="2400" dirty="0"/>
              <a:t>remains unclear: how these models perform on a </a:t>
            </a:r>
            <a:r>
              <a:rPr lang="en-US" altLang="zh-CN" sz="2400" dirty="0" smtClean="0"/>
              <a:t>certain forecasting </a:t>
            </a:r>
            <a:r>
              <a:rPr lang="en-US" altLang="zh-CN" sz="2400" dirty="0"/>
              <a:t>task, and there is lack of comprehensive </a:t>
            </a:r>
            <a:r>
              <a:rPr lang="en-US" altLang="zh-CN" sz="2400" dirty="0" smtClean="0"/>
              <a:t>performance comparison </a:t>
            </a:r>
            <a:r>
              <a:rPr lang="en-US" altLang="zh-CN" sz="2400" dirty="0"/>
              <a:t>of these models on different tasks. </a:t>
            </a:r>
            <a:endParaRPr lang="en-US" altLang="zh-CN" sz="2400" dirty="0" smtClean="0"/>
          </a:p>
          <a:p>
            <a:r>
              <a:rPr lang="en-US" altLang="zh-CN" sz="2400" dirty="0" smtClean="0"/>
              <a:t>To </a:t>
            </a:r>
            <a:r>
              <a:rPr lang="en-US" altLang="zh-CN" sz="2400" dirty="0"/>
              <a:t>this end, in </a:t>
            </a:r>
            <a:r>
              <a:rPr lang="en-US" altLang="zh-CN" sz="2400" dirty="0" smtClean="0"/>
              <a:t>this paper</a:t>
            </a:r>
            <a:r>
              <a:rPr lang="en-US" altLang="zh-CN" sz="2400" dirty="0"/>
              <a:t>, we conduct a systematic evaluation of eight </a:t>
            </a:r>
            <a:r>
              <a:rPr lang="en-US" altLang="zh-CN" sz="2400" dirty="0" smtClean="0"/>
              <a:t>representative forecasting </a:t>
            </a:r>
            <a:r>
              <a:rPr lang="en-US" altLang="zh-CN" sz="2400" dirty="0"/>
              <a:t>models over eight multivariate time series datasets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758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Experimental Study of Multivariate Time Series Forecasting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/>
              <a:t>1) When the datasets exhibit </a:t>
            </a:r>
            <a:r>
              <a:rPr lang="en-US" altLang="zh-CN" sz="2400" dirty="0" smtClean="0"/>
              <a:t>strong periodic </a:t>
            </a:r>
            <a:r>
              <a:rPr lang="en-US" altLang="zh-CN" sz="2400" dirty="0"/>
              <a:t>patterns, deep learning models perform best. </a:t>
            </a:r>
            <a:r>
              <a:rPr lang="en-US" altLang="zh-CN" sz="2400" dirty="0" smtClean="0"/>
              <a:t>Otherwise on </a:t>
            </a:r>
            <a:r>
              <a:rPr lang="en-US" altLang="zh-CN" sz="2400" dirty="0"/>
              <a:t>the datasets in a non-periodic manner, the statistical </a:t>
            </a:r>
            <a:r>
              <a:rPr lang="en-US" altLang="zh-CN" sz="2400" dirty="0" smtClean="0"/>
              <a:t>models such </a:t>
            </a:r>
            <a:r>
              <a:rPr lang="en-US" altLang="zh-CN" sz="2400" dirty="0"/>
              <a:t>as ARIMA perform best. 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en-US" altLang="zh-CN" sz="2400" dirty="0"/>
              <a:t>) For the long term prediction </a:t>
            </a:r>
            <a:r>
              <a:rPr lang="en-US" altLang="zh-CN" sz="2400" dirty="0" smtClean="0"/>
              <a:t>involving a </a:t>
            </a:r>
            <a:r>
              <a:rPr lang="en-US" altLang="zh-CN" sz="2400" dirty="0"/>
              <a:t>high horizon value, the direct prediction strategy </a:t>
            </a:r>
            <a:r>
              <a:rPr lang="en-US" altLang="zh-CN" sz="2400" dirty="0" smtClean="0"/>
              <a:t>could lead </a:t>
            </a:r>
            <a:r>
              <a:rPr lang="en-US" altLang="zh-CN" sz="2400" dirty="0"/>
              <a:t>to lower errors than the recursive one, but at the cost of </a:t>
            </a:r>
            <a:r>
              <a:rPr lang="en-US" altLang="zh-CN" sz="2400" dirty="0" smtClean="0"/>
              <a:t>higher training </a:t>
            </a:r>
            <a:r>
              <a:rPr lang="en-US" altLang="zh-CN" sz="2400" dirty="0"/>
              <a:t>time. </a:t>
            </a:r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en-US" altLang="zh-CN" sz="2400" dirty="0"/>
              <a:t>) For the multivariate time series explicitly </a:t>
            </a:r>
            <a:r>
              <a:rPr lang="en-US" altLang="zh-CN" sz="2400" dirty="0" smtClean="0"/>
              <a:t>involving graphic </a:t>
            </a:r>
            <a:r>
              <a:rPr lang="en-US" altLang="zh-CN" sz="2400" dirty="0"/>
              <a:t>inter-dependencies among the </a:t>
            </a:r>
            <a:r>
              <a:rPr lang="en-US" altLang="zh-CN" sz="2400" dirty="0" err="1" smtClean="0"/>
              <a:t>multivariates</a:t>
            </a:r>
            <a:r>
              <a:rPr lang="en-US" altLang="zh-CN" sz="2400" dirty="0" smtClean="0"/>
              <a:t>, </a:t>
            </a:r>
            <a:r>
              <a:rPr lang="en-US" altLang="zh-CN" sz="2400" dirty="0"/>
              <a:t>the Graph Convolution Network </a:t>
            </a:r>
            <a:r>
              <a:rPr lang="en-US" altLang="zh-CN" sz="2400" dirty="0" smtClean="0"/>
              <a:t>can incorporate </a:t>
            </a:r>
            <a:r>
              <a:rPr lang="en-US" altLang="zh-CN" sz="2400" dirty="0"/>
              <a:t>the graphic inter-dependencies into their </a:t>
            </a:r>
            <a:r>
              <a:rPr lang="en-US" altLang="zh-CN" sz="2400" dirty="0" smtClean="0"/>
              <a:t>forecasting models </a:t>
            </a:r>
            <a:r>
              <a:rPr lang="en-US" altLang="zh-CN" sz="2400" dirty="0"/>
              <a:t>for smaller prediction errors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118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Experimental Study of Multivariate Time Series Forecasting Models</a:t>
            </a:r>
            <a:endParaRPr lang="zh-CN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2455200"/>
            <a:ext cx="7499350" cy="278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829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Experimental Study of Multivariate Time Series Forecasting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600" dirty="0"/>
              <a:t>Both CNN and RNN can only extract latent representations </a:t>
            </a:r>
            <a:r>
              <a:rPr lang="en-US" altLang="zh-CN" sz="2600" dirty="0" smtClean="0"/>
              <a:t>from Euclidean </a:t>
            </a:r>
            <a:r>
              <a:rPr lang="en-US" altLang="zh-CN" sz="2600" dirty="0"/>
              <a:t>data such as images, text, and videos</a:t>
            </a:r>
            <a:r>
              <a:rPr lang="en-US" altLang="zh-CN" sz="2600" dirty="0" smtClean="0"/>
              <a:t>. </a:t>
            </a:r>
            <a:r>
              <a:rPr lang="en-US" altLang="zh-CN" sz="2600" dirty="0"/>
              <a:t>While not all </a:t>
            </a:r>
            <a:r>
              <a:rPr lang="en-US" altLang="zh-CN" sz="2600" dirty="0" smtClean="0"/>
              <a:t>data are </a:t>
            </a:r>
            <a:r>
              <a:rPr lang="en-US" altLang="zh-CN" sz="2600" dirty="0"/>
              <a:t>generated from non-Euclidean domains: some data with </a:t>
            </a:r>
            <a:r>
              <a:rPr lang="en-US" altLang="zh-CN" sz="2600" dirty="0" smtClean="0"/>
              <a:t>graph structure </a:t>
            </a:r>
            <a:r>
              <a:rPr lang="en-US" altLang="zh-CN" sz="2600" dirty="0"/>
              <a:t>cannot be processed using CNNs or RNNs directly</a:t>
            </a:r>
            <a:r>
              <a:rPr lang="en-US" altLang="zh-CN" sz="2600" dirty="0" smtClean="0"/>
              <a:t>.</a:t>
            </a:r>
          </a:p>
          <a:p>
            <a:r>
              <a:rPr lang="en-US" altLang="zh-CN" sz="2600" dirty="0" smtClean="0"/>
              <a:t>Recently, researchers </a:t>
            </a:r>
            <a:r>
              <a:rPr lang="en-US" altLang="zh-CN" sz="2600" dirty="0"/>
              <a:t>have increasing interest in extending deep </a:t>
            </a:r>
            <a:r>
              <a:rPr lang="en-US" altLang="zh-CN" sz="2600" dirty="0" smtClean="0"/>
              <a:t>learning approaches </a:t>
            </a:r>
            <a:r>
              <a:rPr lang="en-US" altLang="zh-CN" sz="2600" dirty="0"/>
              <a:t>for graph data and many models are proposed. </a:t>
            </a:r>
            <a:r>
              <a:rPr lang="en-US" altLang="zh-CN" sz="2600" dirty="0" smtClean="0"/>
              <a:t>The Graphical </a:t>
            </a:r>
            <a:r>
              <a:rPr lang="en-US" altLang="zh-CN" sz="2600" dirty="0"/>
              <a:t>Convolutional Network (GCN) model [6, 14] is one </a:t>
            </a:r>
            <a:r>
              <a:rPr lang="en-US" altLang="zh-CN" sz="2600" dirty="0" smtClean="0"/>
              <a:t>of the representative </a:t>
            </a:r>
            <a:r>
              <a:rPr lang="en-US" altLang="zh-CN" sz="2600" dirty="0"/>
              <a:t>works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79823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Experimental Study of Multivariate Time Series Forecasting Models</a:t>
            </a:r>
            <a:endParaRPr lang="zh-CN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50" y="1628775"/>
            <a:ext cx="6419850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2466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Experimental Study of Multivariate Time Series Forecasting Models</a:t>
            </a:r>
            <a:endParaRPr lang="zh-CN" alt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7" y="1590675"/>
            <a:ext cx="616267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001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Experimental Study of Multivariate Time Series Forecasting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Compared to RMSE, RSE is more readable because it can ignore </a:t>
            </a:r>
            <a:r>
              <a:rPr lang="en-US" altLang="zh-CN" dirty="0" smtClean="0"/>
              <a:t>the influence </a:t>
            </a:r>
            <a:r>
              <a:rPr lang="en-US" altLang="zh-CN" dirty="0"/>
              <a:t>of data scale and it is able to recognize outlier </a:t>
            </a:r>
            <a:r>
              <a:rPr lang="en-US" altLang="zh-CN" dirty="0" smtClean="0"/>
              <a:t>prediction results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933055"/>
            <a:ext cx="443865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8050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150</TotalTime>
  <Words>656</Words>
  <Application>Microsoft Office PowerPoint</Application>
  <PresentationFormat>全屏显示(4:3)</PresentationFormat>
  <Paragraphs>45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夏至</vt:lpstr>
      <vt:lpstr>Weekly Report</vt:lpstr>
      <vt:lpstr>Paper List</vt:lpstr>
      <vt:lpstr>Experimental Study of Multivariate Time Series Forecasting Models</vt:lpstr>
      <vt:lpstr>Experimental Study of Multivariate Time Series Forecasting Models</vt:lpstr>
      <vt:lpstr>Experimental Study of Multivariate Time Series Forecasting Models</vt:lpstr>
      <vt:lpstr>Experimental Study of Multivariate Time Series Forecasting Models</vt:lpstr>
      <vt:lpstr>Experimental Study of Multivariate Time Series Forecasting Models</vt:lpstr>
      <vt:lpstr>Experimental Study of Multivariate Time Series Forecasting Models</vt:lpstr>
      <vt:lpstr>Experimental Study of Multivariate Time Series Forecasting Models</vt:lpstr>
      <vt:lpstr>Experimental Study of Multivariate Time Series Forecasting Models</vt:lpstr>
      <vt:lpstr>Experimental Study of Multivariate Time Series Forecasting Models</vt:lpstr>
      <vt:lpstr>Experimental Study of Multivariate Time Series Forecasting Models</vt:lpstr>
      <vt:lpstr>Experimental Study of Multivariate Time Series Forecasting Models</vt:lpstr>
      <vt:lpstr>Correlated Time Series Forecasting using Multi-Task DeepNeural Networks</vt:lpstr>
      <vt:lpstr>Correlated Time Series Forecasting using Multi-Task DeepNeural Networks</vt:lpstr>
      <vt:lpstr>Correlated Time Series Forecasting using Multi-Task DeepNeural Networks</vt:lpstr>
      <vt:lpstr>Time-Series Aware Precision and Recall for Anomaly Detection</vt:lpstr>
      <vt:lpstr>Time-Series Aware Precision and Recall for Anomaly Detection</vt:lpstr>
      <vt:lpstr>Plan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Shuo Zhang</dc:creator>
  <cp:lastModifiedBy>Administrator</cp:lastModifiedBy>
  <cp:revision>7</cp:revision>
  <dcterms:created xsi:type="dcterms:W3CDTF">2020-06-11T08:22:31Z</dcterms:created>
  <dcterms:modified xsi:type="dcterms:W3CDTF">2020-06-12T01:10:05Z</dcterms:modified>
</cp:coreProperties>
</file>