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3" r:id="rId17"/>
    <p:sldId id="277" r:id="rId18"/>
    <p:sldId id="276" r:id="rId19"/>
    <p:sldId id="275" r:id="rId20"/>
    <p:sldId id="274" r:id="rId21"/>
    <p:sldId id="281" r:id="rId22"/>
    <p:sldId id="282" r:id="rId23"/>
    <p:sldId id="280" r:id="rId24"/>
    <p:sldId id="272" r:id="rId25"/>
    <p:sldId id="279" r:id="rId26"/>
    <p:sldId id="283" r:id="rId27"/>
    <p:sldId id="284" r:id="rId2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Weekly Report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Prof. Huang &amp;&amp; </a:t>
            </a:r>
            <a:r>
              <a:rPr lang="en-US" altLang="zh-CN" dirty="0" err="1" smtClean="0"/>
              <a:t>Shuo</a:t>
            </a:r>
            <a:r>
              <a:rPr lang="en-US" altLang="zh-CN" dirty="0" smtClean="0"/>
              <a:t> Zhang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057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Survey Paper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Anomaly Detection for </a:t>
            </a:r>
            <a:r>
              <a:rPr lang="en-US" altLang="zh-CN" dirty="0" err="1"/>
              <a:t>IoT</a:t>
            </a:r>
            <a:r>
              <a:rPr lang="en-US" altLang="zh-CN" dirty="0"/>
              <a:t> Time-Series Data: A Survey, IEEE Internet of Things </a:t>
            </a:r>
            <a:r>
              <a:rPr lang="en-US" altLang="zh-CN" dirty="0" smtClean="0"/>
              <a:t>Journal, 2019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077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Anomaly Type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188504"/>
            <a:ext cx="3638550" cy="247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626006"/>
            <a:ext cx="45910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76" y="4513768"/>
            <a:ext cx="3356248" cy="215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22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Group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Statistical and Probabilistic</a:t>
            </a:r>
          </a:p>
          <a:p>
            <a:r>
              <a:rPr lang="en-US" altLang="zh-CN" dirty="0" smtClean="0"/>
              <a:t>Pattern Matching</a:t>
            </a:r>
          </a:p>
          <a:p>
            <a:r>
              <a:rPr lang="en-US" altLang="zh-CN" dirty="0" smtClean="0"/>
              <a:t>Distance based</a:t>
            </a:r>
          </a:p>
          <a:p>
            <a:r>
              <a:rPr lang="en-US" altLang="zh-CN" dirty="0" smtClean="0"/>
              <a:t>Clustering</a:t>
            </a:r>
          </a:p>
          <a:p>
            <a:r>
              <a:rPr lang="en-US" altLang="zh-CN" dirty="0" smtClean="0"/>
              <a:t>Predictive</a:t>
            </a:r>
          </a:p>
          <a:p>
            <a:r>
              <a:rPr lang="en-US" altLang="zh-CN" dirty="0" smtClean="0"/>
              <a:t>Ensemble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984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Anomaly Detection on </a:t>
            </a:r>
            <a:r>
              <a:rPr lang="en-US" altLang="zh-CN" dirty="0" err="1" smtClean="0"/>
              <a:t>Univariate</a:t>
            </a:r>
            <a:r>
              <a:rPr lang="en-US" altLang="zh-CN" dirty="0" smtClean="0"/>
              <a:t> TSD</a:t>
            </a:r>
          </a:p>
          <a:p>
            <a:pPr marL="109728" indent="0">
              <a:buNone/>
            </a:pPr>
            <a:r>
              <a:rPr lang="en-US" altLang="zh-CN" dirty="0"/>
              <a:t>1) Non-Regressive approaches</a:t>
            </a:r>
          </a:p>
          <a:p>
            <a:pPr marL="109728" indent="0">
              <a:buNone/>
            </a:pPr>
            <a:r>
              <a:rPr lang="en-US" altLang="zh-CN" dirty="0"/>
              <a:t>     LSTM based AE</a:t>
            </a:r>
          </a:p>
          <a:p>
            <a:pPr marL="109728" indent="0">
              <a:buNone/>
            </a:pPr>
            <a:r>
              <a:rPr lang="en-US" altLang="zh-CN" dirty="0"/>
              <a:t>2) Regression based approaches</a:t>
            </a:r>
          </a:p>
          <a:p>
            <a:pPr marL="109728" indent="0">
              <a:buNone/>
            </a:pPr>
            <a:r>
              <a:rPr lang="en-US" altLang="zh-CN" dirty="0"/>
              <a:t>     ARMA, ARIMA, SARMA, </a:t>
            </a:r>
            <a:r>
              <a:rPr lang="en-US" altLang="zh-CN" dirty="0" smtClean="0"/>
              <a:t>RNN</a:t>
            </a:r>
          </a:p>
          <a:p>
            <a:r>
              <a:rPr lang="en-US" altLang="zh-CN" dirty="0" smtClean="0"/>
              <a:t>Anomaly Detection on Multivariate TSD</a:t>
            </a:r>
          </a:p>
          <a:p>
            <a:pPr marL="109728" indent="0">
              <a:buNone/>
            </a:pPr>
            <a:r>
              <a:rPr lang="en-US" altLang="zh-CN" dirty="0" smtClean="0"/>
              <a:t>1) Dimensionality Reduction</a:t>
            </a:r>
          </a:p>
          <a:p>
            <a:pPr marL="109728" indent="0">
              <a:buNone/>
            </a:pPr>
            <a:r>
              <a:rPr lang="en-US" altLang="zh-CN" dirty="0" smtClean="0"/>
              <a:t>     PCA, CNN-VAE</a:t>
            </a:r>
          </a:p>
          <a:p>
            <a:pPr marL="109728" indent="0">
              <a:buNone/>
            </a:pPr>
            <a:r>
              <a:rPr lang="en-US" altLang="zh-CN" dirty="0" smtClean="0"/>
              <a:t>2) Clustering</a:t>
            </a:r>
          </a:p>
          <a:p>
            <a:pPr marL="109728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SVM, LOF, MKAD</a:t>
            </a:r>
          </a:p>
          <a:p>
            <a:pPr marL="109728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63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Dataset Analysis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14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Yahoo Webscope-S5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975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Yahoo Webscope-S5-A1R4 </a:t>
            </a:r>
            <a:endParaRPr lang="zh-CN" altLang="en-US" dirty="0"/>
          </a:p>
        </p:txBody>
      </p:sp>
      <p:pic>
        <p:nvPicPr>
          <p:cNvPr id="11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256" y="2249488"/>
            <a:ext cx="6985488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204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Yahoo Webscope-S5-A1R8</a:t>
            </a:r>
            <a:endParaRPr lang="zh-CN" altLang="en-US" dirty="0"/>
          </a:p>
        </p:txBody>
      </p:sp>
      <p:pic>
        <p:nvPicPr>
          <p:cNvPr id="8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210" y="2249488"/>
            <a:ext cx="7151580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889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Yahoo Webscope-S5-A1R2</a:t>
            </a:r>
            <a:endParaRPr lang="zh-CN" alt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483" y="2249488"/>
            <a:ext cx="6951033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71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Yahoo Webscope-S5-A1R12</a:t>
            </a:r>
            <a:endParaRPr lang="zh-CN" alt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443" y="2249488"/>
            <a:ext cx="7287114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42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Survey paper -&gt; </a:t>
            </a:r>
            <a:r>
              <a:rPr lang="en-US" altLang="zh-CN" dirty="0" err="1" smtClean="0"/>
              <a:t>Contast</a:t>
            </a:r>
            <a:r>
              <a:rPr lang="en-US" altLang="zh-CN" dirty="0" smtClean="0"/>
              <a:t> experiment</a:t>
            </a:r>
          </a:p>
          <a:p>
            <a:r>
              <a:rPr lang="en-US" altLang="zh-CN" dirty="0" smtClean="0"/>
              <a:t>Dataset for experiment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421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Yahoo Webscope-S5-A1R3</a:t>
            </a:r>
            <a:endParaRPr lang="zh-CN" alt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326" y="2249488"/>
            <a:ext cx="7215348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937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Yahoo Webscope-S5-A1R24</a:t>
            </a:r>
            <a:endParaRPr lang="zh-CN" alt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03" y="2249488"/>
            <a:ext cx="7124593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73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Yahoo Webscope-S5-A1R26</a:t>
            </a:r>
            <a:endParaRPr lang="zh-CN" alt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59" y="2249488"/>
            <a:ext cx="7312082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665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Yahoo Webscope-S5-A1R20</a:t>
            </a:r>
            <a:endParaRPr lang="zh-CN" alt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38" y="2249488"/>
            <a:ext cx="7358123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105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S5-A1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127617"/>
              </p:ext>
            </p:extLst>
          </p:nvPr>
        </p:nvGraphicFramePr>
        <p:xfrm>
          <a:off x="457200" y="224948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96"/>
                <a:gridCol w="4464496"/>
                <a:gridCol w="23866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Anomaly Point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Recommendation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Real-1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1216,1218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Real-2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1362-1364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Real-3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Real-6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Real-9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655-658, 831, 975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Real-10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Real-12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Real-13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144-146, 975-977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Real-15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144-145, 975-977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Real-16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1351-1353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**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655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S5-A1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4786655"/>
              </p:ext>
            </p:extLst>
          </p:nvPr>
        </p:nvGraphicFramePr>
        <p:xfrm>
          <a:off x="457200" y="2249488"/>
          <a:ext cx="8229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96"/>
                <a:gridCol w="4464496"/>
                <a:gridCol w="23866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Anomaly Point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Recommendation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Real-18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423-425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***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Real-20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1362-1364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Real-21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Real-24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425, 1347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***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Real-26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1080-1158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***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Real-27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1005,</a:t>
                      </a:r>
                      <a:r>
                        <a:rPr lang="en-US" altLang="zh-CN" baseline="0" dirty="0" smtClean="0"/>
                        <a:t> 1308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Real-30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Real-33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Real-34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601,</a:t>
                      </a:r>
                      <a:r>
                        <a:rPr lang="en-US" altLang="zh-CN" baseline="0" dirty="0" smtClean="0"/>
                        <a:t> 1020, 1243-1246, 1308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Real-35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147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S5-A1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3406338"/>
              </p:ext>
            </p:extLst>
          </p:nvPr>
        </p:nvGraphicFramePr>
        <p:xfrm>
          <a:off x="457200" y="2249488"/>
          <a:ext cx="8229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96"/>
                <a:gridCol w="4464496"/>
                <a:gridCol w="238660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Dataset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Anomaly Point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Recommendation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Real-36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423-426,</a:t>
                      </a:r>
                      <a:r>
                        <a:rPr lang="en-US" altLang="zh-CN" baseline="0" dirty="0" smtClean="0"/>
                        <a:t> 607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***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Real-38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601,</a:t>
                      </a:r>
                      <a:r>
                        <a:rPr lang="en-US" altLang="zh-CN" baseline="0" dirty="0" smtClean="0"/>
                        <a:t> 1020-1021, 1307-1312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***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Real-39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570-574,</a:t>
                      </a:r>
                      <a:r>
                        <a:rPr lang="en-US" altLang="zh-CN" baseline="0" dirty="0" smtClean="0"/>
                        <a:t> 647-649, 1021, 1308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Real-40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1127-1205,</a:t>
                      </a:r>
                      <a:r>
                        <a:rPr lang="en-US" altLang="zh-CN" baseline="0" dirty="0" smtClean="0"/>
                        <a:t> 1308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***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Real-44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422-427, 574, 607-608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Real-45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1262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Real-46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858-964,</a:t>
                      </a:r>
                      <a:r>
                        <a:rPr lang="en-US" altLang="zh-CN" baseline="0" dirty="0" smtClean="0"/>
                        <a:t> 1068, 1249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Real-47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593-596, 601, 1015-1016, 1020-1021, 1308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Real-48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361-384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Real-49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423-425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**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Real-50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*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973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Thanks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@MICC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561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Paper Reading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968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Survey paper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SURVEY OF RESEARCH ON ANOMALY DETECTION FOR TIME SERIES ,</a:t>
            </a:r>
            <a:r>
              <a:rPr lang="en-US" altLang="zh-CN" dirty="0"/>
              <a:t>  International Computer Conference on Wavelet Active Media Technology and Information Processing (ICCWAMTIP</a:t>
            </a:r>
            <a:r>
              <a:rPr lang="en-US" altLang="zh-CN" dirty="0" smtClean="0"/>
              <a:t>), 2016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15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Category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Based on Statistical</a:t>
            </a:r>
          </a:p>
          <a:p>
            <a:r>
              <a:rPr lang="en-US" altLang="zh-CN" dirty="0" smtClean="0"/>
              <a:t>Based on Clustering</a:t>
            </a:r>
          </a:p>
          <a:p>
            <a:r>
              <a:rPr lang="en-US" altLang="zh-CN" dirty="0" smtClean="0"/>
              <a:t>Based on Deviation</a:t>
            </a:r>
          </a:p>
          <a:p>
            <a:r>
              <a:rPr lang="en-US" altLang="zh-CN" dirty="0" smtClean="0"/>
              <a:t>Based on Distance</a:t>
            </a:r>
          </a:p>
          <a:p>
            <a:r>
              <a:rPr lang="en-US" altLang="zh-CN" dirty="0" smtClean="0"/>
              <a:t>Based on Density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419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Based on Statistical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Distribution-based</a:t>
            </a:r>
          </a:p>
          <a:p>
            <a:pPr marL="109728" indent="0">
              <a:buNone/>
            </a:pPr>
            <a:r>
              <a:rPr lang="en-US" altLang="zh-CN" sz="2000" dirty="0" smtClean="0"/>
              <a:t>The </a:t>
            </a:r>
            <a:r>
              <a:rPr lang="en-US" altLang="zh-CN" sz="2000" dirty="0"/>
              <a:t>actual distribution of the data set is often unknown, and it is </a:t>
            </a:r>
            <a:r>
              <a:rPr lang="en-US" altLang="zh-CN" sz="2000" dirty="0" smtClean="0"/>
              <a:t>difficult to estimate </a:t>
            </a:r>
            <a:r>
              <a:rPr lang="en-US" altLang="zh-CN" sz="2000" dirty="0"/>
              <a:t>the data distribution in </a:t>
            </a:r>
            <a:r>
              <a:rPr lang="en-US" altLang="zh-CN" sz="2000" dirty="0" smtClean="0"/>
              <a:t>high-dimensional.</a:t>
            </a:r>
          </a:p>
          <a:p>
            <a:r>
              <a:rPr lang="en-US" altLang="zh-CN" dirty="0" smtClean="0"/>
              <a:t>Depth-based</a:t>
            </a:r>
          </a:p>
          <a:p>
            <a:pPr marL="109728" indent="0">
              <a:buNone/>
            </a:pPr>
            <a:r>
              <a:rPr lang="en-US" altLang="zh-CN" sz="2000" dirty="0"/>
              <a:t>The latter method considers that each object is a point in n-dimensional space, each point has one set depth, and anomaly possibly exists in the object which has lower depth.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8107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Based on Clustering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DBSCAN, ROCK, </a:t>
            </a:r>
            <a:r>
              <a:rPr lang="en-US" altLang="zh-CN" dirty="0" smtClean="0"/>
              <a:t>K-Means etc.</a:t>
            </a:r>
          </a:p>
          <a:p>
            <a:pPr marL="109728" indent="0">
              <a:buNone/>
            </a:pPr>
            <a:r>
              <a:rPr lang="en-US" altLang="zh-CN" sz="2000" dirty="0"/>
              <a:t>Anomaly detection is only a "subsidiary products" of clustering. </a:t>
            </a:r>
            <a:r>
              <a:rPr lang="en-US" altLang="zh-CN" sz="2000" dirty="0"/>
              <a:t>There is no special optimization in general clustering algorithm so that a low efficiency is caused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2384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Based on </a:t>
            </a:r>
            <a:r>
              <a:rPr lang="en-US" altLang="zh-CN" dirty="0" smtClean="0"/>
              <a:t>Deviation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Sequence anomaly detection method</a:t>
            </a:r>
          </a:p>
          <a:p>
            <a:pPr marL="109728" indent="0">
              <a:buNone/>
            </a:pPr>
            <a:r>
              <a:rPr lang="en-US" altLang="zh-CN" sz="2000" dirty="0"/>
              <a:t>It considered the data points with obvious deviation from adjacent</a:t>
            </a:r>
            <a:endParaRPr lang="en-US" altLang="zh-CN" sz="2000" dirty="0"/>
          </a:p>
          <a:p>
            <a:r>
              <a:rPr lang="en-US" altLang="zh-CN" dirty="0" smtClean="0"/>
              <a:t>Data cube method</a:t>
            </a:r>
          </a:p>
          <a:p>
            <a:pPr marL="109728" indent="0">
              <a:buNone/>
            </a:pPr>
            <a:r>
              <a:rPr lang="en-US" altLang="zh-CN" sz="2000" dirty="0"/>
              <a:t>The unit values of a data cube are considered as anomaly if they are significantly different from the expected values of the statistical model.</a:t>
            </a:r>
            <a:endParaRPr lang="en-US" altLang="zh-CN" sz="2000" dirty="0"/>
          </a:p>
          <a:p>
            <a:r>
              <a:rPr lang="en-US" altLang="zh-CN" dirty="0" smtClean="0"/>
              <a:t>Forecasting model method</a:t>
            </a:r>
          </a:p>
          <a:p>
            <a:pPr marL="109728" indent="0">
              <a:buNone/>
            </a:pPr>
            <a:r>
              <a:rPr lang="en-US" altLang="zh-CN" sz="2000" dirty="0"/>
              <a:t>ARAM, neural network, SVM etc.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3569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Based on Distance &amp;&amp; Density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The basic thought of anomaly detection based </a:t>
            </a:r>
            <a:r>
              <a:rPr lang="en-US" altLang="zh-CN" dirty="0" smtClean="0"/>
              <a:t>on distance </a:t>
            </a:r>
            <a:r>
              <a:rPr lang="en-US" altLang="zh-CN" dirty="0"/>
              <a:t>is to calculate the distance between data points in data space by setting a distance function. </a:t>
            </a:r>
            <a:r>
              <a:rPr lang="en-US" altLang="zh-CN" dirty="0"/>
              <a:t>It is regarded as abnormal when there is a large distance between a data object and others.</a:t>
            </a:r>
          </a:p>
          <a:p>
            <a:r>
              <a:rPr lang="en-US" altLang="zh-CN" dirty="0" smtClean="0"/>
              <a:t>It </a:t>
            </a:r>
            <a:r>
              <a:rPr lang="en-US" altLang="zh-CN" dirty="0"/>
              <a:t>introduces local outlier factor (LOF), considers the exception is not a two-value property but a measure. The LOF value higher, the data is more likely to be abnormal. 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14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638</TotalTime>
  <Words>547</Words>
  <Application>Microsoft Office PowerPoint</Application>
  <PresentationFormat>全屏显示(4:3)</PresentationFormat>
  <Paragraphs>170</Paragraphs>
  <Slides>27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都市</vt:lpstr>
      <vt:lpstr>Weekly Report</vt:lpstr>
      <vt:lpstr>Works</vt:lpstr>
      <vt:lpstr>Paper Reading</vt:lpstr>
      <vt:lpstr>Survey paper</vt:lpstr>
      <vt:lpstr>Category</vt:lpstr>
      <vt:lpstr>Based on Statistical</vt:lpstr>
      <vt:lpstr>Based on Clustering</vt:lpstr>
      <vt:lpstr>Based on Deviation</vt:lpstr>
      <vt:lpstr>Based on Distance &amp;&amp; Density</vt:lpstr>
      <vt:lpstr>Survey Paper</vt:lpstr>
      <vt:lpstr>Anomaly Type</vt:lpstr>
      <vt:lpstr>Group</vt:lpstr>
      <vt:lpstr>Methods</vt:lpstr>
      <vt:lpstr>Dataset Analysis</vt:lpstr>
      <vt:lpstr>Yahoo Webscope-S5</vt:lpstr>
      <vt:lpstr>Yahoo Webscope-S5-A1R4 </vt:lpstr>
      <vt:lpstr>Yahoo Webscope-S5-A1R8</vt:lpstr>
      <vt:lpstr>Yahoo Webscope-S5-A1R2</vt:lpstr>
      <vt:lpstr>Yahoo Webscope-S5-A1R12</vt:lpstr>
      <vt:lpstr>Yahoo Webscope-S5-A1R3</vt:lpstr>
      <vt:lpstr>Yahoo Webscope-S5-A1R24</vt:lpstr>
      <vt:lpstr>Yahoo Webscope-S5-A1R26</vt:lpstr>
      <vt:lpstr>Yahoo Webscope-S5-A1R20</vt:lpstr>
      <vt:lpstr>S5-A1</vt:lpstr>
      <vt:lpstr>S5-A1</vt:lpstr>
      <vt:lpstr>S5-A1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</dc:title>
  <dc:creator>Shuo Zhang</dc:creator>
  <cp:lastModifiedBy>Administrator</cp:lastModifiedBy>
  <cp:revision>11</cp:revision>
  <dcterms:created xsi:type="dcterms:W3CDTF">2020-04-23T16:18:59Z</dcterms:created>
  <dcterms:modified xsi:type="dcterms:W3CDTF">2020-04-24T03:07:42Z</dcterms:modified>
</cp:coreProperties>
</file>