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3" r:id="rId17"/>
    <p:sldId id="274" r:id="rId18"/>
    <p:sldId id="275" r:id="rId19"/>
    <p:sldId id="277" r:id="rId20"/>
    <p:sldId id="278" r:id="rId21"/>
    <p:sldId id="276" r:id="rId22"/>
    <p:sldId id="279" r:id="rId23"/>
    <p:sldId id="271" r:id="rId24"/>
    <p:sldId id="272"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74" autoAdjust="0"/>
    <p:restoredTop sz="94660"/>
  </p:normalViewPr>
  <p:slideViewPr>
    <p:cSldViewPr snapToGrid="0">
      <p:cViewPr varScale="1">
        <p:scale>
          <a:sx n="74" d="100"/>
          <a:sy n="74" d="100"/>
        </p:scale>
        <p:origin x="64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909226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1283441"/>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0654581"/>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281397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580936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12/8/2015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515245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12/8/2015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457637"/>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12/8/2015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810541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899575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8021331"/>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712861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12/8/2015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0122651"/>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5927" y="1434658"/>
            <a:ext cx="3061375" cy="2155208"/>
          </a:xfrm>
          <a:prstGeom prst="rect">
            <a:avLst/>
          </a:prstGeom>
        </p:spPr>
      </p:pic>
      <p:sp>
        <p:nvSpPr>
          <p:cNvPr id="2" name="Title 1"/>
          <p:cNvSpPr>
            <a:spLocks noGrp="1"/>
          </p:cNvSpPr>
          <p:nvPr>
            <p:ph type="ctrTitle"/>
          </p:nvPr>
        </p:nvSpPr>
        <p:spPr>
          <a:xfrm>
            <a:off x="3835540" y="1434658"/>
            <a:ext cx="7091540" cy="1949854"/>
          </a:xfrm>
        </p:spPr>
        <p:txBody>
          <a:bodyPr>
            <a:normAutofit/>
          </a:bodyPr>
          <a:lstStyle/>
          <a:p>
            <a:r>
              <a:rPr lang="en-US" dirty="0" smtClean="0"/>
              <a:t>Indian Currency Recognition</a:t>
            </a:r>
            <a:endParaRPr lang="en-US" dirty="0"/>
          </a:p>
        </p:txBody>
      </p:sp>
      <p:sp>
        <p:nvSpPr>
          <p:cNvPr id="6" name="TextBox 5"/>
          <p:cNvSpPr txBox="1"/>
          <p:nvPr/>
        </p:nvSpPr>
        <p:spPr>
          <a:xfrm>
            <a:off x="7692390" y="5189220"/>
            <a:ext cx="4320540" cy="1477328"/>
          </a:xfrm>
          <a:prstGeom prst="rect">
            <a:avLst/>
          </a:prstGeom>
          <a:noFill/>
        </p:spPr>
        <p:txBody>
          <a:bodyPr wrap="square" rtlCol="0">
            <a:spAutoFit/>
          </a:bodyPr>
          <a:lstStyle/>
          <a:p>
            <a:r>
              <a:rPr lang="en-US" b="1" dirty="0" smtClean="0"/>
              <a:t>Group Members:</a:t>
            </a:r>
            <a:endParaRPr lang="en-US" b="1" dirty="0"/>
          </a:p>
          <a:p>
            <a:r>
              <a:rPr lang="en-US" dirty="0" smtClean="0"/>
              <a:t>Apurva Kumar Srivastav(B111010)</a:t>
            </a:r>
          </a:p>
          <a:p>
            <a:r>
              <a:rPr lang="en-US" smtClean="0"/>
              <a:t>Chaitan </a:t>
            </a:r>
            <a:r>
              <a:rPr lang="en-US" dirty="0" smtClean="0"/>
              <a:t>Majhi(B111017)</a:t>
            </a:r>
          </a:p>
          <a:p>
            <a:r>
              <a:rPr lang="en-US" dirty="0" smtClean="0"/>
              <a:t>Jayant Kumar </a:t>
            </a:r>
            <a:r>
              <a:rPr lang="en-US" dirty="0" err="1" smtClean="0"/>
              <a:t>Nayak</a:t>
            </a:r>
            <a:r>
              <a:rPr lang="en-US" dirty="0" smtClean="0"/>
              <a:t>(B11067)</a:t>
            </a:r>
          </a:p>
          <a:p>
            <a:endParaRPr lang="en-US" dirty="0"/>
          </a:p>
        </p:txBody>
      </p:sp>
      <p:sp>
        <p:nvSpPr>
          <p:cNvPr id="7" name="TextBox 6"/>
          <p:cNvSpPr txBox="1"/>
          <p:nvPr/>
        </p:nvSpPr>
        <p:spPr>
          <a:xfrm>
            <a:off x="7692390" y="3963700"/>
            <a:ext cx="3577590" cy="646331"/>
          </a:xfrm>
          <a:prstGeom prst="rect">
            <a:avLst/>
          </a:prstGeom>
          <a:noFill/>
        </p:spPr>
        <p:txBody>
          <a:bodyPr wrap="square" rtlCol="0">
            <a:spAutoFit/>
          </a:bodyPr>
          <a:lstStyle/>
          <a:p>
            <a:r>
              <a:rPr lang="en-US" b="1" dirty="0" smtClean="0"/>
              <a:t>Under the guidance of:</a:t>
            </a:r>
          </a:p>
          <a:p>
            <a:r>
              <a:rPr lang="en-US" dirty="0" smtClean="0"/>
              <a:t>Ajaya Kumar Dash</a:t>
            </a:r>
            <a:endParaRPr lang="en-US" dirty="0"/>
          </a:p>
        </p:txBody>
      </p:sp>
    </p:spTree>
    <p:extLst>
      <p:ext uri="{BB962C8B-B14F-4D97-AF65-F5344CB8AC3E}">
        <p14:creationId xmlns:p14="http://schemas.microsoft.com/office/powerpoint/2010/main" val="683024234"/>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2593"/>
            <a:ext cx="10515600" cy="1325563"/>
          </a:xfrm>
        </p:spPr>
        <p:txBody>
          <a:bodyPr>
            <a:normAutofit/>
          </a:bodyPr>
          <a:lstStyle/>
          <a:p>
            <a:r>
              <a:rPr lang="en-US" sz="2400" b="1" dirty="0"/>
              <a:t>ROI Data Extraction: </a:t>
            </a:r>
            <a:r>
              <a:rPr lang="en-US" sz="2400" b="1" dirty="0" smtClean="0"/>
              <a:t/>
            </a:r>
            <a:br>
              <a:rPr lang="en-US" sz="2400" b="1" dirty="0" smtClean="0"/>
            </a:br>
            <a:r>
              <a:rPr lang="en-US" sz="2400" dirty="0" smtClean="0"/>
              <a:t>Here </a:t>
            </a:r>
            <a:r>
              <a:rPr lang="en-US" sz="2400" dirty="0"/>
              <a:t>the data is extracted </a:t>
            </a:r>
            <a:r>
              <a:rPr lang="en-US" sz="2400" dirty="0" smtClean="0"/>
              <a:t>for </a:t>
            </a:r>
            <a:r>
              <a:rPr lang="en-US" sz="2400" dirty="0"/>
              <a:t>making the </a:t>
            </a:r>
            <a:r>
              <a:rPr lang="en-US" sz="2400" dirty="0" smtClean="0"/>
              <a:t>database.</a:t>
            </a:r>
            <a:endParaRPr lang="en-US" sz="2400" dirty="0"/>
          </a:p>
        </p:txBody>
      </p:sp>
      <p:sp>
        <p:nvSpPr>
          <p:cNvPr id="3" name="Content Placeholder 2"/>
          <p:cNvSpPr>
            <a:spLocks noGrp="1"/>
          </p:cNvSpPr>
          <p:nvPr>
            <p:ph idx="1"/>
          </p:nvPr>
        </p:nvSpPr>
        <p:spPr>
          <a:xfrm>
            <a:off x="838200" y="1825624"/>
            <a:ext cx="10515600" cy="1572332"/>
          </a:xfrm>
        </p:spPr>
        <p:txBody>
          <a:bodyPr>
            <a:normAutofit fontScale="62500" lnSpcReduction="20000"/>
          </a:bodyPr>
          <a:lstStyle/>
          <a:p>
            <a:pPr marL="0" indent="0">
              <a:buNone/>
            </a:pPr>
            <a:r>
              <a:rPr lang="en-US" b="1" dirty="0" err="1" smtClean="0"/>
              <a:t>Datasegment</a:t>
            </a:r>
            <a:r>
              <a:rPr lang="en-US" dirty="0"/>
              <a:t>:</a:t>
            </a:r>
            <a:endParaRPr lang="en-US" dirty="0" smtClean="0"/>
          </a:p>
          <a:p>
            <a:pPr marL="0" indent="0">
              <a:buNone/>
            </a:pPr>
            <a:r>
              <a:rPr lang="en-US" dirty="0" smtClean="0"/>
              <a:t>In </a:t>
            </a:r>
            <a:r>
              <a:rPr lang="en-US" dirty="0"/>
              <a:t>this function the RGB values of the Crop segmented images are converted to grayscale values and the ROI  </a:t>
            </a:r>
            <a:r>
              <a:rPr lang="en-US" dirty="0" smtClean="0"/>
              <a:t> Mask </a:t>
            </a:r>
            <a:r>
              <a:rPr lang="en-US" dirty="0"/>
              <a:t>segmented images pixel values are divided by 255 to convert the image to binary mask image.</a:t>
            </a:r>
          </a:p>
          <a:p>
            <a:pPr marL="0" indent="0">
              <a:buNone/>
            </a:pPr>
            <a:r>
              <a:rPr lang="en-US" dirty="0" smtClean="0"/>
              <a:t>The </a:t>
            </a:r>
            <a:r>
              <a:rPr lang="en-US" dirty="0"/>
              <a:t>matrix obtained from the above two images operation is scalar multiplied to produce the final </a:t>
            </a:r>
            <a:r>
              <a:rPr lang="en-US" dirty="0" smtClean="0"/>
              <a:t>segmented </a:t>
            </a:r>
            <a:r>
              <a:rPr lang="en-US" dirty="0"/>
              <a:t>image matrix which is then stored in the folder</a:t>
            </a:r>
            <a:r>
              <a:rPr lang="en-US" b="1" dirty="0"/>
              <a:t> </a:t>
            </a:r>
            <a:r>
              <a:rPr lang="en-US" b="1" dirty="0" err="1"/>
              <a:t>finalSegImg</a:t>
            </a:r>
            <a:r>
              <a:rPr lang="en-US" b="1" dirty="0"/>
              <a:t>.</a:t>
            </a:r>
          </a:p>
          <a:p>
            <a:pPr marL="0" indent="0">
              <a:buNone/>
            </a:pPr>
            <a:endParaRPr lang="en-US" dirty="0"/>
          </a:p>
        </p:txBody>
      </p:sp>
      <p:pic>
        <p:nvPicPr>
          <p:cNvPr id="4" name="Picture 3"/>
          <p:cNvPicPr>
            <a:picLocks noChangeAspect="1"/>
          </p:cNvPicPr>
          <p:nvPr/>
        </p:nvPicPr>
        <p:blipFill>
          <a:blip r:embed="rId2"/>
          <a:stretch>
            <a:fillRect/>
          </a:stretch>
        </p:blipFill>
        <p:spPr>
          <a:xfrm>
            <a:off x="3080456" y="3532892"/>
            <a:ext cx="5105400" cy="3000375"/>
          </a:xfrm>
          <a:prstGeom prst="rect">
            <a:avLst/>
          </a:prstGeom>
        </p:spPr>
      </p:pic>
    </p:spTree>
    <p:extLst>
      <p:ext uri="{BB962C8B-B14F-4D97-AF65-F5344CB8AC3E}">
        <p14:creationId xmlns:p14="http://schemas.microsoft.com/office/powerpoint/2010/main" val="945330093"/>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0073" y="1836776"/>
            <a:ext cx="10515600" cy="4351338"/>
          </a:xfrm>
        </p:spPr>
        <p:txBody>
          <a:bodyPr>
            <a:normAutofit/>
          </a:bodyPr>
          <a:lstStyle/>
          <a:p>
            <a:r>
              <a:rPr lang="en-US" sz="2400" dirty="0" smtClean="0"/>
              <a:t>File’s created  :</a:t>
            </a:r>
          </a:p>
          <a:p>
            <a:pPr lvl="0"/>
            <a:r>
              <a:rPr lang="en-US" sz="2400" b="1" dirty="0" err="1"/>
              <a:t>data.mat</a:t>
            </a:r>
            <a:r>
              <a:rPr lang="en-US" sz="2400" b="1" dirty="0"/>
              <a:t> </a:t>
            </a:r>
            <a:r>
              <a:rPr lang="en-US" sz="2400" b="1" dirty="0" smtClean="0"/>
              <a:t>: </a:t>
            </a:r>
            <a:r>
              <a:rPr lang="en-US" sz="2400" dirty="0" smtClean="0"/>
              <a:t> variables X and y used for training</a:t>
            </a:r>
          </a:p>
          <a:p>
            <a:pPr lvl="0"/>
            <a:r>
              <a:rPr lang="en-US" sz="2400" b="1" dirty="0" err="1" smtClean="0"/>
              <a:t>dataCross.mat</a:t>
            </a:r>
            <a:r>
              <a:rPr lang="en-US" sz="2400" b="1" dirty="0" smtClean="0"/>
              <a:t>: </a:t>
            </a:r>
            <a:r>
              <a:rPr lang="en-US" sz="2400" dirty="0" smtClean="0"/>
              <a:t>variables </a:t>
            </a:r>
            <a:r>
              <a:rPr lang="en-US" sz="2400" dirty="0" err="1" smtClean="0"/>
              <a:t>Xval</a:t>
            </a:r>
            <a:r>
              <a:rPr lang="en-US" sz="2400" dirty="0" smtClean="0"/>
              <a:t> and </a:t>
            </a:r>
            <a:r>
              <a:rPr lang="en-US" sz="2400" dirty="0" err="1" smtClean="0"/>
              <a:t>yval</a:t>
            </a:r>
            <a:r>
              <a:rPr lang="en-US" sz="2400" dirty="0" smtClean="0"/>
              <a:t> used for testing and cross validation purpose.</a:t>
            </a:r>
          </a:p>
          <a:p>
            <a:pPr marL="0" lvl="0" indent="0">
              <a:buNone/>
            </a:pPr>
            <a:endParaRPr lang="en-US" sz="2400" dirty="0" smtClean="0"/>
          </a:p>
          <a:p>
            <a:pPr marL="0" lvl="0" indent="0">
              <a:buNone/>
            </a:pPr>
            <a:r>
              <a:rPr lang="en-US" sz="2400" dirty="0" smtClean="0"/>
              <a:t>Function used to  create  database  :</a:t>
            </a:r>
          </a:p>
          <a:p>
            <a:pPr marL="0" lvl="0" indent="0">
              <a:buNone/>
            </a:pPr>
            <a:r>
              <a:rPr lang="en-US" sz="2400" b="1" dirty="0" err="1" smtClean="0"/>
              <a:t>Database_script</a:t>
            </a:r>
            <a:r>
              <a:rPr lang="en-US" sz="2400" dirty="0" smtClean="0"/>
              <a:t> : </a:t>
            </a:r>
          </a:p>
          <a:p>
            <a:pPr marL="0" lvl="0" indent="0">
              <a:buNone/>
            </a:pPr>
            <a:r>
              <a:rPr lang="en-US" sz="2400" dirty="0" smtClean="0"/>
              <a:t>It takes all the images from </a:t>
            </a:r>
            <a:r>
              <a:rPr lang="en-US" sz="2400" b="1" dirty="0" err="1" smtClean="0"/>
              <a:t>finalSegImg</a:t>
            </a:r>
            <a:r>
              <a:rPr lang="en-US" sz="2400" dirty="0" smtClean="0"/>
              <a:t> folder and  applies  </a:t>
            </a:r>
            <a:r>
              <a:rPr lang="en-US" sz="2400" dirty="0" err="1" smtClean="0"/>
              <a:t>laplacian</a:t>
            </a:r>
            <a:r>
              <a:rPr lang="en-US" sz="2400" dirty="0" smtClean="0"/>
              <a:t> filter to them  and stores the resulting image and denominations in the above .mat files. </a:t>
            </a:r>
          </a:p>
          <a:p>
            <a:pPr marL="0" lvl="0" indent="0">
              <a:buNone/>
            </a:pPr>
            <a:endParaRPr lang="en-US" sz="2400" dirty="0" smtClean="0"/>
          </a:p>
        </p:txBody>
      </p:sp>
      <p:sp>
        <p:nvSpPr>
          <p:cNvPr id="4" name="TextBox 3"/>
          <p:cNvSpPr txBox="1"/>
          <p:nvPr/>
        </p:nvSpPr>
        <p:spPr>
          <a:xfrm>
            <a:off x="953010" y="917465"/>
            <a:ext cx="8435340" cy="584775"/>
          </a:xfrm>
          <a:prstGeom prst="rect">
            <a:avLst/>
          </a:prstGeom>
          <a:noFill/>
        </p:spPr>
        <p:txBody>
          <a:bodyPr wrap="square" rtlCol="0">
            <a:spAutoFit/>
          </a:bodyPr>
          <a:lstStyle/>
          <a:p>
            <a:r>
              <a:rPr lang="en-US" sz="3200" b="1" dirty="0" smtClean="0"/>
              <a:t>3. Database Creation:</a:t>
            </a:r>
            <a:endParaRPr lang="en-US" sz="3200" b="1" dirty="0"/>
          </a:p>
        </p:txBody>
      </p:sp>
    </p:spTree>
    <p:extLst>
      <p:ext uri="{BB962C8B-B14F-4D97-AF65-F5344CB8AC3E}">
        <p14:creationId xmlns:p14="http://schemas.microsoft.com/office/powerpoint/2010/main" val="3017530262"/>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3957" y="1825625"/>
            <a:ext cx="10515600" cy="4351338"/>
          </a:xfrm>
        </p:spPr>
        <p:txBody>
          <a:bodyPr/>
          <a:lstStyle/>
          <a:p>
            <a:pPr marL="0" lvl="0" indent="0">
              <a:buNone/>
            </a:pPr>
            <a:r>
              <a:rPr lang="en-US" dirty="0" smtClean="0"/>
              <a:t>Variables </a:t>
            </a:r>
            <a:r>
              <a:rPr lang="en-US" dirty="0"/>
              <a:t>X and y used for training </a:t>
            </a:r>
            <a:endParaRPr lang="en-US" dirty="0" smtClean="0"/>
          </a:p>
          <a:p>
            <a:pPr marL="0" lvl="0" indent="0">
              <a:buNone/>
            </a:pPr>
            <a:r>
              <a:rPr lang="en-US" b="1" dirty="0" smtClean="0"/>
              <a:t>X</a:t>
            </a:r>
            <a:r>
              <a:rPr lang="en-US" dirty="0" smtClean="0"/>
              <a:t> </a:t>
            </a:r>
            <a:r>
              <a:rPr lang="en-US" dirty="0"/>
              <a:t>is an M x N matrix where, </a:t>
            </a:r>
            <a:endParaRPr lang="en-US" dirty="0" smtClean="0"/>
          </a:p>
          <a:p>
            <a:pPr marL="0" lvl="0" indent="0">
              <a:buNone/>
            </a:pPr>
            <a:r>
              <a:rPr lang="en-US" dirty="0" smtClean="0"/>
              <a:t>‘</a:t>
            </a:r>
            <a:r>
              <a:rPr lang="en-US" dirty="0"/>
              <a:t>M’ =</a:t>
            </a:r>
            <a:r>
              <a:rPr lang="en-US" dirty="0" smtClean="0"/>
              <a:t>total </a:t>
            </a:r>
            <a:r>
              <a:rPr lang="en-US" dirty="0"/>
              <a:t>no of images in the </a:t>
            </a:r>
            <a:r>
              <a:rPr lang="en-US" dirty="0" smtClean="0"/>
              <a:t>database.</a:t>
            </a:r>
          </a:p>
          <a:p>
            <a:pPr marL="0" lvl="0" indent="0">
              <a:buNone/>
            </a:pPr>
            <a:r>
              <a:rPr lang="en-US" dirty="0" smtClean="0"/>
              <a:t>‘</a:t>
            </a:r>
            <a:r>
              <a:rPr lang="en-US" dirty="0"/>
              <a:t>N’ =</a:t>
            </a:r>
            <a:r>
              <a:rPr lang="en-US" dirty="0" smtClean="0"/>
              <a:t> </a:t>
            </a:r>
            <a:r>
              <a:rPr lang="en-US" dirty="0"/>
              <a:t>total no. of pixels </a:t>
            </a:r>
            <a:r>
              <a:rPr lang="en-US" dirty="0" smtClean="0"/>
              <a:t> </a:t>
            </a:r>
            <a:r>
              <a:rPr lang="en-US" dirty="0"/>
              <a:t>in an image. 	</a:t>
            </a:r>
            <a:endParaRPr lang="en-US" dirty="0" smtClean="0"/>
          </a:p>
          <a:p>
            <a:pPr marL="0" lvl="0" indent="0">
              <a:buNone/>
            </a:pPr>
            <a:r>
              <a:rPr lang="en-US" b="1" dirty="0"/>
              <a:t>y</a:t>
            </a:r>
            <a:r>
              <a:rPr lang="en-US" dirty="0"/>
              <a:t> is an M x 1 matrix </a:t>
            </a:r>
            <a:r>
              <a:rPr lang="en-US" dirty="0" smtClean="0"/>
              <a:t>where</a:t>
            </a:r>
            <a:r>
              <a:rPr lang="en-US" dirty="0"/>
              <a:t>, 	</a:t>
            </a:r>
            <a:endParaRPr lang="en-US" dirty="0" smtClean="0"/>
          </a:p>
          <a:p>
            <a:pPr marL="0" lvl="0" indent="0">
              <a:buNone/>
            </a:pPr>
            <a:r>
              <a:rPr lang="en-US" dirty="0" smtClean="0"/>
              <a:t>It  contains denominations  values  </a:t>
            </a:r>
            <a:r>
              <a:rPr lang="en-US" dirty="0"/>
              <a:t>		</a:t>
            </a:r>
          </a:p>
        </p:txBody>
      </p:sp>
      <p:pic>
        <p:nvPicPr>
          <p:cNvPr id="4" name="Picture 3"/>
          <p:cNvPicPr>
            <a:picLocks noChangeAspect="1"/>
          </p:cNvPicPr>
          <p:nvPr/>
        </p:nvPicPr>
        <p:blipFill rotWithShape="1">
          <a:blip r:embed="rId2"/>
          <a:srcRect b="15215"/>
          <a:stretch/>
        </p:blipFill>
        <p:spPr>
          <a:xfrm>
            <a:off x="6265706" y="3923235"/>
            <a:ext cx="4838315" cy="2299145"/>
          </a:xfrm>
          <a:prstGeom prst="rect">
            <a:avLst/>
          </a:prstGeom>
        </p:spPr>
      </p:pic>
      <p:sp>
        <p:nvSpPr>
          <p:cNvPr id="6" name="TextBox 5"/>
          <p:cNvSpPr txBox="1"/>
          <p:nvPr/>
        </p:nvSpPr>
        <p:spPr>
          <a:xfrm>
            <a:off x="983166" y="1137424"/>
            <a:ext cx="5060795" cy="584775"/>
          </a:xfrm>
          <a:prstGeom prst="rect">
            <a:avLst/>
          </a:prstGeom>
          <a:noFill/>
        </p:spPr>
        <p:txBody>
          <a:bodyPr wrap="square" rtlCol="0">
            <a:spAutoFit/>
          </a:bodyPr>
          <a:lstStyle/>
          <a:p>
            <a:r>
              <a:rPr lang="en-US" sz="3200" b="1" dirty="0" err="1"/>
              <a:t>data.mat</a:t>
            </a:r>
            <a:r>
              <a:rPr lang="en-US" sz="3200" b="1" dirty="0"/>
              <a:t>  file</a:t>
            </a:r>
            <a:endParaRPr lang="en-US" sz="3200" dirty="0"/>
          </a:p>
        </p:txBody>
      </p:sp>
    </p:spTree>
    <p:extLst>
      <p:ext uri="{BB962C8B-B14F-4D97-AF65-F5344CB8AC3E}">
        <p14:creationId xmlns:p14="http://schemas.microsoft.com/office/powerpoint/2010/main" val="3441745494"/>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t>data.mat</a:t>
            </a:r>
            <a:endParaRPr lang="en-US" b="1" dirty="0"/>
          </a:p>
        </p:txBody>
      </p:sp>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2497833" y="2118573"/>
            <a:ext cx="7454096" cy="4058390"/>
          </a:xfrm>
          <a:prstGeom prst="rect">
            <a:avLst/>
          </a:prstGeom>
        </p:spPr>
      </p:pic>
    </p:spTree>
    <p:extLst>
      <p:ext uri="{BB962C8B-B14F-4D97-AF65-F5344CB8AC3E}">
        <p14:creationId xmlns:p14="http://schemas.microsoft.com/office/powerpoint/2010/main" val="1329295797"/>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5488" y="232497"/>
            <a:ext cx="6644268" cy="1325563"/>
          </a:xfrm>
        </p:spPr>
        <p:txBody>
          <a:bodyPr>
            <a:normAutofit/>
          </a:bodyPr>
          <a:lstStyle/>
          <a:p>
            <a:r>
              <a:rPr lang="en-US" sz="4000" b="1" dirty="0"/>
              <a:t>What is a  </a:t>
            </a:r>
            <a:r>
              <a:rPr lang="en-US" sz="4000" b="1" dirty="0" smtClean="0"/>
              <a:t>neural </a:t>
            </a:r>
            <a:r>
              <a:rPr lang="en-US" sz="4000" b="1" dirty="0"/>
              <a:t>network  </a:t>
            </a:r>
            <a:r>
              <a:rPr lang="en-US" sz="4000" b="1" dirty="0" smtClean="0"/>
              <a:t>?</a:t>
            </a:r>
            <a:endParaRPr lang="en-US" sz="4000" b="1" dirty="0"/>
          </a:p>
        </p:txBody>
      </p:sp>
      <p:sp>
        <p:nvSpPr>
          <p:cNvPr id="3" name="Content Placeholder 2"/>
          <p:cNvSpPr>
            <a:spLocks noGrp="1"/>
          </p:cNvSpPr>
          <p:nvPr>
            <p:ph idx="1"/>
          </p:nvPr>
        </p:nvSpPr>
        <p:spPr>
          <a:xfrm>
            <a:off x="1195039" y="4269712"/>
            <a:ext cx="10515600" cy="4351338"/>
          </a:xfrm>
        </p:spPr>
        <p:txBody>
          <a:bodyPr>
            <a:normAutofit/>
          </a:bodyPr>
          <a:lstStyle/>
          <a:p>
            <a:r>
              <a:rPr lang="en-IN" dirty="0" smtClean="0"/>
              <a:t>ANN </a:t>
            </a:r>
            <a:r>
              <a:rPr lang="en-IN" dirty="0"/>
              <a:t>or Artificial neural networks (or simply neural networks) are simplified models of biological neuron system.</a:t>
            </a:r>
            <a:endParaRPr lang="en-US" dirty="0"/>
          </a:p>
          <a:p>
            <a:r>
              <a:rPr lang="en-IN" dirty="0" smtClean="0"/>
              <a:t> Like brain it basically </a:t>
            </a:r>
            <a:r>
              <a:rPr lang="en-IN" dirty="0"/>
              <a:t>learns from </a:t>
            </a:r>
            <a:r>
              <a:rPr lang="en-IN" dirty="0" smtClean="0"/>
              <a:t>experience </a:t>
            </a:r>
            <a:r>
              <a:rPr lang="en-IN" dirty="0"/>
              <a:t>and </a:t>
            </a:r>
            <a:r>
              <a:rPr lang="en-IN" dirty="0" smtClean="0"/>
              <a:t> stores       information </a:t>
            </a:r>
            <a:r>
              <a:rPr lang="en-IN" dirty="0"/>
              <a:t>as patterns, utilizing those patterns, and then solving </a:t>
            </a:r>
            <a:r>
              <a:rPr lang="en-IN" dirty="0" smtClean="0"/>
              <a:t>problems  like humans recognising faces.</a:t>
            </a:r>
            <a:endParaRPr lang="en-US" dirty="0" smtClean="0"/>
          </a:p>
        </p:txBody>
      </p:sp>
      <p:grpSp>
        <p:nvGrpSpPr>
          <p:cNvPr id="4" name="Group 3"/>
          <p:cNvGrpSpPr>
            <a:grpSpLocks/>
          </p:cNvGrpSpPr>
          <p:nvPr/>
        </p:nvGrpSpPr>
        <p:grpSpPr bwMode="auto">
          <a:xfrm>
            <a:off x="2739855" y="1690688"/>
            <a:ext cx="5478594" cy="2237856"/>
            <a:chOff x="0" y="-1"/>
            <a:chExt cx="33816" cy="18736"/>
          </a:xfrm>
        </p:grpSpPr>
        <p:grpSp>
          <p:nvGrpSpPr>
            <p:cNvPr id="5" name="Group 4"/>
            <p:cNvGrpSpPr>
              <a:grpSpLocks/>
            </p:cNvGrpSpPr>
            <p:nvPr/>
          </p:nvGrpSpPr>
          <p:grpSpPr bwMode="auto">
            <a:xfrm>
              <a:off x="2492" y="-1"/>
              <a:ext cx="28626" cy="14328"/>
              <a:chOff x="2492" y="0"/>
              <a:chExt cx="34839" cy="17440"/>
            </a:xfrm>
          </p:grpSpPr>
          <p:sp>
            <p:nvSpPr>
              <p:cNvPr id="10" name="Oval 9"/>
              <p:cNvSpPr>
                <a:spLocks noChangeArrowheads="1"/>
              </p:cNvSpPr>
              <p:nvPr/>
            </p:nvSpPr>
            <p:spPr bwMode="auto">
              <a:xfrm>
                <a:off x="2492" y="9927"/>
                <a:ext cx="2865" cy="2876"/>
              </a:xfrm>
              <a:prstGeom prst="ellipse">
                <a:avLst/>
              </a:prstGeom>
              <a:solidFill>
                <a:schemeClr val="bg1">
                  <a:lumMod val="100000"/>
                  <a:lumOff val="0"/>
                </a:schemeClr>
              </a:solidFill>
              <a:ln w="25400">
                <a:solidFill>
                  <a:schemeClr val="accent1">
                    <a:lumMod val="50000"/>
                    <a:lumOff val="0"/>
                  </a:schemeClr>
                </a:solidFill>
                <a:round/>
                <a:headEnd/>
                <a:tailEnd/>
              </a:ln>
            </p:spPr>
            <p:txBody>
              <a:bodyPr rot="0" vert="horz" wrap="square" lIns="91440" tIns="45720" rIns="91440" bIns="45720" anchor="ctr" anchorCtr="0" upright="1">
                <a:noAutofit/>
              </a:bodyPr>
              <a:lstStyle/>
              <a:p>
                <a:pPr marL="0" marR="0">
                  <a:lnSpc>
                    <a:spcPct val="115000"/>
                  </a:lnSpc>
                  <a:spcBef>
                    <a:spcPts val="0"/>
                  </a:spcBef>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1" name="Oval 10"/>
              <p:cNvSpPr>
                <a:spLocks noChangeArrowheads="1"/>
              </p:cNvSpPr>
              <p:nvPr/>
            </p:nvSpPr>
            <p:spPr bwMode="auto">
              <a:xfrm>
                <a:off x="2492" y="6577"/>
                <a:ext cx="2865" cy="2876"/>
              </a:xfrm>
              <a:prstGeom prst="ellipse">
                <a:avLst/>
              </a:prstGeom>
              <a:solidFill>
                <a:schemeClr val="bg1">
                  <a:lumMod val="100000"/>
                  <a:lumOff val="0"/>
                </a:schemeClr>
              </a:solidFill>
              <a:ln w="25400">
                <a:solidFill>
                  <a:schemeClr val="accent1">
                    <a:lumMod val="50000"/>
                    <a:lumOff val="0"/>
                  </a:schemeClr>
                </a:solidFill>
                <a:round/>
                <a:headEnd/>
                <a:tailEnd/>
              </a:ln>
            </p:spPr>
            <p:txBody>
              <a:bodyPr rot="0" vert="horz" wrap="square" lIns="91440" tIns="45720" rIns="91440" bIns="45720" anchor="ctr" anchorCtr="0" upright="1">
                <a:noAutofit/>
              </a:bodyPr>
              <a:lstStyle/>
              <a:p>
                <a:pPr marL="0" marR="0">
                  <a:lnSpc>
                    <a:spcPct val="115000"/>
                  </a:lnSpc>
                  <a:spcBef>
                    <a:spcPts val="0"/>
                  </a:spcBef>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2" name="Oval 11"/>
              <p:cNvSpPr>
                <a:spLocks noChangeArrowheads="1"/>
              </p:cNvSpPr>
              <p:nvPr/>
            </p:nvSpPr>
            <p:spPr bwMode="auto">
              <a:xfrm>
                <a:off x="2492" y="3228"/>
                <a:ext cx="2865" cy="2876"/>
              </a:xfrm>
              <a:prstGeom prst="ellipse">
                <a:avLst/>
              </a:prstGeom>
              <a:solidFill>
                <a:schemeClr val="bg1">
                  <a:lumMod val="100000"/>
                  <a:lumOff val="0"/>
                </a:schemeClr>
              </a:solidFill>
              <a:ln w="25400">
                <a:solidFill>
                  <a:schemeClr val="accent1">
                    <a:lumMod val="50000"/>
                    <a:lumOff val="0"/>
                  </a:schemeClr>
                </a:solidFill>
                <a:round/>
                <a:headEnd/>
                <a:tailEnd/>
              </a:ln>
            </p:spPr>
            <p:txBody>
              <a:bodyPr rot="0" vert="horz" wrap="square" lIns="91440" tIns="45720" rIns="91440" bIns="45720" anchor="ctr" anchorCtr="0" upright="1">
                <a:noAutofit/>
              </a:bodyPr>
              <a:lstStyle/>
              <a:p>
                <a:pPr marL="0" marR="0">
                  <a:lnSpc>
                    <a:spcPct val="115000"/>
                  </a:lnSpc>
                  <a:spcBef>
                    <a:spcPts val="0"/>
                  </a:spcBef>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3" name="Oval 12"/>
              <p:cNvSpPr>
                <a:spLocks noChangeArrowheads="1"/>
              </p:cNvSpPr>
              <p:nvPr/>
            </p:nvSpPr>
            <p:spPr bwMode="auto">
              <a:xfrm>
                <a:off x="12440" y="0"/>
                <a:ext cx="2865" cy="2876"/>
              </a:xfrm>
              <a:prstGeom prst="ellipse">
                <a:avLst/>
              </a:prstGeom>
              <a:solidFill>
                <a:schemeClr val="bg1">
                  <a:lumMod val="100000"/>
                  <a:lumOff val="0"/>
                </a:schemeClr>
              </a:solidFill>
              <a:ln w="25400">
                <a:solidFill>
                  <a:schemeClr val="accent6">
                    <a:lumMod val="75000"/>
                    <a:lumOff val="0"/>
                  </a:schemeClr>
                </a:solidFill>
                <a:round/>
                <a:headEnd/>
                <a:tailEnd/>
              </a:ln>
            </p:spPr>
            <p:txBody>
              <a:bodyPr rot="0" vert="horz" wrap="square" lIns="91440" tIns="45720" rIns="91440" bIns="45720" anchor="ctr" anchorCtr="0" upright="1">
                <a:noAutofit/>
              </a:bodyPr>
              <a:lstStyle/>
              <a:p>
                <a:pPr marL="0" marR="0">
                  <a:lnSpc>
                    <a:spcPct val="115000"/>
                  </a:lnSpc>
                  <a:spcBef>
                    <a:spcPts val="0"/>
                  </a:spcBef>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4" name="Oval 13"/>
              <p:cNvSpPr>
                <a:spLocks noChangeArrowheads="1"/>
              </p:cNvSpPr>
              <p:nvPr/>
            </p:nvSpPr>
            <p:spPr bwMode="auto">
              <a:xfrm>
                <a:off x="34467" y="1790"/>
                <a:ext cx="2864" cy="2876"/>
              </a:xfrm>
              <a:prstGeom prst="ellipse">
                <a:avLst/>
              </a:prstGeom>
              <a:solidFill>
                <a:schemeClr val="bg1">
                  <a:lumMod val="100000"/>
                  <a:lumOff val="0"/>
                </a:schemeClr>
              </a:solidFill>
              <a:ln w="25400">
                <a:solidFill>
                  <a:schemeClr val="accent6">
                    <a:lumMod val="75000"/>
                    <a:lumOff val="0"/>
                  </a:schemeClr>
                </a:solidFill>
                <a:round/>
                <a:headEnd/>
                <a:tailEnd/>
              </a:ln>
            </p:spPr>
            <p:txBody>
              <a:bodyPr rot="0" vert="horz" wrap="square" lIns="91440" tIns="45720" rIns="91440" bIns="45720" anchor="ctr" anchorCtr="0" upright="1">
                <a:noAutofit/>
              </a:bodyPr>
              <a:lstStyle/>
              <a:p>
                <a:pPr marL="0" marR="0">
                  <a:lnSpc>
                    <a:spcPct val="115000"/>
                  </a:lnSpc>
                  <a:spcBef>
                    <a:spcPts val="0"/>
                  </a:spcBef>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p:cxnSp>
            <p:nvCxnSpPr>
              <p:cNvPr id="15" name="Straight Arrow Connector 14"/>
              <p:cNvCxnSpPr>
                <a:cxnSpLocks noChangeShapeType="1"/>
              </p:cNvCxnSpPr>
              <p:nvPr/>
            </p:nvCxnSpPr>
            <p:spPr bwMode="auto">
              <a:xfrm flipV="1">
                <a:off x="5357" y="1438"/>
                <a:ext cx="7083" cy="3228"/>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16" name="Straight Arrow Connector 15"/>
              <p:cNvCxnSpPr>
                <a:cxnSpLocks noChangeShapeType="1"/>
              </p:cNvCxnSpPr>
              <p:nvPr/>
            </p:nvCxnSpPr>
            <p:spPr bwMode="auto">
              <a:xfrm flipV="1">
                <a:off x="5357" y="1438"/>
                <a:ext cx="7083" cy="6577"/>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17" name="Straight Arrow Connector 16"/>
              <p:cNvCxnSpPr>
                <a:cxnSpLocks noChangeShapeType="1"/>
              </p:cNvCxnSpPr>
              <p:nvPr/>
            </p:nvCxnSpPr>
            <p:spPr bwMode="auto">
              <a:xfrm flipV="1">
                <a:off x="5357" y="1438"/>
                <a:ext cx="7083" cy="9927"/>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sp>
            <p:nvSpPr>
              <p:cNvPr id="18" name="Oval 17"/>
              <p:cNvSpPr>
                <a:spLocks noChangeArrowheads="1"/>
              </p:cNvSpPr>
              <p:nvPr/>
            </p:nvSpPr>
            <p:spPr bwMode="auto">
              <a:xfrm>
                <a:off x="12440" y="3733"/>
                <a:ext cx="2865" cy="2876"/>
              </a:xfrm>
              <a:prstGeom prst="ellipse">
                <a:avLst/>
              </a:prstGeom>
              <a:solidFill>
                <a:schemeClr val="bg1">
                  <a:lumMod val="100000"/>
                  <a:lumOff val="0"/>
                </a:schemeClr>
              </a:solidFill>
              <a:ln w="25400">
                <a:solidFill>
                  <a:schemeClr val="accent6">
                    <a:lumMod val="75000"/>
                    <a:lumOff val="0"/>
                  </a:schemeClr>
                </a:solidFill>
                <a:round/>
                <a:headEnd/>
                <a:tailEnd/>
              </a:ln>
            </p:spPr>
            <p:txBody>
              <a:bodyPr rot="0" vert="horz" wrap="square" lIns="91440" tIns="45720" rIns="91440" bIns="45720" anchor="ctr" anchorCtr="0" upright="1">
                <a:noAutofit/>
              </a:bodyPr>
              <a:lstStyle/>
              <a:p>
                <a:pPr marL="0" marR="0">
                  <a:lnSpc>
                    <a:spcPct val="115000"/>
                  </a:lnSpc>
                  <a:spcBef>
                    <a:spcPts val="0"/>
                  </a:spcBef>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p:cxnSp>
            <p:nvCxnSpPr>
              <p:cNvPr id="19" name="Straight Arrow Connector 18"/>
              <p:cNvCxnSpPr>
                <a:cxnSpLocks noChangeShapeType="1"/>
              </p:cNvCxnSpPr>
              <p:nvPr/>
            </p:nvCxnSpPr>
            <p:spPr bwMode="auto">
              <a:xfrm>
                <a:off x="5357" y="4666"/>
                <a:ext cx="7083" cy="505"/>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20" name="Straight Arrow Connector 19"/>
              <p:cNvCxnSpPr>
                <a:cxnSpLocks noChangeShapeType="1"/>
              </p:cNvCxnSpPr>
              <p:nvPr/>
            </p:nvCxnSpPr>
            <p:spPr bwMode="auto">
              <a:xfrm flipV="1">
                <a:off x="5357" y="5171"/>
                <a:ext cx="7083" cy="2844"/>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21" name="Straight Arrow Connector 20"/>
              <p:cNvCxnSpPr>
                <a:cxnSpLocks noChangeShapeType="1"/>
              </p:cNvCxnSpPr>
              <p:nvPr/>
            </p:nvCxnSpPr>
            <p:spPr bwMode="auto">
              <a:xfrm flipV="1">
                <a:off x="5357" y="5171"/>
                <a:ext cx="7083" cy="6194"/>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sp>
            <p:nvSpPr>
              <p:cNvPr id="22" name="Oval 21"/>
              <p:cNvSpPr>
                <a:spLocks noChangeArrowheads="1"/>
              </p:cNvSpPr>
              <p:nvPr/>
            </p:nvSpPr>
            <p:spPr bwMode="auto">
              <a:xfrm>
                <a:off x="12440" y="7320"/>
                <a:ext cx="2865" cy="2876"/>
              </a:xfrm>
              <a:prstGeom prst="ellipse">
                <a:avLst/>
              </a:prstGeom>
              <a:solidFill>
                <a:schemeClr val="bg1">
                  <a:lumMod val="100000"/>
                  <a:lumOff val="0"/>
                </a:schemeClr>
              </a:solidFill>
              <a:ln w="25400">
                <a:solidFill>
                  <a:schemeClr val="accent6">
                    <a:lumMod val="75000"/>
                    <a:lumOff val="0"/>
                  </a:schemeClr>
                </a:solidFill>
                <a:round/>
                <a:headEnd/>
                <a:tailEnd/>
              </a:ln>
            </p:spPr>
            <p:txBody>
              <a:bodyPr rot="0" vert="horz" wrap="square" lIns="91440" tIns="45720" rIns="91440" bIns="45720" anchor="ctr" anchorCtr="0" upright="1">
                <a:noAutofit/>
              </a:bodyPr>
              <a:lstStyle/>
              <a:p>
                <a:pPr marL="0" marR="0">
                  <a:lnSpc>
                    <a:spcPct val="115000"/>
                  </a:lnSpc>
                  <a:spcBef>
                    <a:spcPts val="0"/>
                  </a:spcBef>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p:cxnSp>
            <p:nvCxnSpPr>
              <p:cNvPr id="23" name="Straight Arrow Connector 22"/>
              <p:cNvCxnSpPr>
                <a:cxnSpLocks noChangeShapeType="1"/>
              </p:cNvCxnSpPr>
              <p:nvPr/>
            </p:nvCxnSpPr>
            <p:spPr bwMode="auto">
              <a:xfrm>
                <a:off x="5357" y="4666"/>
                <a:ext cx="7083" cy="4092"/>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24" name="Straight Arrow Connector 23"/>
              <p:cNvCxnSpPr>
                <a:cxnSpLocks noChangeShapeType="1"/>
              </p:cNvCxnSpPr>
              <p:nvPr/>
            </p:nvCxnSpPr>
            <p:spPr bwMode="auto">
              <a:xfrm>
                <a:off x="5357" y="8015"/>
                <a:ext cx="7083" cy="743"/>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25" name="Straight Arrow Connector 24"/>
              <p:cNvCxnSpPr>
                <a:cxnSpLocks noChangeShapeType="1"/>
              </p:cNvCxnSpPr>
              <p:nvPr/>
            </p:nvCxnSpPr>
            <p:spPr bwMode="auto">
              <a:xfrm flipV="1">
                <a:off x="5357" y="8758"/>
                <a:ext cx="7083" cy="2607"/>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sp>
            <p:nvSpPr>
              <p:cNvPr id="26" name="Oval 25"/>
              <p:cNvSpPr>
                <a:spLocks noChangeArrowheads="1"/>
              </p:cNvSpPr>
              <p:nvPr/>
            </p:nvSpPr>
            <p:spPr bwMode="auto">
              <a:xfrm>
                <a:off x="12440" y="10829"/>
                <a:ext cx="2865" cy="2876"/>
              </a:xfrm>
              <a:prstGeom prst="ellipse">
                <a:avLst/>
              </a:prstGeom>
              <a:solidFill>
                <a:schemeClr val="bg1">
                  <a:lumMod val="100000"/>
                  <a:lumOff val="0"/>
                </a:schemeClr>
              </a:solidFill>
              <a:ln w="25400">
                <a:solidFill>
                  <a:schemeClr val="accent6">
                    <a:lumMod val="75000"/>
                    <a:lumOff val="0"/>
                  </a:schemeClr>
                </a:solidFill>
                <a:round/>
                <a:headEnd/>
                <a:tailEnd/>
              </a:ln>
            </p:spPr>
            <p:txBody>
              <a:bodyPr rot="0" vert="horz" wrap="square" lIns="91440" tIns="45720" rIns="91440" bIns="45720" anchor="ctr" anchorCtr="0" upright="1">
                <a:noAutofit/>
              </a:bodyPr>
              <a:lstStyle/>
              <a:p>
                <a:pPr marL="0" marR="0">
                  <a:lnSpc>
                    <a:spcPct val="115000"/>
                  </a:lnSpc>
                  <a:spcBef>
                    <a:spcPts val="0"/>
                  </a:spcBef>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p:cxnSp>
            <p:nvCxnSpPr>
              <p:cNvPr id="27" name="Straight Arrow Connector 26"/>
              <p:cNvCxnSpPr>
                <a:cxnSpLocks noChangeShapeType="1"/>
              </p:cNvCxnSpPr>
              <p:nvPr/>
            </p:nvCxnSpPr>
            <p:spPr bwMode="auto">
              <a:xfrm>
                <a:off x="5357" y="4666"/>
                <a:ext cx="7083" cy="7601"/>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28" name="Straight Arrow Connector 27"/>
              <p:cNvCxnSpPr>
                <a:cxnSpLocks noChangeShapeType="1"/>
              </p:cNvCxnSpPr>
              <p:nvPr/>
            </p:nvCxnSpPr>
            <p:spPr bwMode="auto">
              <a:xfrm>
                <a:off x="5357" y="8015"/>
                <a:ext cx="7083" cy="4252"/>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29" name="Straight Arrow Connector 28"/>
              <p:cNvCxnSpPr>
                <a:cxnSpLocks noChangeShapeType="1"/>
              </p:cNvCxnSpPr>
              <p:nvPr/>
            </p:nvCxnSpPr>
            <p:spPr bwMode="auto">
              <a:xfrm>
                <a:off x="5357" y="11365"/>
                <a:ext cx="7083" cy="902"/>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sp>
            <p:nvSpPr>
              <p:cNvPr id="30" name="Oval 29"/>
              <p:cNvSpPr>
                <a:spLocks noChangeArrowheads="1"/>
              </p:cNvSpPr>
              <p:nvPr/>
            </p:nvSpPr>
            <p:spPr bwMode="auto">
              <a:xfrm>
                <a:off x="12440" y="14478"/>
                <a:ext cx="2865" cy="2876"/>
              </a:xfrm>
              <a:prstGeom prst="ellipse">
                <a:avLst/>
              </a:prstGeom>
              <a:solidFill>
                <a:schemeClr val="bg1">
                  <a:lumMod val="100000"/>
                  <a:lumOff val="0"/>
                </a:schemeClr>
              </a:solidFill>
              <a:ln w="25400">
                <a:solidFill>
                  <a:schemeClr val="accent6">
                    <a:lumMod val="75000"/>
                    <a:lumOff val="0"/>
                  </a:schemeClr>
                </a:solidFill>
                <a:round/>
                <a:headEnd/>
                <a:tailEnd/>
              </a:ln>
            </p:spPr>
            <p:txBody>
              <a:bodyPr rot="0" vert="horz" wrap="square" lIns="91440" tIns="45720" rIns="91440" bIns="45720" anchor="ctr" anchorCtr="0" upright="1">
                <a:noAutofit/>
              </a:bodyPr>
              <a:lstStyle/>
              <a:p>
                <a:pPr marL="0" marR="0">
                  <a:lnSpc>
                    <a:spcPct val="115000"/>
                  </a:lnSpc>
                  <a:spcBef>
                    <a:spcPts val="0"/>
                  </a:spcBef>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p:cxnSp>
            <p:nvCxnSpPr>
              <p:cNvPr id="31" name="Straight Arrow Connector 30"/>
              <p:cNvCxnSpPr>
                <a:cxnSpLocks noChangeShapeType="1"/>
              </p:cNvCxnSpPr>
              <p:nvPr/>
            </p:nvCxnSpPr>
            <p:spPr bwMode="auto">
              <a:xfrm>
                <a:off x="5357" y="4666"/>
                <a:ext cx="7083" cy="11250"/>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32" name="Straight Arrow Connector 31"/>
              <p:cNvCxnSpPr>
                <a:cxnSpLocks noChangeShapeType="1"/>
              </p:cNvCxnSpPr>
              <p:nvPr/>
            </p:nvCxnSpPr>
            <p:spPr bwMode="auto">
              <a:xfrm>
                <a:off x="5357" y="8015"/>
                <a:ext cx="7083" cy="7901"/>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33" name="Straight Arrow Connector 32"/>
              <p:cNvCxnSpPr>
                <a:cxnSpLocks noChangeShapeType="1"/>
              </p:cNvCxnSpPr>
              <p:nvPr/>
            </p:nvCxnSpPr>
            <p:spPr bwMode="auto">
              <a:xfrm>
                <a:off x="5357" y="11365"/>
                <a:ext cx="7083" cy="4551"/>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sp>
            <p:nvSpPr>
              <p:cNvPr id="34" name="Oval 33"/>
              <p:cNvSpPr>
                <a:spLocks noChangeArrowheads="1"/>
              </p:cNvSpPr>
              <p:nvPr/>
            </p:nvSpPr>
            <p:spPr bwMode="auto">
              <a:xfrm>
                <a:off x="23724" y="0"/>
                <a:ext cx="2865" cy="2876"/>
              </a:xfrm>
              <a:prstGeom prst="ellipse">
                <a:avLst/>
              </a:prstGeom>
              <a:solidFill>
                <a:schemeClr val="bg1">
                  <a:lumMod val="100000"/>
                  <a:lumOff val="0"/>
                </a:schemeClr>
              </a:solidFill>
              <a:ln w="25400">
                <a:solidFill>
                  <a:schemeClr val="accent6">
                    <a:lumMod val="75000"/>
                    <a:lumOff val="0"/>
                  </a:schemeClr>
                </a:solidFill>
                <a:round/>
                <a:headEnd/>
                <a:tailEnd/>
              </a:ln>
            </p:spPr>
            <p:txBody>
              <a:bodyPr rot="0" vert="horz" wrap="square" lIns="91440" tIns="45720" rIns="91440" bIns="45720" anchor="ctr" anchorCtr="0" upright="1">
                <a:noAutofit/>
              </a:bodyPr>
              <a:lstStyle/>
              <a:p>
                <a:pPr marL="0" marR="0">
                  <a:lnSpc>
                    <a:spcPct val="115000"/>
                  </a:lnSpc>
                  <a:spcBef>
                    <a:spcPts val="0"/>
                  </a:spcBef>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p:cxnSp>
            <p:nvCxnSpPr>
              <p:cNvPr id="35" name="Straight Arrow Connector 34"/>
              <p:cNvCxnSpPr>
                <a:cxnSpLocks noChangeShapeType="1"/>
              </p:cNvCxnSpPr>
              <p:nvPr/>
            </p:nvCxnSpPr>
            <p:spPr bwMode="auto">
              <a:xfrm flipV="1">
                <a:off x="15305" y="1438"/>
                <a:ext cx="8419" cy="0"/>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36" name="Straight Arrow Connector 35"/>
              <p:cNvCxnSpPr>
                <a:cxnSpLocks noChangeShapeType="1"/>
              </p:cNvCxnSpPr>
              <p:nvPr/>
            </p:nvCxnSpPr>
            <p:spPr bwMode="auto">
              <a:xfrm flipV="1">
                <a:off x="15305" y="1438"/>
                <a:ext cx="8419" cy="3733"/>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37" name="Straight Arrow Connector 36"/>
              <p:cNvCxnSpPr>
                <a:cxnSpLocks noChangeShapeType="1"/>
              </p:cNvCxnSpPr>
              <p:nvPr/>
            </p:nvCxnSpPr>
            <p:spPr bwMode="auto">
              <a:xfrm flipV="1">
                <a:off x="15305" y="1438"/>
                <a:ext cx="8419" cy="7320"/>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38" name="Straight Arrow Connector 37"/>
              <p:cNvCxnSpPr>
                <a:cxnSpLocks noChangeShapeType="1"/>
              </p:cNvCxnSpPr>
              <p:nvPr/>
            </p:nvCxnSpPr>
            <p:spPr bwMode="auto">
              <a:xfrm flipV="1">
                <a:off x="15305" y="1438"/>
                <a:ext cx="8419" cy="10829"/>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39" name="Straight Arrow Connector 38"/>
              <p:cNvCxnSpPr>
                <a:cxnSpLocks noChangeShapeType="1"/>
              </p:cNvCxnSpPr>
              <p:nvPr/>
            </p:nvCxnSpPr>
            <p:spPr bwMode="auto">
              <a:xfrm flipV="1">
                <a:off x="15305" y="1438"/>
                <a:ext cx="8419" cy="14478"/>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sp>
            <p:nvSpPr>
              <p:cNvPr id="40" name="Oval 39"/>
              <p:cNvSpPr>
                <a:spLocks noChangeArrowheads="1"/>
              </p:cNvSpPr>
              <p:nvPr/>
            </p:nvSpPr>
            <p:spPr bwMode="auto">
              <a:xfrm>
                <a:off x="23724" y="3777"/>
                <a:ext cx="2865" cy="2876"/>
              </a:xfrm>
              <a:prstGeom prst="ellipse">
                <a:avLst/>
              </a:prstGeom>
              <a:solidFill>
                <a:schemeClr val="bg1">
                  <a:lumMod val="100000"/>
                  <a:lumOff val="0"/>
                </a:schemeClr>
              </a:solidFill>
              <a:ln w="25400">
                <a:solidFill>
                  <a:schemeClr val="accent6">
                    <a:lumMod val="75000"/>
                    <a:lumOff val="0"/>
                  </a:schemeClr>
                </a:solidFill>
                <a:round/>
                <a:headEnd/>
                <a:tailEnd/>
              </a:ln>
            </p:spPr>
            <p:txBody>
              <a:bodyPr rot="0" vert="horz" wrap="square" lIns="91440" tIns="45720" rIns="91440" bIns="45720" anchor="ctr" anchorCtr="0" upright="1">
                <a:noAutofit/>
              </a:bodyPr>
              <a:lstStyle/>
              <a:p>
                <a:pPr marL="0" marR="0">
                  <a:lnSpc>
                    <a:spcPct val="115000"/>
                  </a:lnSpc>
                  <a:spcBef>
                    <a:spcPts val="0"/>
                  </a:spcBef>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p:cxnSp>
            <p:nvCxnSpPr>
              <p:cNvPr id="41" name="Straight Arrow Connector 40"/>
              <p:cNvCxnSpPr>
                <a:cxnSpLocks noChangeShapeType="1"/>
              </p:cNvCxnSpPr>
              <p:nvPr/>
            </p:nvCxnSpPr>
            <p:spPr bwMode="auto">
              <a:xfrm flipV="1">
                <a:off x="15305" y="5215"/>
                <a:ext cx="8419" cy="0"/>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42" name="Straight Arrow Connector 41"/>
              <p:cNvCxnSpPr>
                <a:cxnSpLocks noChangeShapeType="1"/>
              </p:cNvCxnSpPr>
              <p:nvPr/>
            </p:nvCxnSpPr>
            <p:spPr bwMode="auto">
              <a:xfrm flipV="1">
                <a:off x="15305" y="5215"/>
                <a:ext cx="8419" cy="3543"/>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43" name="Straight Arrow Connector 42"/>
              <p:cNvCxnSpPr>
                <a:cxnSpLocks noChangeShapeType="1"/>
              </p:cNvCxnSpPr>
              <p:nvPr/>
            </p:nvCxnSpPr>
            <p:spPr bwMode="auto">
              <a:xfrm flipV="1">
                <a:off x="15305" y="5215"/>
                <a:ext cx="8419" cy="7321"/>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44" name="Straight Arrow Connector 43"/>
              <p:cNvCxnSpPr>
                <a:cxnSpLocks noChangeShapeType="1"/>
              </p:cNvCxnSpPr>
              <p:nvPr/>
            </p:nvCxnSpPr>
            <p:spPr bwMode="auto">
              <a:xfrm flipV="1">
                <a:off x="15305" y="5215"/>
                <a:ext cx="8419" cy="10830"/>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45" name="Straight Arrow Connector 44"/>
              <p:cNvCxnSpPr>
                <a:cxnSpLocks noChangeShapeType="1"/>
              </p:cNvCxnSpPr>
              <p:nvPr/>
            </p:nvCxnSpPr>
            <p:spPr bwMode="auto">
              <a:xfrm>
                <a:off x="15305" y="1438"/>
                <a:ext cx="8419" cy="3777"/>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sp>
            <p:nvSpPr>
              <p:cNvPr id="46" name="Oval 45"/>
              <p:cNvSpPr>
                <a:spLocks noChangeArrowheads="1"/>
              </p:cNvSpPr>
              <p:nvPr/>
            </p:nvSpPr>
            <p:spPr bwMode="auto">
              <a:xfrm>
                <a:off x="23743" y="7249"/>
                <a:ext cx="2864" cy="2876"/>
              </a:xfrm>
              <a:prstGeom prst="ellipse">
                <a:avLst/>
              </a:prstGeom>
              <a:solidFill>
                <a:schemeClr val="bg1">
                  <a:lumMod val="100000"/>
                  <a:lumOff val="0"/>
                </a:schemeClr>
              </a:solidFill>
              <a:ln w="25400">
                <a:solidFill>
                  <a:schemeClr val="accent6">
                    <a:lumMod val="75000"/>
                    <a:lumOff val="0"/>
                  </a:schemeClr>
                </a:solidFill>
                <a:round/>
                <a:headEnd/>
                <a:tailEnd/>
              </a:ln>
            </p:spPr>
            <p:txBody>
              <a:bodyPr rot="0" vert="horz" wrap="square" lIns="91440" tIns="45720" rIns="91440" bIns="45720" anchor="ctr" anchorCtr="0" upright="1">
                <a:noAutofit/>
              </a:bodyPr>
              <a:lstStyle/>
              <a:p>
                <a:pPr marL="0" marR="0">
                  <a:lnSpc>
                    <a:spcPct val="115000"/>
                  </a:lnSpc>
                  <a:spcBef>
                    <a:spcPts val="0"/>
                  </a:spcBef>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p:cxnSp>
            <p:nvCxnSpPr>
              <p:cNvPr id="47" name="Straight Arrow Connector 46"/>
              <p:cNvCxnSpPr>
                <a:cxnSpLocks noChangeShapeType="1"/>
              </p:cNvCxnSpPr>
              <p:nvPr/>
            </p:nvCxnSpPr>
            <p:spPr bwMode="auto">
              <a:xfrm flipV="1">
                <a:off x="15323" y="8687"/>
                <a:ext cx="8420" cy="0"/>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48" name="Straight Arrow Connector 47"/>
              <p:cNvCxnSpPr>
                <a:cxnSpLocks noChangeShapeType="1"/>
              </p:cNvCxnSpPr>
              <p:nvPr/>
            </p:nvCxnSpPr>
            <p:spPr bwMode="auto">
              <a:xfrm flipV="1">
                <a:off x="15323" y="8687"/>
                <a:ext cx="8420" cy="3733"/>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49" name="Straight Arrow Connector 48"/>
              <p:cNvCxnSpPr>
                <a:cxnSpLocks noChangeShapeType="1"/>
              </p:cNvCxnSpPr>
              <p:nvPr/>
            </p:nvCxnSpPr>
            <p:spPr bwMode="auto">
              <a:xfrm flipV="1">
                <a:off x="15323" y="8687"/>
                <a:ext cx="8420" cy="7320"/>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50" name="Straight Arrow Connector 49"/>
              <p:cNvCxnSpPr>
                <a:cxnSpLocks noChangeShapeType="1"/>
              </p:cNvCxnSpPr>
              <p:nvPr/>
            </p:nvCxnSpPr>
            <p:spPr bwMode="auto">
              <a:xfrm>
                <a:off x="15305" y="5171"/>
                <a:ext cx="8438" cy="3516"/>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51" name="Straight Arrow Connector 50"/>
              <p:cNvCxnSpPr>
                <a:cxnSpLocks noChangeShapeType="1"/>
              </p:cNvCxnSpPr>
              <p:nvPr/>
            </p:nvCxnSpPr>
            <p:spPr bwMode="auto">
              <a:xfrm>
                <a:off x="15305" y="1438"/>
                <a:ext cx="8438" cy="7249"/>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sp>
            <p:nvSpPr>
              <p:cNvPr id="52" name="Oval 51"/>
              <p:cNvSpPr>
                <a:spLocks noChangeArrowheads="1"/>
              </p:cNvSpPr>
              <p:nvPr/>
            </p:nvSpPr>
            <p:spPr bwMode="auto">
              <a:xfrm>
                <a:off x="23724" y="10731"/>
                <a:ext cx="2865" cy="2876"/>
              </a:xfrm>
              <a:prstGeom prst="ellipse">
                <a:avLst/>
              </a:prstGeom>
              <a:solidFill>
                <a:schemeClr val="bg1">
                  <a:lumMod val="100000"/>
                  <a:lumOff val="0"/>
                </a:schemeClr>
              </a:solidFill>
              <a:ln w="25400">
                <a:solidFill>
                  <a:schemeClr val="accent6">
                    <a:lumMod val="75000"/>
                    <a:lumOff val="0"/>
                  </a:schemeClr>
                </a:solidFill>
                <a:round/>
                <a:headEnd/>
                <a:tailEnd/>
              </a:ln>
            </p:spPr>
            <p:txBody>
              <a:bodyPr rot="0" vert="horz" wrap="square" lIns="91440" tIns="45720" rIns="91440" bIns="45720" anchor="ctr" anchorCtr="0" upright="1">
                <a:noAutofit/>
              </a:bodyPr>
              <a:lstStyle/>
              <a:p>
                <a:pPr marL="0" marR="0">
                  <a:lnSpc>
                    <a:spcPct val="115000"/>
                  </a:lnSpc>
                  <a:spcBef>
                    <a:spcPts val="0"/>
                  </a:spcBef>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p:cxnSp>
            <p:nvCxnSpPr>
              <p:cNvPr id="53" name="Straight Arrow Connector 52"/>
              <p:cNvCxnSpPr>
                <a:cxnSpLocks noChangeShapeType="1"/>
              </p:cNvCxnSpPr>
              <p:nvPr/>
            </p:nvCxnSpPr>
            <p:spPr bwMode="auto">
              <a:xfrm flipV="1">
                <a:off x="15305" y="12169"/>
                <a:ext cx="8419" cy="98"/>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54" name="Straight Arrow Connector 53"/>
              <p:cNvCxnSpPr>
                <a:cxnSpLocks noChangeShapeType="1"/>
              </p:cNvCxnSpPr>
              <p:nvPr/>
            </p:nvCxnSpPr>
            <p:spPr bwMode="auto">
              <a:xfrm flipV="1">
                <a:off x="15305" y="12169"/>
                <a:ext cx="8419" cy="3733"/>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55" name="Straight Arrow Connector 54"/>
              <p:cNvCxnSpPr>
                <a:cxnSpLocks noChangeShapeType="1"/>
              </p:cNvCxnSpPr>
              <p:nvPr/>
            </p:nvCxnSpPr>
            <p:spPr bwMode="auto">
              <a:xfrm>
                <a:off x="15305" y="8758"/>
                <a:ext cx="8419" cy="3411"/>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56" name="Straight Arrow Connector 55"/>
              <p:cNvCxnSpPr>
                <a:cxnSpLocks noChangeShapeType="1"/>
              </p:cNvCxnSpPr>
              <p:nvPr/>
            </p:nvCxnSpPr>
            <p:spPr bwMode="auto">
              <a:xfrm>
                <a:off x="15305" y="5171"/>
                <a:ext cx="8419" cy="6998"/>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57" name="Straight Arrow Connector 56"/>
              <p:cNvCxnSpPr>
                <a:cxnSpLocks noChangeShapeType="1"/>
              </p:cNvCxnSpPr>
              <p:nvPr/>
            </p:nvCxnSpPr>
            <p:spPr bwMode="auto">
              <a:xfrm>
                <a:off x="15305" y="1438"/>
                <a:ext cx="8419" cy="10731"/>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sp>
            <p:nvSpPr>
              <p:cNvPr id="58" name="Oval 57"/>
              <p:cNvSpPr>
                <a:spLocks noChangeArrowheads="1"/>
              </p:cNvSpPr>
              <p:nvPr/>
            </p:nvSpPr>
            <p:spPr bwMode="auto">
              <a:xfrm>
                <a:off x="23724" y="14564"/>
                <a:ext cx="2865" cy="2876"/>
              </a:xfrm>
              <a:prstGeom prst="ellipse">
                <a:avLst/>
              </a:prstGeom>
              <a:solidFill>
                <a:schemeClr val="bg1">
                  <a:lumMod val="100000"/>
                  <a:lumOff val="0"/>
                </a:schemeClr>
              </a:solidFill>
              <a:ln w="25400">
                <a:solidFill>
                  <a:schemeClr val="accent6">
                    <a:lumMod val="75000"/>
                    <a:lumOff val="0"/>
                  </a:schemeClr>
                </a:solidFill>
                <a:round/>
                <a:headEnd/>
                <a:tailEnd/>
              </a:ln>
            </p:spPr>
            <p:txBody>
              <a:bodyPr rot="0" vert="horz" wrap="square" lIns="91440" tIns="45720" rIns="91440" bIns="45720" anchor="ctr" anchorCtr="0" upright="1">
                <a:noAutofit/>
              </a:bodyPr>
              <a:lstStyle/>
              <a:p>
                <a:pPr marL="0" marR="0">
                  <a:lnSpc>
                    <a:spcPct val="115000"/>
                  </a:lnSpc>
                  <a:spcBef>
                    <a:spcPts val="0"/>
                  </a:spcBef>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p:cxnSp>
            <p:nvCxnSpPr>
              <p:cNvPr id="59" name="Straight Arrow Connector 58"/>
              <p:cNvCxnSpPr>
                <a:cxnSpLocks noChangeShapeType="1"/>
              </p:cNvCxnSpPr>
              <p:nvPr/>
            </p:nvCxnSpPr>
            <p:spPr bwMode="auto">
              <a:xfrm flipV="1">
                <a:off x="15305" y="16002"/>
                <a:ext cx="8419" cy="0"/>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60" name="Straight Arrow Connector 59"/>
              <p:cNvCxnSpPr>
                <a:cxnSpLocks noChangeShapeType="1"/>
              </p:cNvCxnSpPr>
              <p:nvPr/>
            </p:nvCxnSpPr>
            <p:spPr bwMode="auto">
              <a:xfrm>
                <a:off x="15305" y="12267"/>
                <a:ext cx="8419" cy="3735"/>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61" name="Straight Arrow Connector 60"/>
              <p:cNvCxnSpPr>
                <a:cxnSpLocks noChangeShapeType="1"/>
              </p:cNvCxnSpPr>
              <p:nvPr/>
            </p:nvCxnSpPr>
            <p:spPr bwMode="auto">
              <a:xfrm>
                <a:off x="15305" y="8758"/>
                <a:ext cx="8419" cy="7244"/>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62" name="Straight Arrow Connector 61"/>
              <p:cNvCxnSpPr>
                <a:cxnSpLocks noChangeShapeType="1"/>
              </p:cNvCxnSpPr>
              <p:nvPr/>
            </p:nvCxnSpPr>
            <p:spPr bwMode="auto">
              <a:xfrm>
                <a:off x="15305" y="5171"/>
                <a:ext cx="8419" cy="10831"/>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63" name="Straight Arrow Connector 62"/>
              <p:cNvCxnSpPr>
                <a:cxnSpLocks noChangeShapeType="1"/>
              </p:cNvCxnSpPr>
              <p:nvPr/>
            </p:nvCxnSpPr>
            <p:spPr bwMode="auto">
              <a:xfrm>
                <a:off x="15305" y="1438"/>
                <a:ext cx="8419" cy="14564"/>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64" name="Straight Arrow Connector 63"/>
              <p:cNvCxnSpPr>
                <a:cxnSpLocks noChangeShapeType="1"/>
              </p:cNvCxnSpPr>
              <p:nvPr/>
            </p:nvCxnSpPr>
            <p:spPr bwMode="auto">
              <a:xfrm>
                <a:off x="26589" y="1438"/>
                <a:ext cx="7878" cy="1790"/>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65" name="Straight Arrow Connector 64"/>
              <p:cNvCxnSpPr>
                <a:cxnSpLocks noChangeShapeType="1"/>
              </p:cNvCxnSpPr>
              <p:nvPr/>
            </p:nvCxnSpPr>
            <p:spPr bwMode="auto">
              <a:xfrm flipV="1">
                <a:off x="26589" y="3228"/>
                <a:ext cx="7878" cy="1987"/>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66" name="Straight Arrow Connector 65"/>
              <p:cNvCxnSpPr>
                <a:cxnSpLocks noChangeShapeType="1"/>
              </p:cNvCxnSpPr>
              <p:nvPr/>
            </p:nvCxnSpPr>
            <p:spPr bwMode="auto">
              <a:xfrm flipV="1">
                <a:off x="26607" y="3228"/>
                <a:ext cx="7860" cy="5459"/>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67" name="Straight Arrow Connector 66"/>
              <p:cNvCxnSpPr>
                <a:cxnSpLocks noChangeShapeType="1"/>
              </p:cNvCxnSpPr>
              <p:nvPr/>
            </p:nvCxnSpPr>
            <p:spPr bwMode="auto">
              <a:xfrm flipV="1">
                <a:off x="26589" y="3228"/>
                <a:ext cx="7878" cy="8941"/>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68" name="Straight Arrow Connector 67"/>
              <p:cNvCxnSpPr>
                <a:cxnSpLocks noChangeShapeType="1"/>
              </p:cNvCxnSpPr>
              <p:nvPr/>
            </p:nvCxnSpPr>
            <p:spPr bwMode="auto">
              <a:xfrm flipV="1">
                <a:off x="26589" y="3228"/>
                <a:ext cx="7878" cy="12774"/>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sp>
            <p:nvSpPr>
              <p:cNvPr id="69" name="Oval 68"/>
              <p:cNvSpPr>
                <a:spLocks noChangeArrowheads="1"/>
              </p:cNvSpPr>
              <p:nvPr/>
            </p:nvSpPr>
            <p:spPr bwMode="auto">
              <a:xfrm>
                <a:off x="34467" y="5549"/>
                <a:ext cx="2864" cy="2876"/>
              </a:xfrm>
              <a:prstGeom prst="ellipse">
                <a:avLst/>
              </a:prstGeom>
              <a:solidFill>
                <a:schemeClr val="bg1">
                  <a:lumMod val="100000"/>
                  <a:lumOff val="0"/>
                </a:schemeClr>
              </a:solidFill>
              <a:ln w="25400">
                <a:solidFill>
                  <a:schemeClr val="accent6">
                    <a:lumMod val="75000"/>
                    <a:lumOff val="0"/>
                  </a:schemeClr>
                </a:solidFill>
                <a:round/>
                <a:headEnd/>
                <a:tailEnd/>
              </a:ln>
            </p:spPr>
            <p:txBody>
              <a:bodyPr rot="0" vert="horz" wrap="square" lIns="91440" tIns="45720" rIns="91440" bIns="45720" anchor="ctr" anchorCtr="0" upright="1">
                <a:noAutofit/>
              </a:bodyPr>
              <a:lstStyle/>
              <a:p>
                <a:pPr marL="0" marR="0">
                  <a:lnSpc>
                    <a:spcPct val="115000"/>
                  </a:lnSpc>
                  <a:spcBef>
                    <a:spcPts val="0"/>
                  </a:spcBef>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p:cxnSp>
            <p:nvCxnSpPr>
              <p:cNvPr id="70" name="Straight Arrow Connector 69"/>
              <p:cNvCxnSpPr>
                <a:cxnSpLocks noChangeShapeType="1"/>
              </p:cNvCxnSpPr>
              <p:nvPr/>
            </p:nvCxnSpPr>
            <p:spPr bwMode="auto">
              <a:xfrm>
                <a:off x="26589" y="5196"/>
                <a:ext cx="7878" cy="1791"/>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71" name="Straight Arrow Connector 70"/>
              <p:cNvCxnSpPr>
                <a:cxnSpLocks noChangeShapeType="1"/>
              </p:cNvCxnSpPr>
              <p:nvPr/>
            </p:nvCxnSpPr>
            <p:spPr bwMode="auto">
              <a:xfrm flipV="1">
                <a:off x="26589" y="6987"/>
                <a:ext cx="7878" cy="1987"/>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72" name="Straight Arrow Connector 71"/>
              <p:cNvCxnSpPr>
                <a:cxnSpLocks noChangeShapeType="1"/>
              </p:cNvCxnSpPr>
              <p:nvPr/>
            </p:nvCxnSpPr>
            <p:spPr bwMode="auto">
              <a:xfrm flipV="1">
                <a:off x="26607" y="6987"/>
                <a:ext cx="7860" cy="5459"/>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73" name="Straight Arrow Connector 72"/>
              <p:cNvCxnSpPr>
                <a:cxnSpLocks noChangeShapeType="1"/>
              </p:cNvCxnSpPr>
              <p:nvPr/>
            </p:nvCxnSpPr>
            <p:spPr bwMode="auto">
              <a:xfrm flipV="1">
                <a:off x="26589" y="6987"/>
                <a:ext cx="7878" cy="8941"/>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74" name="Straight Arrow Connector 73"/>
              <p:cNvCxnSpPr>
                <a:cxnSpLocks noChangeShapeType="1"/>
              </p:cNvCxnSpPr>
              <p:nvPr/>
            </p:nvCxnSpPr>
            <p:spPr bwMode="auto">
              <a:xfrm>
                <a:off x="26589" y="1438"/>
                <a:ext cx="7878" cy="5549"/>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sp>
            <p:nvSpPr>
              <p:cNvPr id="75" name="Oval 74"/>
              <p:cNvSpPr>
                <a:spLocks noChangeArrowheads="1"/>
              </p:cNvSpPr>
              <p:nvPr/>
            </p:nvSpPr>
            <p:spPr bwMode="auto">
              <a:xfrm>
                <a:off x="34467" y="8974"/>
                <a:ext cx="2864" cy="2876"/>
              </a:xfrm>
              <a:prstGeom prst="ellipse">
                <a:avLst/>
              </a:prstGeom>
              <a:solidFill>
                <a:schemeClr val="bg1">
                  <a:lumMod val="100000"/>
                  <a:lumOff val="0"/>
                </a:schemeClr>
              </a:solidFill>
              <a:ln w="25400">
                <a:solidFill>
                  <a:schemeClr val="accent6">
                    <a:lumMod val="75000"/>
                    <a:lumOff val="0"/>
                  </a:schemeClr>
                </a:solidFill>
                <a:round/>
                <a:headEnd/>
                <a:tailEnd/>
              </a:ln>
            </p:spPr>
            <p:txBody>
              <a:bodyPr rot="0" vert="horz" wrap="square" lIns="91440" tIns="45720" rIns="91440" bIns="45720" anchor="ctr" anchorCtr="0" upright="1">
                <a:noAutofit/>
              </a:bodyPr>
              <a:lstStyle/>
              <a:p>
                <a:pPr marL="0" marR="0">
                  <a:lnSpc>
                    <a:spcPct val="115000"/>
                  </a:lnSpc>
                  <a:spcBef>
                    <a:spcPts val="0"/>
                  </a:spcBef>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p:cxnSp>
            <p:nvCxnSpPr>
              <p:cNvPr id="76" name="Straight Arrow Connector 75"/>
              <p:cNvCxnSpPr>
                <a:cxnSpLocks noChangeShapeType="1"/>
              </p:cNvCxnSpPr>
              <p:nvPr/>
            </p:nvCxnSpPr>
            <p:spPr bwMode="auto">
              <a:xfrm>
                <a:off x="26589" y="8622"/>
                <a:ext cx="7878" cy="1790"/>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77" name="Straight Arrow Connector 76"/>
              <p:cNvCxnSpPr>
                <a:cxnSpLocks noChangeShapeType="1"/>
              </p:cNvCxnSpPr>
              <p:nvPr/>
            </p:nvCxnSpPr>
            <p:spPr bwMode="auto">
              <a:xfrm flipV="1">
                <a:off x="26589" y="10412"/>
                <a:ext cx="7878" cy="1988"/>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78" name="Straight Arrow Connector 77"/>
              <p:cNvCxnSpPr>
                <a:cxnSpLocks noChangeShapeType="1"/>
              </p:cNvCxnSpPr>
              <p:nvPr/>
            </p:nvCxnSpPr>
            <p:spPr bwMode="auto">
              <a:xfrm flipV="1">
                <a:off x="26607" y="10412"/>
                <a:ext cx="7860" cy="5459"/>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79" name="Straight Arrow Connector 78"/>
              <p:cNvCxnSpPr>
                <a:cxnSpLocks noChangeShapeType="1"/>
              </p:cNvCxnSpPr>
              <p:nvPr/>
            </p:nvCxnSpPr>
            <p:spPr bwMode="auto">
              <a:xfrm>
                <a:off x="26589" y="5215"/>
                <a:ext cx="7878" cy="5197"/>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80" name="Straight Arrow Connector 79"/>
              <p:cNvCxnSpPr>
                <a:cxnSpLocks noChangeShapeType="1"/>
              </p:cNvCxnSpPr>
              <p:nvPr/>
            </p:nvCxnSpPr>
            <p:spPr bwMode="auto">
              <a:xfrm>
                <a:off x="26589" y="1438"/>
                <a:ext cx="7878" cy="8974"/>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sp>
            <p:nvSpPr>
              <p:cNvPr id="81" name="Oval 80"/>
              <p:cNvSpPr>
                <a:spLocks noChangeArrowheads="1"/>
              </p:cNvSpPr>
              <p:nvPr/>
            </p:nvSpPr>
            <p:spPr bwMode="auto">
              <a:xfrm>
                <a:off x="34467" y="12598"/>
                <a:ext cx="2864" cy="2876"/>
              </a:xfrm>
              <a:prstGeom prst="ellipse">
                <a:avLst/>
              </a:prstGeom>
              <a:solidFill>
                <a:schemeClr val="bg1">
                  <a:lumMod val="100000"/>
                  <a:lumOff val="0"/>
                </a:schemeClr>
              </a:solidFill>
              <a:ln w="25400">
                <a:solidFill>
                  <a:schemeClr val="accent6">
                    <a:lumMod val="75000"/>
                    <a:lumOff val="0"/>
                  </a:schemeClr>
                </a:solidFill>
                <a:round/>
                <a:headEnd/>
                <a:tailEnd/>
              </a:ln>
            </p:spPr>
            <p:txBody>
              <a:bodyPr rot="0" vert="horz" wrap="square" lIns="91440" tIns="45720" rIns="91440" bIns="45720" anchor="ctr" anchorCtr="0" upright="1">
                <a:noAutofit/>
              </a:bodyPr>
              <a:lstStyle/>
              <a:p>
                <a:pPr marL="0" marR="0">
                  <a:lnSpc>
                    <a:spcPct val="115000"/>
                  </a:lnSpc>
                  <a:spcBef>
                    <a:spcPts val="0"/>
                  </a:spcBef>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p:cxnSp>
            <p:nvCxnSpPr>
              <p:cNvPr id="82" name="Straight Arrow Connector 81"/>
              <p:cNvCxnSpPr>
                <a:cxnSpLocks noChangeShapeType="1"/>
              </p:cNvCxnSpPr>
              <p:nvPr/>
            </p:nvCxnSpPr>
            <p:spPr bwMode="auto">
              <a:xfrm>
                <a:off x="26589" y="12245"/>
                <a:ext cx="7878" cy="1791"/>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83" name="Straight Arrow Connector 82"/>
              <p:cNvCxnSpPr>
                <a:cxnSpLocks noChangeShapeType="1"/>
              </p:cNvCxnSpPr>
              <p:nvPr/>
            </p:nvCxnSpPr>
            <p:spPr bwMode="auto">
              <a:xfrm flipV="1">
                <a:off x="26589" y="14036"/>
                <a:ext cx="7878" cy="1987"/>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84" name="Straight Arrow Connector 83"/>
              <p:cNvCxnSpPr>
                <a:cxnSpLocks noChangeShapeType="1"/>
              </p:cNvCxnSpPr>
              <p:nvPr/>
            </p:nvCxnSpPr>
            <p:spPr bwMode="auto">
              <a:xfrm>
                <a:off x="26607" y="8687"/>
                <a:ext cx="7860" cy="5349"/>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85" name="Straight Arrow Connector 84"/>
              <p:cNvCxnSpPr>
                <a:cxnSpLocks noChangeShapeType="1"/>
              </p:cNvCxnSpPr>
              <p:nvPr/>
            </p:nvCxnSpPr>
            <p:spPr bwMode="auto">
              <a:xfrm>
                <a:off x="26589" y="5215"/>
                <a:ext cx="7878" cy="8821"/>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86" name="Straight Arrow Connector 85"/>
              <p:cNvCxnSpPr>
                <a:cxnSpLocks noChangeShapeType="1"/>
              </p:cNvCxnSpPr>
              <p:nvPr/>
            </p:nvCxnSpPr>
            <p:spPr bwMode="auto">
              <a:xfrm>
                <a:off x="26589" y="1438"/>
                <a:ext cx="7878" cy="12598"/>
              </a:xfrm>
              <a:prstGeom prst="straightConnector1">
                <a:avLst/>
              </a:prstGeom>
              <a:noFill/>
              <a:ln w="31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grpSp>
        <p:sp>
          <p:nvSpPr>
            <p:cNvPr id="6" name="TextBox 34"/>
            <p:cNvSpPr txBox="1">
              <a:spLocks noChangeArrowheads="1"/>
            </p:cNvSpPr>
            <p:nvPr/>
          </p:nvSpPr>
          <p:spPr bwMode="auto">
            <a:xfrm>
              <a:off x="0" y="14185"/>
              <a:ext cx="7757" cy="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spAutoFit/>
            </a:bodyPr>
            <a:lstStyle/>
            <a:p>
              <a:pPr marL="0" marR="0">
                <a:spcBef>
                  <a:spcPts val="0"/>
                </a:spcBef>
                <a:spcAft>
                  <a:spcPts val="0"/>
                </a:spcAft>
              </a:pPr>
              <a:r>
                <a:rPr lang="en-US" sz="1400" kern="1200" dirty="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Layer 1</a:t>
              </a:r>
              <a:endParaRPr lang="en-US" sz="1200" dirty="0">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200" dirty="0">
                  <a:effectLst/>
                  <a:latin typeface="Chaparral Pro Light" panose="02060403030505090203" pitchFamily="18" charset="0"/>
                  <a:ea typeface="MS Mincho" panose="02020609040205080304" pitchFamily="49" charset="-128"/>
                </a:rPr>
                <a:t> </a:t>
              </a:r>
              <a:endParaRPr lang="en-US" sz="1200" dirty="0">
                <a:effectLst/>
                <a:latin typeface="Times New Roman" panose="02020603050405020304" pitchFamily="18" charset="0"/>
                <a:ea typeface="MS Mincho" panose="02020609040205080304" pitchFamily="49" charset="-128"/>
              </a:endParaRPr>
            </a:p>
          </p:txBody>
        </p:sp>
        <p:sp>
          <p:nvSpPr>
            <p:cNvPr id="7" name="TextBox 35"/>
            <p:cNvSpPr txBox="1">
              <a:spLocks noChangeArrowheads="1"/>
            </p:cNvSpPr>
            <p:nvPr/>
          </p:nvSpPr>
          <p:spPr bwMode="auto">
            <a:xfrm>
              <a:off x="7962" y="14185"/>
              <a:ext cx="7758" cy="2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spAutoFit/>
            </a:bodyPr>
            <a:lstStyle/>
            <a:p>
              <a:pPr marL="0" marR="0">
                <a:spcBef>
                  <a:spcPts val="0"/>
                </a:spcBef>
                <a:spcAft>
                  <a:spcPts val="0"/>
                </a:spcAft>
              </a:pPr>
              <a:r>
                <a:rPr lang="en-US" sz="1400" kern="120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Layer 2</a:t>
              </a:r>
              <a:endParaRPr lang="en-US" sz="1200">
                <a:effectLst/>
                <a:latin typeface="Times New Roman" panose="02020603050405020304" pitchFamily="18" charset="0"/>
                <a:ea typeface="MS Mincho" panose="02020609040205080304" pitchFamily="49" charset="-128"/>
              </a:endParaRPr>
            </a:p>
          </p:txBody>
        </p:sp>
        <p:sp>
          <p:nvSpPr>
            <p:cNvPr id="8" name="TextBox 36"/>
            <p:cNvSpPr txBox="1">
              <a:spLocks noChangeArrowheads="1"/>
            </p:cNvSpPr>
            <p:nvPr/>
          </p:nvSpPr>
          <p:spPr bwMode="auto">
            <a:xfrm>
              <a:off x="17249" y="14185"/>
              <a:ext cx="7758" cy="2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spAutoFit/>
            </a:bodyPr>
            <a:lstStyle/>
            <a:p>
              <a:pPr marL="0" marR="0">
                <a:spcBef>
                  <a:spcPts val="0"/>
                </a:spcBef>
                <a:spcAft>
                  <a:spcPts val="0"/>
                </a:spcAft>
              </a:pPr>
              <a:r>
                <a:rPr lang="en-US" sz="1400" kern="120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Layer 3</a:t>
              </a:r>
              <a:endParaRPr lang="en-US" sz="1200">
                <a:effectLst/>
                <a:latin typeface="Times New Roman" panose="02020603050405020304" pitchFamily="18" charset="0"/>
                <a:ea typeface="MS Mincho" panose="02020609040205080304" pitchFamily="49" charset="-128"/>
              </a:endParaRPr>
            </a:p>
          </p:txBody>
        </p:sp>
        <p:sp>
          <p:nvSpPr>
            <p:cNvPr id="9" name="TextBox 37"/>
            <p:cNvSpPr txBox="1">
              <a:spLocks noChangeArrowheads="1"/>
            </p:cNvSpPr>
            <p:nvPr/>
          </p:nvSpPr>
          <p:spPr bwMode="auto">
            <a:xfrm>
              <a:off x="26062" y="14185"/>
              <a:ext cx="7754" cy="2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spAutoFit/>
            </a:bodyPr>
            <a:lstStyle/>
            <a:p>
              <a:pPr marL="0" marR="0">
                <a:spcBef>
                  <a:spcPts val="0"/>
                </a:spcBef>
                <a:spcAft>
                  <a:spcPts val="0"/>
                </a:spcAft>
              </a:pPr>
              <a:r>
                <a:rPr lang="en-US" sz="1400" kern="120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Layer 4</a:t>
              </a:r>
              <a:endParaRPr lang="en-US" sz="1200">
                <a:effectLst/>
                <a:latin typeface="Times New Roman" panose="02020603050405020304" pitchFamily="18" charset="0"/>
                <a:ea typeface="MS Mincho" panose="02020609040205080304" pitchFamily="49" charset="-128"/>
              </a:endParaRPr>
            </a:p>
          </p:txBody>
        </p:sp>
      </p:grpSp>
    </p:spTree>
    <p:extLst>
      <p:ext uri="{BB962C8B-B14F-4D97-AF65-F5344CB8AC3E}">
        <p14:creationId xmlns:p14="http://schemas.microsoft.com/office/powerpoint/2010/main" val="336441617"/>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4317" y="1743118"/>
            <a:ext cx="10515600" cy="2422990"/>
          </a:xfrm>
        </p:spPr>
        <p:txBody>
          <a:bodyPr/>
          <a:lstStyle/>
          <a:p>
            <a:r>
              <a:rPr lang="en-US" dirty="0" smtClean="0"/>
              <a:t>The neural network  concept </a:t>
            </a:r>
            <a:endParaRPr lang="en-US" dirty="0"/>
          </a:p>
        </p:txBody>
      </p:sp>
      <p:sp>
        <p:nvSpPr>
          <p:cNvPr id="6" name="Rectangle 5"/>
          <p:cNvSpPr/>
          <p:nvPr/>
        </p:nvSpPr>
        <p:spPr>
          <a:xfrm>
            <a:off x="523395" y="2453150"/>
            <a:ext cx="10743156" cy="2069797"/>
          </a:xfrm>
          <a:prstGeom prst="rect">
            <a:avLst/>
          </a:prstGeom>
        </p:spPr>
        <p:txBody>
          <a:bodyPr wrap="square">
            <a:spAutoFit/>
          </a:bodyPr>
          <a:lstStyle/>
          <a:p>
            <a:pPr marL="571500" marR="0" algn="just">
              <a:lnSpc>
                <a:spcPct val="115000"/>
              </a:lnSpc>
              <a:spcBef>
                <a:spcPts val="0"/>
              </a:spcBef>
              <a:spcAft>
                <a:spcPts val="1000"/>
              </a:spcAft>
            </a:pPr>
            <a:r>
              <a:rPr lang="en-US" dirty="0" smtClean="0"/>
              <a:t>Backpropagation</a:t>
            </a:r>
            <a:r>
              <a:rPr lang="en-US" dirty="0"/>
              <a:t>, an abbreviation for "backward propagation of errors", is a common method of training </a:t>
            </a:r>
            <a:r>
              <a:rPr lang="en-US" dirty="0" smtClean="0"/>
              <a:t>artificial </a:t>
            </a:r>
            <a:r>
              <a:rPr lang="en-US" dirty="0"/>
              <a:t>neural networks used in conjunction with an optimization method such as gradient descent. </a:t>
            </a:r>
            <a:endParaRPr lang="en-US" dirty="0" smtClean="0"/>
          </a:p>
          <a:p>
            <a:pPr marL="571500" marR="0" algn="just">
              <a:lnSpc>
                <a:spcPct val="115000"/>
              </a:lnSpc>
              <a:spcBef>
                <a:spcPts val="0"/>
              </a:spcBef>
              <a:spcAft>
                <a:spcPts val="1000"/>
              </a:spcAft>
            </a:pPr>
            <a:r>
              <a:rPr lang="en-US" dirty="0" smtClean="0">
                <a:latin typeface="Calibri" panose="020F0502020204030204" pitchFamily="34" charset="0"/>
                <a:ea typeface="Calibri" panose="020F0502020204030204" pitchFamily="34" charset="0"/>
                <a:cs typeface="Times New Roman" panose="02020603050405020304" pitchFamily="18" charset="0"/>
              </a:rPr>
              <a:t>The </a:t>
            </a:r>
            <a:r>
              <a:rPr lang="en-US" dirty="0">
                <a:latin typeface="Calibri" panose="020F0502020204030204" pitchFamily="34" charset="0"/>
                <a:ea typeface="Calibri" panose="020F0502020204030204" pitchFamily="34" charset="0"/>
                <a:cs typeface="Times New Roman" panose="02020603050405020304" pitchFamily="18" charset="0"/>
              </a:rPr>
              <a:t>neural network consists of 3 layers with one hidden layer ,and an input and output layer</a:t>
            </a:r>
            <a:r>
              <a:rPr lang="en-US" dirty="0" smtClean="0">
                <a:latin typeface="Calibri" panose="020F0502020204030204" pitchFamily="34" charset="0"/>
                <a:ea typeface="Calibri" panose="020F0502020204030204" pitchFamily="34" charset="0"/>
                <a:cs typeface="Times New Roman" panose="02020603050405020304" pitchFamily="18" charset="0"/>
              </a:rPr>
              <a:t>.</a:t>
            </a:r>
          </a:p>
          <a:p>
            <a:pPr marL="571500" marR="0" algn="just">
              <a:lnSpc>
                <a:spcPct val="115000"/>
              </a:lnSpc>
              <a:spcBef>
                <a:spcPts val="0"/>
              </a:spcBef>
              <a:spcAft>
                <a:spcPts val="1000"/>
              </a:spcAft>
            </a:pPr>
            <a:endParaRPr lang="en-US" dirty="0" smtClean="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994317" y="765591"/>
            <a:ext cx="8435340" cy="584775"/>
          </a:xfrm>
          <a:prstGeom prst="rect">
            <a:avLst/>
          </a:prstGeom>
          <a:noFill/>
        </p:spPr>
        <p:txBody>
          <a:bodyPr wrap="square" rtlCol="0">
            <a:spAutoFit/>
          </a:bodyPr>
          <a:lstStyle/>
          <a:p>
            <a:r>
              <a:rPr lang="en-US" sz="3200" b="1" dirty="0" smtClean="0"/>
              <a:t>3. Currency Recognition</a:t>
            </a:r>
            <a:endParaRPr lang="en-US" sz="3200" b="1" dirty="0"/>
          </a:p>
        </p:txBody>
      </p:sp>
      <p:sp>
        <p:nvSpPr>
          <p:cNvPr id="8" name="TextBox 7"/>
          <p:cNvSpPr txBox="1"/>
          <p:nvPr/>
        </p:nvSpPr>
        <p:spPr>
          <a:xfrm>
            <a:off x="1214507" y="4166108"/>
            <a:ext cx="8329961" cy="2031325"/>
          </a:xfrm>
          <a:prstGeom prst="rect">
            <a:avLst/>
          </a:prstGeom>
          <a:noFill/>
        </p:spPr>
        <p:txBody>
          <a:bodyPr wrap="square" rtlCol="0">
            <a:spAutoFit/>
          </a:bodyPr>
          <a:lstStyle/>
          <a:p>
            <a:r>
              <a:rPr lang="en-US" b="1" u="sng" dirty="0"/>
              <a:t>ex: </a:t>
            </a:r>
            <a:r>
              <a:rPr lang="en-US" b="1" dirty="0"/>
              <a:t>   </a:t>
            </a:r>
            <a:r>
              <a:rPr lang="en-US" dirty="0"/>
              <a:t>function which executes the training of neural network</a:t>
            </a:r>
            <a:r>
              <a:rPr lang="en-US" dirty="0" smtClean="0"/>
              <a:t>.</a:t>
            </a:r>
          </a:p>
          <a:p>
            <a:endParaRPr lang="en-US" dirty="0"/>
          </a:p>
          <a:p>
            <a:r>
              <a:rPr lang="en-US" dirty="0"/>
              <a:t>	%% Setup the parameters</a:t>
            </a:r>
          </a:p>
          <a:p>
            <a:r>
              <a:rPr lang="en-US" dirty="0"/>
              <a:t>	</a:t>
            </a:r>
            <a:r>
              <a:rPr lang="en-US" dirty="0" err="1"/>
              <a:t>input_layer_size</a:t>
            </a:r>
            <a:r>
              <a:rPr lang="en-US" dirty="0"/>
              <a:t>  = 59 * 39;  % </a:t>
            </a:r>
            <a:r>
              <a:rPr lang="en-US" dirty="0" smtClean="0"/>
              <a:t>59x39 </a:t>
            </a:r>
            <a:r>
              <a:rPr lang="en-US" dirty="0" err="1" smtClean="0"/>
              <a:t>i.e</a:t>
            </a:r>
            <a:r>
              <a:rPr lang="en-US" dirty="0" smtClean="0"/>
              <a:t> number of pixels</a:t>
            </a:r>
            <a:endParaRPr lang="en-US" dirty="0"/>
          </a:p>
          <a:p>
            <a:r>
              <a:rPr lang="en-US" dirty="0"/>
              <a:t>	</a:t>
            </a:r>
            <a:r>
              <a:rPr lang="en-US" dirty="0" err="1"/>
              <a:t>hidden_layer_size</a:t>
            </a:r>
            <a:r>
              <a:rPr lang="en-US" dirty="0"/>
              <a:t> = 100;   % 100 hidden units</a:t>
            </a:r>
          </a:p>
          <a:p>
            <a:r>
              <a:rPr lang="en-US" dirty="0"/>
              <a:t>	</a:t>
            </a:r>
            <a:r>
              <a:rPr lang="en-US" dirty="0" err="1"/>
              <a:t>num_labels</a:t>
            </a:r>
            <a:r>
              <a:rPr lang="en-US" dirty="0"/>
              <a:t> = 6;          % 6 labels, from 1 to 6   </a:t>
            </a:r>
          </a:p>
          <a:p>
            <a:endParaRPr lang="en-US" dirty="0"/>
          </a:p>
        </p:txBody>
      </p:sp>
    </p:spTree>
    <p:extLst>
      <p:ext uri="{BB962C8B-B14F-4D97-AF65-F5344CB8AC3E}">
        <p14:creationId xmlns:p14="http://schemas.microsoft.com/office/powerpoint/2010/main" val="3227995858"/>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286000" y="819834"/>
            <a:ext cx="95326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Output layer values:</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117050367"/>
              </p:ext>
            </p:extLst>
          </p:nvPr>
        </p:nvGraphicFramePr>
        <p:xfrm>
          <a:off x="3202386" y="1466165"/>
          <a:ext cx="6824698" cy="1863309"/>
        </p:xfrm>
        <a:graphic>
          <a:graphicData uri="http://schemas.openxmlformats.org/presentationml/2006/ole">
            <mc:AlternateContent xmlns:mc="http://schemas.openxmlformats.org/markup-compatibility/2006">
              <mc:Choice xmlns:v="urn:schemas-microsoft-com:vml" Requires="v">
                <p:oleObj spid="_x0000_s1119" name="Equation" r:id="rId3" imgW="1409700" imgH="1371600" progId="Equation.DSMT4">
                  <p:embed/>
                </p:oleObj>
              </mc:Choice>
              <mc:Fallback>
                <p:oleObj name="Equation" r:id="rId3" imgW="1409700" imgH="1371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2386" y="1466165"/>
                        <a:ext cx="6824698" cy="1863309"/>
                      </a:xfrm>
                      <a:prstGeom prst="rect">
                        <a:avLst/>
                      </a:prstGeom>
                      <a:noFill/>
                      <a:extLst/>
                    </p:spPr>
                  </p:pic>
                </p:oleObj>
              </mc:Fallback>
            </mc:AlternateContent>
          </a:graphicData>
        </a:graphic>
      </p:graphicFrame>
      <p:sp>
        <p:nvSpPr>
          <p:cNvPr id="4" name="Rectangle 3"/>
          <p:cNvSpPr>
            <a:spLocks noChangeArrowheads="1"/>
          </p:cNvSpPr>
          <p:nvPr/>
        </p:nvSpPr>
        <p:spPr bwMode="auto">
          <a:xfrm>
            <a:off x="1405053" y="3422675"/>
            <a:ext cx="8090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Denomination      10	</a:t>
            </a:r>
            <a:r>
              <a:rPr kumimoji="0" lang="en-US" b="1" i="0" u="none" strike="noStrike" cap="none" normalizeH="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20	           50               100             500                5</a:t>
            </a:r>
            <a:endParaRPr kumimoji="0" lang="en-US"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824782" y="4884233"/>
            <a:ext cx="10141907" cy="1000274"/>
          </a:xfrm>
          <a:prstGeom prst="rect">
            <a:avLst/>
          </a:prstGeom>
        </p:spPr>
        <p:txBody>
          <a:bodyPr wrap="square">
            <a:spAutoFit/>
          </a:bodyPr>
          <a:lstStyle/>
          <a:p>
            <a:pPr>
              <a:lnSpc>
                <a:spcPct val="115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Learned Weights: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rPr>
              <a:t>As the neural network consists of only one hidden layer so we have two </a:t>
            </a:r>
            <a:r>
              <a:rPr lang="en-US">
                <a:latin typeface="Times New Roman" panose="02020603050405020304" pitchFamily="18" charset="0"/>
                <a:ea typeface="Calibri" panose="020F0502020204030204" pitchFamily="34" charset="0"/>
              </a:rPr>
              <a:t>weight </a:t>
            </a:r>
            <a:r>
              <a:rPr lang="en-US" dirty="0">
                <a:latin typeface="Times New Roman" panose="02020603050405020304" pitchFamily="18" charset="0"/>
                <a:ea typeface="Calibri" panose="020F0502020204030204" pitchFamily="34" charset="0"/>
              </a:rPr>
              <a:t>T</a:t>
            </a:r>
            <a:r>
              <a:rPr lang="en-US" smtClean="0">
                <a:latin typeface="Times New Roman" panose="02020603050405020304" pitchFamily="18" charset="0"/>
                <a:ea typeface="Calibri" panose="020F0502020204030204" pitchFamily="34" charset="0"/>
              </a:rPr>
              <a:t>heta1 and Theta2 </a:t>
            </a:r>
            <a:r>
              <a:rPr lang="en-US" dirty="0" smtClean="0">
                <a:latin typeface="Times New Roman" panose="02020603050405020304" pitchFamily="18" charset="0"/>
                <a:ea typeface="Calibri" panose="020F0502020204030204" pitchFamily="34" charset="0"/>
              </a:rPr>
              <a:t>parameters </a:t>
            </a:r>
            <a:r>
              <a:rPr lang="en-US" dirty="0">
                <a:latin typeface="Times New Roman" panose="02020603050405020304" pitchFamily="18" charset="0"/>
                <a:ea typeface="Calibri" panose="020F0502020204030204" pitchFamily="34" charset="0"/>
              </a:rPr>
              <a:t>which are saved in </a:t>
            </a:r>
            <a:r>
              <a:rPr lang="en-US" b="1" dirty="0" err="1">
                <a:latin typeface="Times New Roman" panose="02020603050405020304" pitchFamily="18" charset="0"/>
                <a:ea typeface="Calibri" panose="020F0502020204030204" pitchFamily="34" charset="0"/>
              </a:rPr>
              <a:t>weights.mat</a:t>
            </a:r>
            <a:r>
              <a:rPr lang="en-US" dirty="0">
                <a:latin typeface="Times New Roman" panose="02020603050405020304" pitchFamily="18" charset="0"/>
                <a:ea typeface="Calibri" panose="020F0502020204030204" pitchFamily="34" charset="0"/>
              </a:rPr>
              <a:t> which are used for prediction purpose</a:t>
            </a:r>
            <a:endParaRPr lang="en-US" dirty="0"/>
          </a:p>
        </p:txBody>
      </p:sp>
    </p:spTree>
    <p:extLst>
      <p:ext uri="{BB962C8B-B14F-4D97-AF65-F5344CB8AC3E}">
        <p14:creationId xmlns:p14="http://schemas.microsoft.com/office/powerpoint/2010/main" val="2005922331"/>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4154"/>
          <a:stretch/>
        </p:blipFill>
        <p:spPr>
          <a:xfrm>
            <a:off x="1511583" y="482896"/>
            <a:ext cx="9173424" cy="5750635"/>
          </a:xfrm>
          <a:prstGeom prst="rect">
            <a:avLst/>
          </a:prstGeom>
        </p:spPr>
      </p:pic>
    </p:spTree>
    <p:extLst>
      <p:ext uri="{BB962C8B-B14F-4D97-AF65-F5344CB8AC3E}">
        <p14:creationId xmlns:p14="http://schemas.microsoft.com/office/powerpoint/2010/main" val="4180129751"/>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9094"/>
          <a:stretch/>
        </p:blipFill>
        <p:spPr>
          <a:xfrm>
            <a:off x="1938629" y="1242826"/>
            <a:ext cx="8815417" cy="4511203"/>
          </a:xfrm>
          <a:prstGeom prst="rect">
            <a:avLst/>
          </a:prstGeom>
        </p:spPr>
      </p:pic>
    </p:spTree>
    <p:extLst>
      <p:ext uri="{BB962C8B-B14F-4D97-AF65-F5344CB8AC3E}">
        <p14:creationId xmlns:p14="http://schemas.microsoft.com/office/powerpoint/2010/main" val="2563234308"/>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9255" y="403597"/>
            <a:ext cx="6096000" cy="446276"/>
          </a:xfrm>
          <a:prstGeom prst="rect">
            <a:avLst/>
          </a:prstGeom>
        </p:spPr>
        <p:txBody>
          <a:bodyPr>
            <a:spAutoFit/>
          </a:bodyPr>
          <a:lstStyle/>
          <a:p>
            <a:pPr>
              <a:lnSpc>
                <a:spcPct val="115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803941" y="2098403"/>
            <a:ext cx="8760093" cy="3566416"/>
          </a:xfrm>
          <a:prstGeom prst="rect">
            <a:avLst/>
          </a:prstGeom>
        </p:spPr>
      </p:pic>
      <p:pic>
        <p:nvPicPr>
          <p:cNvPr id="12" name="Picture 11"/>
          <p:cNvPicPr>
            <a:picLocks noChangeAspect="1"/>
          </p:cNvPicPr>
          <p:nvPr/>
        </p:nvPicPr>
        <p:blipFill>
          <a:blip r:embed="rId3"/>
          <a:stretch>
            <a:fillRect/>
          </a:stretch>
        </p:blipFill>
        <p:spPr>
          <a:xfrm>
            <a:off x="1803941" y="939083"/>
            <a:ext cx="8225748" cy="434694"/>
          </a:xfrm>
          <a:prstGeom prst="rect">
            <a:avLst/>
          </a:prstGeom>
        </p:spPr>
      </p:pic>
    </p:spTree>
    <p:extLst>
      <p:ext uri="{BB962C8B-B14F-4D97-AF65-F5344CB8AC3E}">
        <p14:creationId xmlns:p14="http://schemas.microsoft.com/office/powerpoint/2010/main" val="2528299349"/>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Need for currency recognition</a:t>
            </a:r>
            <a:endParaRPr lang="en-US" b="1" dirty="0"/>
          </a:p>
        </p:txBody>
      </p:sp>
      <p:sp>
        <p:nvSpPr>
          <p:cNvPr id="3" name="Content Placeholder 2"/>
          <p:cNvSpPr>
            <a:spLocks noGrp="1"/>
          </p:cNvSpPr>
          <p:nvPr>
            <p:ph idx="1"/>
          </p:nvPr>
        </p:nvSpPr>
        <p:spPr>
          <a:xfrm>
            <a:off x="1429215" y="2428603"/>
            <a:ext cx="10515600" cy="4351338"/>
          </a:xfrm>
        </p:spPr>
        <p:txBody>
          <a:bodyPr/>
          <a:lstStyle/>
          <a:p>
            <a:r>
              <a:rPr lang="en-US" dirty="0" smtClean="0"/>
              <a:t>Currency counting is time consuming.</a:t>
            </a:r>
          </a:p>
          <a:p>
            <a:r>
              <a:rPr lang="en-US" dirty="0" smtClean="0"/>
              <a:t>Reduces human effort</a:t>
            </a:r>
          </a:p>
          <a:p>
            <a:r>
              <a:rPr lang="en-US" dirty="0" smtClean="0"/>
              <a:t>Bulk counting of notes is very easier</a:t>
            </a:r>
          </a:p>
          <a:p>
            <a:r>
              <a:rPr lang="en-US" dirty="0" smtClean="0"/>
              <a:t>Banks need counting machines which can also recognize currency</a:t>
            </a:r>
            <a:endParaRPr lang="en-US" dirty="0"/>
          </a:p>
        </p:txBody>
      </p:sp>
    </p:spTree>
    <p:extLst>
      <p:ext uri="{BB962C8B-B14F-4D97-AF65-F5344CB8AC3E}">
        <p14:creationId xmlns:p14="http://schemas.microsoft.com/office/powerpoint/2010/main" val="4288322046"/>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b="12705"/>
          <a:stretch/>
        </p:blipFill>
        <p:spPr>
          <a:xfrm>
            <a:off x="1572562" y="482120"/>
            <a:ext cx="8824834" cy="5205001"/>
          </a:xfrm>
          <a:prstGeom prst="rect">
            <a:avLst/>
          </a:prstGeom>
        </p:spPr>
      </p:pic>
    </p:spTree>
    <p:extLst>
      <p:ext uri="{BB962C8B-B14F-4D97-AF65-F5344CB8AC3E}">
        <p14:creationId xmlns:p14="http://schemas.microsoft.com/office/powerpoint/2010/main" val="348670292"/>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1761" y="405292"/>
            <a:ext cx="10818312" cy="1649682"/>
          </a:xfrm>
          <a:prstGeom prst="rect">
            <a:avLst/>
          </a:prstGeom>
        </p:spPr>
        <p:txBody>
          <a:bodyPr wrap="square">
            <a:spAutoFit/>
          </a:bodyPr>
          <a:lstStyle/>
          <a:p>
            <a:pPr algn="just">
              <a:lnSpc>
                <a:spcPct val="115000"/>
              </a:lnSpc>
            </a:pPr>
            <a:r>
              <a:rPr lang="en-US" sz="2800" b="1" dirty="0">
                <a:latin typeface="Times New Roman" panose="02020603050405020304" pitchFamily="18" charset="0"/>
                <a:ea typeface="Calibri" panose="020F0502020204030204" pitchFamily="34" charset="0"/>
                <a:cs typeface="Times New Roman" panose="02020603050405020304" pitchFamily="18" charset="0"/>
              </a:rPr>
              <a:t>Learning Curve: </a:t>
            </a:r>
            <a:endParaRPr lang="en-US" sz="2800" b="1"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pPr>
            <a:r>
              <a:rPr lang="en-US" dirty="0" smtClean="0">
                <a:latin typeface="Times New Roman" panose="02020603050405020304" pitchFamily="18" charset="0"/>
                <a:ea typeface="Calibri" panose="020F0502020204030204" pitchFamily="34" charset="0"/>
                <a:cs typeface="Times New Roman" panose="02020603050405020304" pitchFamily="18" charset="0"/>
              </a:rPr>
              <a:t>The </a:t>
            </a:r>
            <a:r>
              <a:rPr lang="en-US" dirty="0">
                <a:latin typeface="Times New Roman" panose="02020603050405020304" pitchFamily="18" charset="0"/>
                <a:ea typeface="Calibri" panose="020F0502020204030204" pitchFamily="34" charset="0"/>
                <a:cs typeface="Times New Roman" panose="02020603050405020304" pitchFamily="18" charset="0"/>
              </a:rPr>
              <a:t>learning curve for the graph was plotted for 11340 training examples from the </a:t>
            </a:r>
            <a:r>
              <a:rPr lang="en-US" b="1" dirty="0" err="1">
                <a:latin typeface="Times New Roman" panose="02020603050405020304" pitchFamily="18" charset="0"/>
                <a:ea typeface="Calibri" panose="020F0502020204030204" pitchFamily="34" charset="0"/>
                <a:cs typeface="Times New Roman" panose="02020603050405020304" pitchFamily="18" charset="0"/>
              </a:rPr>
              <a:t>data.mat</a:t>
            </a:r>
            <a:r>
              <a:rPr lang="en-US" dirty="0">
                <a:latin typeface="Times New Roman" panose="02020603050405020304" pitchFamily="18" charset="0"/>
                <a:ea typeface="Calibri" panose="020F0502020204030204" pitchFamily="34" charset="0"/>
                <a:cs typeface="Times New Roman" panose="02020603050405020304" pitchFamily="18" charset="0"/>
              </a:rPr>
              <a:t> database </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pPr>
            <a:r>
              <a:rPr lang="en-US" dirty="0" smtClean="0">
                <a:latin typeface="Times New Roman" panose="02020603050405020304" pitchFamily="18" charset="0"/>
                <a:ea typeface="Calibri" panose="020F0502020204030204" pitchFamily="34" charset="0"/>
                <a:cs typeface="Times New Roman" panose="02020603050405020304" pitchFamily="18" charset="0"/>
              </a:rPr>
              <a:t>and </a:t>
            </a:r>
            <a:r>
              <a:rPr lang="en-US" dirty="0">
                <a:latin typeface="Times New Roman" panose="02020603050405020304" pitchFamily="18" charset="0"/>
                <a:ea typeface="Calibri" panose="020F0502020204030204" pitchFamily="34" charset="0"/>
                <a:cs typeface="Times New Roman" panose="02020603050405020304" pitchFamily="18" charset="0"/>
              </a:rPr>
              <a:t>73 testing examples from the </a:t>
            </a:r>
            <a:r>
              <a:rPr lang="en-US" b="1" dirty="0" err="1">
                <a:latin typeface="Times New Roman" panose="02020603050405020304" pitchFamily="18" charset="0"/>
                <a:ea typeface="Calibri" panose="020F0502020204030204" pitchFamily="34" charset="0"/>
                <a:cs typeface="Times New Roman" panose="02020603050405020304" pitchFamily="18" charset="0"/>
              </a:rPr>
              <a:t>dataCross.mat</a:t>
            </a:r>
            <a:r>
              <a:rPr lang="en-US" dirty="0">
                <a:latin typeface="Times New Roman" panose="02020603050405020304" pitchFamily="18" charset="0"/>
                <a:ea typeface="Calibri" panose="020F0502020204030204" pitchFamily="34" charset="0"/>
                <a:cs typeface="Times New Roman" panose="02020603050405020304" pitchFamily="18" charset="0"/>
              </a:rPr>
              <a:t> database.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rotWithShape="1">
          <a:blip r:embed="rId2"/>
          <a:srcRect b="15335"/>
          <a:stretch/>
        </p:blipFill>
        <p:spPr>
          <a:xfrm>
            <a:off x="1710968" y="1750965"/>
            <a:ext cx="8545099" cy="4504868"/>
          </a:xfrm>
          <a:prstGeom prst="rect">
            <a:avLst/>
          </a:prstGeom>
        </p:spPr>
      </p:pic>
    </p:spTree>
    <p:extLst>
      <p:ext uri="{BB962C8B-B14F-4D97-AF65-F5344CB8AC3E}">
        <p14:creationId xmlns:p14="http://schemas.microsoft.com/office/powerpoint/2010/main" val="621937348"/>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57238" y="2653991"/>
            <a:ext cx="6233532" cy="1477328"/>
          </a:xfrm>
          <a:prstGeom prst="rect">
            <a:avLst/>
          </a:prstGeom>
          <a:noFill/>
        </p:spPr>
        <p:txBody>
          <a:bodyPr wrap="square" rtlCol="0">
            <a:spAutoFit/>
          </a:bodyPr>
          <a:lstStyle/>
          <a:p>
            <a:r>
              <a:rPr lang="en-US" dirty="0" smtClean="0"/>
              <a:t>For lambda = 0.01</a:t>
            </a:r>
          </a:p>
          <a:p>
            <a:endParaRPr lang="en-US" dirty="0"/>
          </a:p>
          <a:p>
            <a:r>
              <a:rPr lang="en-US" dirty="0" smtClean="0"/>
              <a:t>Prediction </a:t>
            </a:r>
            <a:r>
              <a:rPr lang="en-US" dirty="0"/>
              <a:t>accuracy  on trained database is  100%.</a:t>
            </a:r>
          </a:p>
          <a:p>
            <a:r>
              <a:rPr lang="en-US" dirty="0"/>
              <a:t>Prediction accuracy  on test database is  97.260274%.</a:t>
            </a:r>
          </a:p>
          <a:p>
            <a:endParaRPr lang="en-US" dirty="0"/>
          </a:p>
        </p:txBody>
      </p:sp>
      <p:sp>
        <p:nvSpPr>
          <p:cNvPr id="3" name="TextBox 2"/>
          <p:cNvSpPr txBox="1"/>
          <p:nvPr/>
        </p:nvSpPr>
        <p:spPr>
          <a:xfrm>
            <a:off x="2854711" y="1070518"/>
            <a:ext cx="5084956" cy="646331"/>
          </a:xfrm>
          <a:prstGeom prst="rect">
            <a:avLst/>
          </a:prstGeom>
          <a:noFill/>
        </p:spPr>
        <p:txBody>
          <a:bodyPr wrap="square" rtlCol="0">
            <a:spAutoFit/>
          </a:bodyPr>
          <a:lstStyle/>
          <a:p>
            <a:pPr algn="ctr"/>
            <a:r>
              <a:rPr lang="en-US" sz="3600" b="1" dirty="0" smtClean="0"/>
              <a:t>Accuracy</a:t>
            </a:r>
            <a:endParaRPr lang="en-US" sz="3600" b="1" dirty="0"/>
          </a:p>
        </p:txBody>
      </p:sp>
    </p:spTree>
    <p:extLst>
      <p:ext uri="{BB962C8B-B14F-4D97-AF65-F5344CB8AC3E}">
        <p14:creationId xmlns:p14="http://schemas.microsoft.com/office/powerpoint/2010/main" val="3730860248"/>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User </a:t>
            </a:r>
            <a:r>
              <a:rPr lang="en-US" sz="4000" b="1" dirty="0" smtClean="0"/>
              <a:t>Interface </a:t>
            </a:r>
            <a:endParaRPr lang="en-US" sz="4000" dirty="0"/>
          </a:p>
        </p:txBody>
      </p:sp>
      <p:sp>
        <p:nvSpPr>
          <p:cNvPr id="3" name="Content Placeholder 2"/>
          <p:cNvSpPr>
            <a:spLocks noGrp="1"/>
          </p:cNvSpPr>
          <p:nvPr>
            <p:ph idx="1"/>
          </p:nvPr>
        </p:nvSpPr>
        <p:spPr/>
        <p:txBody>
          <a:bodyPr/>
          <a:lstStyle/>
          <a:p>
            <a:pPr marL="0" indent="0">
              <a:buNone/>
            </a:pPr>
            <a:r>
              <a:rPr lang="en-US" b="1" dirty="0" smtClean="0"/>
              <a:t>     How  the system looks  like ?</a:t>
            </a:r>
          </a:p>
          <a:p>
            <a:endParaRPr lang="en-US" dirty="0"/>
          </a:p>
        </p:txBody>
      </p:sp>
      <p:pic>
        <p:nvPicPr>
          <p:cNvPr id="4" name="Picture 3"/>
          <p:cNvPicPr>
            <a:picLocks noChangeAspect="1"/>
          </p:cNvPicPr>
          <p:nvPr/>
        </p:nvPicPr>
        <p:blipFill>
          <a:blip r:embed="rId2"/>
          <a:stretch>
            <a:fillRect/>
          </a:stretch>
        </p:blipFill>
        <p:spPr>
          <a:xfrm>
            <a:off x="2391124" y="2507639"/>
            <a:ext cx="7723031" cy="3804261"/>
          </a:xfrm>
          <a:prstGeom prst="rect">
            <a:avLst/>
          </a:prstGeom>
        </p:spPr>
      </p:pic>
    </p:spTree>
    <p:extLst>
      <p:ext uri="{BB962C8B-B14F-4D97-AF65-F5344CB8AC3E}">
        <p14:creationId xmlns:p14="http://schemas.microsoft.com/office/powerpoint/2010/main" val="3404836630"/>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26634" y="892098"/>
            <a:ext cx="9537844" cy="4839630"/>
          </a:xfrm>
          <a:prstGeom prst="rect">
            <a:avLst/>
          </a:prstGeom>
        </p:spPr>
      </p:pic>
    </p:spTree>
    <p:extLst>
      <p:ext uri="{BB962C8B-B14F-4D97-AF65-F5344CB8AC3E}">
        <p14:creationId xmlns:p14="http://schemas.microsoft.com/office/powerpoint/2010/main" val="882570354"/>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72683" y="1862254"/>
            <a:ext cx="9768467"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 </a:t>
            </a:r>
            <a:r>
              <a:rPr lang="en-US" sz="2000" dirty="0"/>
              <a:t>100% accuracy </a:t>
            </a:r>
            <a:r>
              <a:rPr lang="en-US" sz="2000" dirty="0" smtClean="0"/>
              <a:t>for  </a:t>
            </a:r>
            <a:r>
              <a:rPr lang="en-US" sz="2000" dirty="0"/>
              <a:t>normal quality notes and </a:t>
            </a:r>
            <a:r>
              <a:rPr lang="en-US" sz="2000" dirty="0" smtClean="0"/>
              <a:t>approx. 97</a:t>
            </a:r>
            <a:r>
              <a:rPr lang="en-US" sz="2000" dirty="0"/>
              <a:t>% accuracy for very highly soiled notes</a:t>
            </a:r>
            <a:r>
              <a:rPr lang="en-US" sz="2000" dirty="0" smtClean="0"/>
              <a:t>.</a:t>
            </a:r>
          </a:p>
          <a:p>
            <a:endParaRPr lang="en-US" sz="2000" dirty="0"/>
          </a:p>
          <a:p>
            <a:pPr marL="285750" indent="-285750">
              <a:buFont typeface="Arial" panose="020B0604020202020204" pitchFamily="34" charset="0"/>
              <a:buChar char="•"/>
            </a:pPr>
            <a:r>
              <a:rPr lang="en-US" sz="2000" dirty="0" smtClean="0"/>
              <a:t> </a:t>
            </a:r>
            <a:r>
              <a:rPr lang="en-US" sz="2000" dirty="0"/>
              <a:t>robust due to its large database </a:t>
            </a:r>
            <a:endParaRPr lang="en-US" sz="2000" dirty="0" smtClean="0"/>
          </a:p>
          <a:p>
            <a:endParaRPr lang="en-US" sz="2000" dirty="0" smtClean="0"/>
          </a:p>
          <a:p>
            <a:pPr marL="285750" indent="-285750">
              <a:buFont typeface="Arial" panose="020B0604020202020204" pitchFamily="34" charset="0"/>
              <a:buChar char="•"/>
            </a:pPr>
            <a:r>
              <a:rPr lang="en-US" sz="2000" dirty="0" smtClean="0"/>
              <a:t>The </a:t>
            </a:r>
            <a:r>
              <a:rPr lang="en-US" sz="2000" dirty="0"/>
              <a:t>segmentation technique and defining the region of interest along with the appropriate standard resolution was done on trial and error basis to get the best results as possible for extraction of data features</a:t>
            </a:r>
            <a:r>
              <a:rPr lang="en-US" sz="2000" dirty="0" smtClean="0"/>
              <a:t>.</a:t>
            </a:r>
          </a:p>
          <a:p>
            <a:endParaRPr lang="en-US" sz="2000" dirty="0"/>
          </a:p>
          <a:p>
            <a:pPr marL="285750" indent="-285750" algn="just">
              <a:buFont typeface="Arial" panose="020B0604020202020204" pitchFamily="34" charset="0"/>
              <a:buChar char="•"/>
            </a:pPr>
            <a:r>
              <a:rPr lang="en-US" sz="2000" dirty="0" smtClean="0"/>
              <a:t>Moreover</a:t>
            </a:r>
            <a:r>
              <a:rPr lang="en-US" sz="2000" dirty="0"/>
              <a:t>, the initial problem of low database for training purpose was solved in an intelligent manner by taking different region of interest masks with little co-ordinate </a:t>
            </a:r>
            <a:r>
              <a:rPr lang="en-US" sz="2000" dirty="0" smtClean="0"/>
              <a:t>positional difference </a:t>
            </a:r>
            <a:r>
              <a:rPr lang="en-US" sz="2000" dirty="0"/>
              <a:t>. This resulted in different image databases after implementing Chan –Vese, as a result the database was increased.</a:t>
            </a:r>
          </a:p>
          <a:p>
            <a:endParaRPr lang="en-US" sz="2000" dirty="0"/>
          </a:p>
        </p:txBody>
      </p:sp>
      <p:sp>
        <p:nvSpPr>
          <p:cNvPr id="5" name="TextBox 4"/>
          <p:cNvSpPr txBox="1"/>
          <p:nvPr/>
        </p:nvSpPr>
        <p:spPr>
          <a:xfrm>
            <a:off x="4137103" y="691376"/>
            <a:ext cx="3791415" cy="707886"/>
          </a:xfrm>
          <a:prstGeom prst="rect">
            <a:avLst/>
          </a:prstGeom>
          <a:noFill/>
        </p:spPr>
        <p:txBody>
          <a:bodyPr wrap="square" rtlCol="0">
            <a:spAutoFit/>
          </a:bodyPr>
          <a:lstStyle/>
          <a:p>
            <a:pPr algn="ctr"/>
            <a:r>
              <a:rPr lang="en-US" sz="4000" dirty="0" smtClean="0"/>
              <a:t>CONCLUSION</a:t>
            </a:r>
            <a:endParaRPr lang="en-US" sz="4000" dirty="0"/>
          </a:p>
        </p:txBody>
      </p:sp>
    </p:spTree>
    <p:extLst>
      <p:ext uri="{BB962C8B-B14F-4D97-AF65-F5344CB8AC3E}">
        <p14:creationId xmlns:p14="http://schemas.microsoft.com/office/powerpoint/2010/main" val="3381480867"/>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3049" y="622726"/>
            <a:ext cx="6465848" cy="1325563"/>
          </a:xfrm>
        </p:spPr>
        <p:txBody>
          <a:bodyPr>
            <a:normAutofit/>
          </a:bodyPr>
          <a:lstStyle/>
          <a:p>
            <a:pPr lvl="0"/>
            <a:r>
              <a:rPr lang="en-US" sz="3600" b="1" dirty="0"/>
              <a:t>FUTURE </a:t>
            </a:r>
            <a:r>
              <a:rPr lang="en-US" sz="3600" b="1" dirty="0" smtClean="0"/>
              <a:t>ENHANCEMENTS</a:t>
            </a:r>
            <a:endParaRPr lang="en-US" sz="3600" dirty="0"/>
          </a:p>
        </p:txBody>
      </p:sp>
      <p:sp>
        <p:nvSpPr>
          <p:cNvPr id="3" name="Content Placeholder 2"/>
          <p:cNvSpPr>
            <a:spLocks noGrp="1"/>
          </p:cNvSpPr>
          <p:nvPr>
            <p:ph idx="1"/>
          </p:nvPr>
        </p:nvSpPr>
        <p:spPr>
          <a:xfrm>
            <a:off x="1462668" y="2636490"/>
            <a:ext cx="9766610" cy="2727247"/>
          </a:xfrm>
        </p:spPr>
        <p:txBody>
          <a:bodyPr>
            <a:normAutofit/>
          </a:bodyPr>
          <a:lstStyle/>
          <a:p>
            <a:pPr lvl="0"/>
            <a:r>
              <a:rPr lang="en-US" sz="2000" dirty="0"/>
              <a:t>Improvements could be done so as to recognize currency images which also have random background rather than a standard background</a:t>
            </a:r>
            <a:r>
              <a:rPr lang="en-US" sz="2000" dirty="0" smtClean="0"/>
              <a:t>.</a:t>
            </a:r>
          </a:p>
          <a:p>
            <a:pPr lvl="0"/>
            <a:endParaRPr lang="en-US" sz="2000" dirty="0"/>
          </a:p>
          <a:p>
            <a:pPr lvl="0"/>
            <a:r>
              <a:rPr lang="en-US" sz="2000" dirty="0"/>
              <a:t>Moreover, certain improvements can be done to recognize currency images of any degree of orientation and any resolution</a:t>
            </a:r>
            <a:r>
              <a:rPr lang="en-US" sz="2000" dirty="0" smtClean="0"/>
              <a:t>.</a:t>
            </a:r>
          </a:p>
          <a:p>
            <a:pPr lvl="0"/>
            <a:endParaRPr lang="en-US" sz="2000" dirty="0"/>
          </a:p>
          <a:p>
            <a:pPr lvl="0"/>
            <a:r>
              <a:rPr lang="en-US" sz="2000" dirty="0"/>
              <a:t>Counterfeit currency detection could also be incorporated.</a:t>
            </a:r>
          </a:p>
          <a:p>
            <a:pPr marL="0" indent="0">
              <a:buNone/>
            </a:pPr>
            <a:endParaRPr lang="en-US" sz="2000" dirty="0"/>
          </a:p>
        </p:txBody>
      </p:sp>
    </p:spTree>
    <p:extLst>
      <p:ext uri="{BB962C8B-B14F-4D97-AF65-F5344CB8AC3E}">
        <p14:creationId xmlns:p14="http://schemas.microsoft.com/office/powerpoint/2010/main" val="2425330906"/>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5643" y="2442117"/>
            <a:ext cx="4648200" cy="1880259"/>
          </a:xfrm>
        </p:spPr>
        <p:txBody>
          <a:bodyPr>
            <a:noAutofit/>
          </a:bodyPr>
          <a:lstStyle/>
          <a:p>
            <a:r>
              <a:rPr lang="en-US" sz="7200" dirty="0" smtClean="0"/>
              <a:t>THANK YOU</a:t>
            </a:r>
            <a:endParaRPr lang="en-US" sz="7200" dirty="0"/>
          </a:p>
        </p:txBody>
      </p:sp>
    </p:spTree>
    <p:extLst>
      <p:ext uri="{BB962C8B-B14F-4D97-AF65-F5344CB8AC3E}">
        <p14:creationId xmlns:p14="http://schemas.microsoft.com/office/powerpoint/2010/main" val="1685265723"/>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dirty="0"/>
              <a:t>I</a:t>
            </a:r>
            <a:r>
              <a:rPr lang="en-US" b="1" dirty="0" smtClean="0"/>
              <a:t>NTRODUCTION</a:t>
            </a:r>
            <a:endParaRPr lang="en-US" dirty="0"/>
          </a:p>
        </p:txBody>
      </p:sp>
      <p:sp>
        <p:nvSpPr>
          <p:cNvPr id="5" name="TextBox 4"/>
          <p:cNvSpPr txBox="1"/>
          <p:nvPr/>
        </p:nvSpPr>
        <p:spPr>
          <a:xfrm>
            <a:off x="560070" y="1989268"/>
            <a:ext cx="11292840" cy="1384995"/>
          </a:xfrm>
          <a:prstGeom prst="rect">
            <a:avLst/>
          </a:prstGeom>
          <a:noFill/>
        </p:spPr>
        <p:txBody>
          <a:bodyPr wrap="square" rtlCol="0">
            <a:spAutoFit/>
          </a:bodyPr>
          <a:lstStyle/>
          <a:p>
            <a:r>
              <a:rPr lang="en-US" sz="2800" b="1" dirty="0" smtClean="0"/>
              <a:t>Our Goal : Recognizing  </a:t>
            </a:r>
            <a:r>
              <a:rPr lang="en-US" sz="2800" b="1" dirty="0"/>
              <a:t>image </a:t>
            </a:r>
            <a:r>
              <a:rPr lang="en-US" sz="2800" b="1" dirty="0" smtClean="0"/>
              <a:t>of Indian currency by using  available image 				   processing techniques and neural network</a:t>
            </a:r>
          </a:p>
          <a:p>
            <a:r>
              <a:rPr lang="en-US" sz="2800" b="1" dirty="0" smtClean="0"/>
              <a:t>  </a:t>
            </a:r>
            <a:endParaRPr lang="en-US" sz="2800" b="1" dirty="0"/>
          </a:p>
        </p:txBody>
      </p:sp>
      <p:sp>
        <p:nvSpPr>
          <p:cNvPr id="6" name="TextBox 5"/>
          <p:cNvSpPr txBox="1"/>
          <p:nvPr/>
        </p:nvSpPr>
        <p:spPr>
          <a:xfrm>
            <a:off x="1367790" y="3190935"/>
            <a:ext cx="9986010" cy="646331"/>
          </a:xfrm>
          <a:prstGeom prst="rect">
            <a:avLst/>
          </a:prstGeom>
          <a:noFill/>
        </p:spPr>
        <p:txBody>
          <a:bodyPr wrap="square" rtlCol="0">
            <a:spAutoFit/>
          </a:bodyPr>
          <a:lstStyle/>
          <a:p>
            <a:pPr marL="285750" indent="-285750">
              <a:buFont typeface="Arial" panose="020B0604020202020204" pitchFamily="34" charset="0"/>
              <a:buChar char="•"/>
            </a:pPr>
            <a:r>
              <a:rPr lang="en-US" sz="3600" b="1" dirty="0" smtClean="0"/>
              <a:t>   What does  image processing mean?</a:t>
            </a:r>
          </a:p>
        </p:txBody>
      </p:sp>
      <p:sp>
        <p:nvSpPr>
          <p:cNvPr id="8" name="TextBox 7"/>
          <p:cNvSpPr txBox="1"/>
          <p:nvPr/>
        </p:nvSpPr>
        <p:spPr>
          <a:xfrm>
            <a:off x="1367790" y="4368016"/>
            <a:ext cx="7658100" cy="1200329"/>
          </a:xfrm>
          <a:prstGeom prst="rect">
            <a:avLst/>
          </a:prstGeom>
          <a:noFill/>
        </p:spPr>
        <p:txBody>
          <a:bodyPr wrap="square" rtlCol="0">
            <a:spAutoFit/>
          </a:bodyPr>
          <a:lstStyle/>
          <a:p>
            <a:pPr marL="571500" indent="-571500">
              <a:buFont typeface="Arial" panose="020B0604020202020204" pitchFamily="34" charset="0"/>
              <a:buChar char="•"/>
            </a:pPr>
            <a:r>
              <a:rPr lang="en-US" sz="3600" b="1" dirty="0"/>
              <a:t>How it works in our project?</a:t>
            </a:r>
          </a:p>
          <a:p>
            <a:endParaRPr lang="en-US" sz="3600" dirty="0"/>
          </a:p>
        </p:txBody>
      </p:sp>
    </p:spTree>
    <p:extLst>
      <p:ext uri="{BB962C8B-B14F-4D97-AF65-F5344CB8AC3E}">
        <p14:creationId xmlns:p14="http://schemas.microsoft.com/office/powerpoint/2010/main" val="258241507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Steps involved in Image Processing</a:t>
            </a:r>
            <a:endParaRPr lang="en-US" b="1" dirty="0"/>
          </a:p>
        </p:txBody>
      </p:sp>
      <p:sp>
        <p:nvSpPr>
          <p:cNvPr id="4" name="TextBox 3"/>
          <p:cNvSpPr txBox="1"/>
          <p:nvPr/>
        </p:nvSpPr>
        <p:spPr>
          <a:xfrm>
            <a:off x="1354455" y="1998851"/>
            <a:ext cx="8435340" cy="584775"/>
          </a:xfrm>
          <a:prstGeom prst="rect">
            <a:avLst/>
          </a:prstGeom>
          <a:noFill/>
        </p:spPr>
        <p:txBody>
          <a:bodyPr wrap="square" rtlCol="0">
            <a:spAutoFit/>
          </a:bodyPr>
          <a:lstStyle/>
          <a:p>
            <a:r>
              <a:rPr lang="en-US" sz="3200" b="1" dirty="0" smtClean="0"/>
              <a:t>1. </a:t>
            </a:r>
            <a:r>
              <a:rPr lang="en-US" sz="3200" b="1" dirty="0"/>
              <a:t>Image </a:t>
            </a:r>
            <a:r>
              <a:rPr lang="en-US" sz="3200" b="1" dirty="0" smtClean="0"/>
              <a:t>Acquisition</a:t>
            </a:r>
            <a:endParaRPr lang="en-US" sz="3200" b="1" dirty="0"/>
          </a:p>
        </p:txBody>
      </p:sp>
      <p:sp>
        <p:nvSpPr>
          <p:cNvPr id="5" name="TextBox 4"/>
          <p:cNvSpPr txBox="1"/>
          <p:nvPr/>
        </p:nvSpPr>
        <p:spPr>
          <a:xfrm>
            <a:off x="1354455" y="2891790"/>
            <a:ext cx="7852410" cy="2585323"/>
          </a:xfrm>
          <a:prstGeom prst="rect">
            <a:avLst/>
          </a:prstGeom>
          <a:noFill/>
        </p:spPr>
        <p:txBody>
          <a:bodyPr wrap="square" rtlCol="0">
            <a:spAutoFit/>
          </a:bodyPr>
          <a:lstStyle/>
          <a:p>
            <a:r>
              <a:rPr lang="en-US" dirty="0"/>
              <a:t>The image has been taken through scanner  for  detection purpose .</a:t>
            </a:r>
          </a:p>
          <a:p>
            <a:r>
              <a:rPr lang="en-US" dirty="0"/>
              <a:t> </a:t>
            </a:r>
          </a:p>
          <a:p>
            <a:pPr marL="285750" indent="-285750">
              <a:buFont typeface="Arial" panose="020B0604020202020204" pitchFamily="34" charset="0"/>
              <a:buChar char="•"/>
            </a:pPr>
            <a:r>
              <a:rPr lang="en-US" u="sng" dirty="0"/>
              <a:t>Scanner Details:</a:t>
            </a:r>
            <a:r>
              <a:rPr lang="en-US" dirty="0"/>
              <a:t> HP Deskjet 1050 J410 series</a:t>
            </a:r>
          </a:p>
          <a:p>
            <a:pPr marL="285750" indent="-285750">
              <a:buFont typeface="Arial" panose="020B0604020202020204" pitchFamily="34" charset="0"/>
              <a:buChar char="•"/>
            </a:pPr>
            <a:r>
              <a:rPr lang="en-US" u="sng" dirty="0"/>
              <a:t>Scanned Image DPI:</a:t>
            </a:r>
            <a:r>
              <a:rPr lang="en-US" dirty="0"/>
              <a:t>  200 dpi ,Background for the image was provided with the help of an A4 size black paper to reduce initial noise while capturing image</a:t>
            </a:r>
          </a:p>
          <a:p>
            <a:pPr marL="285750" indent="-285750">
              <a:buFont typeface="Arial" panose="020B0604020202020204" pitchFamily="34" charset="0"/>
              <a:buChar char="•"/>
            </a:pPr>
            <a:r>
              <a:rPr lang="en-US" u="sng" dirty="0"/>
              <a:t>Total  Scanned Images</a:t>
            </a:r>
            <a:r>
              <a:rPr lang="en-US" dirty="0"/>
              <a:t>= 600 ( 100 scanned  images for each denomination</a:t>
            </a:r>
            <a:r>
              <a:rPr lang="en-US" dirty="0" smtClean="0"/>
              <a:t>)</a:t>
            </a:r>
          </a:p>
          <a:p>
            <a:pPr marL="285750" indent="-285750">
              <a:buFont typeface="Arial" panose="020B0604020202020204" pitchFamily="34" charset="0"/>
              <a:buChar char="•"/>
            </a:pPr>
            <a:r>
              <a:rPr lang="en-US" dirty="0"/>
              <a:t>The resolution of each scanned image is 1700x2338 with a dpi of 200.</a:t>
            </a:r>
          </a:p>
          <a:p>
            <a:endParaRPr lang="en-US" dirty="0"/>
          </a:p>
          <a:p>
            <a:endParaRPr lang="en-US" dirty="0"/>
          </a:p>
        </p:txBody>
      </p:sp>
    </p:spTree>
    <p:extLst>
      <p:ext uri="{BB962C8B-B14F-4D97-AF65-F5344CB8AC3E}">
        <p14:creationId xmlns:p14="http://schemas.microsoft.com/office/powerpoint/2010/main" val="224121829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p:nvPr/>
        </p:nvPicPr>
        <p:blipFill>
          <a:blip r:embed="rId2">
            <a:extLst>
              <a:ext uri="{28A0092B-C50C-407E-A947-70E740481C1C}">
                <a14:useLocalDpi xmlns:a14="http://schemas.microsoft.com/office/drawing/2010/main" val="0"/>
              </a:ext>
            </a:extLst>
          </a:blip>
          <a:stretch>
            <a:fillRect/>
          </a:stretch>
        </p:blipFill>
        <p:spPr>
          <a:xfrm>
            <a:off x="7032976" y="338666"/>
            <a:ext cx="4684888" cy="6107289"/>
          </a:xfrm>
          <a:prstGeom prst="rect">
            <a:avLst/>
          </a:prstGeom>
        </p:spPr>
      </p:pic>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r="57239" b="43137"/>
          <a:stretch/>
        </p:blipFill>
        <p:spPr>
          <a:xfrm>
            <a:off x="643465" y="970844"/>
            <a:ext cx="5873633" cy="4391377"/>
          </a:xfrm>
          <a:prstGeom prst="rect">
            <a:avLst/>
          </a:prstGeom>
        </p:spPr>
      </p:pic>
    </p:spTree>
    <p:extLst>
      <p:ext uri="{BB962C8B-B14F-4D97-AF65-F5344CB8AC3E}">
        <p14:creationId xmlns:p14="http://schemas.microsoft.com/office/powerpoint/2010/main" val="427695451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3066" y="940302"/>
            <a:ext cx="10515600" cy="1325563"/>
          </a:xfrm>
        </p:spPr>
        <p:txBody>
          <a:bodyPr>
            <a:normAutofit/>
          </a:bodyPr>
          <a:lstStyle/>
          <a:p>
            <a:r>
              <a:rPr lang="en-US" sz="4000" b="1" dirty="0" smtClean="0">
                <a:latin typeface="Calibri" panose="020F0502020204030204" pitchFamily="34" charset="0"/>
                <a:cs typeface="Times New Roman" panose="02020603050405020304" pitchFamily="18" charset="0"/>
              </a:rPr>
              <a:t>2.Data Extraction</a:t>
            </a:r>
            <a:r>
              <a:rPr lang="en-US" sz="4000" b="1" dirty="0" smtClean="0">
                <a:latin typeface="Times New Roman" panose="02020603050405020304" pitchFamily="18" charset="0"/>
                <a:cs typeface="Times New Roman" panose="02020603050405020304" pitchFamily="18" charset="0"/>
              </a:rPr>
              <a:t/>
            </a:r>
            <a:br>
              <a:rPr lang="en-US" sz="4000" b="1" dirty="0" smtClean="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253067" y="1896533"/>
            <a:ext cx="9189155" cy="369332"/>
          </a:xfrm>
          <a:prstGeom prst="rect">
            <a:avLst/>
          </a:prstGeom>
          <a:noFill/>
        </p:spPr>
        <p:txBody>
          <a:bodyPr wrap="square" rtlCol="0">
            <a:spAutoFit/>
          </a:bodyPr>
          <a:lstStyle/>
          <a:p>
            <a:r>
              <a:rPr lang="en-US" dirty="0" smtClean="0"/>
              <a:t>There are various functions used in this stage which are</a:t>
            </a:r>
            <a:endParaRPr lang="en-US" dirty="0"/>
          </a:p>
        </p:txBody>
      </p:sp>
      <p:sp>
        <p:nvSpPr>
          <p:cNvPr id="9" name="TextBox 8"/>
          <p:cNvSpPr txBox="1"/>
          <p:nvPr/>
        </p:nvSpPr>
        <p:spPr>
          <a:xfrm>
            <a:off x="1253066" y="2453680"/>
            <a:ext cx="9189155" cy="1477328"/>
          </a:xfrm>
          <a:prstGeom prst="rect">
            <a:avLst/>
          </a:prstGeom>
          <a:noFill/>
        </p:spPr>
        <p:txBody>
          <a:bodyPr wrap="square" rtlCol="0">
            <a:spAutoFit/>
          </a:bodyPr>
          <a:lstStyle/>
          <a:p>
            <a:pPr marL="285750" indent="-285750">
              <a:buFont typeface="Wingdings" panose="05000000000000000000" pitchFamily="2" charset="2"/>
              <a:buChar char="§"/>
            </a:pPr>
            <a:r>
              <a:rPr lang="en-US" b="1" dirty="0"/>
              <a:t>crop </a:t>
            </a:r>
            <a:r>
              <a:rPr lang="en-US" b="1" dirty="0" smtClean="0"/>
              <a:t>:</a:t>
            </a:r>
            <a:endParaRPr lang="en-US" dirty="0"/>
          </a:p>
          <a:p>
            <a:r>
              <a:rPr lang="en-US" dirty="0"/>
              <a:t>The crop function takes in the masking values as parameters and crops the scanned image files accordingly</a:t>
            </a:r>
            <a:r>
              <a:rPr lang="en-US" dirty="0" smtClean="0"/>
              <a:t>.</a:t>
            </a:r>
            <a:endParaRPr lang="en-US" dirty="0"/>
          </a:p>
          <a:p>
            <a:r>
              <a:rPr lang="en-US" dirty="0" smtClean="0"/>
              <a:t>The dimensions for various cropped images according to </a:t>
            </a:r>
            <a:r>
              <a:rPr lang="en-US" b="1" dirty="0" smtClean="0"/>
              <a:t>200dpi</a:t>
            </a:r>
            <a:r>
              <a:rPr lang="en-US" dirty="0" smtClean="0"/>
              <a:t>  are as follows </a:t>
            </a:r>
          </a:p>
          <a:p>
            <a:endParaRPr lang="en-US" dirty="0"/>
          </a:p>
        </p:txBody>
      </p:sp>
      <p:pic>
        <p:nvPicPr>
          <p:cNvPr id="11" name="Picture 10"/>
          <p:cNvPicPr>
            <a:picLocks noChangeAspect="1"/>
          </p:cNvPicPr>
          <p:nvPr/>
        </p:nvPicPr>
        <p:blipFill>
          <a:blip r:embed="rId2"/>
          <a:stretch>
            <a:fillRect/>
          </a:stretch>
        </p:blipFill>
        <p:spPr>
          <a:xfrm>
            <a:off x="3807176" y="3772964"/>
            <a:ext cx="3440289" cy="2314004"/>
          </a:xfrm>
          <a:prstGeom prst="rect">
            <a:avLst/>
          </a:prstGeom>
        </p:spPr>
      </p:pic>
      <p:sp>
        <p:nvSpPr>
          <p:cNvPr id="12" name="TextBox 11"/>
          <p:cNvSpPr txBox="1"/>
          <p:nvPr/>
        </p:nvSpPr>
        <p:spPr>
          <a:xfrm>
            <a:off x="1253067" y="6086968"/>
            <a:ext cx="9731022" cy="646331"/>
          </a:xfrm>
          <a:prstGeom prst="rect">
            <a:avLst/>
          </a:prstGeom>
          <a:noFill/>
        </p:spPr>
        <p:txBody>
          <a:bodyPr wrap="square" rtlCol="0">
            <a:spAutoFit/>
          </a:bodyPr>
          <a:lstStyle/>
          <a:p>
            <a:r>
              <a:rPr lang="en-US" dirty="0"/>
              <a:t>These cropped images of various resolution are converted to a </a:t>
            </a:r>
            <a:r>
              <a:rPr lang="en-US" b="1" dirty="0"/>
              <a:t>standard resolution </a:t>
            </a:r>
            <a:r>
              <a:rPr lang="en-US" dirty="0"/>
              <a:t>of </a:t>
            </a:r>
            <a:r>
              <a:rPr lang="en-US" b="1" dirty="0"/>
              <a:t>250x125.</a:t>
            </a:r>
            <a:r>
              <a:rPr lang="en-US" dirty="0"/>
              <a:t> </a:t>
            </a:r>
          </a:p>
          <a:p>
            <a:endParaRPr lang="en-US" dirty="0"/>
          </a:p>
        </p:txBody>
      </p:sp>
    </p:spTree>
    <p:extLst>
      <p:ext uri="{BB962C8B-B14F-4D97-AF65-F5344CB8AC3E}">
        <p14:creationId xmlns:p14="http://schemas.microsoft.com/office/powerpoint/2010/main" val="2833731493"/>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6600" y="402951"/>
            <a:ext cx="10515600" cy="1165930"/>
          </a:xfrm>
        </p:spPr>
        <p:txBody>
          <a:bodyPr/>
          <a:lstStyle/>
          <a:p>
            <a:pPr marL="0" indent="0">
              <a:buNone/>
            </a:pPr>
            <a:endParaRPr lang="en-US" dirty="0"/>
          </a:p>
          <a:p>
            <a:r>
              <a:rPr lang="en-US" b="1" dirty="0" smtClean="0"/>
              <a:t>Deciding Region </a:t>
            </a:r>
            <a:r>
              <a:rPr lang="en-US" b="1" dirty="0"/>
              <a:t>Of Interest (ROI</a:t>
            </a:r>
            <a:r>
              <a:rPr lang="en-US" b="1" dirty="0" smtClean="0"/>
              <a:t>)</a:t>
            </a:r>
            <a:endParaRPr lang="en-US" dirty="0"/>
          </a:p>
        </p:txBody>
      </p:sp>
      <p:sp>
        <p:nvSpPr>
          <p:cNvPr id="4" name="TextBox 3"/>
          <p:cNvSpPr txBox="1"/>
          <p:nvPr/>
        </p:nvSpPr>
        <p:spPr>
          <a:xfrm>
            <a:off x="1027288" y="1433689"/>
            <a:ext cx="10224912" cy="2862322"/>
          </a:xfrm>
          <a:prstGeom prst="rect">
            <a:avLst/>
          </a:prstGeom>
          <a:noFill/>
        </p:spPr>
        <p:txBody>
          <a:bodyPr wrap="square" rtlCol="0">
            <a:spAutoFit/>
          </a:bodyPr>
          <a:lstStyle/>
          <a:p>
            <a:r>
              <a:rPr lang="en-US" dirty="0" smtClean="0"/>
              <a:t>Standard images are </a:t>
            </a:r>
            <a:r>
              <a:rPr lang="en-US" dirty="0"/>
              <a:t>then further cropped to generate the region of interest for each image file. The dimension of the region of interest after thorough study has been taken to be </a:t>
            </a:r>
            <a:r>
              <a:rPr lang="en-US" b="1" dirty="0"/>
              <a:t>59x39</a:t>
            </a:r>
            <a:r>
              <a:rPr lang="en-US" dirty="0"/>
              <a:t>. </a:t>
            </a:r>
          </a:p>
          <a:p>
            <a:r>
              <a:rPr lang="en-US" dirty="0"/>
              <a:t> </a:t>
            </a:r>
          </a:p>
          <a:p>
            <a:r>
              <a:rPr lang="en-US" dirty="0"/>
              <a:t>To make the database more robust and tolerant to errors the database has been increased by the following </a:t>
            </a:r>
            <a:r>
              <a:rPr lang="en-US" dirty="0" smtClean="0"/>
              <a:t>method.</a:t>
            </a:r>
            <a:r>
              <a:rPr lang="en-US" dirty="0"/>
              <a:t> </a:t>
            </a:r>
            <a:endParaRPr lang="en-US" dirty="0" smtClean="0"/>
          </a:p>
          <a:p>
            <a:r>
              <a:rPr lang="en-US" dirty="0" smtClean="0"/>
              <a:t>We </a:t>
            </a:r>
            <a:r>
              <a:rPr lang="en-US" dirty="0"/>
              <a:t>have increased the initial database of 600 images by varying the region of interest by introducing marginal error with the help of 21 masking values.</a:t>
            </a:r>
          </a:p>
          <a:p>
            <a:r>
              <a:rPr lang="en-US" dirty="0"/>
              <a:t> </a:t>
            </a:r>
          </a:p>
          <a:p>
            <a:r>
              <a:rPr lang="en-US" dirty="0" smtClean="0"/>
              <a:t>Hence total images obtained in the </a:t>
            </a:r>
            <a:r>
              <a:rPr lang="en-US" b="1" dirty="0" err="1" smtClean="0"/>
              <a:t>cropSeg</a:t>
            </a:r>
            <a:r>
              <a:rPr lang="en-US" b="1" dirty="0" smtClean="0"/>
              <a:t> folder : 21 X 90 X 6 = 1134 </a:t>
            </a:r>
          </a:p>
          <a:p>
            <a:endParaRPr lang="en-US" dirty="0" smtClean="0"/>
          </a:p>
        </p:txBody>
      </p:sp>
      <p:sp>
        <p:nvSpPr>
          <p:cNvPr id="5" name="TextBox 4"/>
          <p:cNvSpPr txBox="1"/>
          <p:nvPr/>
        </p:nvSpPr>
        <p:spPr>
          <a:xfrm>
            <a:off x="1219200" y="4000772"/>
            <a:ext cx="10033000" cy="2862322"/>
          </a:xfrm>
          <a:prstGeom prst="rect">
            <a:avLst/>
          </a:prstGeom>
          <a:noFill/>
        </p:spPr>
        <p:txBody>
          <a:bodyPr wrap="square" rtlCol="0">
            <a:spAutoFit/>
          </a:bodyPr>
          <a:lstStyle/>
          <a:p>
            <a:r>
              <a:rPr lang="en-US" dirty="0"/>
              <a:t>The 21  masks  </a:t>
            </a:r>
            <a:r>
              <a:rPr lang="en-US" dirty="0" smtClean="0"/>
              <a:t>which </a:t>
            </a:r>
            <a:r>
              <a:rPr lang="en-US" dirty="0"/>
              <a:t>were used on the original ROI [90 36 58 38] on standard image are as follows.</a:t>
            </a:r>
          </a:p>
          <a:p>
            <a:r>
              <a:rPr lang="en-US" dirty="0"/>
              <a:t>Example </a:t>
            </a:r>
          </a:p>
          <a:p>
            <a:r>
              <a:rPr lang="en-US" dirty="0"/>
              <a:t> #0 mask						#2 mask</a:t>
            </a:r>
          </a:p>
          <a:p>
            <a:r>
              <a:rPr lang="en-US" dirty="0"/>
              <a:t>mask = [90 36 58 38]+[0 0 0 0];	mask = [90 36 58 38]+[1 -1 0 0];</a:t>
            </a:r>
          </a:p>
          <a:p>
            <a:r>
              <a:rPr lang="en-US" dirty="0"/>
              <a:t> #1 mask						#3 mask</a:t>
            </a:r>
          </a:p>
          <a:p>
            <a:r>
              <a:rPr lang="en-US" dirty="0"/>
              <a:t>mask = [90 36 58 38]+[1 1 0 0];	mask = [90 36 58 38]+[-1 1 0 0];</a:t>
            </a:r>
          </a:p>
          <a:p>
            <a:r>
              <a:rPr lang="en-US" dirty="0"/>
              <a:t> </a:t>
            </a:r>
          </a:p>
          <a:p>
            <a:r>
              <a:rPr lang="en-US" dirty="0"/>
              <a:t>The images generated in each step are placed in their respective folders namely </a:t>
            </a:r>
            <a:r>
              <a:rPr lang="en-US" b="1" dirty="0" err="1"/>
              <a:t>cropImg</a:t>
            </a:r>
            <a:r>
              <a:rPr lang="en-US" dirty="0"/>
              <a:t>,</a:t>
            </a:r>
          </a:p>
          <a:p>
            <a:r>
              <a:rPr lang="en-US" b="1" dirty="0" err="1"/>
              <a:t>stdImg</a:t>
            </a:r>
            <a:r>
              <a:rPr lang="en-US" dirty="0"/>
              <a:t> and </a:t>
            </a:r>
            <a:r>
              <a:rPr lang="en-US" b="1" dirty="0" err="1"/>
              <a:t>cropSeg</a:t>
            </a:r>
            <a:r>
              <a:rPr lang="en-US" dirty="0"/>
              <a:t>.</a:t>
            </a:r>
          </a:p>
          <a:p>
            <a:endParaRPr lang="en-US" dirty="0"/>
          </a:p>
        </p:txBody>
      </p:sp>
    </p:spTree>
    <p:extLst>
      <p:ext uri="{BB962C8B-B14F-4D97-AF65-F5344CB8AC3E}">
        <p14:creationId xmlns:p14="http://schemas.microsoft.com/office/powerpoint/2010/main" val="38106450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96381" y="1280440"/>
            <a:ext cx="9197360" cy="4795330"/>
          </a:xfrm>
          <a:prstGeom prst="rect">
            <a:avLst/>
          </a:prstGeom>
        </p:spPr>
      </p:pic>
      <p:sp>
        <p:nvSpPr>
          <p:cNvPr id="5" name="TextBox 4"/>
          <p:cNvSpPr txBox="1"/>
          <p:nvPr/>
        </p:nvSpPr>
        <p:spPr>
          <a:xfrm>
            <a:off x="1117600" y="491276"/>
            <a:ext cx="7281333" cy="400110"/>
          </a:xfrm>
          <a:prstGeom prst="rect">
            <a:avLst/>
          </a:prstGeom>
          <a:noFill/>
        </p:spPr>
        <p:txBody>
          <a:bodyPr wrap="square" rtlCol="0">
            <a:spAutoFit/>
          </a:bodyPr>
          <a:lstStyle/>
          <a:p>
            <a:r>
              <a:rPr lang="en-US" sz="2000" b="1" dirty="0" smtClean="0"/>
              <a:t>Results of crop function</a:t>
            </a:r>
            <a:endParaRPr lang="en-US" sz="2000" b="1" dirty="0"/>
          </a:p>
        </p:txBody>
      </p:sp>
      <p:sp>
        <p:nvSpPr>
          <p:cNvPr id="2" name="Rectangle 1"/>
          <p:cNvSpPr/>
          <p:nvPr/>
        </p:nvSpPr>
        <p:spPr>
          <a:xfrm>
            <a:off x="2606959" y="5678782"/>
            <a:ext cx="631904" cy="307777"/>
          </a:xfrm>
          <a:prstGeom prst="rect">
            <a:avLst/>
          </a:prstGeom>
        </p:spPr>
        <p:txBody>
          <a:bodyPr wrap="none">
            <a:spAutoFit/>
          </a:bodyPr>
          <a:lstStyle/>
          <a:p>
            <a:r>
              <a:rPr lang="en-US" sz="1400" b="1" dirty="0" smtClean="0"/>
              <a:t>59x39</a:t>
            </a:r>
            <a:endParaRPr lang="en-US" dirty="0"/>
          </a:p>
        </p:txBody>
      </p:sp>
      <p:sp>
        <p:nvSpPr>
          <p:cNvPr id="3" name="TextBox 2"/>
          <p:cNvSpPr txBox="1"/>
          <p:nvPr/>
        </p:nvSpPr>
        <p:spPr>
          <a:xfrm>
            <a:off x="2606959" y="2247506"/>
            <a:ext cx="1141638" cy="307777"/>
          </a:xfrm>
          <a:prstGeom prst="rect">
            <a:avLst/>
          </a:prstGeom>
          <a:noFill/>
        </p:spPr>
        <p:txBody>
          <a:bodyPr wrap="square" rtlCol="0">
            <a:spAutoFit/>
          </a:bodyPr>
          <a:lstStyle/>
          <a:p>
            <a:r>
              <a:rPr lang="en-US" sz="1400" b="1" dirty="0" smtClean="0"/>
              <a:t>1074 x 498</a:t>
            </a:r>
            <a:endParaRPr lang="en-US" sz="1400" b="1" dirty="0"/>
          </a:p>
        </p:txBody>
      </p:sp>
    </p:spTree>
    <p:extLst>
      <p:ext uri="{BB962C8B-B14F-4D97-AF65-F5344CB8AC3E}">
        <p14:creationId xmlns:p14="http://schemas.microsoft.com/office/powerpoint/2010/main" val="9445420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5882" y="451026"/>
            <a:ext cx="10515600" cy="1487489"/>
          </a:xfrm>
        </p:spPr>
        <p:txBody>
          <a:bodyPr>
            <a:noAutofit/>
          </a:bodyPr>
          <a:lstStyle/>
          <a:p>
            <a:r>
              <a:rPr lang="en-US" sz="2800" b="1" dirty="0" smtClean="0"/>
              <a:t>ROI Mask: </a:t>
            </a:r>
            <a:br>
              <a:rPr lang="en-US" sz="2800" b="1" dirty="0" smtClean="0"/>
            </a:br>
            <a:r>
              <a:rPr lang="en-US" sz="2400" dirty="0" smtClean="0"/>
              <a:t>Currency segmentation takes the region of interest and finds out the  masking. </a:t>
            </a:r>
            <a:endParaRPr lang="en-US" sz="2800" dirty="0"/>
          </a:p>
        </p:txBody>
      </p:sp>
      <p:sp>
        <p:nvSpPr>
          <p:cNvPr id="3" name="Content Placeholder 2"/>
          <p:cNvSpPr>
            <a:spLocks noGrp="1"/>
          </p:cNvSpPr>
          <p:nvPr>
            <p:ph idx="1"/>
          </p:nvPr>
        </p:nvSpPr>
        <p:spPr>
          <a:xfrm>
            <a:off x="838200" y="1938515"/>
            <a:ext cx="10515600" cy="1233664"/>
          </a:xfrm>
        </p:spPr>
        <p:txBody>
          <a:bodyPr>
            <a:normAutofit/>
          </a:bodyPr>
          <a:lstStyle/>
          <a:p>
            <a:r>
              <a:rPr lang="en-US" sz="2400" b="1" dirty="0" err="1" smtClean="0"/>
              <a:t>Region_seg</a:t>
            </a:r>
            <a:r>
              <a:rPr lang="en-US" sz="2400" dirty="0" smtClean="0"/>
              <a:t> </a:t>
            </a:r>
            <a:r>
              <a:rPr lang="en-US" sz="2400" dirty="0"/>
              <a:t>– This function implements </a:t>
            </a:r>
            <a:r>
              <a:rPr lang="en-US" sz="2400" dirty="0" smtClean="0"/>
              <a:t>Chan Vese </a:t>
            </a:r>
            <a:r>
              <a:rPr lang="en-US" sz="2400" dirty="0"/>
              <a:t>a</a:t>
            </a:r>
            <a:r>
              <a:rPr lang="en-US" sz="2400" dirty="0" smtClean="0"/>
              <a:t>ctive contours without </a:t>
            </a:r>
            <a:r>
              <a:rPr lang="en-US" sz="2400" dirty="0"/>
              <a:t>e</a:t>
            </a:r>
            <a:r>
              <a:rPr lang="en-US" sz="2400" dirty="0" smtClean="0"/>
              <a:t>dges.</a:t>
            </a:r>
          </a:p>
          <a:p>
            <a:pPr marL="0" indent="0">
              <a:buNone/>
            </a:pPr>
            <a:r>
              <a:rPr lang="en-US" sz="2400" dirty="0" smtClean="0"/>
              <a:t>                            It takes image </a:t>
            </a:r>
            <a:r>
              <a:rPr lang="en-US" sz="2400" dirty="0"/>
              <a:t>from </a:t>
            </a:r>
            <a:r>
              <a:rPr lang="en-US" sz="2400" b="1" dirty="0" err="1"/>
              <a:t>cropSeg</a:t>
            </a:r>
            <a:r>
              <a:rPr lang="en-US" sz="2400" b="1" dirty="0"/>
              <a:t> folder</a:t>
            </a:r>
            <a:r>
              <a:rPr lang="en-US" sz="2400" dirty="0"/>
              <a:t> and stores  the </a:t>
            </a:r>
            <a:r>
              <a:rPr lang="en-US" sz="2400" dirty="0" smtClean="0"/>
              <a:t>result </a:t>
            </a:r>
            <a:r>
              <a:rPr lang="en-US" sz="2400" dirty="0"/>
              <a:t>in </a:t>
            </a:r>
            <a:r>
              <a:rPr lang="en-US" sz="2400" dirty="0" smtClean="0"/>
              <a:t>			  </a:t>
            </a:r>
            <a:r>
              <a:rPr lang="en-US" sz="2400" b="1" dirty="0" err="1" smtClean="0"/>
              <a:t>maskSegData</a:t>
            </a:r>
            <a:r>
              <a:rPr lang="en-US" sz="2400" b="1" dirty="0" smtClean="0"/>
              <a:t> folder</a:t>
            </a:r>
            <a:r>
              <a:rPr lang="en-US" sz="2400" dirty="0" smtClean="0"/>
              <a:t>.</a:t>
            </a:r>
            <a:endParaRPr lang="en-US" sz="2400" dirty="0"/>
          </a:p>
        </p:txBody>
      </p:sp>
      <p:pic>
        <p:nvPicPr>
          <p:cNvPr id="5" name="Picture 4"/>
          <p:cNvPicPr>
            <a:picLocks noChangeAspect="1"/>
          </p:cNvPicPr>
          <p:nvPr/>
        </p:nvPicPr>
        <p:blipFill>
          <a:blip r:embed="rId2"/>
          <a:stretch>
            <a:fillRect/>
          </a:stretch>
        </p:blipFill>
        <p:spPr>
          <a:xfrm>
            <a:off x="2544584" y="4345694"/>
            <a:ext cx="6525383" cy="1266119"/>
          </a:xfrm>
          <a:prstGeom prst="rect">
            <a:avLst/>
          </a:prstGeom>
        </p:spPr>
      </p:pic>
    </p:spTree>
    <p:extLst>
      <p:ext uri="{BB962C8B-B14F-4D97-AF65-F5344CB8AC3E}">
        <p14:creationId xmlns:p14="http://schemas.microsoft.com/office/powerpoint/2010/main" val="2692792332"/>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645</TotalTime>
  <Words>807</Words>
  <Application>Microsoft Office PowerPoint</Application>
  <PresentationFormat>Widescreen</PresentationFormat>
  <Paragraphs>141</Paragraphs>
  <Slides>27</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6" baseType="lpstr">
      <vt:lpstr>MS Mincho</vt:lpstr>
      <vt:lpstr>Arial</vt:lpstr>
      <vt:lpstr>Calibri</vt:lpstr>
      <vt:lpstr>Calibri Light</vt:lpstr>
      <vt:lpstr>Chaparral Pro Light</vt:lpstr>
      <vt:lpstr>Times New Roman</vt:lpstr>
      <vt:lpstr>Wingdings</vt:lpstr>
      <vt:lpstr>Office Theme</vt:lpstr>
      <vt:lpstr>Equation</vt:lpstr>
      <vt:lpstr>Indian Currency Recognition</vt:lpstr>
      <vt:lpstr>Need for currency recognition</vt:lpstr>
      <vt:lpstr>INTRODUCTION</vt:lpstr>
      <vt:lpstr>Steps involved in Image Processing</vt:lpstr>
      <vt:lpstr>PowerPoint Presentation</vt:lpstr>
      <vt:lpstr>2.Data Extraction </vt:lpstr>
      <vt:lpstr>PowerPoint Presentation</vt:lpstr>
      <vt:lpstr>PowerPoint Presentation</vt:lpstr>
      <vt:lpstr>ROI Mask:  Currency segmentation takes the region of interest and finds out the  masking. </vt:lpstr>
      <vt:lpstr>ROI Data Extraction:  Here the data is extracted for making the database.</vt:lpstr>
      <vt:lpstr>PowerPoint Presentation</vt:lpstr>
      <vt:lpstr>PowerPoint Presentation</vt:lpstr>
      <vt:lpstr>data.mat</vt:lpstr>
      <vt:lpstr>What is a  neural network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User Interface </vt:lpstr>
      <vt:lpstr>PowerPoint Presentation</vt:lpstr>
      <vt:lpstr>PowerPoint Presentation</vt:lpstr>
      <vt:lpstr>FUTURE ENHANCEMENTS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Currency Recognition</dc:title>
  <dc:creator>Jayant</dc:creator>
  <cp:lastModifiedBy>Jayant</cp:lastModifiedBy>
  <cp:revision>87</cp:revision>
  <dcterms:created xsi:type="dcterms:W3CDTF">2015-05-06T17:00:00Z</dcterms:created>
  <dcterms:modified xsi:type="dcterms:W3CDTF">2015-12-08T15:46:32Z</dcterms:modified>
</cp:coreProperties>
</file>