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8" r:id="rId4"/>
    <p:sldId id="259" r:id="rId5"/>
    <p:sldId id="260" r:id="rId6"/>
    <p:sldId id="262" r:id="rId7"/>
    <p:sldId id="263" r:id="rId8"/>
    <p:sldId id="264" r:id="rId9"/>
    <p:sldId id="266" r:id="rId10"/>
    <p:sldId id="267" r:id="rId11"/>
    <p:sldId id="268" r:id="rId12"/>
    <p:sldId id="269" r:id="rId13"/>
    <p:sldId id="270"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244" y="-6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74D01-7287-42C0-A81D-60A5132BAE94}" type="datetimeFigureOut">
              <a:rPr lang="en-US" smtClean="0"/>
              <a:pPr/>
              <a:t>4/11/2025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F067B-7984-4BFD-8FF0-7E13DD9CAA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1F067B-7984-4BFD-8FF0-7E13DD9CAA4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“Monthly Booking Volume &amp; Insights”</a:t>
            </a:r>
            <a:endParaRPr lang="en-US" dirty="0"/>
          </a:p>
        </p:txBody>
      </p:sp>
      <p:sp>
        <p:nvSpPr>
          <p:cNvPr id="4" name="Slide Number Placeholder 3"/>
          <p:cNvSpPr>
            <a:spLocks noGrp="1"/>
          </p:cNvSpPr>
          <p:nvPr>
            <p:ph type="sldNum" sz="quarter" idx="10"/>
          </p:nvPr>
        </p:nvSpPr>
        <p:spPr/>
        <p:txBody>
          <a:bodyPr/>
          <a:lstStyle/>
          <a:p>
            <a:fld id="{071F067B-7984-4BFD-8FF0-7E13DD9CAA4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F3146D-3DA4-4D68-9671-FD6FE016A2B1}"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3146D-3DA4-4D68-9671-FD6FE016A2B1}"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3146D-3DA4-4D68-9671-FD6FE016A2B1}"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F3146D-3DA4-4D68-9671-FD6FE016A2B1}"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F3146D-3DA4-4D68-9671-FD6FE016A2B1}"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F3146D-3DA4-4D68-9671-FD6FE016A2B1}"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F3146D-3DA4-4D68-9671-FD6FE016A2B1}" type="datetimeFigureOut">
              <a:rPr lang="en-US" smtClean="0"/>
              <a:pPr/>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F3146D-3DA4-4D68-9671-FD6FE016A2B1}"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3146D-3DA4-4D68-9671-FD6FE016A2B1}" type="datetimeFigureOut">
              <a:rPr lang="en-US" smtClean="0"/>
              <a:pPr/>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3146D-3DA4-4D68-9671-FD6FE016A2B1}"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F3146D-3DA4-4D68-9671-FD6FE016A2B1}"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4B727-CC28-451B-BA19-40D5183F03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3146D-3DA4-4D68-9671-FD6FE016A2B1}" type="datetimeFigureOut">
              <a:rPr lang="en-US" smtClean="0"/>
              <a:pPr/>
              <a:t>4/11/2025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4B727-CC28-451B-BA19-40D5183F03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1556792"/>
            <a:ext cx="8229600" cy="1143000"/>
          </a:xfrm>
        </p:spPr>
        <p:txBody>
          <a:bodyPr>
            <a:normAutofit/>
          </a:bodyPr>
          <a:lstStyle/>
          <a:p>
            <a:endParaRPr lang="en-US" dirty="0"/>
          </a:p>
        </p:txBody>
      </p:sp>
      <p:pic>
        <p:nvPicPr>
          <p:cNvPr id="7" name="Picture 6" descr="istockphoto-528288970-612x612.jpg"/>
          <p:cNvPicPr>
            <a:picLocks noChangeAspect="1"/>
          </p:cNvPicPr>
          <p:nvPr/>
        </p:nvPicPr>
        <p:blipFill>
          <a:blip r:embed="rId3" cstate="print"/>
          <a:stretch>
            <a:fillRect/>
          </a:stretch>
        </p:blipFill>
        <p:spPr>
          <a:xfrm>
            <a:off x="0" y="0"/>
            <a:ext cx="9144000" cy="685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extBox 7"/>
          <p:cNvSpPr txBox="1"/>
          <p:nvPr/>
        </p:nvSpPr>
        <p:spPr>
          <a:xfrm>
            <a:off x="1756687" y="258748"/>
            <a:ext cx="540060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latin typeface="Algerian" pitchFamily="82" charset="0"/>
              </a:rPr>
              <a:t>Hotel booking analysis</a:t>
            </a:r>
            <a:endParaRPr lang="en-US" sz="3200" b="1" dirty="0">
              <a:latin typeface="Algerian" pitchFamily="82" charset="0"/>
            </a:endParaRPr>
          </a:p>
        </p:txBody>
      </p:sp>
      <p:sp>
        <p:nvSpPr>
          <p:cNvPr id="9" name="TextBox 8"/>
          <p:cNvSpPr txBox="1"/>
          <p:nvPr/>
        </p:nvSpPr>
        <p:spPr>
          <a:xfrm>
            <a:off x="5129704" y="5877272"/>
            <a:ext cx="4014296" cy="461665"/>
          </a:xfrm>
          <a:prstGeom prst="rect">
            <a:avLst/>
          </a:prstGeom>
          <a:noFill/>
        </p:spPr>
        <p:txBody>
          <a:bodyPr wrap="square" rtlCol="0">
            <a:spAutoFit/>
          </a:bodyPr>
          <a:lstStyle/>
          <a:p>
            <a:r>
              <a:rPr lang="en-US" sz="2400" b="1" dirty="0" smtClean="0">
                <a:solidFill>
                  <a:schemeClr val="bg1"/>
                </a:solidFill>
                <a:latin typeface="Aparajita" pitchFamily="18" charset="0"/>
                <a:cs typeface="Aparajita" pitchFamily="18" charset="0"/>
              </a:rPr>
              <a:t>Presented</a:t>
            </a:r>
            <a:r>
              <a:rPr lang="en-US" sz="2000" b="1" dirty="0" smtClean="0">
                <a:solidFill>
                  <a:schemeClr val="bg1"/>
                </a:solidFill>
                <a:latin typeface="Aparajita" pitchFamily="18" charset="0"/>
                <a:cs typeface="Aparajita" pitchFamily="18" charset="0"/>
              </a:rPr>
              <a:t> </a:t>
            </a:r>
            <a:r>
              <a:rPr lang="en-US" sz="2400" b="1" dirty="0" smtClean="0">
                <a:solidFill>
                  <a:schemeClr val="bg1"/>
                </a:solidFill>
                <a:latin typeface="Aparajita" pitchFamily="18" charset="0"/>
                <a:cs typeface="Aparajita" pitchFamily="18" charset="0"/>
              </a:rPr>
              <a:t>By : - </a:t>
            </a:r>
            <a:r>
              <a:rPr lang="en-US" sz="2400" b="1" dirty="0" err="1" smtClean="0">
                <a:solidFill>
                  <a:schemeClr val="bg1"/>
                </a:solidFill>
                <a:latin typeface="Aparajita" pitchFamily="18" charset="0"/>
                <a:cs typeface="Aparajita" pitchFamily="18" charset="0"/>
              </a:rPr>
              <a:t>Jayant</a:t>
            </a:r>
            <a:r>
              <a:rPr lang="en-US" sz="2400" b="1" dirty="0" smtClean="0">
                <a:solidFill>
                  <a:schemeClr val="bg1"/>
                </a:solidFill>
                <a:latin typeface="Aparajita" pitchFamily="18" charset="0"/>
                <a:cs typeface="Aparajita" pitchFamily="18" charset="0"/>
              </a:rPr>
              <a:t> S. </a:t>
            </a:r>
            <a:r>
              <a:rPr lang="en-US" sz="2400" b="1" dirty="0" err="1" smtClean="0">
                <a:solidFill>
                  <a:schemeClr val="bg1"/>
                </a:solidFill>
                <a:latin typeface="Aparajita" pitchFamily="18" charset="0"/>
                <a:cs typeface="Aparajita" pitchFamily="18" charset="0"/>
              </a:rPr>
              <a:t>Bhoyar</a:t>
            </a:r>
            <a:endParaRPr lang="en-US" sz="2400" b="1" dirty="0">
              <a:solidFill>
                <a:schemeClr val="bg1"/>
              </a:solidFill>
              <a:latin typeface="Aparajita" pitchFamily="18" charset="0"/>
              <a:cs typeface="Aparajita" pitchFamily="18" charset="0"/>
            </a:endParaRPr>
          </a:p>
        </p:txBody>
      </p:sp>
      <p:sp>
        <p:nvSpPr>
          <p:cNvPr id="11" name="TextBox 10"/>
          <p:cNvSpPr txBox="1"/>
          <p:nvPr/>
        </p:nvSpPr>
        <p:spPr>
          <a:xfrm>
            <a:off x="3851920" y="6488668"/>
            <a:ext cx="4752528" cy="461665"/>
          </a:xfrm>
          <a:prstGeom prst="rect">
            <a:avLst/>
          </a:prstGeom>
          <a:noFill/>
        </p:spPr>
        <p:txBody>
          <a:bodyPr wrap="square" rtlCol="0">
            <a:spAutoFit/>
          </a:bodyPr>
          <a:lstStyle/>
          <a:p>
            <a:r>
              <a:rPr lang="en-US" sz="2400" b="1" dirty="0" smtClean="0">
                <a:solidFill>
                  <a:schemeClr val="bg1"/>
                </a:solidFill>
                <a:latin typeface="Aparajita" pitchFamily="18" charset="0"/>
                <a:cs typeface="Aparajita" pitchFamily="18" charset="0"/>
              </a:rPr>
              <a:t>                   Guided By :- </a:t>
            </a:r>
            <a:r>
              <a:rPr lang="en-US" sz="2400" b="1" dirty="0" err="1" smtClean="0">
                <a:solidFill>
                  <a:schemeClr val="bg1"/>
                </a:solidFill>
                <a:latin typeface="Aparajita" pitchFamily="18" charset="0"/>
                <a:cs typeface="Aparajita" pitchFamily="18" charset="0"/>
              </a:rPr>
              <a:t>Abhishek</a:t>
            </a:r>
            <a:r>
              <a:rPr lang="en-US" sz="2400" b="1" dirty="0" smtClean="0">
                <a:solidFill>
                  <a:schemeClr val="bg1"/>
                </a:solidFill>
                <a:latin typeface="Aparajita" pitchFamily="18" charset="0"/>
                <a:cs typeface="Aparajita" pitchFamily="18" charset="0"/>
              </a:rPr>
              <a:t> </a:t>
            </a:r>
            <a:r>
              <a:rPr lang="en-US" sz="2400" b="1" dirty="0" err="1" smtClean="0">
                <a:solidFill>
                  <a:schemeClr val="bg1"/>
                </a:solidFill>
                <a:latin typeface="Aparajita" pitchFamily="18" charset="0"/>
                <a:cs typeface="Aparajita" pitchFamily="18" charset="0"/>
              </a:rPr>
              <a:t>Wavhal</a:t>
            </a:r>
            <a:endParaRPr lang="en-US" sz="2400" b="1" dirty="0">
              <a:solidFill>
                <a:schemeClr val="bg1"/>
              </a:solidFill>
              <a:latin typeface="Aparajita" pitchFamily="18" charset="0"/>
              <a:cs typeface="Aparajit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2123728" y="404664"/>
            <a:ext cx="554461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latin typeface="Baskerville Old Face" pitchFamily="18" charset="0"/>
              </a:rPr>
              <a:t>  Which Hotel Type Had More Bookings</a:t>
            </a:r>
            <a:endParaRPr lang="en-US" sz="2400" dirty="0">
              <a:latin typeface="Baskerville Old Face" pitchFamily="18" charset="0"/>
            </a:endParaRPr>
          </a:p>
        </p:txBody>
      </p:sp>
      <p:pic>
        <p:nvPicPr>
          <p:cNvPr id="5" name="Picture 4" descr="download (5).png"/>
          <p:cNvPicPr>
            <a:picLocks noChangeAspect="1"/>
          </p:cNvPicPr>
          <p:nvPr/>
        </p:nvPicPr>
        <p:blipFill>
          <a:blip r:embed="rId3" cstate="print"/>
          <a:stretch>
            <a:fillRect/>
          </a:stretch>
        </p:blipFill>
        <p:spPr>
          <a:xfrm>
            <a:off x="179512" y="2924944"/>
            <a:ext cx="5074930" cy="3717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295063" y="1516629"/>
            <a:ext cx="7200800" cy="369332"/>
          </a:xfrm>
          <a:prstGeom prst="rect">
            <a:avLst/>
          </a:prstGeom>
          <a:noFill/>
        </p:spPr>
        <p:txBody>
          <a:bodyPr wrap="square" rtlCol="0">
            <a:spAutoFit/>
          </a:bodyPr>
          <a:lstStyle/>
          <a:p>
            <a:pPr>
              <a:buFont typeface="Arial" pitchFamily="34" charset="0"/>
              <a:buChar char="•"/>
            </a:pPr>
            <a:r>
              <a:rPr lang="en-US" b="1" dirty="0" smtClean="0">
                <a:solidFill>
                  <a:schemeClr val="bg1"/>
                </a:solidFill>
              </a:rPr>
              <a:t> City </a:t>
            </a:r>
            <a:r>
              <a:rPr lang="en-US" b="1" dirty="0" smtClean="0">
                <a:solidFill>
                  <a:schemeClr val="bg1"/>
                </a:solidFill>
              </a:rPr>
              <a:t>Hotels hold the majority share (61.1%) of total bookings.</a:t>
            </a:r>
          </a:p>
        </p:txBody>
      </p:sp>
      <p:sp>
        <p:nvSpPr>
          <p:cNvPr id="9" name="TextBox 8"/>
          <p:cNvSpPr txBox="1"/>
          <p:nvPr/>
        </p:nvSpPr>
        <p:spPr>
          <a:xfrm>
            <a:off x="323528" y="2132856"/>
            <a:ext cx="4536504" cy="369332"/>
          </a:xfrm>
          <a:prstGeom prst="rect">
            <a:avLst/>
          </a:prstGeom>
          <a:noFill/>
        </p:spPr>
        <p:txBody>
          <a:bodyPr wrap="square" rtlCol="0">
            <a:spAutoFit/>
          </a:bodyPr>
          <a:lstStyle/>
          <a:p>
            <a:pPr>
              <a:buFont typeface="Arial" pitchFamily="34" charset="0"/>
              <a:buChar char="•"/>
            </a:pPr>
            <a:r>
              <a:rPr lang="en-US" b="1" dirty="0" smtClean="0">
                <a:solidFill>
                  <a:schemeClr val="bg1"/>
                </a:solidFill>
              </a:rPr>
              <a:t> Resort </a:t>
            </a:r>
            <a:r>
              <a:rPr lang="en-US" b="1" dirty="0" smtClean="0">
                <a:solidFill>
                  <a:schemeClr val="bg1"/>
                </a:solidFill>
              </a:rPr>
              <a:t>Hotels make up 38.9%</a:t>
            </a:r>
            <a:endParaRPr lang="en-US" b="1" dirty="0">
              <a:solidFill>
                <a:schemeClr val="bg1"/>
              </a:solidFill>
            </a:endParaRPr>
          </a:p>
        </p:txBody>
      </p:sp>
      <p:sp>
        <p:nvSpPr>
          <p:cNvPr id="12" name="TextBox 11"/>
          <p:cNvSpPr txBox="1"/>
          <p:nvPr/>
        </p:nvSpPr>
        <p:spPr>
          <a:xfrm>
            <a:off x="5364088" y="3068960"/>
            <a:ext cx="3600400" cy="2585323"/>
          </a:xfrm>
          <a:prstGeom prst="rect">
            <a:avLst/>
          </a:prstGeom>
          <a:noFill/>
        </p:spPr>
        <p:txBody>
          <a:bodyPr wrap="square" rtlCol="0">
            <a:spAutoFit/>
          </a:bodyPr>
          <a:lstStyle/>
          <a:p>
            <a:r>
              <a:rPr lang="en-US" b="1" dirty="0" smtClean="0">
                <a:solidFill>
                  <a:schemeClr val="bg1"/>
                </a:solidFill>
              </a:rPr>
              <a:t> How we can  help the business : </a:t>
            </a:r>
            <a:r>
              <a:rPr lang="en-US" b="1" dirty="0" smtClean="0">
                <a:solidFill>
                  <a:schemeClr val="bg1"/>
                </a:solidFill>
              </a:rPr>
              <a:t>-</a:t>
            </a:r>
          </a:p>
          <a:p>
            <a:pPr>
              <a:buFont typeface="Arial" pitchFamily="34" charset="0"/>
              <a:buChar char="•"/>
            </a:pPr>
            <a:r>
              <a:rPr lang="en-US" b="1" dirty="0" smtClean="0">
                <a:solidFill>
                  <a:schemeClr val="bg1"/>
                </a:solidFill>
              </a:rPr>
              <a:t>   Invest in expanding or upgrading City Hotel services (Wi-Fi, business </a:t>
            </a:r>
            <a:r>
              <a:rPr lang="en-US" b="1" dirty="0" smtClean="0">
                <a:solidFill>
                  <a:schemeClr val="bg1"/>
                </a:solidFill>
              </a:rPr>
              <a:t>centers.</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 Develop targeted marketing campaigns for Resort Hotels highlighting relaxation, experiences, and deals.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8" name="TextBox 7"/>
          <p:cNvSpPr txBox="1"/>
          <p:nvPr/>
        </p:nvSpPr>
        <p:spPr>
          <a:xfrm>
            <a:off x="2555776" y="332656"/>
            <a:ext cx="489654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latin typeface="Baskerville Old Face" pitchFamily="18" charset="0"/>
              </a:rPr>
              <a:t>Which country has the most </a:t>
            </a:r>
            <a:r>
              <a:rPr lang="en-US" sz="2400" dirty="0" smtClean="0">
                <a:latin typeface="Baskerville Old Face" pitchFamily="18" charset="0"/>
              </a:rPr>
              <a:t>bookings</a:t>
            </a:r>
            <a:endParaRPr lang="en-US" sz="2400" dirty="0">
              <a:latin typeface="Baskerville Old Face" pitchFamily="18" charset="0"/>
            </a:endParaRPr>
          </a:p>
        </p:txBody>
      </p:sp>
      <p:pic>
        <p:nvPicPr>
          <p:cNvPr id="9" name="Picture 8" descr="download (6).png"/>
          <p:cNvPicPr>
            <a:picLocks noChangeAspect="1"/>
          </p:cNvPicPr>
          <p:nvPr/>
        </p:nvPicPr>
        <p:blipFill>
          <a:blip r:embed="rId3" cstate="print"/>
          <a:stretch>
            <a:fillRect/>
          </a:stretch>
        </p:blipFill>
        <p:spPr>
          <a:xfrm>
            <a:off x="3707904" y="2276872"/>
            <a:ext cx="5241811" cy="43159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TextBox 10"/>
          <p:cNvSpPr txBox="1"/>
          <p:nvPr/>
        </p:nvSpPr>
        <p:spPr>
          <a:xfrm>
            <a:off x="179512" y="1412776"/>
            <a:ext cx="3672408" cy="923330"/>
          </a:xfrm>
          <a:prstGeom prst="rect">
            <a:avLst/>
          </a:prstGeom>
          <a:noFill/>
        </p:spPr>
        <p:txBody>
          <a:bodyPr wrap="square" rtlCol="0">
            <a:spAutoFit/>
          </a:bodyPr>
          <a:lstStyle/>
          <a:p>
            <a:pPr>
              <a:buFont typeface="Wingdings" pitchFamily="2" charset="2"/>
              <a:buChar char="v"/>
            </a:pPr>
            <a:r>
              <a:rPr lang="en-US" b="1" dirty="0" smtClean="0">
                <a:solidFill>
                  <a:schemeClr val="bg1"/>
                </a:solidFill>
              </a:rPr>
              <a:t> Portugal </a:t>
            </a:r>
            <a:r>
              <a:rPr lang="en-US" b="1" dirty="0" smtClean="0">
                <a:solidFill>
                  <a:schemeClr val="bg1"/>
                </a:solidFill>
              </a:rPr>
              <a:t>(PRT) is the leading country, contributing over 27,000 bookings.</a:t>
            </a:r>
            <a:endParaRPr lang="en-US" b="1" dirty="0">
              <a:solidFill>
                <a:schemeClr val="bg1"/>
              </a:solidFill>
            </a:endParaRPr>
          </a:p>
        </p:txBody>
      </p:sp>
      <p:sp>
        <p:nvSpPr>
          <p:cNvPr id="12" name="TextBox 11"/>
          <p:cNvSpPr txBox="1"/>
          <p:nvPr/>
        </p:nvSpPr>
        <p:spPr>
          <a:xfrm>
            <a:off x="179512" y="2492896"/>
            <a:ext cx="3240360" cy="1200329"/>
          </a:xfrm>
          <a:prstGeom prst="rect">
            <a:avLst/>
          </a:prstGeom>
          <a:noFill/>
        </p:spPr>
        <p:txBody>
          <a:bodyPr wrap="square" rtlCol="0">
            <a:spAutoFit/>
          </a:bodyPr>
          <a:lstStyle/>
          <a:p>
            <a:pPr>
              <a:buFont typeface="Wingdings" pitchFamily="2" charset="2"/>
              <a:buChar char="v"/>
            </a:pPr>
            <a:r>
              <a:rPr lang="en-US" b="1" dirty="0" smtClean="0">
                <a:solidFill>
                  <a:schemeClr val="bg1"/>
                </a:solidFill>
              </a:rPr>
              <a:t> United </a:t>
            </a:r>
            <a:r>
              <a:rPr lang="en-US" b="1" dirty="0" smtClean="0">
                <a:solidFill>
                  <a:schemeClr val="bg1"/>
                </a:solidFill>
              </a:rPr>
              <a:t>Kingdom (GBR) and </a:t>
            </a:r>
            <a:r>
              <a:rPr lang="en-US" b="1" dirty="0" smtClean="0">
                <a:solidFill>
                  <a:schemeClr val="bg1"/>
                </a:solidFill>
              </a:rPr>
              <a:t> </a:t>
            </a:r>
            <a:r>
              <a:rPr lang="en-US" b="1" dirty="0" smtClean="0">
                <a:solidFill>
                  <a:schemeClr val="bg1"/>
                </a:solidFill>
              </a:rPr>
              <a:t>France (FRA) follow with strong booking volumes (~10,000 and ~9,000 respectively).</a:t>
            </a:r>
            <a:endParaRPr lang="en-US" b="1" dirty="0">
              <a:solidFill>
                <a:schemeClr val="bg1"/>
              </a:solidFill>
            </a:endParaRPr>
          </a:p>
        </p:txBody>
      </p:sp>
      <p:sp>
        <p:nvSpPr>
          <p:cNvPr id="13" name="TextBox 12"/>
          <p:cNvSpPr txBox="1"/>
          <p:nvPr/>
        </p:nvSpPr>
        <p:spPr>
          <a:xfrm>
            <a:off x="179512" y="3861048"/>
            <a:ext cx="3240360" cy="2862322"/>
          </a:xfrm>
          <a:prstGeom prst="rect">
            <a:avLst/>
          </a:prstGeom>
          <a:noFill/>
        </p:spPr>
        <p:txBody>
          <a:bodyPr wrap="square" rtlCol="0">
            <a:spAutoFit/>
          </a:bodyPr>
          <a:lstStyle/>
          <a:p>
            <a:r>
              <a:rPr lang="en-US" b="1" dirty="0" smtClean="0">
                <a:solidFill>
                  <a:schemeClr val="bg1"/>
                </a:solidFill>
              </a:rPr>
              <a:t>How we can  help the business </a:t>
            </a:r>
            <a:r>
              <a:rPr lang="en-US" b="1" dirty="0" smtClean="0">
                <a:solidFill>
                  <a:schemeClr val="bg1"/>
                </a:solidFill>
              </a:rPr>
              <a:t>-</a:t>
            </a:r>
          </a:p>
          <a:p>
            <a:r>
              <a:rPr lang="en-US" b="1" dirty="0" smtClean="0">
                <a:solidFill>
                  <a:schemeClr val="bg1"/>
                </a:solidFill>
              </a:rPr>
              <a:t>Targeted marketing can be run in high-performing countries. For low-performing ones, hotels can offer international deals or partner with local travel agents. Understanding guest origin helps with cultural services, payment options, and language support.</a:t>
            </a:r>
            <a:endParaRPr lang="en-US" b="1" dirty="0">
              <a:solidFill>
                <a:schemeClr val="bg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istockphoto-1215185063-612x612.jpg"/>
          <p:cNvPicPr>
            <a:picLocks noChangeAspect="1"/>
          </p:cNvPicPr>
          <p:nvPr/>
        </p:nvPicPr>
        <p:blipFill>
          <a:blip r:embed="rId2" cstate="print"/>
          <a:stretch>
            <a:fillRect/>
          </a:stretch>
        </p:blipFill>
        <p:spPr>
          <a:xfrm>
            <a:off x="0" y="0"/>
            <a:ext cx="9173029" cy="6858000"/>
          </a:xfrm>
          <a:prstGeom prst="rect">
            <a:avLst/>
          </a:prstGeom>
        </p:spPr>
      </p:pic>
      <p:sp>
        <p:nvSpPr>
          <p:cNvPr id="4" name="TextBox 3"/>
          <p:cNvSpPr txBox="1"/>
          <p:nvPr/>
        </p:nvSpPr>
        <p:spPr>
          <a:xfrm>
            <a:off x="2452914" y="332658"/>
            <a:ext cx="538536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smtClean="0">
                <a:latin typeface="Baskerville Old Face" pitchFamily="18" charset="0"/>
              </a:rPr>
              <a:t>What is the average daily rate (ADR</a:t>
            </a:r>
            <a:r>
              <a:rPr lang="en-US" sz="2400" dirty="0" smtClean="0">
                <a:latin typeface="Baskerville Old Face" pitchFamily="18" charset="0"/>
              </a:rPr>
              <a:t>)</a:t>
            </a:r>
            <a:endParaRPr lang="en-US" sz="2400" dirty="0" smtClean="0">
              <a:latin typeface="Baskerville Old Face" pitchFamily="18" charset="0"/>
            </a:endParaRPr>
          </a:p>
        </p:txBody>
      </p:sp>
      <p:pic>
        <p:nvPicPr>
          <p:cNvPr id="5" name="Picture 4" descr="download (7).png"/>
          <p:cNvPicPr>
            <a:picLocks noChangeAspect="1"/>
          </p:cNvPicPr>
          <p:nvPr/>
        </p:nvPicPr>
        <p:blipFill>
          <a:blip r:embed="rId3" cstate="print"/>
          <a:stretch>
            <a:fillRect/>
          </a:stretch>
        </p:blipFill>
        <p:spPr>
          <a:xfrm>
            <a:off x="0" y="2697471"/>
            <a:ext cx="5221235" cy="41605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p:cNvSpPr txBox="1"/>
          <p:nvPr/>
        </p:nvSpPr>
        <p:spPr>
          <a:xfrm>
            <a:off x="467544" y="1124744"/>
            <a:ext cx="3364227" cy="1477328"/>
          </a:xfrm>
          <a:prstGeom prst="rect">
            <a:avLst/>
          </a:prstGeom>
          <a:noFill/>
        </p:spPr>
        <p:txBody>
          <a:bodyPr wrap="square" rtlCol="0">
            <a:spAutoFit/>
          </a:bodyPr>
          <a:lstStyle/>
          <a:p>
            <a:pPr>
              <a:buFont typeface="Arial" pitchFamily="34" charset="0"/>
              <a:buChar char="•"/>
            </a:pPr>
            <a:r>
              <a:rPr lang="en-US" b="1" dirty="0" smtClean="0">
                <a:solidFill>
                  <a:schemeClr val="bg1"/>
                </a:solidFill>
              </a:rPr>
              <a:t> City Hotels have a higher Average Daily Rate (ADR).</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 Resort Hotels </a:t>
            </a:r>
            <a:r>
              <a:rPr lang="en-US" b="1" dirty="0" smtClean="0">
                <a:solidFill>
                  <a:schemeClr val="bg1"/>
                </a:solidFill>
              </a:rPr>
              <a:t>show a slightly lower ADR</a:t>
            </a:r>
            <a:endParaRPr lang="en-US" b="1" dirty="0">
              <a:solidFill>
                <a:schemeClr val="bg1"/>
              </a:solidFill>
            </a:endParaRPr>
          </a:p>
        </p:txBody>
      </p:sp>
      <p:sp>
        <p:nvSpPr>
          <p:cNvPr id="8" name="TextBox 7"/>
          <p:cNvSpPr txBox="1"/>
          <p:nvPr/>
        </p:nvSpPr>
        <p:spPr>
          <a:xfrm>
            <a:off x="5364088" y="2420888"/>
            <a:ext cx="3312368" cy="1477328"/>
          </a:xfrm>
          <a:prstGeom prst="rect">
            <a:avLst/>
          </a:prstGeom>
          <a:noFill/>
        </p:spPr>
        <p:txBody>
          <a:bodyPr wrap="square" rtlCol="0">
            <a:spAutoFit/>
          </a:bodyPr>
          <a:lstStyle/>
          <a:p>
            <a:r>
              <a:rPr lang="en-US" b="1" dirty="0" smtClean="0">
                <a:solidFill>
                  <a:schemeClr val="bg1"/>
                </a:solidFill>
              </a:rPr>
              <a:t>How we can  help the business </a:t>
            </a:r>
            <a:r>
              <a:rPr lang="en-US" b="1" dirty="0" smtClean="0">
                <a:solidFill>
                  <a:schemeClr val="bg1"/>
                </a:solidFill>
              </a:rPr>
              <a:t>–</a:t>
            </a:r>
          </a:p>
          <a:p>
            <a:r>
              <a:rPr lang="en-US" b="1" dirty="0" smtClean="0">
                <a:solidFill>
                  <a:schemeClr val="bg1"/>
                </a:solidFill>
              </a:rPr>
              <a:t>Focus </a:t>
            </a:r>
            <a:r>
              <a:rPr lang="en-US" b="1" dirty="0" smtClean="0">
                <a:solidFill>
                  <a:schemeClr val="bg1"/>
                </a:solidFill>
              </a:rPr>
              <a:t>marketing efforts for City </a:t>
            </a:r>
            <a:r>
              <a:rPr lang="en-US" b="1" dirty="0" smtClean="0">
                <a:solidFill>
                  <a:schemeClr val="bg1"/>
                </a:solidFill>
              </a:rPr>
              <a:t>      Hotels </a:t>
            </a:r>
            <a:r>
              <a:rPr lang="en-US" b="1" dirty="0" smtClean="0">
                <a:solidFill>
                  <a:schemeClr val="bg1"/>
                </a:solidFill>
              </a:rPr>
              <a:t>on business travelers or short-term high-value guests.</a:t>
            </a:r>
          </a:p>
          <a:p>
            <a:endParaRPr lang="en-US" b="1" dirty="0" smtClean="0">
              <a:solidFill>
                <a:schemeClr val="bg1"/>
              </a:solidFill>
            </a:endParaRPr>
          </a:p>
        </p:txBody>
      </p:sp>
      <p:sp>
        <p:nvSpPr>
          <p:cNvPr id="9" name="TextBox 8"/>
          <p:cNvSpPr txBox="1"/>
          <p:nvPr/>
        </p:nvSpPr>
        <p:spPr>
          <a:xfrm>
            <a:off x="5508104" y="4581128"/>
            <a:ext cx="3635896" cy="1477328"/>
          </a:xfrm>
          <a:prstGeom prst="rect">
            <a:avLst/>
          </a:prstGeom>
          <a:noFill/>
        </p:spPr>
        <p:txBody>
          <a:bodyPr wrap="square" rtlCol="0">
            <a:spAutoFit/>
          </a:bodyPr>
          <a:lstStyle/>
          <a:p>
            <a:r>
              <a:rPr lang="en-US" b="1" dirty="0" smtClean="0">
                <a:solidFill>
                  <a:schemeClr val="bg1"/>
                </a:solidFill>
              </a:rPr>
              <a:t>For Resort Hotels:</a:t>
            </a:r>
          </a:p>
          <a:p>
            <a:r>
              <a:rPr lang="en-US" b="1" dirty="0" smtClean="0">
                <a:solidFill>
                  <a:schemeClr val="bg1"/>
                </a:solidFill>
              </a:rPr>
              <a:t>Emphasize value for money and experience-driven stays.</a:t>
            </a:r>
          </a:p>
          <a:p>
            <a:r>
              <a:rPr lang="en-US" b="1" dirty="0" err="1" smtClean="0">
                <a:solidFill>
                  <a:schemeClr val="bg1"/>
                </a:solidFill>
              </a:rPr>
              <a:t>Upsell</a:t>
            </a:r>
            <a:r>
              <a:rPr lang="en-US" b="1" dirty="0" smtClean="0">
                <a:solidFill>
                  <a:schemeClr val="bg1"/>
                </a:solidFill>
              </a:rPr>
              <a:t>  </a:t>
            </a:r>
            <a:r>
              <a:rPr lang="en-US" b="1" dirty="0" smtClean="0">
                <a:solidFill>
                  <a:schemeClr val="bg1"/>
                </a:solidFill>
              </a:rPr>
              <a:t>spa, activities, or dining packages to boost total revenue.</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2195736" y="404664"/>
            <a:ext cx="47525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latin typeface="Baskerville Old Face" pitchFamily="18" charset="0"/>
              </a:rPr>
              <a:t> </a:t>
            </a:r>
            <a:r>
              <a:rPr lang="en-US" sz="2400" dirty="0" smtClean="0">
                <a:latin typeface="Baskerville Old Face" pitchFamily="18" charset="0"/>
              </a:rPr>
              <a:t>What is the distribution of </a:t>
            </a:r>
            <a:r>
              <a:rPr lang="en-US" sz="2400" dirty="0" smtClean="0">
                <a:latin typeface="Baskerville Old Face" pitchFamily="18" charset="0"/>
              </a:rPr>
              <a:t>lead time</a:t>
            </a:r>
          </a:p>
        </p:txBody>
      </p:sp>
      <p:pic>
        <p:nvPicPr>
          <p:cNvPr id="5" name="Picture 4" descr="download (8).png"/>
          <p:cNvPicPr>
            <a:picLocks noChangeAspect="1"/>
          </p:cNvPicPr>
          <p:nvPr/>
        </p:nvPicPr>
        <p:blipFill>
          <a:blip r:embed="rId3" cstate="print"/>
          <a:stretch>
            <a:fillRect/>
          </a:stretch>
        </p:blipFill>
        <p:spPr>
          <a:xfrm>
            <a:off x="3848617" y="2492897"/>
            <a:ext cx="5029090" cy="41044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p:cNvSpPr txBox="1"/>
          <p:nvPr/>
        </p:nvSpPr>
        <p:spPr>
          <a:xfrm>
            <a:off x="33242" y="1715322"/>
            <a:ext cx="3746670" cy="4524315"/>
          </a:xfrm>
          <a:prstGeom prst="rect">
            <a:avLst/>
          </a:prstGeom>
          <a:noFill/>
        </p:spPr>
        <p:txBody>
          <a:bodyPr wrap="square" rtlCol="0">
            <a:spAutoFit/>
          </a:bodyPr>
          <a:lstStyle/>
          <a:p>
            <a:pPr>
              <a:buFont typeface="Arial" pitchFamily="34" charset="0"/>
              <a:buChar char="•"/>
            </a:pPr>
            <a:r>
              <a:rPr lang="en-US" b="1" dirty="0" smtClean="0">
                <a:solidFill>
                  <a:schemeClr val="bg1"/>
                </a:solidFill>
              </a:rPr>
              <a:t> Most </a:t>
            </a:r>
            <a:r>
              <a:rPr lang="en-US" b="1" dirty="0" smtClean="0">
                <a:solidFill>
                  <a:schemeClr val="bg1"/>
                </a:solidFill>
              </a:rPr>
              <a:t>bookings are made within the first 0 to 100 days before arrival</a:t>
            </a:r>
            <a:r>
              <a:rPr lang="en-US" b="1" dirty="0" smtClean="0">
                <a:solidFill>
                  <a:schemeClr val="bg1"/>
                </a:solidFill>
              </a:rPr>
              <a:t>.</a:t>
            </a:r>
          </a:p>
          <a:p>
            <a:endParaRPr lang="en-US" b="1" dirty="0" smtClean="0">
              <a:solidFill>
                <a:schemeClr val="bg1"/>
              </a:solidFill>
            </a:endParaRPr>
          </a:p>
          <a:p>
            <a:pPr>
              <a:buFont typeface="Arial" pitchFamily="34" charset="0"/>
              <a:buChar char="•"/>
            </a:pPr>
            <a:r>
              <a:rPr lang="en-US" b="1" dirty="0" smtClean="0">
                <a:solidFill>
                  <a:schemeClr val="bg1"/>
                </a:solidFill>
              </a:rPr>
              <a:t> A </a:t>
            </a:r>
            <a:r>
              <a:rPr lang="en-US" b="1" dirty="0" smtClean="0">
                <a:solidFill>
                  <a:schemeClr val="bg1"/>
                </a:solidFill>
              </a:rPr>
              <a:t>huge spike is seen at 0–30 days, meaning many people book at the last minute</a:t>
            </a:r>
            <a:r>
              <a:rPr lang="en-US" b="1" dirty="0" smtClean="0">
                <a:solidFill>
                  <a:schemeClr val="bg1"/>
                </a:solidFill>
              </a:rPr>
              <a:t>.</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Majority of bookings are made less than 3 months before the trip</a:t>
            </a:r>
            <a:r>
              <a:rPr lang="en-US" b="1" dirty="0" smtClean="0">
                <a:solidFill>
                  <a:schemeClr val="bg1"/>
                </a:solidFill>
              </a:rPr>
              <a:t>.</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 Very </a:t>
            </a:r>
            <a:r>
              <a:rPr lang="en-US" b="1" dirty="0" smtClean="0">
                <a:solidFill>
                  <a:schemeClr val="bg1"/>
                </a:solidFill>
              </a:rPr>
              <a:t>few people book more than 6 months in advance</a:t>
            </a:r>
            <a:r>
              <a:rPr lang="en-US" b="1" dirty="0" smtClean="0">
                <a:solidFill>
                  <a:schemeClr val="bg1"/>
                </a:solidFill>
              </a:rPr>
              <a:t>.</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 </a:t>
            </a:r>
            <a:r>
              <a:rPr lang="en-US" b="1" dirty="0" smtClean="0">
                <a:solidFill>
                  <a:schemeClr val="bg1"/>
                </a:solidFill>
              </a:rPr>
              <a:t>Last-minute bookings (within 1 month) are very common.</a:t>
            </a:r>
          </a:p>
          <a:p>
            <a:pPr>
              <a:buFont typeface="Arial" pitchFamily="34" charset="0"/>
              <a:buChar char="•"/>
            </a:pPr>
            <a:endParaRPr lang="en-US" b="1" dirty="0">
              <a:solidFill>
                <a:schemeClr val="bg1"/>
              </a:solidFill>
            </a:endParaRPr>
          </a:p>
        </p:txBody>
      </p:sp>
      <p:sp>
        <p:nvSpPr>
          <p:cNvPr id="7" name="TextBox 6"/>
          <p:cNvSpPr txBox="1"/>
          <p:nvPr/>
        </p:nvSpPr>
        <p:spPr>
          <a:xfrm>
            <a:off x="4499992" y="1340768"/>
            <a:ext cx="3744416" cy="923330"/>
          </a:xfrm>
          <a:prstGeom prst="rect">
            <a:avLst/>
          </a:prstGeom>
          <a:noFill/>
        </p:spPr>
        <p:txBody>
          <a:bodyPr wrap="square" rtlCol="0">
            <a:spAutoFit/>
          </a:bodyPr>
          <a:lstStyle/>
          <a:p>
            <a:r>
              <a:rPr lang="en-US" b="1" dirty="0" smtClean="0">
                <a:solidFill>
                  <a:schemeClr val="bg1"/>
                </a:solidFill>
              </a:rPr>
              <a:t>How we can  help the </a:t>
            </a:r>
            <a:r>
              <a:rPr lang="en-US" b="1" dirty="0" smtClean="0">
                <a:solidFill>
                  <a:schemeClr val="bg1"/>
                </a:solidFill>
              </a:rPr>
              <a:t>business : - </a:t>
            </a:r>
            <a:r>
              <a:rPr lang="en-US" b="1" dirty="0" smtClean="0">
                <a:solidFill>
                  <a:schemeClr val="bg1"/>
                </a:solidFill>
              </a:rPr>
              <a:t>Use </a:t>
            </a:r>
            <a:r>
              <a:rPr lang="en-US" b="1" dirty="0" smtClean="0">
                <a:solidFill>
                  <a:schemeClr val="bg1"/>
                </a:solidFill>
              </a:rPr>
              <a:t>early Guest </a:t>
            </a:r>
            <a:r>
              <a:rPr lang="en-US" b="1" dirty="0" smtClean="0">
                <a:solidFill>
                  <a:schemeClr val="bg1"/>
                </a:solidFill>
              </a:rPr>
              <a:t>discounts to attract planners.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611560" y="404664"/>
            <a:ext cx="806489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smtClean="0">
                <a:latin typeface="Baskerville Old Face" pitchFamily="18" charset="0"/>
              </a:rPr>
              <a:t> </a:t>
            </a:r>
            <a:r>
              <a:rPr lang="en-US" sz="2400" b="1" dirty="0" smtClean="0">
                <a:latin typeface="Baskerville Old Face" pitchFamily="18" charset="0"/>
              </a:rPr>
              <a:t>What’s The Average Stay Length For Weekends Vs  Weekdays</a:t>
            </a:r>
            <a:endParaRPr lang="en-US" sz="2000" b="1" dirty="0">
              <a:latin typeface="Baskerville Old Face" pitchFamily="18" charset="0"/>
            </a:endParaRPr>
          </a:p>
        </p:txBody>
      </p:sp>
      <p:pic>
        <p:nvPicPr>
          <p:cNvPr id="5" name="Picture 4" descr="download (9).png"/>
          <p:cNvPicPr>
            <a:picLocks noChangeAspect="1"/>
          </p:cNvPicPr>
          <p:nvPr/>
        </p:nvPicPr>
        <p:blipFill>
          <a:blip r:embed="rId3" cstate="print"/>
          <a:stretch>
            <a:fillRect/>
          </a:stretch>
        </p:blipFill>
        <p:spPr>
          <a:xfrm>
            <a:off x="179512" y="2708920"/>
            <a:ext cx="5184659" cy="39776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p:cNvSpPr txBox="1"/>
          <p:nvPr/>
        </p:nvSpPr>
        <p:spPr>
          <a:xfrm>
            <a:off x="395536" y="1124744"/>
            <a:ext cx="5184576" cy="2031325"/>
          </a:xfrm>
          <a:prstGeom prst="rect">
            <a:avLst/>
          </a:prstGeom>
          <a:noFill/>
        </p:spPr>
        <p:txBody>
          <a:bodyPr wrap="square" rtlCol="0">
            <a:spAutoFit/>
          </a:bodyPr>
          <a:lstStyle/>
          <a:p>
            <a:pPr>
              <a:buFont typeface="Arial" pitchFamily="34" charset="0"/>
              <a:buChar char="•"/>
            </a:pPr>
            <a:r>
              <a:rPr lang="en-US" b="1" dirty="0" smtClean="0">
                <a:solidFill>
                  <a:schemeClr val="bg1"/>
                </a:solidFill>
              </a:rPr>
              <a:t> Weekend </a:t>
            </a:r>
            <a:r>
              <a:rPr lang="en-US" b="1" dirty="0" smtClean="0">
                <a:solidFill>
                  <a:schemeClr val="bg1"/>
                </a:solidFill>
              </a:rPr>
              <a:t>stays are longer: Guests stay </a:t>
            </a:r>
            <a:r>
              <a:rPr lang="en-US" b="1" dirty="0" smtClean="0">
                <a:solidFill>
                  <a:schemeClr val="bg1"/>
                </a:solidFill>
              </a:rPr>
              <a:t>-2.5 </a:t>
            </a:r>
            <a:r>
              <a:rPr lang="en-US" b="1" dirty="0" smtClean="0">
                <a:solidFill>
                  <a:schemeClr val="bg1"/>
                </a:solidFill>
              </a:rPr>
              <a:t>nights on weekends</a:t>
            </a:r>
            <a:r>
              <a:rPr lang="en-US" b="1" dirty="0" smtClean="0">
                <a:solidFill>
                  <a:schemeClr val="bg1"/>
                </a:solidFill>
              </a:rPr>
              <a:t>.</a:t>
            </a:r>
          </a:p>
          <a:p>
            <a:pPr>
              <a:buFont typeface="Arial" pitchFamily="34" charset="0"/>
              <a:buChar char="•"/>
            </a:pPr>
            <a:endParaRPr lang="en-US" b="1" dirty="0" smtClean="0">
              <a:solidFill>
                <a:schemeClr val="bg1"/>
              </a:solidFill>
            </a:endParaRPr>
          </a:p>
          <a:p>
            <a:pPr>
              <a:buFont typeface="Arial" pitchFamily="34" charset="0"/>
              <a:buChar char="•"/>
            </a:pPr>
            <a:r>
              <a:rPr lang="en-US" b="1" dirty="0" smtClean="0">
                <a:solidFill>
                  <a:schemeClr val="bg1"/>
                </a:solidFill>
              </a:rPr>
              <a:t> Weekday </a:t>
            </a:r>
            <a:r>
              <a:rPr lang="en-US" b="1" dirty="0" smtClean="0">
                <a:solidFill>
                  <a:schemeClr val="bg1"/>
                </a:solidFill>
              </a:rPr>
              <a:t>stays are shorter: Guests stay only </a:t>
            </a:r>
            <a:r>
              <a:rPr lang="en-US" b="1" dirty="0" smtClean="0">
                <a:solidFill>
                  <a:schemeClr val="bg1"/>
                </a:solidFill>
              </a:rPr>
              <a:t>-1.5 </a:t>
            </a:r>
            <a:r>
              <a:rPr lang="en-US" b="1" dirty="0" smtClean="0">
                <a:solidFill>
                  <a:schemeClr val="bg1"/>
                </a:solidFill>
              </a:rPr>
              <a:t>nights on weekdays.</a:t>
            </a:r>
          </a:p>
          <a:p>
            <a:r>
              <a:rPr lang="en-US" b="1" dirty="0" smtClean="0">
                <a:solidFill>
                  <a:schemeClr val="bg1"/>
                </a:solidFill>
              </a:rPr>
              <a:t/>
            </a:r>
            <a:br>
              <a:rPr lang="en-US" b="1" dirty="0" smtClean="0">
                <a:solidFill>
                  <a:schemeClr val="bg1"/>
                </a:solidFill>
              </a:rPr>
            </a:br>
            <a:endParaRPr lang="en-US" b="1" dirty="0">
              <a:solidFill>
                <a:schemeClr val="bg1"/>
              </a:solidFill>
            </a:endParaRPr>
          </a:p>
        </p:txBody>
      </p:sp>
      <p:sp>
        <p:nvSpPr>
          <p:cNvPr id="7" name="TextBox 6"/>
          <p:cNvSpPr txBox="1"/>
          <p:nvPr/>
        </p:nvSpPr>
        <p:spPr>
          <a:xfrm>
            <a:off x="5580112" y="2564904"/>
            <a:ext cx="3563888" cy="3970318"/>
          </a:xfrm>
          <a:prstGeom prst="rect">
            <a:avLst/>
          </a:prstGeom>
          <a:noFill/>
        </p:spPr>
        <p:txBody>
          <a:bodyPr wrap="square" rtlCol="0">
            <a:spAutoFit/>
          </a:bodyPr>
          <a:lstStyle/>
          <a:p>
            <a:r>
              <a:rPr lang="en-US" b="1" dirty="0" smtClean="0">
                <a:solidFill>
                  <a:schemeClr val="bg1"/>
                </a:solidFill>
              </a:rPr>
              <a:t>Business Tips</a:t>
            </a:r>
            <a:endParaRPr lang="en-US" dirty="0" smtClean="0">
              <a:solidFill>
                <a:schemeClr val="bg1"/>
              </a:solidFill>
            </a:endParaRPr>
          </a:p>
          <a:p>
            <a:r>
              <a:rPr lang="en-US" b="1" dirty="0" smtClean="0">
                <a:solidFill>
                  <a:schemeClr val="bg1"/>
                </a:solidFill>
              </a:rPr>
              <a:t>For Weekends</a:t>
            </a:r>
            <a:r>
              <a:rPr lang="en-US" dirty="0" smtClean="0">
                <a:solidFill>
                  <a:schemeClr val="bg1"/>
                </a:solidFill>
              </a:rPr>
              <a:t>:</a:t>
            </a:r>
          </a:p>
          <a:p>
            <a:pPr lvl="1"/>
            <a:r>
              <a:rPr lang="en-US" b="1" dirty="0" smtClean="0">
                <a:solidFill>
                  <a:schemeClr val="bg1"/>
                </a:solidFill>
              </a:rPr>
              <a:t>Offer weekend packages (e.g., "3-day getaway deals").</a:t>
            </a:r>
          </a:p>
          <a:p>
            <a:pPr lvl="1"/>
            <a:r>
              <a:rPr lang="en-US" b="1" dirty="0" smtClean="0">
                <a:solidFill>
                  <a:schemeClr val="bg1"/>
                </a:solidFill>
              </a:rPr>
              <a:t>Promote add-ons (spa, tours) to increase revenue per stay.</a:t>
            </a:r>
          </a:p>
          <a:p>
            <a:r>
              <a:rPr lang="en-US" b="1" dirty="0" smtClean="0">
                <a:solidFill>
                  <a:schemeClr val="bg1"/>
                </a:solidFill>
              </a:rPr>
              <a:t>For Weekdays:</a:t>
            </a:r>
          </a:p>
          <a:p>
            <a:pPr lvl="1"/>
            <a:r>
              <a:rPr lang="en-US" b="1" dirty="0" smtClean="0">
                <a:solidFill>
                  <a:schemeClr val="bg1"/>
                </a:solidFill>
              </a:rPr>
              <a:t>Target business travelers with fast check-in/out and work-friendly perks.</a:t>
            </a:r>
          </a:p>
          <a:p>
            <a:pPr lvl="1"/>
            <a:r>
              <a:rPr lang="en-US" b="1" dirty="0" smtClean="0">
                <a:solidFill>
                  <a:schemeClr val="bg1"/>
                </a:solidFill>
              </a:rPr>
              <a:t>Use discounts to attract more weekday bookings.</a:t>
            </a:r>
          </a:p>
          <a:p>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istockphoto-1215185063-612x612.jpg"/>
          <p:cNvPicPr>
            <a:picLocks noChangeAspect="1"/>
          </p:cNvPicPr>
          <p:nvPr/>
        </p:nvPicPr>
        <p:blipFill>
          <a:blip r:embed="rId2" cstate="print"/>
          <a:stretch>
            <a:fillRect/>
          </a:stretch>
        </p:blipFill>
        <p:spPr>
          <a:xfrm>
            <a:off x="-14515" y="29028"/>
            <a:ext cx="9144000" cy="6858000"/>
          </a:xfrm>
          <a:prstGeom prst="rect">
            <a:avLst/>
          </a:prstGeom>
        </p:spPr>
      </p:pic>
      <p:sp>
        <p:nvSpPr>
          <p:cNvPr id="4" name="TextBox 3"/>
          <p:cNvSpPr txBox="1"/>
          <p:nvPr/>
        </p:nvSpPr>
        <p:spPr>
          <a:xfrm>
            <a:off x="3203848" y="0"/>
            <a:ext cx="2376264" cy="584775"/>
          </a:xfrm>
          <a:prstGeom prst="rect">
            <a:avLst/>
          </a:prstGeom>
          <a:noFill/>
        </p:spPr>
        <p:txBody>
          <a:bodyPr wrap="square" rtlCol="0">
            <a:spAutoFit/>
          </a:bodyPr>
          <a:lstStyle/>
          <a:p>
            <a:r>
              <a:rPr lang="en-US" sz="3200" dirty="0" smtClean="0">
                <a:solidFill>
                  <a:srgbClr val="FFC000"/>
                </a:solidFill>
              </a:rPr>
              <a:t>Conclusion</a:t>
            </a:r>
            <a:endParaRPr lang="en-US" dirty="0">
              <a:solidFill>
                <a:srgbClr val="FFC000"/>
              </a:solidFill>
            </a:endParaRPr>
          </a:p>
        </p:txBody>
      </p:sp>
      <p:sp>
        <p:nvSpPr>
          <p:cNvPr id="5" name="TextBox 4"/>
          <p:cNvSpPr txBox="1"/>
          <p:nvPr/>
        </p:nvSpPr>
        <p:spPr>
          <a:xfrm>
            <a:off x="159657" y="548680"/>
            <a:ext cx="8228767" cy="400110"/>
          </a:xfrm>
          <a:prstGeom prst="rect">
            <a:avLst/>
          </a:prstGeom>
          <a:noFill/>
        </p:spPr>
        <p:txBody>
          <a:bodyPr wrap="square" rtlCol="0">
            <a:spAutoFit/>
          </a:bodyPr>
          <a:lstStyle/>
          <a:p>
            <a:pPr>
              <a:buFont typeface="Wingdings" pitchFamily="2" charset="2"/>
              <a:buChar char="v"/>
            </a:pPr>
            <a:r>
              <a:rPr lang="en-US" sz="2000" b="1" dirty="0" smtClean="0">
                <a:solidFill>
                  <a:schemeClr val="bg1"/>
                </a:solidFill>
              </a:rPr>
              <a:t> </a:t>
            </a:r>
            <a:r>
              <a:rPr lang="en-US" b="1" dirty="0" smtClean="0">
                <a:solidFill>
                  <a:schemeClr val="bg1"/>
                </a:solidFill>
              </a:rPr>
              <a:t>City </a:t>
            </a:r>
            <a:r>
              <a:rPr lang="en-US" b="1" dirty="0" smtClean="0">
                <a:solidFill>
                  <a:schemeClr val="bg1"/>
                </a:solidFill>
              </a:rPr>
              <a:t>hotels experience more cancellations than resort hotels</a:t>
            </a:r>
            <a:r>
              <a:rPr lang="en-US" sz="2000" b="1" dirty="0" smtClean="0">
                <a:solidFill>
                  <a:schemeClr val="bg1"/>
                </a:solidFill>
              </a:rPr>
              <a:t>.</a:t>
            </a:r>
            <a:endParaRPr lang="en-US" sz="2000" b="1" dirty="0">
              <a:solidFill>
                <a:schemeClr val="bg1"/>
              </a:solidFill>
            </a:endParaRPr>
          </a:p>
        </p:txBody>
      </p:sp>
      <p:sp>
        <p:nvSpPr>
          <p:cNvPr id="7" name="TextBox 6"/>
          <p:cNvSpPr txBox="1"/>
          <p:nvPr/>
        </p:nvSpPr>
        <p:spPr>
          <a:xfrm>
            <a:off x="179513" y="980728"/>
            <a:ext cx="8804830" cy="6247864"/>
          </a:xfrm>
          <a:prstGeom prst="rect">
            <a:avLst/>
          </a:prstGeom>
          <a:noFill/>
        </p:spPr>
        <p:txBody>
          <a:bodyPr wrap="square" rtlCol="0">
            <a:spAutoFit/>
          </a:bodyPr>
          <a:lstStyle/>
          <a:p>
            <a:pPr>
              <a:buFont typeface="Wingdings" pitchFamily="2" charset="2"/>
              <a:buChar char="v"/>
            </a:pPr>
            <a:r>
              <a:rPr lang="en-US" sz="2000" b="1" dirty="0" smtClean="0">
                <a:solidFill>
                  <a:schemeClr val="bg1"/>
                </a:solidFill>
              </a:rPr>
              <a:t> </a:t>
            </a:r>
            <a:r>
              <a:rPr lang="en-US" b="1" dirty="0" smtClean="0">
                <a:solidFill>
                  <a:schemeClr val="bg1"/>
                </a:solidFill>
              </a:rPr>
              <a:t>Peak bookings in July and August, showing high seasonal demand in summer.</a:t>
            </a:r>
          </a:p>
          <a:p>
            <a:r>
              <a:rPr lang="en-US" b="1" dirty="0" smtClean="0">
                <a:solidFill>
                  <a:schemeClr val="bg1"/>
                </a:solidFill>
              </a:rPr>
              <a:t>Lowest in January and November, indicating off-season</a:t>
            </a:r>
            <a:r>
              <a:rPr lang="en-US" b="1" dirty="0" smtClean="0">
                <a:solidFill>
                  <a:schemeClr val="bg1"/>
                </a:solidFill>
              </a:rPr>
              <a:t>.</a:t>
            </a:r>
          </a:p>
          <a:p>
            <a:endParaRPr lang="en-US" b="1" dirty="0" smtClean="0">
              <a:solidFill>
                <a:schemeClr val="bg1"/>
              </a:solidFill>
            </a:endParaRPr>
          </a:p>
          <a:p>
            <a:pPr>
              <a:buFont typeface="Wingdings" pitchFamily="2" charset="2"/>
              <a:buChar char="v"/>
            </a:pPr>
            <a:r>
              <a:rPr lang="en-US" b="1" dirty="0" smtClean="0">
                <a:solidFill>
                  <a:schemeClr val="bg1"/>
                </a:solidFill>
              </a:rPr>
              <a:t> 2016 had the highest share of bookings.</a:t>
            </a:r>
          </a:p>
          <a:p>
            <a:r>
              <a:rPr lang="en-US" b="1" dirty="0" smtClean="0">
                <a:solidFill>
                  <a:schemeClr val="bg1"/>
                </a:solidFill>
              </a:rPr>
              <a:t>There was steady growth from 2015 to </a:t>
            </a:r>
            <a:r>
              <a:rPr lang="en-US" b="1" dirty="0" smtClean="0">
                <a:solidFill>
                  <a:schemeClr val="bg1"/>
                </a:solidFill>
              </a:rPr>
              <a:t>2017</a:t>
            </a:r>
          </a:p>
          <a:p>
            <a:endParaRPr lang="en-US" b="1" dirty="0" smtClean="0">
              <a:solidFill>
                <a:schemeClr val="bg1"/>
              </a:solidFill>
            </a:endParaRPr>
          </a:p>
          <a:p>
            <a:pPr>
              <a:buFont typeface="Wingdings" pitchFamily="2" charset="2"/>
              <a:buChar char="v"/>
            </a:pPr>
            <a:r>
              <a:rPr lang="en-US" b="1" dirty="0" smtClean="0">
                <a:solidFill>
                  <a:schemeClr val="bg1"/>
                </a:solidFill>
              </a:rPr>
              <a:t>BB (Bed &amp; Breakfast) is the most preferred by a huge margin.</a:t>
            </a:r>
          </a:p>
          <a:p>
            <a:r>
              <a:rPr lang="en-US" b="1" dirty="0" smtClean="0">
                <a:solidFill>
                  <a:schemeClr val="bg1"/>
                </a:solidFill>
              </a:rPr>
              <a:t>Other </a:t>
            </a:r>
            <a:r>
              <a:rPr lang="en-US" b="1" dirty="0" smtClean="0">
                <a:solidFill>
                  <a:schemeClr val="bg1"/>
                </a:solidFill>
              </a:rPr>
              <a:t>types like Half Board (HB) and Self-Catering (SC) are far less common</a:t>
            </a:r>
            <a:r>
              <a:rPr lang="en-US" b="1" dirty="0" smtClean="0">
                <a:solidFill>
                  <a:schemeClr val="bg1"/>
                </a:solidFill>
              </a:rPr>
              <a:t>.</a:t>
            </a:r>
          </a:p>
          <a:p>
            <a:endParaRPr lang="en-US" b="1" dirty="0" smtClean="0">
              <a:solidFill>
                <a:schemeClr val="bg1"/>
              </a:solidFill>
            </a:endParaRPr>
          </a:p>
          <a:p>
            <a:pPr>
              <a:buFont typeface="Wingdings" pitchFamily="2" charset="2"/>
              <a:buChar char="v"/>
            </a:pPr>
            <a:r>
              <a:rPr lang="en-US" b="1" dirty="0" smtClean="0">
                <a:solidFill>
                  <a:schemeClr val="bg1"/>
                </a:solidFill>
              </a:rPr>
              <a:t> City Hotels received more bookings overall compared to Resort Hotels</a:t>
            </a:r>
            <a:r>
              <a:rPr lang="en-US" b="1" dirty="0" smtClean="0">
                <a:solidFill>
                  <a:schemeClr val="bg1"/>
                </a:solidFill>
              </a:rPr>
              <a:t>.</a:t>
            </a:r>
          </a:p>
          <a:p>
            <a:endParaRPr lang="en-US" b="1" dirty="0" smtClean="0">
              <a:solidFill>
                <a:schemeClr val="bg1"/>
              </a:solidFill>
            </a:endParaRPr>
          </a:p>
          <a:p>
            <a:pPr>
              <a:buFont typeface="Wingdings" pitchFamily="2" charset="2"/>
              <a:buChar char="v"/>
            </a:pPr>
            <a:r>
              <a:rPr lang="en-US" b="1" dirty="0" smtClean="0">
                <a:solidFill>
                  <a:schemeClr val="bg1"/>
                </a:solidFill>
              </a:rPr>
              <a:t>Portugal (PRT) leads by a large margin in bookings.</a:t>
            </a:r>
          </a:p>
          <a:p>
            <a:r>
              <a:rPr lang="en-US" b="1" dirty="0" smtClean="0">
                <a:solidFill>
                  <a:schemeClr val="bg1"/>
                </a:solidFill>
              </a:rPr>
              <a:t>Other top contributors include UK (GBR), France (FRA), and Spain (ESP</a:t>
            </a:r>
            <a:r>
              <a:rPr lang="en-US" b="1" dirty="0" smtClean="0">
                <a:solidFill>
                  <a:schemeClr val="bg1"/>
                </a:solidFill>
              </a:rPr>
              <a:t>).</a:t>
            </a:r>
          </a:p>
          <a:p>
            <a:endParaRPr lang="en-US" b="1" dirty="0" smtClean="0">
              <a:solidFill>
                <a:schemeClr val="bg1"/>
              </a:solidFill>
            </a:endParaRPr>
          </a:p>
          <a:p>
            <a:pPr>
              <a:buFont typeface="Wingdings" pitchFamily="2" charset="2"/>
              <a:buChar char="v"/>
            </a:pPr>
            <a:r>
              <a:rPr lang="en-US" b="1" dirty="0" smtClean="0">
                <a:solidFill>
                  <a:schemeClr val="bg1"/>
                </a:solidFill>
              </a:rPr>
              <a:t> City Hotels charge higher rates compared to Resort Hotels</a:t>
            </a:r>
            <a:r>
              <a:rPr lang="en-US" b="1" dirty="0" smtClean="0">
                <a:solidFill>
                  <a:schemeClr val="bg1"/>
                </a:solidFill>
              </a:rPr>
              <a:t>.</a:t>
            </a:r>
          </a:p>
          <a:p>
            <a:pPr>
              <a:buFont typeface="Wingdings" pitchFamily="2" charset="2"/>
              <a:buChar char="v"/>
            </a:pPr>
            <a:endParaRPr lang="en-US" b="1" dirty="0" smtClean="0">
              <a:solidFill>
                <a:schemeClr val="bg1"/>
              </a:solidFill>
            </a:endParaRPr>
          </a:p>
          <a:p>
            <a:pPr>
              <a:buFont typeface="Wingdings" pitchFamily="2" charset="2"/>
              <a:buChar char="v"/>
            </a:pPr>
            <a:r>
              <a:rPr lang="en-US" b="1" dirty="0" smtClean="0">
                <a:solidFill>
                  <a:schemeClr val="bg1"/>
                </a:solidFill>
              </a:rPr>
              <a:t> Most guests book close to the check-in date, especially within the first 50 days.</a:t>
            </a:r>
          </a:p>
          <a:p>
            <a:r>
              <a:rPr lang="en-US" b="1" dirty="0" smtClean="0">
                <a:solidFill>
                  <a:schemeClr val="bg1"/>
                </a:solidFill>
              </a:rPr>
              <a:t>Very few bookings are made more than 200 days in advance</a:t>
            </a:r>
            <a:r>
              <a:rPr lang="en-US" b="1" dirty="0" smtClean="0">
                <a:solidFill>
                  <a:schemeClr val="bg1"/>
                </a:solidFill>
              </a:rPr>
              <a:t>.</a:t>
            </a:r>
          </a:p>
          <a:p>
            <a:endParaRPr lang="en-US" b="1" dirty="0" smtClean="0">
              <a:solidFill>
                <a:schemeClr val="bg1"/>
              </a:solidFill>
            </a:endParaRPr>
          </a:p>
          <a:p>
            <a:pPr>
              <a:buFont typeface="Wingdings" pitchFamily="2" charset="2"/>
              <a:buChar char="v"/>
            </a:pPr>
            <a:r>
              <a:rPr lang="en-US" b="1" dirty="0" smtClean="0">
                <a:solidFill>
                  <a:schemeClr val="bg1"/>
                </a:solidFill>
              </a:rPr>
              <a:t> Weekday stays are longer (2.5 nights) than weekend stays (1 night), showing guests prefer extended visits during the week.</a:t>
            </a:r>
          </a:p>
          <a:p>
            <a:pPr>
              <a:buFont typeface="Wingdings" pitchFamily="2" charset="2"/>
              <a:buChar char="v"/>
            </a:pP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2123728" y="3068960"/>
            <a:ext cx="5688632" cy="769441"/>
          </a:xfrm>
          <a:prstGeom prst="rect">
            <a:avLst/>
          </a:prstGeom>
          <a:noFill/>
        </p:spPr>
        <p:txBody>
          <a:bodyPr wrap="square" rtlCol="0">
            <a:spAutoFit/>
          </a:bodyPr>
          <a:lstStyle/>
          <a:p>
            <a:r>
              <a:rPr lang="en-US" sz="4400" b="1" i="1" dirty="0" smtClean="0">
                <a:solidFill>
                  <a:schemeClr val="tx2">
                    <a:lumMod val="60000"/>
                    <a:lumOff val="40000"/>
                  </a:schemeClr>
                </a:solidFill>
                <a:latin typeface="Baskerville Old Face" pitchFamily="18" charset="0"/>
              </a:rPr>
              <a:t>Any Questions ?</a:t>
            </a:r>
            <a:endParaRPr lang="en-US" sz="4400" b="1" i="1" dirty="0">
              <a:solidFill>
                <a:schemeClr val="tx2">
                  <a:lumMod val="60000"/>
                  <a:lumOff val="40000"/>
                </a:schemeClr>
              </a:solidFill>
              <a:latin typeface="Baskerville Old Face"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2627784" y="2852936"/>
            <a:ext cx="4032448" cy="769441"/>
          </a:xfrm>
          <a:prstGeom prst="rect">
            <a:avLst/>
          </a:prstGeom>
          <a:noFill/>
        </p:spPr>
        <p:txBody>
          <a:bodyPr wrap="square" rtlCol="0">
            <a:spAutoFit/>
          </a:bodyPr>
          <a:lstStyle/>
          <a:p>
            <a:r>
              <a:rPr lang="en-US" sz="4400" i="1" dirty="0" smtClean="0">
                <a:solidFill>
                  <a:srgbClr val="FFFF00"/>
                </a:solidFill>
                <a:latin typeface="Algerian" pitchFamily="82" charset="0"/>
              </a:rPr>
              <a:t>Thank You</a:t>
            </a:r>
            <a:endParaRPr lang="en-US" sz="4400" i="1" dirty="0">
              <a:solidFill>
                <a:srgbClr val="FFFF00"/>
              </a:solidFill>
              <a:latin typeface="Algerian" pitchFamily="82" charset="0"/>
            </a:endParaRPr>
          </a:p>
        </p:txBody>
      </p:sp>
      <p:sp>
        <p:nvSpPr>
          <p:cNvPr id="5" name="TextBox 4"/>
          <p:cNvSpPr txBox="1"/>
          <p:nvPr/>
        </p:nvSpPr>
        <p:spPr>
          <a:xfrm>
            <a:off x="251520" y="4365104"/>
            <a:ext cx="8280920" cy="1384995"/>
          </a:xfrm>
          <a:prstGeom prst="rect">
            <a:avLst/>
          </a:prstGeom>
          <a:noFill/>
        </p:spPr>
        <p:txBody>
          <a:bodyPr wrap="square" rtlCol="0">
            <a:spAutoFit/>
          </a:bodyPr>
          <a:lstStyle/>
          <a:p>
            <a:r>
              <a:rPr lang="en-US" sz="2000" dirty="0" smtClean="0">
                <a:solidFill>
                  <a:schemeClr val="accent3"/>
                </a:solidFill>
              </a:rPr>
              <a:t>Thank  You  All For Your Time And Attention. I Appreciate The                                 Opportunity To Share This Information With You .</a:t>
            </a:r>
          </a:p>
          <a:p>
            <a:endParaRPr lang="en-US" sz="2000" dirty="0" smtClean="0">
              <a:solidFill>
                <a:schemeClr val="accent3"/>
              </a:solidFill>
            </a:endParaRPr>
          </a:p>
          <a:p>
            <a:r>
              <a:rPr lang="en-US" sz="2400" dirty="0" smtClean="0">
                <a:solidFill>
                  <a:schemeClr val="accent3"/>
                </a:solidFill>
              </a:rPr>
              <a:t>               Thank You Again For Being A Great Audience.</a:t>
            </a:r>
            <a:endParaRPr lang="en-US" sz="2400"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pring-Forest-PPT-Backgrounds-1100x580.jpg"/>
          <p:cNvPicPr>
            <a:picLocks noChangeAspect="1"/>
          </p:cNvPicPr>
          <p:nvPr/>
        </p:nvPicPr>
        <p:blipFill>
          <a:blip r:embed="rId2" cstate="print"/>
          <a:stretch>
            <a:fillRect/>
          </a:stretch>
        </p:blipFill>
        <p:spPr>
          <a:xfrm>
            <a:off x="0" y="0"/>
            <a:ext cx="9144000" cy="6858000"/>
          </a:xfrm>
          <a:prstGeom prst="rect">
            <a:avLst/>
          </a:prstGeom>
          <a:ln>
            <a:noFill/>
          </a:ln>
          <a:effectLst>
            <a:outerShdw blurRad="190500" algn="tl" rotWithShape="0">
              <a:srgbClr val="000000">
                <a:alpha val="70000"/>
              </a:srgbClr>
            </a:outerShdw>
          </a:effectLst>
        </p:spPr>
      </p:pic>
      <p:sp>
        <p:nvSpPr>
          <p:cNvPr id="4" name="TextBox 3"/>
          <p:cNvSpPr txBox="1"/>
          <p:nvPr/>
        </p:nvSpPr>
        <p:spPr>
          <a:xfrm>
            <a:off x="2699792" y="404664"/>
            <a:ext cx="5112568" cy="461665"/>
          </a:xfrm>
          <a:prstGeom prst="rect">
            <a:avLst/>
          </a:prstGeom>
          <a:noFill/>
        </p:spPr>
        <p:txBody>
          <a:bodyPr wrap="square" rtlCol="0">
            <a:spAutoFit/>
          </a:bodyPr>
          <a:lstStyle/>
          <a:p>
            <a:r>
              <a:rPr lang="en-US" sz="2400" dirty="0" smtClean="0">
                <a:latin typeface="Algerian" pitchFamily="82" charset="0"/>
              </a:rPr>
              <a:t>Point For Discussion</a:t>
            </a:r>
            <a:endParaRPr lang="en-US" sz="2400" dirty="0">
              <a:latin typeface="Algerian" pitchFamily="82" charset="0"/>
            </a:endParaRPr>
          </a:p>
        </p:txBody>
      </p:sp>
      <p:sp>
        <p:nvSpPr>
          <p:cNvPr id="6" name="TextBox 5"/>
          <p:cNvSpPr txBox="1"/>
          <p:nvPr/>
        </p:nvSpPr>
        <p:spPr>
          <a:xfrm>
            <a:off x="1998170" y="1788322"/>
            <a:ext cx="3638502" cy="2862322"/>
          </a:xfrm>
          <a:prstGeom prst="rect">
            <a:avLst/>
          </a:prstGeom>
          <a:noFill/>
        </p:spPr>
        <p:txBody>
          <a:bodyPr wrap="square" rtlCol="0">
            <a:spAutoFit/>
          </a:bodyPr>
          <a:lstStyle/>
          <a:p>
            <a:pPr>
              <a:buFont typeface="Arial" pitchFamily="34" charset="0"/>
              <a:buChar char="•"/>
            </a:pPr>
            <a:r>
              <a:rPr lang="en-US" dirty="0" smtClean="0"/>
              <a:t> </a:t>
            </a:r>
            <a:r>
              <a:rPr lang="en-US" sz="2000" b="1" i="1" dirty="0" smtClean="0">
                <a:solidFill>
                  <a:schemeClr val="tx2">
                    <a:lumMod val="50000"/>
                  </a:schemeClr>
                </a:solidFill>
              </a:rPr>
              <a:t>Summary Of Data</a:t>
            </a:r>
          </a:p>
          <a:p>
            <a:endParaRPr lang="en-US" sz="2000" b="1" i="1" dirty="0" smtClean="0">
              <a:solidFill>
                <a:schemeClr val="tx2">
                  <a:lumMod val="50000"/>
                </a:schemeClr>
              </a:solidFill>
            </a:endParaRPr>
          </a:p>
          <a:p>
            <a:pPr>
              <a:buFont typeface="Arial" pitchFamily="34" charset="0"/>
              <a:buChar char="•"/>
            </a:pPr>
            <a:r>
              <a:rPr lang="en-US" sz="2000" b="1" i="1" dirty="0">
                <a:solidFill>
                  <a:schemeClr val="tx2">
                    <a:lumMod val="50000"/>
                  </a:schemeClr>
                </a:solidFill>
              </a:rPr>
              <a:t> </a:t>
            </a:r>
            <a:r>
              <a:rPr lang="en-US" sz="2000" b="1" i="1" dirty="0" smtClean="0">
                <a:solidFill>
                  <a:schemeClr val="tx2">
                    <a:lumMod val="50000"/>
                  </a:schemeClr>
                </a:solidFill>
              </a:rPr>
              <a:t>Data Wrangling</a:t>
            </a:r>
          </a:p>
          <a:p>
            <a:endParaRPr lang="en-US" sz="2000" b="1" i="1" dirty="0" smtClean="0">
              <a:solidFill>
                <a:schemeClr val="tx2">
                  <a:lumMod val="50000"/>
                </a:schemeClr>
              </a:solidFill>
            </a:endParaRPr>
          </a:p>
          <a:p>
            <a:pPr>
              <a:buFont typeface="Arial" pitchFamily="34" charset="0"/>
              <a:buChar char="•"/>
            </a:pPr>
            <a:r>
              <a:rPr lang="en-US" sz="2000" b="1" i="1" dirty="0">
                <a:solidFill>
                  <a:schemeClr val="tx2">
                    <a:lumMod val="50000"/>
                  </a:schemeClr>
                </a:solidFill>
              </a:rPr>
              <a:t> </a:t>
            </a:r>
            <a:r>
              <a:rPr lang="en-US" sz="2000" b="1" i="1" dirty="0" smtClean="0">
                <a:solidFill>
                  <a:schemeClr val="tx2">
                    <a:lumMod val="50000"/>
                  </a:schemeClr>
                </a:solidFill>
              </a:rPr>
              <a:t>Data Analysis</a:t>
            </a:r>
          </a:p>
          <a:p>
            <a:endParaRPr lang="en-US" sz="2000" b="1" i="1" dirty="0" smtClean="0">
              <a:solidFill>
                <a:schemeClr val="tx2">
                  <a:lumMod val="50000"/>
                </a:schemeClr>
              </a:solidFill>
            </a:endParaRPr>
          </a:p>
          <a:p>
            <a:pPr>
              <a:buFont typeface="Arial" pitchFamily="34" charset="0"/>
              <a:buChar char="•"/>
            </a:pPr>
            <a:r>
              <a:rPr lang="en-US" sz="2000" b="1" i="1" dirty="0">
                <a:solidFill>
                  <a:schemeClr val="tx2">
                    <a:lumMod val="50000"/>
                  </a:schemeClr>
                </a:solidFill>
              </a:rPr>
              <a:t> </a:t>
            </a:r>
            <a:r>
              <a:rPr lang="en-US" sz="2000" b="1" i="1" dirty="0" smtClean="0">
                <a:solidFill>
                  <a:schemeClr val="tx2">
                    <a:lumMod val="50000"/>
                  </a:schemeClr>
                </a:solidFill>
              </a:rPr>
              <a:t>Data Visualization</a:t>
            </a:r>
          </a:p>
          <a:p>
            <a:endParaRPr lang="en-US" sz="2000" b="1" i="1" dirty="0" smtClean="0">
              <a:solidFill>
                <a:schemeClr val="tx2">
                  <a:lumMod val="50000"/>
                </a:schemeClr>
              </a:solidFill>
            </a:endParaRPr>
          </a:p>
          <a:p>
            <a:pPr>
              <a:buFont typeface="Arial" pitchFamily="34" charset="0"/>
              <a:buChar char="•"/>
            </a:pPr>
            <a:r>
              <a:rPr lang="en-US" sz="2000" b="1" i="1" dirty="0">
                <a:solidFill>
                  <a:schemeClr val="tx2">
                    <a:lumMod val="50000"/>
                  </a:schemeClr>
                </a:solidFill>
              </a:rPr>
              <a:t> </a:t>
            </a:r>
            <a:r>
              <a:rPr lang="en-US" sz="2000" b="1" i="1" dirty="0" smtClean="0">
                <a:solidFill>
                  <a:schemeClr val="tx2">
                    <a:lumMod val="50000"/>
                  </a:schemeClr>
                </a:solidFill>
              </a:rPr>
              <a:t>Conclusion</a:t>
            </a:r>
            <a:endParaRPr lang="en-US" b="1" i="1" dirty="0">
              <a:solidFill>
                <a:schemeClr val="tx2">
                  <a:lumMod val="50000"/>
                </a:schemeClr>
              </a:solidFill>
            </a:endParaRPr>
          </a:p>
        </p:txBody>
      </p:sp>
      <p:pic>
        <p:nvPicPr>
          <p:cNvPr id="7" name="Picture 6" descr="Screenshot 2025-04-11 100718.png"/>
          <p:cNvPicPr>
            <a:picLocks noChangeAspect="1"/>
          </p:cNvPicPr>
          <p:nvPr/>
        </p:nvPicPr>
        <p:blipFill>
          <a:blip r:embed="rId3" cstate="print"/>
          <a:stretch>
            <a:fillRect/>
          </a:stretch>
        </p:blipFill>
        <p:spPr>
          <a:xfrm>
            <a:off x="4572000" y="1052736"/>
            <a:ext cx="4320480" cy="482453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82e195fa841d5936e56aee3690771218.jpg"/>
          <p:cNvPicPr>
            <a:picLocks noChangeAspect="1"/>
          </p:cNvPicPr>
          <p:nvPr/>
        </p:nvPicPr>
        <p:blipFill>
          <a:blip r:embed="rId2" cstate="print"/>
          <a:stretch>
            <a:fillRect/>
          </a:stretch>
        </p:blipFill>
        <p:spPr>
          <a:xfrm>
            <a:off x="0" y="-188640"/>
            <a:ext cx="9144000" cy="7046640"/>
          </a:xfrm>
          <a:prstGeom prst="rect">
            <a:avLst/>
          </a:prstGeom>
          <a:ln>
            <a:noFill/>
          </a:ln>
          <a:effectLst>
            <a:outerShdw blurRad="190500" algn="tl" rotWithShape="0">
              <a:srgbClr val="000000">
                <a:alpha val="70000"/>
              </a:srgbClr>
            </a:outerShdw>
          </a:effectLst>
        </p:spPr>
      </p:pic>
      <p:sp>
        <p:nvSpPr>
          <p:cNvPr id="4" name="TextBox 3"/>
          <p:cNvSpPr txBox="1"/>
          <p:nvPr/>
        </p:nvSpPr>
        <p:spPr>
          <a:xfrm>
            <a:off x="2627784" y="260648"/>
            <a:ext cx="5405742" cy="523220"/>
          </a:xfrm>
          <a:prstGeom prst="rect">
            <a:avLst/>
          </a:prstGeom>
          <a:noFill/>
        </p:spPr>
        <p:txBody>
          <a:bodyPr wrap="square" rtlCol="0">
            <a:spAutoFit/>
          </a:bodyPr>
          <a:lstStyle/>
          <a:p>
            <a:r>
              <a:rPr lang="en-US" sz="2800" dirty="0" smtClean="0">
                <a:solidFill>
                  <a:schemeClr val="bg1"/>
                </a:solidFill>
                <a:latin typeface="Algerian" pitchFamily="82" charset="0"/>
              </a:rPr>
              <a:t>Summary</a:t>
            </a:r>
            <a:r>
              <a:rPr lang="en-US" sz="2400" dirty="0" smtClean="0">
                <a:solidFill>
                  <a:schemeClr val="bg1"/>
                </a:solidFill>
                <a:latin typeface="Algerian" pitchFamily="82" charset="0"/>
              </a:rPr>
              <a:t> </a:t>
            </a:r>
            <a:r>
              <a:rPr lang="en-US" sz="2800" dirty="0" smtClean="0">
                <a:solidFill>
                  <a:schemeClr val="bg1"/>
                </a:solidFill>
                <a:latin typeface="Algerian" pitchFamily="82" charset="0"/>
              </a:rPr>
              <a:t>Of Data</a:t>
            </a:r>
            <a:endParaRPr lang="en-US" sz="2800" dirty="0">
              <a:solidFill>
                <a:schemeClr val="bg1"/>
              </a:solidFill>
              <a:latin typeface="Algerian" pitchFamily="82" charset="0"/>
            </a:endParaRPr>
          </a:p>
        </p:txBody>
      </p:sp>
      <p:sp>
        <p:nvSpPr>
          <p:cNvPr id="5" name="TextBox 4"/>
          <p:cNvSpPr txBox="1"/>
          <p:nvPr/>
        </p:nvSpPr>
        <p:spPr>
          <a:xfrm>
            <a:off x="251520" y="1268760"/>
            <a:ext cx="5832648" cy="707886"/>
          </a:xfrm>
          <a:prstGeom prst="rect">
            <a:avLst/>
          </a:prstGeom>
          <a:noFill/>
        </p:spPr>
        <p:txBody>
          <a:bodyPr wrap="square" rtlCol="0">
            <a:spAutoFit/>
          </a:bodyPr>
          <a:lstStyle/>
          <a:p>
            <a:pPr>
              <a:buFont typeface="Wingdings" pitchFamily="2" charset="2"/>
              <a:buChar char="v"/>
            </a:pPr>
            <a:r>
              <a:rPr lang="en-US" sz="2000" dirty="0" smtClean="0">
                <a:solidFill>
                  <a:schemeClr val="bg1"/>
                </a:solidFill>
              </a:rPr>
              <a:t> The Dataset Has A Shape Of 119,390  Which Mean That It Contains 119,390 Rows And 32 Columns</a:t>
            </a:r>
            <a:endParaRPr lang="en-US" sz="2000" dirty="0">
              <a:solidFill>
                <a:schemeClr val="bg1"/>
              </a:solidFill>
            </a:endParaRPr>
          </a:p>
        </p:txBody>
      </p:sp>
      <p:sp>
        <p:nvSpPr>
          <p:cNvPr id="7" name="TextBox 6"/>
          <p:cNvSpPr txBox="1"/>
          <p:nvPr/>
        </p:nvSpPr>
        <p:spPr>
          <a:xfrm>
            <a:off x="683568" y="2276872"/>
            <a:ext cx="6136266" cy="1015663"/>
          </a:xfrm>
          <a:prstGeom prst="rect">
            <a:avLst/>
          </a:prstGeom>
          <a:noFill/>
        </p:spPr>
        <p:txBody>
          <a:bodyPr wrap="square" rtlCol="0">
            <a:spAutoFit/>
          </a:bodyPr>
          <a:lstStyle/>
          <a:p>
            <a:pPr>
              <a:buFont typeface="Wingdings" pitchFamily="2" charset="2"/>
              <a:buChar char="v"/>
            </a:pPr>
            <a:r>
              <a:rPr lang="en-US" sz="2000" dirty="0" smtClean="0">
                <a:solidFill>
                  <a:schemeClr val="bg1"/>
                </a:solidFill>
              </a:rPr>
              <a:t>This  Data Set Contain Booking Information For A City Hotel And Resort Hotel</a:t>
            </a:r>
          </a:p>
          <a:p>
            <a:endParaRPr lang="en-US" sz="2000" dirty="0" smtClean="0">
              <a:solidFill>
                <a:schemeClr val="bg1"/>
              </a:solidFill>
            </a:endParaRPr>
          </a:p>
        </p:txBody>
      </p:sp>
      <p:sp>
        <p:nvSpPr>
          <p:cNvPr id="9" name="TextBox 8"/>
          <p:cNvSpPr txBox="1"/>
          <p:nvPr/>
        </p:nvSpPr>
        <p:spPr>
          <a:xfrm>
            <a:off x="323528" y="3284984"/>
            <a:ext cx="5175030" cy="1200329"/>
          </a:xfrm>
          <a:prstGeom prst="rect">
            <a:avLst/>
          </a:prstGeom>
          <a:noFill/>
        </p:spPr>
        <p:txBody>
          <a:bodyPr wrap="square" rtlCol="0">
            <a:spAutoFit/>
          </a:bodyPr>
          <a:lstStyle/>
          <a:p>
            <a:pPr>
              <a:buFont typeface="Wingdings" pitchFamily="2" charset="2"/>
              <a:buChar char="v"/>
            </a:pPr>
            <a:r>
              <a:rPr lang="en-US" dirty="0" smtClean="0">
                <a:solidFill>
                  <a:schemeClr val="bg1"/>
                </a:solidFill>
              </a:rPr>
              <a:t> It Includes Information Such As When The Booking Was Made, Length Of  Stay , Lead Time, And An Arrival Date Year ,  Repetition Of Guests , their Food Choices Among Other Things.</a:t>
            </a:r>
            <a:endParaRPr lang="en-US" dirty="0">
              <a:solidFill>
                <a:schemeClr val="bg1"/>
              </a:solidFill>
            </a:endParaRPr>
          </a:p>
        </p:txBody>
      </p:sp>
      <p:sp>
        <p:nvSpPr>
          <p:cNvPr id="10" name="TextBox 9"/>
          <p:cNvSpPr txBox="1"/>
          <p:nvPr/>
        </p:nvSpPr>
        <p:spPr>
          <a:xfrm>
            <a:off x="1213672" y="4862225"/>
            <a:ext cx="6148424" cy="1477328"/>
          </a:xfrm>
          <a:prstGeom prst="rect">
            <a:avLst/>
          </a:prstGeom>
          <a:noFill/>
        </p:spPr>
        <p:txBody>
          <a:bodyPr wrap="square" rtlCol="0">
            <a:spAutoFit/>
          </a:bodyPr>
          <a:lstStyle/>
          <a:p>
            <a:pPr>
              <a:buFont typeface="Wingdings" pitchFamily="2" charset="2"/>
              <a:buChar char="v"/>
            </a:pPr>
            <a:r>
              <a:rPr lang="en-US" dirty="0" smtClean="0">
                <a:solidFill>
                  <a:schemeClr val="bg1"/>
                </a:solidFill>
              </a:rPr>
              <a:t> Before Visualize Any Data From The Dataset We will Do The  Data Cleaning As To Fill Any Null Values And Delete Any Duplicate Values After We Have To Do Data Wrangling. </a:t>
            </a:r>
          </a:p>
          <a:p>
            <a:endParaRPr lang="en-US" dirty="0" smtClean="0">
              <a:solidFill>
                <a:schemeClr val="bg1"/>
              </a:solidFill>
            </a:endParaRPr>
          </a:p>
          <a:p>
            <a:pPr>
              <a:buFont typeface="Wingdings" pitchFamily="2" charset="2"/>
              <a:buChar char="v"/>
            </a:pPr>
            <a:r>
              <a:rPr lang="en-US" dirty="0" smtClean="0">
                <a:solidFill>
                  <a:schemeClr val="bg1"/>
                </a:solidFill>
              </a:rPr>
              <a:t>And We Will  Also Take Help Of Charts For Better Analysis.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pring-Forest-PPT-Backgrounds-1100x580.jpg"/>
          <p:cNvPicPr>
            <a:picLocks noChangeAspect="1"/>
          </p:cNvPicPr>
          <p:nvPr/>
        </p:nvPicPr>
        <p:blipFill>
          <a:blip r:embed="rId2" cstate="print"/>
          <a:stretch>
            <a:fillRect/>
          </a:stretch>
        </p:blipFill>
        <p:spPr>
          <a:xfrm>
            <a:off x="0" y="0"/>
            <a:ext cx="9144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2843808" y="404664"/>
            <a:ext cx="4104456" cy="584775"/>
          </a:xfrm>
          <a:prstGeom prst="rect">
            <a:avLst/>
          </a:prstGeom>
          <a:noFill/>
        </p:spPr>
        <p:txBody>
          <a:bodyPr wrap="square" rtlCol="0">
            <a:spAutoFit/>
          </a:bodyPr>
          <a:lstStyle/>
          <a:p>
            <a:r>
              <a:rPr lang="en-US" sz="3200" dirty="0" smtClean="0">
                <a:latin typeface="Algerian" pitchFamily="82" charset="0"/>
              </a:rPr>
              <a:t>Data Wrangling</a:t>
            </a:r>
            <a:endParaRPr lang="en-US" sz="3200" dirty="0">
              <a:latin typeface="Algerian" pitchFamily="82" charset="0"/>
            </a:endParaRPr>
          </a:p>
        </p:txBody>
      </p:sp>
      <p:sp>
        <p:nvSpPr>
          <p:cNvPr id="6" name="TextBox 5"/>
          <p:cNvSpPr txBox="1"/>
          <p:nvPr/>
        </p:nvSpPr>
        <p:spPr>
          <a:xfrm>
            <a:off x="1642233" y="2262124"/>
            <a:ext cx="7488832" cy="2246769"/>
          </a:xfrm>
          <a:prstGeom prst="rect">
            <a:avLst/>
          </a:prstGeom>
          <a:noFill/>
        </p:spPr>
        <p:txBody>
          <a:bodyPr wrap="square" rtlCol="0">
            <a:spAutoFit/>
          </a:bodyPr>
          <a:lstStyle/>
          <a:p>
            <a:pPr>
              <a:buFont typeface="Wingdings" pitchFamily="2" charset="2"/>
              <a:buChar char="Ø"/>
            </a:pPr>
            <a:r>
              <a:rPr lang="en-US" sz="2000" b="1" dirty="0" smtClean="0">
                <a:latin typeface="Bodoni MT" pitchFamily="18" charset="0"/>
              </a:rPr>
              <a:t>Remove Duplicates :- We Found 31,994 Duplicate Rows In The Dataset. These Rows Were Removed To Maintain Data Accuracy And Eliminate Redundancy During Analysis.</a:t>
            </a:r>
          </a:p>
          <a:p>
            <a:endParaRPr lang="en-US" sz="2000" b="1" dirty="0" smtClean="0">
              <a:latin typeface="Bodoni MT" pitchFamily="18" charset="0"/>
            </a:endParaRPr>
          </a:p>
          <a:p>
            <a:pPr>
              <a:buFont typeface="Wingdings" pitchFamily="2" charset="2"/>
              <a:buChar char="Ø"/>
            </a:pPr>
            <a:r>
              <a:rPr lang="en-US" sz="2000" b="1" dirty="0" smtClean="0">
                <a:latin typeface="Bodoni MT" pitchFamily="18" charset="0"/>
              </a:rPr>
              <a:t>Added New </a:t>
            </a:r>
            <a:r>
              <a:rPr lang="en-US" sz="2000" b="1" dirty="0" smtClean="0">
                <a:latin typeface="Bodoni MT" pitchFamily="18" charset="0"/>
              </a:rPr>
              <a:t>Columns </a:t>
            </a:r>
            <a:r>
              <a:rPr lang="en-US" sz="2000" b="1" dirty="0" smtClean="0">
                <a:latin typeface="Bodoni MT" pitchFamily="18" charset="0"/>
              </a:rPr>
              <a:t>: </a:t>
            </a:r>
            <a:r>
              <a:rPr lang="en-US" sz="2000" b="1" dirty="0" smtClean="0">
                <a:latin typeface="Bodoni MT" pitchFamily="18" charset="0"/>
              </a:rPr>
              <a:t>total stay </a:t>
            </a:r>
            <a:r>
              <a:rPr lang="en-US" sz="2000" b="1" dirty="0" smtClean="0">
                <a:latin typeface="Bodoni MT" pitchFamily="18" charset="0"/>
              </a:rPr>
              <a:t>(weekend + weekday nights)</a:t>
            </a:r>
          </a:p>
          <a:p>
            <a:endParaRPr lang="en-US" sz="2000" b="1" dirty="0" smtClean="0">
              <a:latin typeface="Bodoni MT" pitchFamily="18" charset="0"/>
            </a:endParaRPr>
          </a:p>
          <a:p>
            <a:pPr>
              <a:buFont typeface="Wingdings" pitchFamily="2" charset="2"/>
              <a:buChar char="Ø"/>
            </a:pPr>
            <a:r>
              <a:rPr lang="en-US" sz="2000" b="1" dirty="0" smtClean="0">
                <a:latin typeface="Bodoni MT" pitchFamily="18" charset="0"/>
              </a:rPr>
              <a:t>Total num people </a:t>
            </a:r>
            <a:r>
              <a:rPr lang="en-US" sz="2000" b="1" dirty="0" smtClean="0">
                <a:latin typeface="Bodoni MT" pitchFamily="18" charset="0"/>
              </a:rPr>
              <a:t>: (adults + children + babies)</a:t>
            </a:r>
            <a:endParaRPr lang="en-US" sz="2000" b="1" dirty="0">
              <a:latin typeface="Bodoni MT" pitchFamily="18" charset="0"/>
            </a:endParaRPr>
          </a:p>
        </p:txBody>
      </p:sp>
      <p:sp>
        <p:nvSpPr>
          <p:cNvPr id="7" name="TextBox 6"/>
          <p:cNvSpPr txBox="1"/>
          <p:nvPr/>
        </p:nvSpPr>
        <p:spPr>
          <a:xfrm>
            <a:off x="1331640" y="1700808"/>
            <a:ext cx="2592288" cy="523220"/>
          </a:xfrm>
          <a:prstGeom prst="rect">
            <a:avLst/>
          </a:prstGeom>
          <a:noFill/>
        </p:spPr>
        <p:txBody>
          <a:bodyPr wrap="square" rtlCol="0">
            <a:spAutoFit/>
          </a:bodyPr>
          <a:lstStyle/>
          <a:p>
            <a:r>
              <a:rPr lang="en-US" sz="2800" b="1" dirty="0" smtClean="0">
                <a:solidFill>
                  <a:schemeClr val="tx2"/>
                </a:solidFill>
                <a:latin typeface="Bodoni MT" pitchFamily="18" charset="0"/>
              </a:rPr>
              <a:t>Data</a:t>
            </a:r>
            <a:r>
              <a:rPr lang="en-US" sz="2400" b="1" dirty="0" smtClean="0">
                <a:solidFill>
                  <a:schemeClr val="tx2"/>
                </a:solidFill>
                <a:latin typeface="Bodoni MT" pitchFamily="18" charset="0"/>
              </a:rPr>
              <a:t> Cleaning :- </a:t>
            </a:r>
          </a:p>
        </p:txBody>
      </p:sp>
      <p:sp>
        <p:nvSpPr>
          <p:cNvPr id="8" name="TextBox 7"/>
          <p:cNvSpPr txBox="1"/>
          <p:nvPr/>
        </p:nvSpPr>
        <p:spPr>
          <a:xfrm>
            <a:off x="1464376" y="4662683"/>
            <a:ext cx="6264696" cy="1015663"/>
          </a:xfrm>
          <a:prstGeom prst="rect">
            <a:avLst/>
          </a:prstGeom>
          <a:noFill/>
        </p:spPr>
        <p:txBody>
          <a:bodyPr wrap="square" rtlCol="0">
            <a:spAutoFit/>
          </a:bodyPr>
          <a:lstStyle/>
          <a:p>
            <a:pPr>
              <a:buFont typeface="Wingdings" pitchFamily="2" charset="2"/>
              <a:buChar char="Ø"/>
            </a:pPr>
            <a:r>
              <a:rPr lang="en-US" sz="2000" b="1" dirty="0" smtClean="0">
                <a:latin typeface="Bodoni MT" pitchFamily="18" charset="0"/>
              </a:rPr>
              <a:t>There Are 4 Columns In Dataset Which Is Having Missing Values And Those Columns Are Company, Agent, Country And Children.</a:t>
            </a:r>
            <a:endParaRPr lang="en-US" sz="2400" b="1" dirty="0">
              <a:latin typeface="Bodoni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82e195fa841d5936e56aee3690771218.jpg"/>
          <p:cNvPicPr>
            <a:picLocks noChangeAspect="1"/>
          </p:cNvPicPr>
          <p:nvPr/>
        </p:nvPicPr>
        <p:blipFill>
          <a:blip r:embed="rId2" cstate="print"/>
          <a:stretch>
            <a:fillRect/>
          </a:stretch>
        </p:blipFill>
        <p:spPr>
          <a:xfrm>
            <a:off x="0" y="0"/>
            <a:ext cx="9144000" cy="6858000"/>
          </a:xfrm>
          <a:prstGeom prst="rect">
            <a:avLst/>
          </a:prstGeom>
        </p:spPr>
      </p:pic>
      <p:sp>
        <p:nvSpPr>
          <p:cNvPr id="7" name="TextBox 6"/>
          <p:cNvSpPr txBox="1"/>
          <p:nvPr/>
        </p:nvSpPr>
        <p:spPr>
          <a:xfrm>
            <a:off x="2843808" y="476672"/>
            <a:ext cx="5256584" cy="707886"/>
          </a:xfrm>
          <a:prstGeom prst="rect">
            <a:avLst/>
          </a:prstGeom>
          <a:noFill/>
        </p:spPr>
        <p:txBody>
          <a:bodyPr wrap="square" rtlCol="0">
            <a:spAutoFit/>
          </a:bodyPr>
          <a:lstStyle/>
          <a:p>
            <a:r>
              <a:rPr lang="en-US" sz="4000" dirty="0" smtClean="0">
                <a:solidFill>
                  <a:schemeClr val="bg1"/>
                </a:solidFill>
                <a:latin typeface="Algerian" pitchFamily="82" charset="0"/>
              </a:rPr>
              <a:t>Data Analysis</a:t>
            </a:r>
            <a:endParaRPr lang="en-US" sz="4000" dirty="0">
              <a:solidFill>
                <a:schemeClr val="bg1"/>
              </a:solidFill>
              <a:latin typeface="Algerian" pitchFamily="82" charset="0"/>
            </a:endParaRPr>
          </a:p>
        </p:txBody>
      </p:sp>
      <p:sp>
        <p:nvSpPr>
          <p:cNvPr id="9" name="TextBox 8"/>
          <p:cNvSpPr txBox="1"/>
          <p:nvPr/>
        </p:nvSpPr>
        <p:spPr>
          <a:xfrm>
            <a:off x="755576" y="2204864"/>
            <a:ext cx="2818736"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Which months have the most hotel bookings?</a:t>
            </a:r>
            <a:endParaRPr lang="en-US" dirty="0">
              <a:solidFill>
                <a:schemeClr val="bg1"/>
              </a:solidFill>
            </a:endParaRPr>
          </a:p>
        </p:txBody>
      </p:sp>
      <p:sp>
        <p:nvSpPr>
          <p:cNvPr id="10" name="TextBox 9"/>
          <p:cNvSpPr txBox="1"/>
          <p:nvPr/>
        </p:nvSpPr>
        <p:spPr>
          <a:xfrm>
            <a:off x="755576" y="1484784"/>
            <a:ext cx="3672408"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What is the cancellation rate across hotel types?</a:t>
            </a:r>
            <a:endParaRPr lang="en-US" dirty="0">
              <a:solidFill>
                <a:schemeClr val="bg1"/>
              </a:solidFill>
            </a:endParaRPr>
          </a:p>
        </p:txBody>
      </p:sp>
      <p:sp>
        <p:nvSpPr>
          <p:cNvPr id="11" name="TextBox 10"/>
          <p:cNvSpPr txBox="1"/>
          <p:nvPr/>
        </p:nvSpPr>
        <p:spPr>
          <a:xfrm>
            <a:off x="755576" y="2996952"/>
            <a:ext cx="3384376"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  How many people booked each year?</a:t>
            </a:r>
            <a:endParaRPr lang="en-US" dirty="0">
              <a:solidFill>
                <a:schemeClr val="bg1"/>
              </a:solidFill>
            </a:endParaRPr>
          </a:p>
        </p:txBody>
      </p:sp>
      <p:sp>
        <p:nvSpPr>
          <p:cNvPr id="12" name="TextBox 11"/>
          <p:cNvSpPr txBox="1"/>
          <p:nvPr/>
        </p:nvSpPr>
        <p:spPr>
          <a:xfrm>
            <a:off x="755576" y="3717032"/>
            <a:ext cx="3168352" cy="923330"/>
          </a:xfrm>
          <a:prstGeom prst="rect">
            <a:avLst/>
          </a:prstGeom>
          <a:noFill/>
        </p:spPr>
        <p:txBody>
          <a:bodyPr wrap="square" rtlCol="0">
            <a:spAutoFit/>
          </a:bodyPr>
          <a:lstStyle/>
          <a:p>
            <a:pPr>
              <a:buFont typeface="Wingdings" pitchFamily="2" charset="2"/>
              <a:buChar char="Ø"/>
            </a:pPr>
            <a:r>
              <a:rPr lang="en-US" dirty="0" smtClean="0">
                <a:solidFill>
                  <a:schemeClr val="bg1"/>
                </a:solidFill>
              </a:rPr>
              <a:t>What are the most popular</a:t>
            </a:r>
          </a:p>
          <a:p>
            <a:r>
              <a:rPr lang="en-US" dirty="0" smtClean="0">
                <a:solidFill>
                  <a:schemeClr val="bg1"/>
                </a:solidFill>
              </a:rPr>
              <a:t>meal types?</a:t>
            </a:r>
          </a:p>
          <a:p>
            <a:endParaRPr lang="en-US" dirty="0"/>
          </a:p>
        </p:txBody>
      </p:sp>
      <p:sp>
        <p:nvSpPr>
          <p:cNvPr id="23" name="TextBox 22"/>
          <p:cNvSpPr txBox="1"/>
          <p:nvPr/>
        </p:nvSpPr>
        <p:spPr>
          <a:xfrm>
            <a:off x="827584" y="4653136"/>
            <a:ext cx="3744416" cy="1200329"/>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Which hotel type had more bookings?</a:t>
            </a:r>
          </a:p>
          <a:p>
            <a:r>
              <a:rPr lang="en-US" dirty="0" smtClean="0">
                <a:solidFill>
                  <a:schemeClr val="bg1"/>
                </a:solidFill>
                <a:latin typeface="Roboto"/>
              </a:rPr>
              <a:t/>
            </a:r>
            <a:br>
              <a:rPr lang="en-US" dirty="0" smtClean="0">
                <a:solidFill>
                  <a:schemeClr val="bg1"/>
                </a:solidFill>
                <a:latin typeface="Roboto"/>
              </a:rPr>
            </a:br>
            <a:endParaRPr lang="en-US" dirty="0">
              <a:solidFill>
                <a:schemeClr val="bg1"/>
              </a:solidFill>
            </a:endParaRPr>
          </a:p>
        </p:txBody>
      </p:sp>
      <p:sp>
        <p:nvSpPr>
          <p:cNvPr id="27" name="TextBox 26"/>
          <p:cNvSpPr txBox="1"/>
          <p:nvPr/>
        </p:nvSpPr>
        <p:spPr>
          <a:xfrm>
            <a:off x="4895528" y="1700808"/>
            <a:ext cx="4248472" cy="369332"/>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What’s the most booked room type?</a:t>
            </a:r>
            <a:endParaRPr lang="en-US" dirty="0">
              <a:solidFill>
                <a:schemeClr val="bg1"/>
              </a:solidFill>
            </a:endParaRPr>
          </a:p>
        </p:txBody>
      </p:sp>
      <p:sp>
        <p:nvSpPr>
          <p:cNvPr id="28" name="TextBox 27"/>
          <p:cNvSpPr txBox="1"/>
          <p:nvPr/>
        </p:nvSpPr>
        <p:spPr>
          <a:xfrm>
            <a:off x="4932040" y="2276872"/>
            <a:ext cx="3312368"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Which country has the most bookings?</a:t>
            </a:r>
            <a:endParaRPr lang="en-US" dirty="0">
              <a:solidFill>
                <a:schemeClr val="bg1"/>
              </a:solidFill>
            </a:endParaRPr>
          </a:p>
        </p:txBody>
      </p:sp>
      <p:sp>
        <p:nvSpPr>
          <p:cNvPr id="29" name="TextBox 28"/>
          <p:cNvSpPr txBox="1"/>
          <p:nvPr/>
        </p:nvSpPr>
        <p:spPr>
          <a:xfrm>
            <a:off x="4860032" y="3068960"/>
            <a:ext cx="3240360"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What is the average daily rate (ADR)?</a:t>
            </a:r>
            <a:endParaRPr lang="en-US" dirty="0">
              <a:solidFill>
                <a:schemeClr val="bg1"/>
              </a:solidFill>
            </a:endParaRPr>
          </a:p>
        </p:txBody>
      </p:sp>
      <p:sp>
        <p:nvSpPr>
          <p:cNvPr id="30" name="TextBox 29"/>
          <p:cNvSpPr txBox="1"/>
          <p:nvPr/>
        </p:nvSpPr>
        <p:spPr>
          <a:xfrm>
            <a:off x="4932603" y="3810315"/>
            <a:ext cx="3528392"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What is the distribution of </a:t>
            </a:r>
            <a:r>
              <a:rPr lang="en-US" dirty="0" smtClean="0">
                <a:solidFill>
                  <a:schemeClr val="bg1"/>
                </a:solidFill>
              </a:rPr>
              <a:t>time</a:t>
            </a:r>
            <a:r>
              <a:rPr lang="en-US" dirty="0" smtClean="0">
                <a:solidFill>
                  <a:schemeClr val="bg1"/>
                </a:solidFill>
              </a:rPr>
              <a:t>? lead </a:t>
            </a:r>
            <a:endParaRPr lang="en-US" dirty="0">
              <a:solidFill>
                <a:schemeClr val="bg1"/>
              </a:solidFill>
            </a:endParaRPr>
          </a:p>
        </p:txBody>
      </p:sp>
      <p:sp>
        <p:nvSpPr>
          <p:cNvPr id="31" name="TextBox 30"/>
          <p:cNvSpPr txBox="1"/>
          <p:nvPr/>
        </p:nvSpPr>
        <p:spPr>
          <a:xfrm>
            <a:off x="4816377" y="3728184"/>
            <a:ext cx="3024336" cy="646331"/>
          </a:xfrm>
          <a:prstGeom prst="rect">
            <a:avLst/>
          </a:prstGeom>
          <a:noFill/>
        </p:spPr>
        <p:txBody>
          <a:bodyPr wrap="square" rtlCol="0">
            <a:spAutoFit/>
          </a:bodyPr>
          <a:lstStyle/>
          <a:p>
            <a:r>
              <a:rPr lang="en-US" dirty="0" smtClean="0">
                <a:solidFill>
                  <a:schemeClr val="bg1"/>
                </a:solidFill>
              </a:rPr>
              <a:t> </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2" name="TextBox 31"/>
          <p:cNvSpPr txBox="1"/>
          <p:nvPr/>
        </p:nvSpPr>
        <p:spPr>
          <a:xfrm>
            <a:off x="4860032" y="4725144"/>
            <a:ext cx="3744416" cy="646331"/>
          </a:xfrm>
          <a:prstGeom prst="rect">
            <a:avLst/>
          </a:prstGeom>
          <a:noFill/>
        </p:spPr>
        <p:txBody>
          <a:bodyPr wrap="square" rtlCol="0">
            <a:spAutoFit/>
          </a:bodyPr>
          <a:lstStyle/>
          <a:p>
            <a:pPr>
              <a:buFont typeface="Wingdings" pitchFamily="2" charset="2"/>
              <a:buChar char="Ø"/>
            </a:pPr>
            <a:r>
              <a:rPr lang="en-US" dirty="0" smtClean="0">
                <a:solidFill>
                  <a:schemeClr val="bg1"/>
                </a:solidFill>
              </a:rPr>
              <a:t> What’s the average stay length for weekends </a:t>
            </a:r>
            <a:r>
              <a:rPr lang="en-US" dirty="0" err="1" smtClean="0">
                <a:solidFill>
                  <a:schemeClr val="bg1"/>
                </a:solidFill>
              </a:rPr>
              <a:t>vs</a:t>
            </a:r>
            <a:r>
              <a:rPr lang="en-US" dirty="0" smtClean="0">
                <a:solidFill>
                  <a:schemeClr val="bg1"/>
                </a:solidFill>
              </a:rPr>
              <a:t> </a:t>
            </a:r>
            <a:r>
              <a:rPr lang="en-US" dirty="0" smtClean="0">
                <a:solidFill>
                  <a:schemeClr val="bg1"/>
                </a:solidFill>
              </a:rPr>
              <a:t>weekdays?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pring-Forest-PPT-Backgrounds-1100x580.jpg"/>
          <p:cNvPicPr>
            <a:picLocks noChangeAspect="1"/>
          </p:cNvPicPr>
          <p:nvPr/>
        </p:nvPicPr>
        <p:blipFill>
          <a:blip r:embed="rId2" cstate="print"/>
          <a:stretch>
            <a:fillRect/>
          </a:stretch>
        </p:blipFill>
        <p:spPr>
          <a:xfrm>
            <a:off x="1" y="0"/>
            <a:ext cx="9144000" cy="6858000"/>
          </a:xfrm>
          <a:prstGeom prst="rect">
            <a:avLst/>
          </a:prstGeom>
        </p:spPr>
      </p:pic>
      <p:sp>
        <p:nvSpPr>
          <p:cNvPr id="5" name="TextBox 4"/>
          <p:cNvSpPr txBox="1"/>
          <p:nvPr/>
        </p:nvSpPr>
        <p:spPr>
          <a:xfrm>
            <a:off x="1691680" y="260648"/>
            <a:ext cx="579615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latin typeface="Baskerville Old Face" pitchFamily="18" charset="0"/>
              </a:rPr>
              <a:t>The Cancellation Rate Across Hotel Types</a:t>
            </a:r>
            <a:endParaRPr lang="en-US" sz="2400" dirty="0">
              <a:latin typeface="Baskerville Old Face" pitchFamily="18" charset="0"/>
            </a:endParaRPr>
          </a:p>
        </p:txBody>
      </p:sp>
      <p:pic>
        <p:nvPicPr>
          <p:cNvPr id="6" name="Picture 5" descr="download.png"/>
          <p:cNvPicPr>
            <a:picLocks noChangeAspect="1"/>
          </p:cNvPicPr>
          <p:nvPr/>
        </p:nvPicPr>
        <p:blipFill>
          <a:blip r:embed="rId3" cstate="print"/>
          <a:stretch>
            <a:fillRect/>
          </a:stretch>
        </p:blipFill>
        <p:spPr>
          <a:xfrm>
            <a:off x="251520" y="1052736"/>
            <a:ext cx="5004048" cy="3600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9" name="TextBox 18"/>
          <p:cNvSpPr txBox="1"/>
          <p:nvPr/>
        </p:nvSpPr>
        <p:spPr>
          <a:xfrm>
            <a:off x="5364088" y="1628800"/>
            <a:ext cx="3779912" cy="2862322"/>
          </a:xfrm>
          <a:prstGeom prst="rect">
            <a:avLst/>
          </a:prstGeom>
          <a:noFill/>
        </p:spPr>
        <p:txBody>
          <a:bodyPr wrap="square" rtlCol="0">
            <a:spAutoFit/>
          </a:bodyPr>
          <a:lstStyle/>
          <a:p>
            <a:r>
              <a:rPr lang="en-US" b="1" dirty="0" smtClean="0">
                <a:solidFill>
                  <a:schemeClr val="bg1"/>
                </a:solidFill>
              </a:rPr>
              <a:t>City Hotel has a cancellation rate of about 30%.</a:t>
            </a:r>
          </a:p>
          <a:p>
            <a:endParaRPr lang="en-US" b="1" dirty="0" smtClean="0">
              <a:solidFill>
                <a:schemeClr val="bg1"/>
              </a:solidFill>
            </a:endParaRPr>
          </a:p>
          <a:p>
            <a:r>
              <a:rPr lang="en-US" b="1" dirty="0" smtClean="0">
                <a:solidFill>
                  <a:schemeClr val="bg1"/>
                </a:solidFill>
              </a:rPr>
              <a:t>Resort Hotel has a cancellation rate of about 23%.</a:t>
            </a:r>
          </a:p>
          <a:p>
            <a:endParaRPr lang="en-US" b="1" dirty="0" smtClean="0">
              <a:solidFill>
                <a:schemeClr val="bg1"/>
              </a:solidFill>
            </a:endParaRPr>
          </a:p>
          <a:p>
            <a:r>
              <a:rPr lang="en-US" b="1" dirty="0" smtClean="0">
                <a:solidFill>
                  <a:schemeClr val="bg1"/>
                </a:solidFill>
              </a:rPr>
              <a:t>City Hotels face more cancellations than Resort Hotels</a:t>
            </a:r>
          </a:p>
          <a:p>
            <a:endParaRPr lang="en-US" b="1" dirty="0" smtClean="0">
              <a:solidFill>
                <a:schemeClr val="bg1"/>
              </a:solidFill>
            </a:endParaRPr>
          </a:p>
          <a:p>
            <a:endParaRPr lang="en-US" b="1" dirty="0">
              <a:solidFill>
                <a:schemeClr val="bg1"/>
              </a:solidFill>
            </a:endParaRPr>
          </a:p>
        </p:txBody>
      </p:sp>
      <p:sp>
        <p:nvSpPr>
          <p:cNvPr id="20" name="TextBox 19"/>
          <p:cNvSpPr txBox="1"/>
          <p:nvPr/>
        </p:nvSpPr>
        <p:spPr>
          <a:xfrm>
            <a:off x="1043608" y="4797152"/>
            <a:ext cx="7344816" cy="1477328"/>
          </a:xfrm>
          <a:prstGeom prst="rect">
            <a:avLst/>
          </a:prstGeom>
          <a:noFill/>
        </p:spPr>
        <p:txBody>
          <a:bodyPr wrap="square" rtlCol="0">
            <a:spAutoFit/>
          </a:bodyPr>
          <a:lstStyle/>
          <a:p>
            <a:r>
              <a:rPr lang="en-US" b="1" dirty="0" smtClean="0">
                <a:solidFill>
                  <a:schemeClr val="bg1"/>
                </a:solidFill>
              </a:rPr>
              <a:t>How we can  help the business : -</a:t>
            </a:r>
          </a:p>
          <a:p>
            <a:r>
              <a:rPr lang="en-US" b="1" dirty="0" smtClean="0">
                <a:solidFill>
                  <a:schemeClr val="bg1"/>
                </a:solidFill>
              </a:rPr>
              <a:t>City hotels may need to review their cancellation policies.</a:t>
            </a:r>
          </a:p>
          <a:p>
            <a:r>
              <a:rPr lang="en-US" b="1" dirty="0" smtClean="0">
                <a:solidFill>
                  <a:schemeClr val="bg1"/>
                </a:solidFill>
              </a:rPr>
              <a:t>They could offer non-refundable discounts or booking incentives to reduce cancellations.</a:t>
            </a:r>
          </a:p>
          <a:p>
            <a:r>
              <a:rPr lang="en-US" b="1" dirty="0" smtClean="0">
                <a:solidFill>
                  <a:schemeClr val="bg1"/>
                </a:solidFill>
              </a:rPr>
              <a:t>Helps plan better and avoid empty rooms that reduce revenue.</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3" cstate="print"/>
          <a:stretch>
            <a:fillRect/>
          </a:stretch>
        </p:blipFill>
        <p:spPr>
          <a:xfrm>
            <a:off x="0" y="0"/>
            <a:ext cx="9144000" cy="6858000"/>
          </a:xfrm>
          <a:prstGeom prst="rect">
            <a:avLst/>
          </a:prstGeom>
        </p:spPr>
      </p:pic>
      <p:sp>
        <p:nvSpPr>
          <p:cNvPr id="4" name="TextBox 3"/>
          <p:cNvSpPr txBox="1"/>
          <p:nvPr/>
        </p:nvSpPr>
        <p:spPr>
          <a:xfrm>
            <a:off x="1403648" y="260648"/>
            <a:ext cx="612068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solidFill>
                  <a:schemeClr val="tx1"/>
                </a:solidFill>
                <a:latin typeface="Baskerville Old Face" pitchFamily="18" charset="0"/>
              </a:rPr>
              <a:t>Which Months Have The Most Hotel Bookings</a:t>
            </a:r>
            <a:endParaRPr lang="en-US" sz="2400" dirty="0">
              <a:solidFill>
                <a:schemeClr val="tx1"/>
              </a:solidFill>
              <a:latin typeface="Baskerville Old Face" pitchFamily="18" charset="0"/>
            </a:endParaRPr>
          </a:p>
        </p:txBody>
      </p:sp>
      <p:pic>
        <p:nvPicPr>
          <p:cNvPr id="5" name="Picture 4" descr="download 2.png"/>
          <p:cNvPicPr>
            <a:picLocks noChangeAspect="1"/>
          </p:cNvPicPr>
          <p:nvPr/>
        </p:nvPicPr>
        <p:blipFill>
          <a:blip r:embed="rId4" cstate="print"/>
          <a:stretch>
            <a:fillRect/>
          </a:stretch>
        </p:blipFill>
        <p:spPr>
          <a:xfrm>
            <a:off x="3347864" y="980728"/>
            <a:ext cx="5552680" cy="3888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79512" y="1484784"/>
            <a:ext cx="3024336" cy="2308324"/>
          </a:xfrm>
          <a:prstGeom prst="rect">
            <a:avLst/>
          </a:prstGeom>
        </p:spPr>
        <p:style>
          <a:lnRef idx="2">
            <a:schemeClr val="dk1">
              <a:shade val="50000"/>
            </a:schemeClr>
          </a:lnRef>
          <a:fillRef idx="1001">
            <a:schemeClr val="dk1"/>
          </a:fillRef>
          <a:effectRef idx="0">
            <a:schemeClr val="dk1"/>
          </a:effectRef>
          <a:fontRef idx="minor">
            <a:schemeClr val="lt1"/>
          </a:fontRef>
        </p:style>
        <p:txBody>
          <a:bodyPr wrap="square" rtlCol="0">
            <a:spAutoFit/>
          </a:bodyPr>
          <a:lstStyle/>
          <a:p>
            <a:pPr>
              <a:buFont typeface="Wingdings" pitchFamily="2" charset="2"/>
              <a:buChar char="§"/>
            </a:pPr>
            <a:r>
              <a:rPr lang="en-US" b="1" dirty="0" smtClean="0">
                <a:solidFill>
                  <a:schemeClr val="bg1"/>
                </a:solidFill>
              </a:rPr>
              <a:t> August </a:t>
            </a:r>
            <a:r>
              <a:rPr lang="en-US" b="1" dirty="0" smtClean="0">
                <a:solidFill>
                  <a:schemeClr val="bg1"/>
                </a:solidFill>
              </a:rPr>
              <a:t>recorded the highest number of bookings (over 11,000</a:t>
            </a:r>
            <a:r>
              <a:rPr lang="en-US" b="1" dirty="0" smtClean="0">
                <a:solidFill>
                  <a:schemeClr val="bg1"/>
                </a:solidFill>
              </a:rPr>
              <a:t>).</a:t>
            </a:r>
          </a:p>
          <a:p>
            <a:endParaRPr lang="en-US" b="1" dirty="0" smtClean="0">
              <a:solidFill>
                <a:schemeClr val="bg1"/>
              </a:solidFill>
            </a:endParaRPr>
          </a:p>
          <a:p>
            <a:pPr>
              <a:buFont typeface="Wingdings" pitchFamily="2" charset="2"/>
              <a:buChar char="§"/>
            </a:pPr>
            <a:r>
              <a:rPr lang="en-US" b="1" dirty="0" smtClean="0">
                <a:solidFill>
                  <a:schemeClr val="bg1"/>
                </a:solidFill>
              </a:rPr>
              <a:t> This </a:t>
            </a:r>
            <a:r>
              <a:rPr lang="en-US" b="1" dirty="0" smtClean="0">
                <a:solidFill>
                  <a:schemeClr val="bg1"/>
                </a:solidFill>
              </a:rPr>
              <a:t>suggests summer (July–August) is the busiest travel season.</a:t>
            </a:r>
          </a:p>
          <a:p>
            <a:endParaRPr lang="en-US" b="1" dirty="0">
              <a:solidFill>
                <a:schemeClr val="bg1"/>
              </a:solidFill>
            </a:endParaRPr>
          </a:p>
        </p:txBody>
      </p:sp>
      <p:sp>
        <p:nvSpPr>
          <p:cNvPr id="7" name="TextBox 6"/>
          <p:cNvSpPr txBox="1"/>
          <p:nvPr/>
        </p:nvSpPr>
        <p:spPr>
          <a:xfrm>
            <a:off x="251520" y="4077072"/>
            <a:ext cx="2880320" cy="1200329"/>
          </a:xfrm>
          <a:prstGeom prst="rect">
            <a:avLst/>
          </a:prstGeom>
          <a:noFill/>
        </p:spPr>
        <p:txBody>
          <a:bodyPr wrap="square" rtlCol="0">
            <a:spAutoFit/>
          </a:bodyPr>
          <a:lstStyle/>
          <a:p>
            <a:pPr>
              <a:buFont typeface="Wingdings" pitchFamily="2" charset="2"/>
              <a:buChar char="§"/>
            </a:pPr>
            <a:r>
              <a:rPr lang="en-US" b="1" dirty="0" smtClean="0">
                <a:solidFill>
                  <a:schemeClr val="bg1"/>
                </a:solidFill>
              </a:rPr>
              <a:t> January</a:t>
            </a:r>
            <a:r>
              <a:rPr lang="en-US" b="1" dirty="0" smtClean="0">
                <a:solidFill>
                  <a:schemeClr val="bg1"/>
                </a:solidFill>
              </a:rPr>
              <a:t>, November, and December see the lowest </a:t>
            </a:r>
            <a:r>
              <a:rPr lang="en-US" b="1" dirty="0" smtClean="0">
                <a:solidFill>
                  <a:schemeClr val="bg1"/>
                </a:solidFill>
              </a:rPr>
              <a:t>bookings</a:t>
            </a:r>
          </a:p>
          <a:p>
            <a:endParaRPr lang="en-US" b="1" dirty="0" smtClean="0">
              <a:solidFill>
                <a:schemeClr val="bg1"/>
              </a:solidFill>
            </a:endParaRPr>
          </a:p>
        </p:txBody>
      </p:sp>
      <p:sp>
        <p:nvSpPr>
          <p:cNvPr id="8" name="TextBox 7"/>
          <p:cNvSpPr txBox="1"/>
          <p:nvPr/>
        </p:nvSpPr>
        <p:spPr>
          <a:xfrm>
            <a:off x="2627784" y="5103674"/>
            <a:ext cx="6264696" cy="1754326"/>
          </a:xfrm>
          <a:prstGeom prst="rect">
            <a:avLst/>
          </a:prstGeom>
          <a:noFill/>
        </p:spPr>
        <p:txBody>
          <a:bodyPr wrap="square" rtlCol="0">
            <a:spAutoFit/>
          </a:bodyPr>
          <a:lstStyle/>
          <a:p>
            <a:endParaRPr lang="en-US" b="1" dirty="0" smtClean="0">
              <a:solidFill>
                <a:schemeClr val="bg1"/>
              </a:solidFill>
            </a:endParaRPr>
          </a:p>
          <a:p>
            <a:pPr>
              <a:buFont typeface="Wingdings" pitchFamily="2" charset="2"/>
              <a:buChar char="§"/>
            </a:pPr>
            <a:r>
              <a:rPr lang="en-US" b="1" dirty="0" smtClean="0">
                <a:solidFill>
                  <a:schemeClr val="bg1"/>
                </a:solidFill>
              </a:rPr>
              <a:t> How </a:t>
            </a:r>
            <a:r>
              <a:rPr lang="en-US" b="1" dirty="0" smtClean="0">
                <a:solidFill>
                  <a:schemeClr val="bg1"/>
                </a:solidFill>
              </a:rPr>
              <a:t>we can  help the business : -</a:t>
            </a:r>
          </a:p>
          <a:p>
            <a:pPr>
              <a:buFont typeface="Wingdings" pitchFamily="2" charset="2"/>
              <a:buChar char="§"/>
            </a:pPr>
            <a:r>
              <a:rPr lang="en-US" b="1" dirty="0" smtClean="0">
                <a:solidFill>
                  <a:schemeClr val="bg1"/>
                </a:solidFill>
              </a:rPr>
              <a:t> Focus advertising and deals around summer for maximum returns.</a:t>
            </a:r>
          </a:p>
          <a:p>
            <a:pPr>
              <a:buFont typeface="Wingdings" pitchFamily="2" charset="2"/>
              <a:buChar char="§"/>
            </a:pPr>
            <a:r>
              <a:rPr lang="en-US" b="1" dirty="0" smtClean="0">
                <a:solidFill>
                  <a:schemeClr val="bg1"/>
                </a:solidFill>
              </a:rPr>
              <a:t> Offer seasonal packages during low seasons (January, November).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2195736" y="260648"/>
            <a:ext cx="4968553"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solidFill>
                  <a:schemeClr val="tx1"/>
                </a:solidFill>
                <a:latin typeface="Baskerville Old Face" pitchFamily="18" charset="0"/>
              </a:rPr>
              <a:t>How Many People Booked Each Year</a:t>
            </a:r>
            <a:endParaRPr lang="en-US" sz="2400" dirty="0">
              <a:solidFill>
                <a:schemeClr val="tx1"/>
              </a:solidFill>
              <a:latin typeface="Baskerville Old Face" pitchFamily="18" charset="0"/>
            </a:endParaRPr>
          </a:p>
        </p:txBody>
      </p:sp>
      <p:pic>
        <p:nvPicPr>
          <p:cNvPr id="5" name="Picture 4" descr="download (3).png"/>
          <p:cNvPicPr>
            <a:picLocks noChangeAspect="1"/>
          </p:cNvPicPr>
          <p:nvPr/>
        </p:nvPicPr>
        <p:blipFill>
          <a:blip r:embed="rId3" cstate="print"/>
          <a:stretch>
            <a:fillRect/>
          </a:stretch>
        </p:blipFill>
        <p:spPr>
          <a:xfrm>
            <a:off x="251520" y="1412776"/>
            <a:ext cx="4067944" cy="40923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p:cNvSpPr txBox="1"/>
          <p:nvPr/>
        </p:nvSpPr>
        <p:spPr>
          <a:xfrm>
            <a:off x="4572000" y="1268760"/>
            <a:ext cx="4248472" cy="923330"/>
          </a:xfrm>
          <a:prstGeom prst="rect">
            <a:avLst/>
          </a:prstGeom>
          <a:noFill/>
        </p:spPr>
        <p:txBody>
          <a:bodyPr wrap="square" rtlCol="0">
            <a:spAutoFit/>
          </a:bodyPr>
          <a:lstStyle/>
          <a:p>
            <a:pPr>
              <a:buFont typeface="Wingdings" pitchFamily="2" charset="2"/>
              <a:buChar char="v"/>
            </a:pPr>
            <a:r>
              <a:rPr lang="en-US" b="1" dirty="0" smtClean="0">
                <a:solidFill>
                  <a:schemeClr val="bg1"/>
                </a:solidFill>
              </a:rPr>
              <a:t> The </a:t>
            </a:r>
            <a:r>
              <a:rPr lang="en-US" b="1" dirty="0" smtClean="0">
                <a:solidFill>
                  <a:schemeClr val="bg1"/>
                </a:solidFill>
              </a:rPr>
              <a:t>majority of bookings </a:t>
            </a:r>
            <a:r>
              <a:rPr lang="en-US" b="1" dirty="0" smtClean="0">
                <a:solidFill>
                  <a:schemeClr val="bg1"/>
                </a:solidFill>
              </a:rPr>
              <a:t>(48.5</a:t>
            </a:r>
            <a:r>
              <a:rPr lang="en-US" b="1" dirty="0" smtClean="0">
                <a:solidFill>
                  <a:schemeClr val="bg1"/>
                </a:solidFill>
              </a:rPr>
              <a:t>%) were made in 2016, showing a strong business year.</a:t>
            </a:r>
            <a:endParaRPr lang="en-US" b="1" dirty="0">
              <a:solidFill>
                <a:schemeClr val="bg1"/>
              </a:solidFill>
            </a:endParaRPr>
          </a:p>
        </p:txBody>
      </p:sp>
      <p:sp>
        <p:nvSpPr>
          <p:cNvPr id="7" name="TextBox 6"/>
          <p:cNvSpPr txBox="1"/>
          <p:nvPr/>
        </p:nvSpPr>
        <p:spPr>
          <a:xfrm>
            <a:off x="4499992" y="2564904"/>
            <a:ext cx="4464496" cy="1200329"/>
          </a:xfrm>
          <a:prstGeom prst="rect">
            <a:avLst/>
          </a:prstGeom>
          <a:noFill/>
        </p:spPr>
        <p:txBody>
          <a:bodyPr wrap="square" rtlCol="0">
            <a:spAutoFit/>
          </a:bodyPr>
          <a:lstStyle/>
          <a:p>
            <a:pPr>
              <a:buFont typeface="Wingdings" pitchFamily="2" charset="2"/>
              <a:buChar char="v"/>
            </a:pPr>
            <a:r>
              <a:rPr lang="en-US" b="1" dirty="0" smtClean="0">
                <a:solidFill>
                  <a:schemeClr val="bg1"/>
                </a:solidFill>
              </a:rPr>
              <a:t> 36.3</a:t>
            </a:r>
            <a:r>
              <a:rPr lang="en-US" b="1" dirty="0" smtClean="0">
                <a:solidFill>
                  <a:schemeClr val="bg1"/>
                </a:solidFill>
              </a:rPr>
              <a:t>% of total bookings occurred in 2017, indicating a slightly lower but stable performance compared to 2016.</a:t>
            </a:r>
          </a:p>
          <a:p>
            <a:pPr>
              <a:buFont typeface="Wingdings" pitchFamily="2" charset="2"/>
              <a:buChar char="v"/>
            </a:pPr>
            <a:endParaRPr lang="en-US" b="1" dirty="0">
              <a:solidFill>
                <a:schemeClr val="bg1"/>
              </a:solidFill>
            </a:endParaRPr>
          </a:p>
        </p:txBody>
      </p:sp>
      <p:sp>
        <p:nvSpPr>
          <p:cNvPr id="8" name="TextBox 7"/>
          <p:cNvSpPr txBox="1"/>
          <p:nvPr/>
        </p:nvSpPr>
        <p:spPr>
          <a:xfrm>
            <a:off x="4499992" y="3861048"/>
            <a:ext cx="4248472" cy="923330"/>
          </a:xfrm>
          <a:prstGeom prst="rect">
            <a:avLst/>
          </a:prstGeom>
          <a:noFill/>
        </p:spPr>
        <p:txBody>
          <a:bodyPr wrap="square" rtlCol="0">
            <a:spAutoFit/>
          </a:bodyPr>
          <a:lstStyle/>
          <a:p>
            <a:pPr>
              <a:buFont typeface="Wingdings" pitchFamily="2" charset="2"/>
              <a:buChar char="v"/>
            </a:pPr>
            <a:r>
              <a:rPr lang="en-US" b="1" dirty="0" smtClean="0">
                <a:solidFill>
                  <a:schemeClr val="bg1"/>
                </a:solidFill>
              </a:rPr>
              <a:t> Only </a:t>
            </a:r>
            <a:r>
              <a:rPr lang="en-US" b="1" dirty="0" smtClean="0">
                <a:solidFill>
                  <a:schemeClr val="bg1"/>
                </a:solidFill>
              </a:rPr>
              <a:t>15.2% bookings in 2015 — possibly a start-up phase or lower brand awareness.</a:t>
            </a:r>
            <a:endParaRPr lang="en-US" b="1" dirty="0">
              <a:solidFill>
                <a:schemeClr val="bg1"/>
              </a:solidFill>
            </a:endParaRPr>
          </a:p>
        </p:txBody>
      </p:sp>
      <p:sp>
        <p:nvSpPr>
          <p:cNvPr id="9" name="TextBox 8"/>
          <p:cNvSpPr txBox="1"/>
          <p:nvPr/>
        </p:nvSpPr>
        <p:spPr>
          <a:xfrm>
            <a:off x="2483768" y="5445224"/>
            <a:ext cx="6336704" cy="1200329"/>
          </a:xfrm>
          <a:prstGeom prst="rect">
            <a:avLst/>
          </a:prstGeom>
          <a:noFill/>
        </p:spPr>
        <p:txBody>
          <a:bodyPr wrap="square" rtlCol="0">
            <a:spAutoFit/>
          </a:bodyPr>
          <a:lstStyle/>
          <a:p>
            <a:pPr>
              <a:buFont typeface="Wingdings" pitchFamily="2" charset="2"/>
              <a:buChar char="v"/>
            </a:pPr>
            <a:endParaRPr lang="en-US" b="1" dirty="0" smtClean="0">
              <a:solidFill>
                <a:schemeClr val="bg1"/>
              </a:solidFill>
            </a:endParaRPr>
          </a:p>
          <a:p>
            <a:pPr>
              <a:buFont typeface="Wingdings" pitchFamily="2" charset="2"/>
              <a:buChar char="v"/>
            </a:pPr>
            <a:r>
              <a:rPr lang="en-US" b="1" dirty="0" smtClean="0">
                <a:solidFill>
                  <a:schemeClr val="bg1"/>
                </a:solidFill>
              </a:rPr>
              <a:t> How we can  help the business : - </a:t>
            </a:r>
          </a:p>
          <a:p>
            <a:pPr>
              <a:buFont typeface="Wingdings" pitchFamily="2" charset="2"/>
              <a:buChar char="v"/>
            </a:pPr>
            <a:r>
              <a:rPr lang="en-US" b="1" dirty="0" smtClean="0">
                <a:solidFill>
                  <a:schemeClr val="bg1"/>
                </a:solidFill>
              </a:rPr>
              <a:t> </a:t>
            </a:r>
            <a:r>
              <a:rPr lang="en-US" b="1" dirty="0" smtClean="0">
                <a:solidFill>
                  <a:schemeClr val="bg1"/>
                </a:solidFill>
              </a:rPr>
              <a:t>Use </a:t>
            </a:r>
            <a:r>
              <a:rPr lang="en-US" b="1" dirty="0" smtClean="0">
                <a:solidFill>
                  <a:schemeClr val="bg1"/>
                </a:solidFill>
              </a:rPr>
              <a:t>insights to identify successful strategies from 2016 and </a:t>
            </a:r>
            <a:r>
              <a:rPr lang="en-US" b="1" dirty="0" smtClean="0">
                <a:solidFill>
                  <a:schemeClr val="bg1"/>
                </a:solidFill>
              </a:rPr>
              <a:t>              </a:t>
            </a:r>
            <a:r>
              <a:rPr lang="en-US" b="1" dirty="0" smtClean="0">
                <a:solidFill>
                  <a:schemeClr val="bg1"/>
                </a:solidFill>
              </a:rPr>
              <a:t> </a:t>
            </a:r>
            <a:r>
              <a:rPr lang="en-US" b="1" dirty="0" smtClean="0">
                <a:solidFill>
                  <a:schemeClr val="bg1"/>
                </a:solidFill>
              </a:rPr>
              <a:t>       apply </a:t>
            </a:r>
            <a:r>
              <a:rPr lang="en-US" b="1" dirty="0" smtClean="0">
                <a:solidFill>
                  <a:schemeClr val="bg1"/>
                </a:solidFill>
              </a:rPr>
              <a:t>them to future plans.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endParaRPr lang="en-US"/>
          </a:p>
        </p:txBody>
      </p:sp>
      <p:pic>
        <p:nvPicPr>
          <p:cNvPr id="4" name="Picture 3" descr="istockphoto-1215185063-612x612.jpg"/>
          <p:cNvPicPr>
            <a:picLocks noChangeAspect="1"/>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a:off x="2051720" y="404664"/>
            <a:ext cx="504056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smtClean="0">
                <a:latin typeface="Baskerville Old Face" pitchFamily="18" charset="0"/>
              </a:rPr>
              <a:t> What are the most popular meal </a:t>
            </a:r>
            <a:r>
              <a:rPr lang="en-US" sz="2400" b="1" dirty="0" smtClean="0">
                <a:latin typeface="Baskerville Old Face" pitchFamily="18" charset="0"/>
              </a:rPr>
              <a:t>types</a:t>
            </a:r>
            <a:endParaRPr lang="en-US" sz="2400" b="1" dirty="0">
              <a:latin typeface="Baskerville Old Face" pitchFamily="18" charset="0"/>
            </a:endParaRPr>
          </a:p>
        </p:txBody>
      </p:sp>
      <p:pic>
        <p:nvPicPr>
          <p:cNvPr id="6" name="Picture 5" descr="download (4).png"/>
          <p:cNvPicPr>
            <a:picLocks noChangeAspect="1"/>
          </p:cNvPicPr>
          <p:nvPr/>
        </p:nvPicPr>
        <p:blipFill>
          <a:blip r:embed="rId3" cstate="print"/>
          <a:stretch>
            <a:fillRect/>
          </a:stretch>
        </p:blipFill>
        <p:spPr>
          <a:xfrm>
            <a:off x="3491880" y="3068960"/>
            <a:ext cx="5446412" cy="35935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323528" y="1484784"/>
            <a:ext cx="7200800" cy="369332"/>
          </a:xfrm>
          <a:prstGeom prst="rect">
            <a:avLst/>
          </a:prstGeom>
          <a:noFill/>
        </p:spPr>
        <p:txBody>
          <a:bodyPr wrap="square" rtlCol="0">
            <a:spAutoFit/>
          </a:bodyPr>
          <a:lstStyle/>
          <a:p>
            <a:endParaRPr lang="en-US" b="1" dirty="0">
              <a:solidFill>
                <a:schemeClr val="bg1"/>
              </a:solidFill>
            </a:endParaRPr>
          </a:p>
        </p:txBody>
      </p:sp>
      <p:sp>
        <p:nvSpPr>
          <p:cNvPr id="8" name="TextBox 7"/>
          <p:cNvSpPr txBox="1"/>
          <p:nvPr/>
        </p:nvSpPr>
        <p:spPr>
          <a:xfrm>
            <a:off x="323528" y="2204864"/>
            <a:ext cx="5256584" cy="369332"/>
          </a:xfrm>
          <a:prstGeom prst="rect">
            <a:avLst/>
          </a:prstGeom>
          <a:noFill/>
        </p:spPr>
        <p:txBody>
          <a:bodyPr wrap="square" rtlCol="0">
            <a:spAutoFit/>
          </a:bodyPr>
          <a:lstStyle/>
          <a:p>
            <a:pPr>
              <a:buFont typeface="Arial" pitchFamily="34" charset="0"/>
              <a:buChar char="•"/>
            </a:pPr>
            <a:endParaRPr lang="en-US" b="1" dirty="0">
              <a:solidFill>
                <a:schemeClr val="bg1"/>
              </a:solidFill>
            </a:endParaRPr>
          </a:p>
        </p:txBody>
      </p:sp>
      <p:sp>
        <p:nvSpPr>
          <p:cNvPr id="10" name="TextBox 9"/>
          <p:cNvSpPr txBox="1"/>
          <p:nvPr/>
        </p:nvSpPr>
        <p:spPr>
          <a:xfrm>
            <a:off x="0" y="3789040"/>
            <a:ext cx="3491880" cy="2585323"/>
          </a:xfrm>
          <a:prstGeom prst="rect">
            <a:avLst/>
          </a:prstGeom>
          <a:noFill/>
        </p:spPr>
        <p:txBody>
          <a:bodyPr wrap="square" rtlCol="0">
            <a:spAutoFit/>
          </a:bodyPr>
          <a:lstStyle/>
          <a:p>
            <a:pPr>
              <a:buFont typeface="Arial" pitchFamily="34" charset="0"/>
              <a:buChar char="•"/>
            </a:pPr>
            <a:r>
              <a:rPr lang="en-US" b="1" dirty="0" smtClean="0">
                <a:solidFill>
                  <a:schemeClr val="bg1"/>
                </a:solidFill>
              </a:rPr>
              <a:t> How </a:t>
            </a:r>
            <a:r>
              <a:rPr lang="en-US" b="1" dirty="0" smtClean="0">
                <a:solidFill>
                  <a:schemeClr val="bg1"/>
                </a:solidFill>
              </a:rPr>
              <a:t>we can  help the business : </a:t>
            </a:r>
            <a:r>
              <a:rPr lang="en-US" b="1" dirty="0" smtClean="0">
                <a:solidFill>
                  <a:schemeClr val="bg1"/>
                </a:solidFill>
              </a:rPr>
              <a:t>-</a:t>
            </a:r>
          </a:p>
          <a:p>
            <a:r>
              <a:rPr lang="en-US" b="1" dirty="0" smtClean="0">
                <a:solidFill>
                  <a:schemeClr val="bg1"/>
                </a:solidFill>
              </a:rPr>
              <a:t>Focus on promoting BB packages – aligns well with guest </a:t>
            </a:r>
            <a:r>
              <a:rPr lang="en-US" b="1" dirty="0" smtClean="0">
                <a:solidFill>
                  <a:schemeClr val="bg1"/>
                </a:solidFill>
              </a:rPr>
              <a:t>preferences.</a:t>
            </a:r>
          </a:p>
          <a:p>
            <a:endParaRPr lang="en-US" b="1" dirty="0" smtClean="0">
              <a:solidFill>
                <a:schemeClr val="bg1"/>
              </a:solidFill>
            </a:endParaRPr>
          </a:p>
          <a:p>
            <a:pPr>
              <a:buFont typeface="Arial" pitchFamily="34" charset="0"/>
              <a:buChar char="•"/>
            </a:pPr>
            <a:r>
              <a:rPr lang="en-US" b="1" dirty="0" smtClean="0">
                <a:solidFill>
                  <a:schemeClr val="bg1"/>
                </a:solidFill>
              </a:rPr>
              <a:t> SC </a:t>
            </a:r>
            <a:r>
              <a:rPr lang="en-US" b="1" dirty="0" smtClean="0">
                <a:solidFill>
                  <a:schemeClr val="bg1"/>
                </a:solidFill>
              </a:rPr>
              <a:t>or HB options with </a:t>
            </a:r>
            <a:r>
              <a:rPr lang="en-US" b="1" dirty="0" smtClean="0">
                <a:solidFill>
                  <a:schemeClr val="bg1"/>
                </a:solidFill>
              </a:rPr>
              <a:t>discounts</a:t>
            </a:r>
          </a:p>
          <a:p>
            <a:endParaRPr lang="en-US" b="1" dirty="0" smtClean="0">
              <a:solidFill>
                <a:schemeClr val="bg1"/>
              </a:solidFill>
            </a:endParaRPr>
          </a:p>
          <a:p>
            <a:pPr>
              <a:buFont typeface="Arial" pitchFamily="34" charset="0"/>
              <a:buChar char="•"/>
            </a:pPr>
            <a:r>
              <a:rPr lang="en-US" b="1" dirty="0" smtClean="0">
                <a:solidFill>
                  <a:schemeClr val="bg1"/>
                </a:solidFill>
              </a:rPr>
              <a:t> Investigate </a:t>
            </a:r>
            <a:r>
              <a:rPr lang="en-US" b="1" dirty="0" smtClean="0">
                <a:solidFill>
                  <a:schemeClr val="bg1"/>
                </a:solidFill>
              </a:rPr>
              <a:t>why FB and Undefined options underperform</a:t>
            </a:r>
            <a:endParaRPr lang="en-US" b="1" dirty="0" smtClean="0">
              <a:solidFill>
                <a:schemeClr val="bg1"/>
              </a:solidFill>
            </a:endParaRPr>
          </a:p>
          <a:p>
            <a:r>
              <a:rPr lang="en-US" b="1" dirty="0" smtClean="0">
                <a:solidFill>
                  <a:schemeClr val="bg1"/>
                </a:solidFill>
              </a:rPr>
              <a:t> </a:t>
            </a:r>
            <a:endParaRPr lang="en-US" dirty="0">
              <a:solidFill>
                <a:schemeClr val="bg1"/>
              </a:solidFill>
            </a:endParaRPr>
          </a:p>
        </p:txBody>
      </p:sp>
      <p:sp>
        <p:nvSpPr>
          <p:cNvPr id="11" name="TextBox 10"/>
          <p:cNvSpPr txBox="1"/>
          <p:nvPr/>
        </p:nvSpPr>
        <p:spPr>
          <a:xfrm>
            <a:off x="179514" y="1268758"/>
            <a:ext cx="8208910" cy="2031325"/>
          </a:xfrm>
          <a:prstGeom prst="rect">
            <a:avLst/>
          </a:prstGeom>
          <a:noFill/>
        </p:spPr>
        <p:txBody>
          <a:bodyPr wrap="square">
            <a:spAutoFit/>
          </a:bodyPr>
          <a:lstStyle/>
          <a:p>
            <a:endParaRPr sz="1600" b="1" dirty="0">
              <a:solidFill>
                <a:schemeClr val="bg1"/>
              </a:solidFill>
            </a:endParaRPr>
          </a:p>
          <a:p>
            <a:pPr>
              <a:buFont typeface="Arial" pitchFamily="34" charset="0"/>
              <a:buChar char="•"/>
              <a:defRPr sz="1800"/>
            </a:pPr>
            <a:r>
              <a:rPr lang="en-US" b="1" dirty="0" smtClean="0">
                <a:solidFill>
                  <a:schemeClr val="bg1"/>
                </a:solidFill>
              </a:rPr>
              <a:t> </a:t>
            </a:r>
            <a:r>
              <a:rPr b="1" dirty="0" smtClean="0">
                <a:solidFill>
                  <a:schemeClr val="bg1"/>
                </a:solidFill>
              </a:rPr>
              <a:t>BB (Bed &amp; Breakfast) is the most preferred option – over 68,000 bookings.</a:t>
            </a:r>
            <a:endParaRPr lang="en-US" b="1" dirty="0" smtClean="0">
              <a:solidFill>
                <a:schemeClr val="bg1"/>
              </a:solidFill>
            </a:endParaRPr>
          </a:p>
          <a:p>
            <a:pPr>
              <a:buFont typeface="Arial" pitchFamily="34" charset="0"/>
              <a:buChar char="•"/>
              <a:defRPr sz="1800"/>
            </a:pPr>
            <a:endParaRPr b="1" dirty="0" smtClean="0">
              <a:solidFill>
                <a:schemeClr val="bg1"/>
              </a:solidFill>
            </a:endParaRPr>
          </a:p>
          <a:p>
            <a:pPr>
              <a:buFont typeface="Arial" pitchFamily="34" charset="0"/>
              <a:buChar char="•"/>
              <a:defRPr sz="1800"/>
            </a:pPr>
            <a:r>
              <a:rPr lang="en-US" b="1" dirty="0" smtClean="0">
                <a:solidFill>
                  <a:schemeClr val="bg1"/>
                </a:solidFill>
              </a:rPr>
              <a:t> </a:t>
            </a:r>
            <a:r>
              <a:rPr b="1" dirty="0" smtClean="0">
                <a:solidFill>
                  <a:schemeClr val="bg1"/>
                </a:solidFill>
              </a:rPr>
              <a:t>SC (Self Catering) and HB (Half Board) follow with around 9,000 bookings.</a:t>
            </a:r>
            <a:endParaRPr lang="en-US" b="1" dirty="0" smtClean="0">
              <a:solidFill>
                <a:schemeClr val="bg1"/>
              </a:solidFill>
            </a:endParaRPr>
          </a:p>
          <a:p>
            <a:pPr>
              <a:buFont typeface="Arial" pitchFamily="34" charset="0"/>
              <a:buChar char="•"/>
              <a:defRPr sz="1800"/>
            </a:pPr>
            <a:endParaRPr b="1" dirty="0" smtClean="0">
              <a:solidFill>
                <a:schemeClr val="bg1"/>
              </a:solidFill>
            </a:endParaRPr>
          </a:p>
          <a:p>
            <a:pPr>
              <a:buFont typeface="Arial" pitchFamily="34" charset="0"/>
              <a:buChar char="•"/>
              <a:defRPr sz="1800"/>
            </a:pPr>
            <a:r>
              <a:rPr lang="en-US" b="1" dirty="0" smtClean="0">
                <a:solidFill>
                  <a:schemeClr val="bg1"/>
                </a:solidFill>
              </a:rPr>
              <a:t> </a:t>
            </a:r>
            <a:r>
              <a:rPr b="1" dirty="0" smtClean="0">
                <a:solidFill>
                  <a:schemeClr val="bg1"/>
                </a:solidFill>
              </a:rPr>
              <a:t>FB (Full Board) and Undefined are the least chosen </a:t>
            </a:r>
            <a:endParaRPr sz="1600" b="1" dirty="0" smtClean="0">
              <a:solidFill>
                <a:schemeClr val="bg1"/>
              </a:solidFill>
            </a:endParaRPr>
          </a:p>
          <a:p>
            <a:pPr>
              <a:defRPr sz="2000" b="1"/>
            </a:pPr>
            <a:endParaRPr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TotalTime>
  <Words>1191</Words>
  <Application>Microsoft Office PowerPoint</Application>
  <PresentationFormat>On-screen Show (4:3)</PresentationFormat>
  <Paragraphs>157</Paragraphs>
  <Slides>17</Slides>
  <Notes>2</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dhru888888</dc:creator>
  <cp:lastModifiedBy>dhru888888</cp:lastModifiedBy>
  <cp:revision>56</cp:revision>
  <dcterms:created xsi:type="dcterms:W3CDTF">2025-04-10T16:20:02Z</dcterms:created>
  <dcterms:modified xsi:type="dcterms:W3CDTF">2025-04-11T14:34:41Z</dcterms:modified>
</cp:coreProperties>
</file>