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4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6994-7246-495B-90A6-06E0B1C38C21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45F52D9-5C9F-4CD1-A595-2E126BE14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50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6994-7246-495B-90A6-06E0B1C38C21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45F52D9-5C9F-4CD1-A595-2E126BE14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21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6994-7246-495B-90A6-06E0B1C38C21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45F52D9-5C9F-4CD1-A595-2E126BE14D6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3447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6994-7246-495B-90A6-06E0B1C38C21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45F52D9-5C9F-4CD1-A595-2E126BE14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9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6994-7246-495B-90A6-06E0B1C38C21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45F52D9-5C9F-4CD1-A595-2E126BE14D6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0255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6994-7246-495B-90A6-06E0B1C38C21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45F52D9-5C9F-4CD1-A595-2E126BE14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170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6994-7246-495B-90A6-06E0B1C38C21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F52D9-5C9F-4CD1-A595-2E126BE14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36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6994-7246-495B-90A6-06E0B1C38C21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F52D9-5C9F-4CD1-A595-2E126BE14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0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6994-7246-495B-90A6-06E0B1C38C21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F52D9-5C9F-4CD1-A595-2E126BE14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4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6994-7246-495B-90A6-06E0B1C38C21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45F52D9-5C9F-4CD1-A595-2E126BE14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67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6994-7246-495B-90A6-06E0B1C38C21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45F52D9-5C9F-4CD1-A595-2E126BE14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38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6994-7246-495B-90A6-06E0B1C38C21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45F52D9-5C9F-4CD1-A595-2E126BE14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6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6994-7246-495B-90A6-06E0B1C38C21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F52D9-5C9F-4CD1-A595-2E126BE14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45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6994-7246-495B-90A6-06E0B1C38C21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F52D9-5C9F-4CD1-A595-2E126BE14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14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6994-7246-495B-90A6-06E0B1C38C21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F52D9-5C9F-4CD1-A595-2E126BE14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36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6994-7246-495B-90A6-06E0B1C38C21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45F52D9-5C9F-4CD1-A595-2E126BE14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31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06994-7246-495B-90A6-06E0B1C38C21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45F52D9-5C9F-4CD1-A595-2E126BE14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47" r:id="rId1"/>
    <p:sldLayoutId id="2147485148" r:id="rId2"/>
    <p:sldLayoutId id="2147485149" r:id="rId3"/>
    <p:sldLayoutId id="2147485150" r:id="rId4"/>
    <p:sldLayoutId id="2147485151" r:id="rId5"/>
    <p:sldLayoutId id="2147485152" r:id="rId6"/>
    <p:sldLayoutId id="2147485153" r:id="rId7"/>
    <p:sldLayoutId id="2147485154" r:id="rId8"/>
    <p:sldLayoutId id="2147485155" r:id="rId9"/>
    <p:sldLayoutId id="2147485156" r:id="rId10"/>
    <p:sldLayoutId id="2147485157" r:id="rId11"/>
    <p:sldLayoutId id="2147485158" r:id="rId12"/>
    <p:sldLayoutId id="2147485159" r:id="rId13"/>
    <p:sldLayoutId id="2147485160" r:id="rId14"/>
    <p:sldLayoutId id="2147485161" r:id="rId15"/>
    <p:sldLayoutId id="214748516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LENDING CLUB CASE STUDY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EXPLORATORY DATA ANALYSIS(EDA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                                                                                  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60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280627" cy="1280890"/>
          </a:xfrm>
        </p:spPr>
        <p:txBody>
          <a:bodyPr>
            <a:normAutofit/>
          </a:bodyPr>
          <a:lstStyle/>
          <a:p>
            <a:r>
              <a:rPr lang="en-US" dirty="0" err="1" smtClean="0"/>
              <a:t>Univariate</a:t>
            </a:r>
            <a:r>
              <a:rPr lang="en-US" dirty="0" smtClean="0"/>
              <a:t> Analysis – Employment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of the borrowers have 10 or more years of employment/experience</a:t>
            </a:r>
          </a:p>
          <a:p>
            <a:r>
              <a:rPr lang="en-US" dirty="0" smtClean="0"/>
              <a:t>Followed by borrowers who have only one year of experience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816" y="2901002"/>
            <a:ext cx="43053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675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31735"/>
          </a:xfrm>
        </p:spPr>
        <p:txBody>
          <a:bodyPr/>
          <a:lstStyle/>
          <a:p>
            <a:r>
              <a:rPr lang="en-US" dirty="0" err="1" smtClean="0"/>
              <a:t>Univariate</a:t>
            </a:r>
            <a:r>
              <a:rPr lang="en-US" dirty="0" smtClean="0"/>
              <a:t> Analysis – Annual Income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46663"/>
            <a:ext cx="8915400" cy="4464559"/>
          </a:xfrm>
        </p:spPr>
        <p:txBody>
          <a:bodyPr/>
          <a:lstStyle/>
          <a:p>
            <a:r>
              <a:rPr lang="en-US" dirty="0" smtClean="0"/>
              <a:t>Annual Income has outliers where only two borrowers have an annual income more than 30 Lakhs</a:t>
            </a:r>
          </a:p>
          <a:p>
            <a:r>
              <a:rPr lang="en-US" dirty="0" smtClean="0"/>
              <a:t>After removing the outliers, borrower’s annual income can be analyzed.</a:t>
            </a:r>
          </a:p>
          <a:p>
            <a:r>
              <a:rPr lang="en-US" dirty="0" smtClean="0"/>
              <a:t>Outlier Handling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946" y="2828641"/>
            <a:ext cx="4448175" cy="2838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2855" y="2942941"/>
            <a:ext cx="38100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936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Univariate</a:t>
            </a:r>
            <a:r>
              <a:rPr lang="en-US" dirty="0" smtClean="0"/>
              <a:t> Analysis – Interest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loans had the interest rates ranging from 9.0 to 15.0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520" y="2759122"/>
            <a:ext cx="381952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07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7165" y="624110"/>
            <a:ext cx="9457448" cy="12808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Segmented </a:t>
            </a:r>
            <a:r>
              <a:rPr lang="en-US" dirty="0" err="1" smtClean="0"/>
              <a:t>Univariate</a:t>
            </a:r>
            <a:r>
              <a:rPr lang="en-US" dirty="0" smtClean="0"/>
              <a:t> Analysis </a:t>
            </a:r>
            <a:br>
              <a:rPr lang="en-US" dirty="0" smtClean="0"/>
            </a:br>
            <a:r>
              <a:rPr lang="en-US" dirty="0" smtClean="0"/>
              <a:t> Loan Amount across Loan Status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6346" y="2133600"/>
            <a:ext cx="9348266" cy="3777622"/>
          </a:xfrm>
        </p:spPr>
        <p:txBody>
          <a:bodyPr/>
          <a:lstStyle/>
          <a:p>
            <a:r>
              <a:rPr lang="en-US" dirty="0" smtClean="0"/>
              <a:t>The 25</a:t>
            </a:r>
            <a:r>
              <a:rPr lang="en-US" baseline="30000" dirty="0" smtClean="0"/>
              <a:t>th</a:t>
            </a:r>
            <a:r>
              <a:rPr lang="en-US" dirty="0" smtClean="0"/>
              <a:t>, 50</a:t>
            </a:r>
            <a:r>
              <a:rPr lang="en-US" baseline="30000" dirty="0" smtClean="0"/>
              <a:t>th</a:t>
            </a:r>
            <a:r>
              <a:rPr lang="en-US" dirty="0" smtClean="0"/>
              <a:t> and 75</a:t>
            </a:r>
            <a:r>
              <a:rPr lang="en-US" baseline="30000" dirty="0" smtClean="0"/>
              <a:t>th</a:t>
            </a:r>
            <a:r>
              <a:rPr lang="en-US" dirty="0" smtClean="0"/>
              <a:t> percentile of Loan amount for Fully Paid Loans and Charged off Loans are similar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638" y="2996572"/>
            <a:ext cx="531495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969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8107" y="624110"/>
            <a:ext cx="9416505" cy="128089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 Segmented </a:t>
            </a:r>
            <a:r>
              <a:rPr lang="en-US" dirty="0" err="1"/>
              <a:t>Univariate</a:t>
            </a:r>
            <a:r>
              <a:rPr lang="en-US" dirty="0"/>
              <a:t> Analysis </a:t>
            </a:r>
            <a:br>
              <a:rPr lang="en-US" dirty="0"/>
            </a:br>
            <a:r>
              <a:rPr lang="en-US" dirty="0"/>
              <a:t> Loan </a:t>
            </a:r>
            <a:r>
              <a:rPr lang="en-US" dirty="0" smtClean="0"/>
              <a:t>Term across </a:t>
            </a:r>
            <a:r>
              <a:rPr lang="en-US" dirty="0"/>
              <a:t>Loan Status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8107" y="2133600"/>
            <a:ext cx="9416505" cy="3777622"/>
          </a:xfrm>
        </p:spPr>
        <p:txBody>
          <a:bodyPr/>
          <a:lstStyle/>
          <a:p>
            <a:r>
              <a:rPr lang="en-US" dirty="0" smtClean="0"/>
              <a:t>Significant Charged off loans </a:t>
            </a:r>
            <a:r>
              <a:rPr lang="en-US" dirty="0" smtClean="0"/>
              <a:t>have </a:t>
            </a:r>
            <a:r>
              <a:rPr lang="en-US" dirty="0" smtClean="0"/>
              <a:t>a loan term of 36 or 60 months</a:t>
            </a:r>
          </a:p>
          <a:p>
            <a:r>
              <a:rPr lang="en-US" dirty="0" smtClean="0"/>
              <a:t>Most loans are fully paid across loan terms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933" y="2948627"/>
            <a:ext cx="49339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207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0813" y="624110"/>
            <a:ext cx="9443800" cy="128089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dirty="0" smtClean="0"/>
              <a:t>      Segmented </a:t>
            </a:r>
            <a:r>
              <a:rPr lang="en-US" dirty="0" err="1"/>
              <a:t>Univariate</a:t>
            </a:r>
            <a:r>
              <a:rPr lang="en-US" dirty="0"/>
              <a:t> Analysis </a:t>
            </a:r>
            <a:br>
              <a:rPr lang="en-US" dirty="0"/>
            </a:br>
            <a:r>
              <a:rPr lang="en-US" dirty="0"/>
              <a:t> Loan </a:t>
            </a:r>
            <a:r>
              <a:rPr lang="en-US" dirty="0" smtClean="0"/>
              <a:t>Purpose across </a:t>
            </a:r>
            <a:r>
              <a:rPr lang="en-US" dirty="0"/>
              <a:t>Loan Status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4585" y="2133599"/>
            <a:ext cx="9280027" cy="4212609"/>
          </a:xfrm>
        </p:spPr>
        <p:txBody>
          <a:bodyPr/>
          <a:lstStyle/>
          <a:p>
            <a:r>
              <a:rPr lang="en-US" dirty="0" smtClean="0"/>
              <a:t>Most loans have a loan purpose of “Debt Consolidation” across all loan statuses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974" y="2797791"/>
            <a:ext cx="4430262" cy="338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92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86326"/>
          </a:xfrm>
        </p:spPr>
        <p:txBody>
          <a:bodyPr/>
          <a:lstStyle/>
          <a:p>
            <a:r>
              <a:rPr lang="en-US" dirty="0" smtClean="0"/>
              <a:t>Derived Metrics for Bivariate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92073"/>
            <a:ext cx="8915400" cy="46948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Categorized numerical variables(“</a:t>
            </a:r>
            <a:r>
              <a:rPr lang="en-US" dirty="0" err="1" smtClean="0"/>
              <a:t>loan_amnt</a:t>
            </a:r>
            <a:r>
              <a:rPr lang="en-US" dirty="0" smtClean="0"/>
              <a:t>”, “</a:t>
            </a:r>
            <a:r>
              <a:rPr lang="en-US" dirty="0" err="1" smtClean="0"/>
              <a:t>int_rate</a:t>
            </a:r>
            <a:r>
              <a:rPr lang="en-US" dirty="0" smtClean="0"/>
              <a:t>”, “</a:t>
            </a:r>
            <a:r>
              <a:rPr lang="en-US" dirty="0" err="1" smtClean="0"/>
              <a:t>annual_inc</a:t>
            </a:r>
            <a:r>
              <a:rPr lang="en-US" dirty="0" smtClean="0"/>
              <a:t>”) into bucket based on the range of the numerical values they hold</a:t>
            </a:r>
          </a:p>
          <a:p>
            <a:r>
              <a:rPr lang="en-US" dirty="0" smtClean="0"/>
              <a:t>Derived a total columns that sums the number of loans that are Fully Paid, Charged Off and Current</a:t>
            </a:r>
          </a:p>
          <a:p>
            <a:pPr marL="0" indent="0">
              <a:buNone/>
            </a:pPr>
            <a:r>
              <a:rPr lang="en-US" dirty="0" smtClean="0"/>
              <a:t>                    Total </a:t>
            </a:r>
            <a:r>
              <a:rPr lang="en-US" dirty="0"/>
              <a:t>= Fully Paid + Current + Charged Off</a:t>
            </a:r>
          </a:p>
          <a:p>
            <a:r>
              <a:rPr lang="en-US" dirty="0" smtClean="0"/>
              <a:t>Derived a column that signifies the probability of the loan being defaulted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    Charge Off Likeliness = Charged Off / Total </a:t>
            </a:r>
          </a:p>
          <a:p>
            <a:r>
              <a:rPr lang="en-US" dirty="0" smtClean="0"/>
              <a:t>This derived column “Charge Off Likeliness” is used for bivariate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4095036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4084" y="354841"/>
            <a:ext cx="10467832" cy="16268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             Bivariate Analysis </a:t>
            </a:r>
            <a:br>
              <a:rPr lang="en-US" dirty="0" smtClean="0"/>
            </a:br>
            <a:r>
              <a:rPr lang="en-US" dirty="0" smtClean="0"/>
              <a:t>Annual Income Categories VS Charge Off Likeliness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probability of the loan being defaulted is high if the annual income is low, so the annual income has negative correlation to charge off likeliness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535" y="2926733"/>
            <a:ext cx="5044838" cy="283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920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971" y="624110"/>
            <a:ext cx="10372298" cy="12808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              Bivariate Analysis</a:t>
            </a:r>
            <a:br>
              <a:rPr lang="en-US" dirty="0" smtClean="0"/>
            </a:br>
            <a:r>
              <a:rPr lang="en-US" dirty="0" smtClean="0"/>
              <a:t>Loan Amount Categories VS Charge Off Likeliness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probability of loan being defaulted increases if the loan amount increases, so high loan amount likely indicates high Charge Off Likeliness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651" y="2996572"/>
            <a:ext cx="406717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241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618" y="624110"/>
            <a:ext cx="10263115" cy="128089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dirty="0" smtClean="0"/>
              <a:t>                          Bivariate </a:t>
            </a:r>
            <a:r>
              <a:rPr lang="en-US" dirty="0"/>
              <a:t>Analysis</a:t>
            </a:r>
            <a:br>
              <a:rPr lang="en-US" dirty="0"/>
            </a:br>
            <a:r>
              <a:rPr lang="en-US" dirty="0" smtClean="0"/>
              <a:t>Interest Rate Categories </a:t>
            </a:r>
            <a:r>
              <a:rPr lang="en-US" dirty="0"/>
              <a:t>VS Charge Off Likeliness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probability of loan being defaulted </a:t>
            </a:r>
            <a:r>
              <a:rPr lang="en-US" dirty="0" smtClean="0"/>
              <a:t>increases </a:t>
            </a:r>
            <a:r>
              <a:rPr lang="en-US" dirty="0"/>
              <a:t>if the </a:t>
            </a:r>
            <a:r>
              <a:rPr lang="en-US" dirty="0" smtClean="0"/>
              <a:t>interest rate increases</a:t>
            </a:r>
            <a:r>
              <a:rPr lang="en-US" dirty="0"/>
              <a:t>, so high </a:t>
            </a:r>
            <a:r>
              <a:rPr lang="en-US" dirty="0" smtClean="0"/>
              <a:t>interest rate </a:t>
            </a:r>
            <a:r>
              <a:rPr lang="en-US" dirty="0"/>
              <a:t>likely indicates high Charge Off Likeliness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888" y="2898195"/>
            <a:ext cx="40767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994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is the sample data </a:t>
            </a:r>
            <a:r>
              <a:rPr lang="en-US" dirty="0"/>
              <a:t>from </a:t>
            </a:r>
            <a:r>
              <a:rPr lang="en-US" dirty="0" smtClean="0"/>
              <a:t>a </a:t>
            </a:r>
            <a:r>
              <a:rPr lang="en-US" dirty="0"/>
              <a:t>consumer finance company which </a:t>
            </a:r>
            <a:r>
              <a:rPr lang="en-US" dirty="0" smtClean="0"/>
              <a:t>specializes </a:t>
            </a:r>
            <a:r>
              <a:rPr lang="en-US" dirty="0"/>
              <a:t>in lending various types of </a:t>
            </a:r>
            <a:r>
              <a:rPr lang="en-US" dirty="0" smtClean="0"/>
              <a:t>loans</a:t>
            </a:r>
          </a:p>
          <a:p>
            <a:r>
              <a:rPr lang="en-US" dirty="0" smtClean="0"/>
              <a:t>The business lends various types of loans to customers based on whether the customer will be able to repay them or not</a:t>
            </a:r>
          </a:p>
          <a:p>
            <a:r>
              <a:rPr lang="en-US" dirty="0" smtClean="0"/>
              <a:t>Even though the Approval/Rejection process considers the ability to repay, we see </a:t>
            </a:r>
            <a:r>
              <a:rPr lang="en-US" dirty="0"/>
              <a:t>certain customers are ‘defaulted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We need to analyze various factor influencing a customer to be ‘defaulted’</a:t>
            </a:r>
          </a:p>
        </p:txBody>
      </p:sp>
    </p:spTree>
    <p:extLst>
      <p:ext uri="{BB962C8B-B14F-4D97-AF65-F5344CB8AC3E}">
        <p14:creationId xmlns:p14="http://schemas.microsoft.com/office/powerpoint/2010/main" val="123766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     Bivariate </a:t>
            </a:r>
            <a:r>
              <a:rPr lang="en-US" dirty="0"/>
              <a:t>Analysis</a:t>
            </a:r>
            <a:br>
              <a:rPr lang="en-US" dirty="0"/>
            </a:br>
            <a:r>
              <a:rPr lang="en-US" dirty="0"/>
              <a:t>Loan </a:t>
            </a:r>
            <a:r>
              <a:rPr lang="en-US" dirty="0" smtClean="0"/>
              <a:t>Purpose VS </a:t>
            </a:r>
            <a:r>
              <a:rPr lang="en-US" dirty="0"/>
              <a:t>Charge Off Likeliness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362734"/>
          </a:xfrm>
        </p:spPr>
        <p:txBody>
          <a:bodyPr/>
          <a:lstStyle/>
          <a:p>
            <a:r>
              <a:rPr lang="en-US" dirty="0" smtClean="0"/>
              <a:t>The probability of a loan being defaulted is high if the loan purpose is “Small Business”, followed by “Renewable Energy” and “Educational”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656" y="3125337"/>
            <a:ext cx="5609229" cy="317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518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675" y="624110"/>
            <a:ext cx="9825937" cy="128089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dirty="0" smtClean="0"/>
              <a:t>                      Bivariate </a:t>
            </a:r>
            <a:r>
              <a:rPr lang="en-US" dirty="0"/>
              <a:t>Analysis</a:t>
            </a:r>
            <a:br>
              <a:rPr lang="en-US" dirty="0"/>
            </a:br>
            <a:r>
              <a:rPr lang="en-US" dirty="0" smtClean="0"/>
              <a:t>Grade and Sub Grade VS </a:t>
            </a:r>
            <a:r>
              <a:rPr lang="en-US" dirty="0"/>
              <a:t>Charge Off Likeliness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8675" y="1774209"/>
            <a:ext cx="9976513" cy="4572000"/>
          </a:xfrm>
        </p:spPr>
        <p:txBody>
          <a:bodyPr/>
          <a:lstStyle/>
          <a:p>
            <a:r>
              <a:rPr lang="en-US" dirty="0" smtClean="0"/>
              <a:t>The probability of a loan being defaulted increases as we move from grade ‘A’ to ‘G’</a:t>
            </a:r>
          </a:p>
          <a:p>
            <a:r>
              <a:rPr lang="en-US" dirty="0"/>
              <a:t>The probability of a loan being defaulted </a:t>
            </a:r>
            <a:r>
              <a:rPr lang="en-US" dirty="0" smtClean="0"/>
              <a:t>increases </a:t>
            </a:r>
            <a:r>
              <a:rPr lang="en-US" dirty="0"/>
              <a:t>as we </a:t>
            </a:r>
            <a:r>
              <a:rPr lang="en-US" dirty="0" smtClean="0"/>
              <a:t>move from sub grade  in ‘A’ to ‘G’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675" y="3448192"/>
            <a:ext cx="3829050" cy="2800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731" y="3495817"/>
            <a:ext cx="39528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531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            </a:t>
            </a:r>
            <a:r>
              <a:rPr lang="en-US" dirty="0"/>
              <a:t>Bivariate Analysis</a:t>
            </a:r>
            <a:br>
              <a:rPr lang="en-US" dirty="0"/>
            </a:br>
            <a:r>
              <a:rPr lang="en-US" dirty="0" smtClean="0"/>
              <a:t>Address State </a:t>
            </a:r>
            <a:r>
              <a:rPr lang="en-US" dirty="0"/>
              <a:t>VS Charge Off Likeliness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probability of a loan being defaulted </a:t>
            </a:r>
            <a:r>
              <a:rPr lang="en-US" dirty="0" smtClean="0"/>
              <a:t>is high for the state ‘NE’, followed the states ‘NV’, ‘SD’ and ‘FL’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248" y="3053722"/>
            <a:ext cx="39147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819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dirty="0" smtClean="0"/>
              <a:t>                 Bivariate </a:t>
            </a:r>
            <a:r>
              <a:rPr lang="en-US" dirty="0"/>
              <a:t>Analysis</a:t>
            </a:r>
            <a:br>
              <a:rPr lang="en-US" dirty="0"/>
            </a:br>
            <a:r>
              <a:rPr lang="en-US" dirty="0" smtClean="0"/>
              <a:t>Employment Length </a:t>
            </a:r>
            <a:r>
              <a:rPr lang="en-US" dirty="0"/>
              <a:t>VS Charge Off Likeliness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53552"/>
          </a:xfrm>
        </p:spPr>
        <p:txBody>
          <a:bodyPr/>
          <a:lstStyle/>
          <a:p>
            <a:r>
              <a:rPr lang="en-US" dirty="0"/>
              <a:t>The probability of a loan being defaulted is </a:t>
            </a:r>
            <a:r>
              <a:rPr lang="en-US" dirty="0" smtClean="0"/>
              <a:t>high if the employment length or experience 0 years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045" y="3253747"/>
            <a:ext cx="448627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001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dirty="0" smtClean="0"/>
              <a:t>                  Bivariate </a:t>
            </a:r>
            <a:r>
              <a:rPr lang="en-US" dirty="0"/>
              <a:t>Analysis</a:t>
            </a:r>
            <a:br>
              <a:rPr lang="en-US" dirty="0"/>
            </a:br>
            <a:r>
              <a:rPr lang="en-US" dirty="0" smtClean="0"/>
              <a:t>Public Record Fields VS </a:t>
            </a:r>
            <a:r>
              <a:rPr lang="en-US" dirty="0"/>
              <a:t>Charge Off Likeliness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359" y="2133600"/>
            <a:ext cx="9444250" cy="4062484"/>
          </a:xfrm>
        </p:spPr>
        <p:txBody>
          <a:bodyPr/>
          <a:lstStyle/>
          <a:p>
            <a:r>
              <a:rPr lang="en-US" dirty="0" smtClean="0"/>
              <a:t>The probability </a:t>
            </a:r>
            <a:r>
              <a:rPr lang="en-US" dirty="0"/>
              <a:t>of a loan being defaulted is high </a:t>
            </a:r>
            <a:r>
              <a:rPr lang="en-US" dirty="0" smtClean="0"/>
              <a:t>if public records is 1 or 2</a:t>
            </a:r>
          </a:p>
          <a:p>
            <a:r>
              <a:rPr lang="en-US" dirty="0" smtClean="0"/>
              <a:t>Apart from the unknown values, the </a:t>
            </a:r>
            <a:r>
              <a:rPr lang="en-US" dirty="0"/>
              <a:t>probability of a loan being defaulted </a:t>
            </a:r>
            <a:r>
              <a:rPr lang="en-US" dirty="0" smtClean="0"/>
              <a:t>increases as the public bankruptcy record increases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215647"/>
            <a:ext cx="3848100" cy="2695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699" y="3206121"/>
            <a:ext cx="42005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917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0561" y="177421"/>
            <a:ext cx="10194878" cy="14739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		           Multivariate Analysis</a:t>
            </a:r>
            <a:br>
              <a:rPr lang="en-US" dirty="0" smtClean="0"/>
            </a:br>
            <a:r>
              <a:rPr lang="en-US" dirty="0" smtClean="0"/>
              <a:t>Annual Income VS Interest Rate VS Loan Amount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	          For Charged Off Loans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5857" y="2133600"/>
            <a:ext cx="3982112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342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6788" y="54592"/>
            <a:ext cx="9907824" cy="928047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6788" y="982639"/>
            <a:ext cx="10595212" cy="587536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About 5000 loans(considerable amount) out of the sample data are charged off or defaulted</a:t>
            </a:r>
          </a:p>
          <a:p>
            <a:r>
              <a:rPr lang="en-US" dirty="0" smtClean="0"/>
              <a:t>Most Charged Off Loans and In general most loans with various loan statuses have a loan purpose of “Debt Consolidation”. In other words “Debt Consolidation” is the common loan purpose</a:t>
            </a:r>
          </a:p>
          <a:p>
            <a:r>
              <a:rPr lang="en-US" dirty="0" smtClean="0"/>
              <a:t>Positive correlation : The probability of a loan being defaulted(Charge Off Likeliness) is high if the Annual Income of the borrower is low</a:t>
            </a:r>
          </a:p>
          <a:p>
            <a:r>
              <a:rPr lang="en-US" dirty="0" smtClean="0"/>
              <a:t>Negative </a:t>
            </a:r>
            <a:r>
              <a:rPr lang="en-US" dirty="0"/>
              <a:t>correlation : </a:t>
            </a:r>
            <a:r>
              <a:rPr lang="en-US" dirty="0" smtClean="0"/>
              <a:t>The </a:t>
            </a:r>
            <a:r>
              <a:rPr lang="en-US" dirty="0"/>
              <a:t>probability of a loan being </a:t>
            </a:r>
            <a:r>
              <a:rPr lang="en-US" dirty="0" smtClean="0"/>
              <a:t>defaulted(Charge </a:t>
            </a:r>
            <a:r>
              <a:rPr lang="en-US" dirty="0"/>
              <a:t>Off Likeliness</a:t>
            </a:r>
            <a:r>
              <a:rPr lang="en-US" dirty="0" smtClean="0"/>
              <a:t>) is high if Loan Amount is high. Same applies to Interest Rate as well.</a:t>
            </a:r>
          </a:p>
          <a:p>
            <a:r>
              <a:rPr lang="en-US" dirty="0"/>
              <a:t>The probability of a loan being </a:t>
            </a:r>
            <a:r>
              <a:rPr lang="en-US" dirty="0" smtClean="0"/>
              <a:t>defaulted(Charge </a:t>
            </a:r>
            <a:r>
              <a:rPr lang="en-US" dirty="0"/>
              <a:t>Off Likeliness) is high </a:t>
            </a:r>
            <a:r>
              <a:rPr lang="en-US" dirty="0" smtClean="0"/>
              <a:t>if the Public records is 1 or 2. It also increases as the Public Bankruptcy record increases</a:t>
            </a:r>
          </a:p>
          <a:p>
            <a:r>
              <a:rPr lang="en-US" dirty="0"/>
              <a:t>The probability of a loan being </a:t>
            </a:r>
            <a:r>
              <a:rPr lang="en-US" dirty="0" smtClean="0"/>
              <a:t>defaulted(Charge </a:t>
            </a:r>
            <a:r>
              <a:rPr lang="en-US" dirty="0"/>
              <a:t>Off Likeliness) is </a:t>
            </a:r>
            <a:r>
              <a:rPr lang="en-US" dirty="0" smtClean="0"/>
              <a:t>high if the loan purpose is “Small Business”</a:t>
            </a:r>
          </a:p>
          <a:p>
            <a:r>
              <a:rPr lang="en-US" dirty="0"/>
              <a:t>The probability of a loan being </a:t>
            </a:r>
            <a:r>
              <a:rPr lang="en-US" dirty="0" smtClean="0"/>
              <a:t>defaulted(Charge </a:t>
            </a:r>
            <a:r>
              <a:rPr lang="en-US" dirty="0"/>
              <a:t>Off Likeliness) is </a:t>
            </a:r>
            <a:r>
              <a:rPr lang="en-US" dirty="0" smtClean="0"/>
              <a:t>high if address state is “NE”</a:t>
            </a:r>
          </a:p>
          <a:p>
            <a:r>
              <a:rPr lang="en-US" dirty="0"/>
              <a:t>The probability of a loan being </a:t>
            </a:r>
            <a:r>
              <a:rPr lang="en-US" dirty="0" smtClean="0"/>
              <a:t>defaulted(Charge </a:t>
            </a:r>
            <a:r>
              <a:rPr lang="en-US" dirty="0"/>
              <a:t>Off Likeliness) is </a:t>
            </a:r>
            <a:r>
              <a:rPr lang="en-US" dirty="0" smtClean="0"/>
              <a:t>high if Employment Length is 0</a:t>
            </a:r>
          </a:p>
          <a:p>
            <a:r>
              <a:rPr lang="en-US" dirty="0"/>
              <a:t>The probability of a loan being </a:t>
            </a:r>
            <a:r>
              <a:rPr lang="en-US" dirty="0" smtClean="0"/>
              <a:t>defaulted(Charge </a:t>
            </a:r>
            <a:r>
              <a:rPr lang="en-US" dirty="0"/>
              <a:t>Off Likeliness) is </a:t>
            </a:r>
            <a:r>
              <a:rPr lang="en-US" dirty="0" smtClean="0"/>
              <a:t>high if we move through grades and sub grades “A” to “G”, so that loans with Grade G has highest probability.</a:t>
            </a:r>
          </a:p>
        </p:txBody>
      </p:sp>
    </p:spTree>
    <p:extLst>
      <p:ext uri="{BB962C8B-B14F-4D97-AF65-F5344CB8AC3E}">
        <p14:creationId xmlns:p14="http://schemas.microsoft.com/office/powerpoint/2010/main" val="160248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the information about past loan applicants and whether they ‘defaulted’ or not</a:t>
            </a:r>
          </a:p>
          <a:p>
            <a:r>
              <a:rPr lang="en-US" dirty="0" smtClean="0"/>
              <a:t>Analyze how </a:t>
            </a:r>
            <a:r>
              <a:rPr lang="en-US" dirty="0"/>
              <a:t>consumer attributes and loan attributes influence the tendency of </a:t>
            </a:r>
            <a:r>
              <a:rPr lang="en-US" dirty="0" smtClean="0"/>
              <a:t>a customer to default using Exploratory Data Analysis(EDA)</a:t>
            </a:r>
            <a:endParaRPr lang="en-US" dirty="0"/>
          </a:p>
          <a:p>
            <a:r>
              <a:rPr lang="en-US" dirty="0"/>
              <a:t>Identify patterns and draw insights </a:t>
            </a:r>
            <a:r>
              <a:rPr lang="en-US" dirty="0" smtClean="0"/>
              <a:t>from the analysis that the business can utilize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6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Columns with all null values are dropped</a:t>
            </a:r>
          </a:p>
          <a:p>
            <a:r>
              <a:rPr lang="en-US" dirty="0" smtClean="0"/>
              <a:t>Columns that have mostly null values are dropped</a:t>
            </a:r>
          </a:p>
          <a:p>
            <a:r>
              <a:rPr lang="en-US" dirty="0" smtClean="0"/>
              <a:t>Removed special characters(&lt;, +, %) and formatted numerical variables to contain only numbers</a:t>
            </a:r>
          </a:p>
          <a:p>
            <a:r>
              <a:rPr lang="en-US" dirty="0" smtClean="0"/>
              <a:t>Converting the type of numerical variable to number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96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92322"/>
            <a:ext cx="8915400" cy="4218900"/>
          </a:xfrm>
        </p:spPr>
        <p:txBody>
          <a:bodyPr/>
          <a:lstStyle/>
          <a:p>
            <a:r>
              <a:rPr lang="en-US" dirty="0" smtClean="0"/>
              <a:t>Derived month and year columns from date variables(“</a:t>
            </a:r>
            <a:r>
              <a:rPr lang="en-US" dirty="0" err="1" smtClean="0"/>
              <a:t>issue_d</a:t>
            </a:r>
            <a:r>
              <a:rPr lang="en-US" dirty="0" smtClean="0"/>
              <a:t>”, “</a:t>
            </a:r>
            <a:r>
              <a:rPr lang="en-US" dirty="0" err="1" smtClean="0"/>
              <a:t>last_payment</a:t>
            </a:r>
            <a:r>
              <a:rPr lang="en-US" dirty="0" smtClean="0"/>
              <a:t>”) </a:t>
            </a:r>
          </a:p>
          <a:p>
            <a:r>
              <a:rPr lang="en-US" dirty="0" smtClean="0"/>
              <a:t>For making analysis based on date variable easier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822" y="3127469"/>
            <a:ext cx="36957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600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Univariate</a:t>
            </a:r>
            <a:r>
              <a:rPr lang="en-US" dirty="0" smtClean="0"/>
              <a:t> Analysis – Loan Status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9212" y="1669576"/>
            <a:ext cx="8915400" cy="4499212"/>
          </a:xfrm>
        </p:spPr>
        <p:txBody>
          <a:bodyPr/>
          <a:lstStyle/>
          <a:p>
            <a:r>
              <a:rPr lang="en-US" dirty="0" smtClean="0"/>
              <a:t>About 5000 of loans are Charged Off</a:t>
            </a:r>
          </a:p>
          <a:p>
            <a:r>
              <a:rPr lang="en-US" dirty="0" smtClean="0"/>
              <a:t>Significant number of loans have been defaulted</a:t>
            </a:r>
            <a:endParaRPr lang="en-US" dirty="0"/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567" y="2702257"/>
            <a:ext cx="5694768" cy="320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119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Univariate</a:t>
            </a:r>
            <a:r>
              <a:rPr lang="en-US" dirty="0" smtClean="0"/>
              <a:t> Analysis – Loan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most common purpose of loan is “Debt Consolidation”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713" y="2596522"/>
            <a:ext cx="5472753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694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Univariate</a:t>
            </a:r>
            <a:r>
              <a:rPr lang="en-US" dirty="0" smtClean="0"/>
              <a:t> Analysis – Loan Amount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of the loans have a loan amount ranging between 5000(25</a:t>
            </a:r>
            <a:r>
              <a:rPr lang="en-US" baseline="30000" dirty="0" smtClean="0"/>
              <a:t>th</a:t>
            </a:r>
            <a:r>
              <a:rPr lang="en-US" dirty="0" smtClean="0"/>
              <a:t> percentile) and 15000(75</a:t>
            </a:r>
            <a:r>
              <a:rPr lang="en-US" baseline="30000" dirty="0" smtClean="0"/>
              <a:t>th</a:t>
            </a:r>
            <a:r>
              <a:rPr lang="en-US" dirty="0" smtClean="0"/>
              <a:t> percentile)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073" y="3039399"/>
            <a:ext cx="4655948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025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Univariate</a:t>
            </a:r>
            <a:r>
              <a:rPr lang="en-US" dirty="0" smtClean="0"/>
              <a:t> Analysis – Loan Grade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most common loan grade is “B” followed by “A”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423" y="2631761"/>
            <a:ext cx="41624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87158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665</TotalTime>
  <Words>963</Words>
  <Application>Microsoft Office PowerPoint</Application>
  <PresentationFormat>Widescreen</PresentationFormat>
  <Paragraphs>90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Century Gothic</vt:lpstr>
      <vt:lpstr>Wingdings 3</vt:lpstr>
      <vt:lpstr>Wisp</vt:lpstr>
      <vt:lpstr>LENDING CLUB CASE STUDY</vt:lpstr>
      <vt:lpstr>Problem Statement</vt:lpstr>
      <vt:lpstr>Business Objective</vt:lpstr>
      <vt:lpstr>Data Cleaning </vt:lpstr>
      <vt:lpstr>Derived Metrics</vt:lpstr>
      <vt:lpstr>Univariate Analysis – Loan Status</vt:lpstr>
      <vt:lpstr>Univariate Analysis – Loan Purpose</vt:lpstr>
      <vt:lpstr>Univariate Analysis – Loan Amount</vt:lpstr>
      <vt:lpstr>Univariate Analysis – Loan Grade</vt:lpstr>
      <vt:lpstr>Univariate Analysis – Employment Length</vt:lpstr>
      <vt:lpstr>Univariate Analysis – Annual Income</vt:lpstr>
      <vt:lpstr>Univariate Analysis – Interest Rate</vt:lpstr>
      <vt:lpstr>      Segmented Univariate Analysis   Loan Amount across Loan Status Categories</vt:lpstr>
      <vt:lpstr>          Segmented Univariate Analysis   Loan Term across Loan Status Categories</vt:lpstr>
      <vt:lpstr>       Segmented Univariate Analysis   Loan Purpose across Loan Status Categories</vt:lpstr>
      <vt:lpstr>Derived Metrics for Bivariate Analysis</vt:lpstr>
      <vt:lpstr>                        Bivariate Analysis  Annual Income Categories VS Charge Off Likeliness</vt:lpstr>
      <vt:lpstr>                         Bivariate Analysis Loan Amount Categories VS Charge Off Likeliness</vt:lpstr>
      <vt:lpstr>                           Bivariate Analysis Interest Rate Categories VS Charge Off Likeliness</vt:lpstr>
      <vt:lpstr>              Bivariate Analysis Loan Purpose VS Charge Off Likeliness</vt:lpstr>
      <vt:lpstr>                       Bivariate Analysis Grade and Sub Grade VS Charge Off Likeliness</vt:lpstr>
      <vt:lpstr>              Bivariate Analysis Address State VS Charge Off Likeliness</vt:lpstr>
      <vt:lpstr>                  Bivariate Analysis Employment Length VS Charge Off Likeliness</vt:lpstr>
      <vt:lpstr>                   Bivariate Analysis Public Record Fields VS Charge Off Likeliness</vt:lpstr>
      <vt:lpstr>              Multivariate Analysis Annual Income VS Interest Rate VS Loan Amount              For Charged Off Loans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Success</dc:creator>
  <cp:lastModifiedBy>Success</cp:lastModifiedBy>
  <cp:revision>71</cp:revision>
  <dcterms:created xsi:type="dcterms:W3CDTF">2022-12-30T09:10:43Z</dcterms:created>
  <dcterms:modified xsi:type="dcterms:W3CDTF">2022-12-31T16:12:21Z</dcterms:modified>
</cp:coreProperties>
</file>