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8" r:id="rId4"/>
    <p:sldId id="259" r:id="rId5"/>
    <p:sldId id="269" r:id="rId6"/>
    <p:sldId id="284" r:id="rId7"/>
    <p:sldId id="287" r:id="rId8"/>
    <p:sldId id="271" r:id="rId9"/>
    <p:sldId id="262" r:id="rId10"/>
    <p:sldId id="280" r:id="rId11"/>
    <p:sldId id="282" r:id="rId12"/>
    <p:sldId id="281" r:id="rId13"/>
    <p:sldId id="295" r:id="rId14"/>
    <p:sldId id="266" r:id="rId15"/>
    <p:sldId id="27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28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3535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0449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6/22/2025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8582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3317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6/22/2025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326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6/22/2025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230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1262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2856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6/22/2025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198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6/22/2025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9587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6/22/2025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691837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pubsonline.informs.org/doi/10.1287/opre.1090.0718" TargetMode="External"/><Relationship Id="rId3" Type="http://schemas.openxmlformats.org/officeDocument/2006/relationships/hyperlink" Target="https://arxiv.org/abs/2304.14385" TargetMode="External"/><Relationship Id="rId7" Type="http://schemas.openxmlformats.org/officeDocument/2006/relationships/hyperlink" Target="https://onlinelibrary.wiley.com/doi/full/10.1111/poms.13706" TargetMode="External"/><Relationship Id="rId2" Type="http://schemas.openxmlformats.org/officeDocument/2006/relationships/hyperlink" Target="https://arxiv.org/abs/2303.07570"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036083522300089X" TargetMode="External"/><Relationship Id="rId5" Type="http://schemas.openxmlformats.org/officeDocument/2006/relationships/hyperlink" Target="https://pubsonline.informs.org/doi/10.1287/opre.2020.1993" TargetMode="External"/><Relationship Id="rId4" Type="http://schemas.openxmlformats.org/officeDocument/2006/relationships/hyperlink" Target="https://arxiv.org/abs/2208.03135" TargetMode="External"/><Relationship Id="rId9" Type="http://schemas.openxmlformats.org/officeDocument/2006/relationships/hyperlink" Target="https://papers.ssrn.com/sol3/papers.cfm?abstract_id=240253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83BF-787B-427A-962B-0454E493D855}"/>
              </a:ext>
            </a:extLst>
          </p:cNvPr>
          <p:cNvSpPr>
            <a:spLocks noGrp="1"/>
          </p:cNvSpPr>
          <p:nvPr>
            <p:ph type="ctrTitle"/>
          </p:nvPr>
        </p:nvSpPr>
        <p:spPr>
          <a:xfrm>
            <a:off x="732691" y="2630904"/>
            <a:ext cx="10726617" cy="1121547"/>
          </a:xfrm>
        </p:spPr>
        <p:txBody>
          <a:bodyPr>
            <a:normAutofit/>
          </a:bodyPr>
          <a:lstStyle/>
          <a:p>
            <a:pPr algn="ctr"/>
            <a:r>
              <a:rPr lang="en-US" sz="2400" dirty="0">
                <a:effectLst/>
                <a:ea typeface="Times New Roman" panose="02020603050405020304" pitchFamily="18" charset="0"/>
              </a:rPr>
              <a:t>Real-Time Dynamic Pricing Under Demand  Uncertainty: A Hybrid Predictive-Optimization Approach</a:t>
            </a:r>
            <a:endParaRPr lang="en-IN" sz="2400" dirty="0">
              <a:effectLst/>
              <a:ea typeface="SimSun" panose="02010600030101010101" pitchFamily="2" charset="-122"/>
            </a:endParaRPr>
          </a:p>
        </p:txBody>
      </p:sp>
      <p:sp>
        <p:nvSpPr>
          <p:cNvPr id="3" name="Subtitle 2">
            <a:extLst>
              <a:ext uri="{FF2B5EF4-FFF2-40B4-BE49-F238E27FC236}">
                <a16:creationId xmlns:a16="http://schemas.microsoft.com/office/drawing/2014/main" id="{41F73120-A3B0-4320-A22D-4BB5433019EB}"/>
              </a:ext>
            </a:extLst>
          </p:cNvPr>
          <p:cNvSpPr>
            <a:spLocks noGrp="1"/>
          </p:cNvSpPr>
          <p:nvPr>
            <p:ph type="subTitle" idx="1"/>
          </p:nvPr>
        </p:nvSpPr>
        <p:spPr>
          <a:xfrm>
            <a:off x="1706861" y="4545805"/>
            <a:ext cx="12360120" cy="1300112"/>
          </a:xfrm>
        </p:spPr>
        <p:txBody>
          <a:bodyPr>
            <a:noAutofit/>
          </a:bodyPr>
          <a:lstStyle/>
          <a:p>
            <a:r>
              <a:rPr lang="en-IN" dirty="0">
                <a:solidFill>
                  <a:schemeClr val="bg1"/>
                </a:solidFill>
              </a:rPr>
              <a:t>				       </a:t>
            </a:r>
            <a:r>
              <a:rPr lang="en-IN" sz="1800" dirty="0">
                <a:solidFill>
                  <a:schemeClr val="tx1"/>
                </a:solidFill>
              </a:rPr>
              <a:t>Under Guidance of</a:t>
            </a:r>
            <a:endParaRPr lang="en-IN" dirty="0">
              <a:solidFill>
                <a:schemeClr val="tx1"/>
              </a:solidFill>
            </a:endParaRPr>
          </a:p>
          <a:p>
            <a:pPr lvl="1"/>
            <a:r>
              <a:rPr lang="en-IN" dirty="0">
                <a:solidFill>
                  <a:schemeClr val="tx1"/>
                </a:solidFill>
              </a:rPr>
              <a:t>                                                           </a:t>
            </a:r>
            <a:r>
              <a:rPr lang="en-IN" sz="2050" dirty="0">
                <a:solidFill>
                  <a:schemeClr val="tx1"/>
                </a:solidFill>
              </a:rPr>
              <a:t>Mrs. N. Swathi  </a:t>
            </a:r>
            <a:r>
              <a:rPr lang="en-IN" dirty="0" err="1">
                <a:solidFill>
                  <a:schemeClr val="tx1"/>
                </a:solidFill>
              </a:rPr>
              <a:t>M.Tech</a:t>
            </a:r>
            <a:br>
              <a:rPr lang="en-IN" dirty="0">
                <a:solidFill>
                  <a:schemeClr val="tx1"/>
                </a:solidFill>
              </a:rPr>
            </a:br>
            <a:r>
              <a:rPr lang="en-IN" dirty="0">
                <a:solidFill>
                  <a:schemeClr val="tx1"/>
                </a:solidFill>
              </a:rPr>
              <a:t>                                                           Assistant Professor</a:t>
            </a:r>
          </a:p>
          <a:p>
            <a:pPr lvl="1"/>
            <a:r>
              <a:rPr lang="en-IN" dirty="0">
                <a:solidFill>
                  <a:schemeClr val="tx1"/>
                </a:solidFill>
              </a:rPr>
              <a:t>             </a:t>
            </a:r>
          </a:p>
          <a:p>
            <a:br>
              <a:rPr lang="en-IN" dirty="0">
                <a:solidFill>
                  <a:schemeClr val="tx1"/>
                </a:solidFill>
              </a:rPr>
            </a:br>
            <a:br>
              <a:rPr lang="en-IN" dirty="0">
                <a:solidFill>
                  <a:schemeClr val="tx1"/>
                </a:solidFill>
              </a:rPr>
            </a:br>
            <a:r>
              <a:rPr lang="en-IN" dirty="0">
                <a:solidFill>
                  <a:schemeClr val="tx1"/>
                </a:solidFill>
              </a:rPr>
              <a:t>								</a:t>
            </a:r>
            <a:endParaRPr lang="en-IN" dirty="0">
              <a:solidFill>
                <a:schemeClr val="bg1"/>
              </a:solidFill>
            </a:endParaRPr>
          </a:p>
          <a:p>
            <a:endParaRPr lang="en-IN" dirty="0">
              <a:solidFill>
                <a:schemeClr val="bg1"/>
              </a:solidFill>
            </a:endParaRPr>
          </a:p>
        </p:txBody>
      </p:sp>
      <p:pic>
        <p:nvPicPr>
          <p:cNvPr id="5" name="Picture 4">
            <a:extLst>
              <a:ext uri="{FF2B5EF4-FFF2-40B4-BE49-F238E27FC236}">
                <a16:creationId xmlns:a16="http://schemas.microsoft.com/office/drawing/2014/main" id="{FB8A4902-13A7-4FD8-B784-274E9FCCD3E7}"/>
              </a:ext>
            </a:extLst>
          </p:cNvPr>
          <p:cNvPicPr>
            <a:picLocks noChangeAspect="1"/>
          </p:cNvPicPr>
          <p:nvPr/>
        </p:nvPicPr>
        <p:blipFill>
          <a:blip r:embed="rId2"/>
          <a:stretch>
            <a:fillRect/>
          </a:stretch>
        </p:blipFill>
        <p:spPr>
          <a:xfrm>
            <a:off x="137746" y="71305"/>
            <a:ext cx="1665777" cy="1793631"/>
          </a:xfrm>
          <a:prstGeom prst="rect">
            <a:avLst/>
          </a:prstGeom>
        </p:spPr>
      </p:pic>
      <p:sp>
        <p:nvSpPr>
          <p:cNvPr id="6" name="TextBox 5">
            <a:extLst>
              <a:ext uri="{FF2B5EF4-FFF2-40B4-BE49-F238E27FC236}">
                <a16:creationId xmlns:a16="http://schemas.microsoft.com/office/drawing/2014/main" id="{B5DB35DA-ACFE-4A9A-8EF1-93255A634B89}"/>
              </a:ext>
            </a:extLst>
          </p:cNvPr>
          <p:cNvSpPr txBox="1"/>
          <p:nvPr/>
        </p:nvSpPr>
        <p:spPr>
          <a:xfrm>
            <a:off x="1885585" y="131872"/>
            <a:ext cx="10168669" cy="2769989"/>
          </a:xfrm>
          <a:prstGeom prst="rect">
            <a:avLst/>
          </a:prstGeom>
          <a:noFill/>
        </p:spPr>
        <p:txBody>
          <a:bodyPr wrap="square" rtlCol="0">
            <a:spAutoFit/>
          </a:bodyPr>
          <a:lstStyle/>
          <a:p>
            <a:r>
              <a:rPr lang="en-IN" sz="3600" dirty="0"/>
              <a:t>        R. V. R. &amp; J. C. College of Engineering </a:t>
            </a:r>
          </a:p>
          <a:p>
            <a:r>
              <a:rPr lang="en-IN" sz="3600" dirty="0"/>
              <a:t>						   </a:t>
            </a:r>
            <a:br>
              <a:rPr lang="en-IN" dirty="0">
                <a:solidFill>
                  <a:schemeClr val="bg1"/>
                </a:solidFill>
              </a:rPr>
            </a:br>
            <a:endParaRPr lang="en-IN" dirty="0">
              <a:solidFill>
                <a:schemeClr val="bg1"/>
              </a:solidFill>
            </a:endParaRPr>
          </a:p>
          <a:p>
            <a:r>
              <a:rPr lang="en-US" sz="2400" b="0" i="0" dirty="0">
                <a:solidFill>
                  <a:srgbClr val="000000"/>
                </a:solidFill>
                <a:effectLst/>
                <a:latin typeface="Verdana" panose="020B0604030504040204" pitchFamily="34" charset="0"/>
              </a:rPr>
              <a:t>Department of Computer Science &amp; Engineering (Data Science)</a:t>
            </a:r>
          </a:p>
          <a:p>
            <a:endParaRPr lang="en-US" sz="2400" b="0" i="0" dirty="0">
              <a:solidFill>
                <a:srgbClr val="000000"/>
              </a:solidFill>
              <a:effectLst/>
              <a:latin typeface="Verdana" panose="020B0604030504040204" pitchFamily="34" charset="0"/>
            </a:endParaRPr>
          </a:p>
          <a:p>
            <a:endParaRPr lang="en-IN" sz="3600" dirty="0">
              <a:solidFill>
                <a:schemeClr val="bg1"/>
              </a:solidFill>
            </a:endParaRPr>
          </a:p>
        </p:txBody>
      </p:sp>
      <p:sp>
        <p:nvSpPr>
          <p:cNvPr id="4" name="TextBox 3">
            <a:extLst>
              <a:ext uri="{FF2B5EF4-FFF2-40B4-BE49-F238E27FC236}">
                <a16:creationId xmlns:a16="http://schemas.microsoft.com/office/drawing/2014/main" id="{85E1097A-2EED-418A-8964-C0ACB5C65D70}"/>
              </a:ext>
            </a:extLst>
          </p:cNvPr>
          <p:cNvSpPr txBox="1"/>
          <p:nvPr/>
        </p:nvSpPr>
        <p:spPr>
          <a:xfrm>
            <a:off x="433753" y="4457852"/>
            <a:ext cx="5662246" cy="1785104"/>
          </a:xfrm>
          <a:prstGeom prst="rect">
            <a:avLst/>
          </a:prstGeom>
          <a:noFill/>
        </p:spPr>
        <p:txBody>
          <a:bodyPr wrap="square" rtlCol="0">
            <a:spAutoFit/>
          </a:bodyPr>
          <a:lstStyle/>
          <a:p>
            <a:r>
              <a:rPr lang="en-IN" dirty="0">
                <a:solidFill>
                  <a:schemeClr val="tx1"/>
                </a:solidFill>
              </a:rPr>
              <a:t>		</a:t>
            </a:r>
            <a:r>
              <a:rPr lang="en-IN" sz="2000" dirty="0">
                <a:solidFill>
                  <a:schemeClr val="tx1"/>
                </a:solidFill>
              </a:rPr>
              <a:t>Batch – 10</a:t>
            </a:r>
            <a:endParaRPr lang="en-IN" dirty="0">
              <a:solidFill>
                <a:schemeClr val="tx1"/>
              </a:solidFill>
            </a:endParaRPr>
          </a:p>
          <a:p>
            <a:r>
              <a:rPr lang="en-IN" dirty="0">
                <a:solidFill>
                  <a:schemeClr val="tx1"/>
                </a:solidFill>
              </a:rPr>
              <a:t>								                               Y. V. S. JAYANTH (Y21CD063)</a:t>
            </a:r>
          </a:p>
          <a:p>
            <a:r>
              <a:rPr lang="en-IN" dirty="0">
                <a:solidFill>
                  <a:schemeClr val="tx1"/>
                </a:solidFill>
              </a:rPr>
              <a:t>											     D. NAGUR VALI (Y21CD016)</a:t>
            </a:r>
          </a:p>
          <a:p>
            <a:endParaRPr lang="en-IN" dirty="0"/>
          </a:p>
        </p:txBody>
      </p:sp>
    </p:spTree>
    <p:extLst>
      <p:ext uri="{BB962C8B-B14F-4D97-AF65-F5344CB8AC3E}">
        <p14:creationId xmlns:p14="http://schemas.microsoft.com/office/powerpoint/2010/main" val="540988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F405-2989-47E0-94C2-C12B6316F68E}"/>
              </a:ext>
            </a:extLst>
          </p:cNvPr>
          <p:cNvSpPr>
            <a:spLocks noGrp="1"/>
          </p:cNvSpPr>
          <p:nvPr>
            <p:ph type="title"/>
          </p:nvPr>
        </p:nvSpPr>
        <p:spPr>
          <a:xfrm>
            <a:off x="2323500" y="124182"/>
            <a:ext cx="7273082" cy="744035"/>
          </a:xfrm>
        </p:spPr>
        <p:txBody>
          <a:bodyPr>
            <a:normAutofit fontScale="90000"/>
          </a:bodyPr>
          <a:lstStyle/>
          <a:p>
            <a:r>
              <a:rPr lang="en-US" dirty="0"/>
              <a:t>Proposed method Architecture</a:t>
            </a:r>
            <a:endParaRPr lang="en-IN" dirty="0"/>
          </a:p>
        </p:txBody>
      </p:sp>
      <p:pic>
        <p:nvPicPr>
          <p:cNvPr id="6" name="Content Placeholder 5">
            <a:extLst>
              <a:ext uri="{FF2B5EF4-FFF2-40B4-BE49-F238E27FC236}">
                <a16:creationId xmlns:a16="http://schemas.microsoft.com/office/drawing/2014/main" id="{EAA835B9-936D-46C3-BF73-9E941C92A8BF}"/>
              </a:ext>
            </a:extLst>
          </p:cNvPr>
          <p:cNvPicPr>
            <a:picLocks noGrp="1" noChangeAspect="1"/>
          </p:cNvPicPr>
          <p:nvPr>
            <p:ph idx="1"/>
          </p:nvPr>
        </p:nvPicPr>
        <p:blipFill>
          <a:blip r:embed="rId2"/>
          <a:stretch>
            <a:fillRect/>
          </a:stretch>
        </p:blipFill>
        <p:spPr>
          <a:xfrm>
            <a:off x="1901420" y="1254738"/>
            <a:ext cx="8209734" cy="5361079"/>
          </a:xfrm>
        </p:spPr>
      </p:pic>
    </p:spTree>
    <p:extLst>
      <p:ext uri="{BB962C8B-B14F-4D97-AF65-F5344CB8AC3E}">
        <p14:creationId xmlns:p14="http://schemas.microsoft.com/office/powerpoint/2010/main" val="315681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B50C-1E20-45D3-B44C-744D03B0EA90}"/>
              </a:ext>
            </a:extLst>
          </p:cNvPr>
          <p:cNvSpPr>
            <a:spLocks noGrp="1"/>
          </p:cNvSpPr>
          <p:nvPr>
            <p:ph type="title"/>
          </p:nvPr>
        </p:nvSpPr>
        <p:spPr>
          <a:xfrm>
            <a:off x="2134420" y="234930"/>
            <a:ext cx="7729728" cy="802562"/>
          </a:xfrm>
        </p:spPr>
        <p:txBody>
          <a:bodyPr/>
          <a:lstStyle/>
          <a:p>
            <a:r>
              <a:rPr lang="en-US" dirty="0"/>
              <a:t>Poisson process</a:t>
            </a:r>
            <a:endParaRPr lang="en-IN"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5363C26-B6B5-42F7-BF89-F70A71D8B52C}"/>
                  </a:ext>
                </a:extLst>
              </p:cNvPr>
              <p:cNvSpPr txBox="1"/>
              <p:nvPr/>
            </p:nvSpPr>
            <p:spPr>
              <a:xfrm>
                <a:off x="835268" y="2100093"/>
                <a:ext cx="3710354" cy="35357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m:rPr>
                                      <m:nor/>
                                    </m:rPr>
                                    <a:rPr lang="el-GR"/>
                                    <m:t>λ</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nor/>
                                    </m:rPr>
                                    <a:rPr lang="el-GR"/>
                                    <m:t>λ</m:t>
                                  </m:r>
                                </m:e>
                                <m:sup>
                                  <m:r>
                                    <a:rPr lang="en-US" b="0" i="1" smtClean="0">
                                      <a:latin typeface="Cambria Math" panose="02040503050406030204" pitchFamily="18" charset="0"/>
                                    </a:rPr>
                                    <m:t>𝑘</m:t>
                                  </m:r>
                                </m:sup>
                              </m:sSup>
                            </m:e>
                          </m:d>
                        </m:num>
                        <m:den>
                          <m:r>
                            <a:rPr lang="en-US" b="0" i="1" smtClean="0">
                              <a:latin typeface="Cambria Math" panose="02040503050406030204" pitchFamily="18" charset="0"/>
                            </a:rPr>
                            <m:t>𝑘</m:t>
                          </m:r>
                          <m:r>
                            <a:rPr lang="en-US" b="0" i="1" smtClean="0">
                              <a:latin typeface="Cambria Math" panose="02040503050406030204" pitchFamily="18" charset="0"/>
                            </a:rPr>
                            <m:t>!</m:t>
                          </m:r>
                        </m:den>
                      </m:f>
                    </m:oMath>
                  </m:oMathPara>
                </a14:m>
                <a:endParaRPr lang="en-US" b="0" i="0" dirty="0"/>
              </a:p>
              <a:p>
                <a:pPr/>
                <a14:m>
                  <m:oMathPara xmlns:m="http://schemas.openxmlformats.org/officeDocument/2006/math">
                    <m:oMathParaPr>
                      <m:jc m:val="centerGroup"/>
                    </m:oMathParaPr>
                    <m:oMath xmlns:m="http://schemas.openxmlformats.org/officeDocument/2006/math">
                      <m:r>
                        <m:rPr>
                          <m:nor/>
                        </m:rPr>
                        <a:rPr lang="en-IN"/>
                        <m:t>​</m:t>
                      </m:r>
                    </m:oMath>
                  </m:oMathPara>
                </a14:m>
                <a:endParaRPr lang="en-US" dirty="0"/>
              </a:p>
              <a:p>
                <a:endParaRPr lang="en-IN" dirty="0"/>
              </a:p>
              <a:p>
                <a:r>
                  <a:rPr lang="en-IN" dirty="0"/>
                  <a:t>Where :</a:t>
                </a:r>
              </a:p>
              <a:p>
                <a:r>
                  <a:rPr lang="en-IN" dirty="0"/>
                  <a:t>P(X=k) = Probability of exactly k   		events occurring</a:t>
                </a:r>
              </a:p>
              <a:p>
                <a14:m>
                  <m:oMath xmlns:m="http://schemas.openxmlformats.org/officeDocument/2006/math">
                    <m:r>
                      <m:rPr>
                        <m:nor/>
                      </m:rPr>
                      <a:rPr lang="el-GR"/>
                      <m:t>λ</m:t>
                    </m:r>
                    <m:r>
                      <m:rPr>
                        <m:nor/>
                      </m:rPr>
                      <a:rPr lang="en-US" b="0" i="0" smtClean="0"/>
                      <m:t> </m:t>
                    </m:r>
                  </m:oMath>
                </a14:m>
                <a:r>
                  <a:rPr lang="en-IN" dirty="0"/>
                  <a:t>= mean of the data</a:t>
                </a:r>
              </a:p>
              <a:p>
                <a:r>
                  <a:rPr lang="en-IN" dirty="0"/>
                  <a:t>e = Euler’s number(approx. 2.718)</a:t>
                </a:r>
              </a:p>
              <a:p>
                <a:r>
                  <a:rPr lang="en-IN" dirty="0"/>
                  <a:t>k = The actual number of 	occurrences(i.e. 0,1,2..)</a:t>
                </a:r>
              </a:p>
              <a:p>
                <a:endParaRPr lang="en-IN" dirty="0"/>
              </a:p>
            </p:txBody>
          </p:sp>
        </mc:Choice>
        <mc:Fallback>
          <p:sp>
            <p:nvSpPr>
              <p:cNvPr id="6" name="TextBox 5">
                <a:extLst>
                  <a:ext uri="{FF2B5EF4-FFF2-40B4-BE49-F238E27FC236}">
                    <a16:creationId xmlns:a16="http://schemas.microsoft.com/office/drawing/2014/main" id="{45363C26-B6B5-42F7-BF89-F70A71D8B52C}"/>
                  </a:ext>
                </a:extLst>
              </p:cNvPr>
              <p:cNvSpPr txBox="1">
                <a:spLocks noRot="1" noChangeAspect="1" noMove="1" noResize="1" noEditPoints="1" noAdjustHandles="1" noChangeArrowheads="1" noChangeShapeType="1" noTextEdit="1"/>
              </p:cNvSpPr>
              <p:nvPr/>
            </p:nvSpPr>
            <p:spPr>
              <a:xfrm>
                <a:off x="835268" y="2100093"/>
                <a:ext cx="3710354" cy="3535776"/>
              </a:xfrm>
              <a:prstGeom prst="rect">
                <a:avLst/>
              </a:prstGeom>
              <a:blipFill>
                <a:blip r:embed="rId2"/>
                <a:stretch>
                  <a:fillRect l="-1314"/>
                </a:stretch>
              </a:blipFill>
            </p:spPr>
            <p:txBody>
              <a:bodyPr/>
              <a:lstStyle/>
              <a:p>
                <a:r>
                  <a:rPr lang="en-IN">
                    <a:noFill/>
                  </a:rPr>
                  <a:t> </a:t>
                </a:r>
              </a:p>
            </p:txBody>
          </p:sp>
        </mc:Fallback>
      </mc:AlternateContent>
      <p:graphicFrame>
        <p:nvGraphicFramePr>
          <p:cNvPr id="3" name="Table 3">
            <a:extLst>
              <a:ext uri="{FF2B5EF4-FFF2-40B4-BE49-F238E27FC236}">
                <a16:creationId xmlns:a16="http://schemas.microsoft.com/office/drawing/2014/main" id="{5C3A70C2-318E-45CC-A40B-1C6811A73E94}"/>
              </a:ext>
            </a:extLst>
          </p:cNvPr>
          <p:cNvGraphicFramePr>
            <a:graphicFrameLocks noGrp="1"/>
          </p:cNvGraphicFramePr>
          <p:nvPr>
            <p:extLst>
              <p:ext uri="{D42A27DB-BD31-4B8C-83A1-F6EECF244321}">
                <p14:modId xmlns:p14="http://schemas.microsoft.com/office/powerpoint/2010/main" val="1614268132"/>
              </p:ext>
            </p:extLst>
          </p:nvPr>
        </p:nvGraphicFramePr>
        <p:xfrm>
          <a:off x="6096000" y="2843106"/>
          <a:ext cx="5984240" cy="2225040"/>
        </p:xfrm>
        <a:graphic>
          <a:graphicData uri="http://schemas.openxmlformats.org/drawingml/2006/table">
            <a:tbl>
              <a:tblPr firstRow="1" bandRow="1">
                <a:tableStyleId>{5C22544A-7EE6-4342-B048-85BDC9FD1C3A}</a:tableStyleId>
              </a:tblPr>
              <a:tblGrid>
                <a:gridCol w="2992120">
                  <a:extLst>
                    <a:ext uri="{9D8B030D-6E8A-4147-A177-3AD203B41FA5}">
                      <a16:colId xmlns:a16="http://schemas.microsoft.com/office/drawing/2014/main" val="4052850308"/>
                    </a:ext>
                  </a:extLst>
                </a:gridCol>
                <a:gridCol w="2992120">
                  <a:extLst>
                    <a:ext uri="{9D8B030D-6E8A-4147-A177-3AD203B41FA5}">
                      <a16:colId xmlns:a16="http://schemas.microsoft.com/office/drawing/2014/main" val="1100691157"/>
                    </a:ext>
                  </a:extLst>
                </a:gridCol>
              </a:tblGrid>
              <a:tr h="370840">
                <a:tc>
                  <a:txBody>
                    <a:bodyPr/>
                    <a:lstStyle/>
                    <a:p>
                      <a:r>
                        <a:rPr lang="en-IN" dirty="0"/>
                        <a:t>Sample Data</a:t>
                      </a:r>
                    </a:p>
                  </a:txBody>
                  <a:tcPr/>
                </a:tc>
                <a:tc>
                  <a:txBody>
                    <a:bodyPr/>
                    <a:lstStyle/>
                    <a:p>
                      <a:r>
                        <a:rPr lang="en-IN" dirty="0"/>
                        <a:t>Simulated - Sample data </a:t>
                      </a:r>
                    </a:p>
                  </a:txBody>
                  <a:tcPr/>
                </a:tc>
                <a:extLst>
                  <a:ext uri="{0D108BD9-81ED-4DB2-BD59-A6C34878D82A}">
                    <a16:rowId xmlns:a16="http://schemas.microsoft.com/office/drawing/2014/main" val="2341714850"/>
                  </a:ext>
                </a:extLst>
              </a:tr>
              <a:tr h="370840">
                <a:tc>
                  <a:txBody>
                    <a:bodyPr/>
                    <a:lstStyle/>
                    <a:p>
                      <a:r>
                        <a:rPr lang="en-IN" dirty="0"/>
                        <a:t>10</a:t>
                      </a:r>
                    </a:p>
                  </a:txBody>
                  <a:tcPr/>
                </a:tc>
                <a:tc>
                  <a:txBody>
                    <a:bodyPr/>
                    <a:lstStyle/>
                    <a:p>
                      <a:r>
                        <a:rPr lang="en-IN" dirty="0"/>
                        <a:t>11</a:t>
                      </a:r>
                    </a:p>
                  </a:txBody>
                  <a:tcPr/>
                </a:tc>
                <a:extLst>
                  <a:ext uri="{0D108BD9-81ED-4DB2-BD59-A6C34878D82A}">
                    <a16:rowId xmlns:a16="http://schemas.microsoft.com/office/drawing/2014/main" val="3636106532"/>
                  </a:ext>
                </a:extLst>
              </a:tr>
              <a:tr h="370840">
                <a:tc>
                  <a:txBody>
                    <a:bodyPr/>
                    <a:lstStyle/>
                    <a:p>
                      <a:r>
                        <a:rPr lang="en-IN" dirty="0"/>
                        <a:t>13</a:t>
                      </a:r>
                    </a:p>
                  </a:txBody>
                  <a:tcPr/>
                </a:tc>
                <a:tc>
                  <a:txBody>
                    <a:bodyPr/>
                    <a:lstStyle/>
                    <a:p>
                      <a:r>
                        <a:rPr lang="en-IN" dirty="0"/>
                        <a:t>8</a:t>
                      </a:r>
                    </a:p>
                  </a:txBody>
                  <a:tcPr/>
                </a:tc>
                <a:extLst>
                  <a:ext uri="{0D108BD9-81ED-4DB2-BD59-A6C34878D82A}">
                    <a16:rowId xmlns:a16="http://schemas.microsoft.com/office/drawing/2014/main" val="306661623"/>
                  </a:ext>
                </a:extLst>
              </a:tr>
              <a:tr h="370840">
                <a:tc>
                  <a:txBody>
                    <a:bodyPr/>
                    <a:lstStyle/>
                    <a:p>
                      <a:r>
                        <a:rPr lang="en-IN" dirty="0"/>
                        <a:t>6</a:t>
                      </a:r>
                    </a:p>
                  </a:txBody>
                  <a:tcPr/>
                </a:tc>
                <a:tc>
                  <a:txBody>
                    <a:bodyPr/>
                    <a:lstStyle/>
                    <a:p>
                      <a:r>
                        <a:rPr lang="en-IN" dirty="0"/>
                        <a:t>7</a:t>
                      </a:r>
                    </a:p>
                  </a:txBody>
                  <a:tcPr/>
                </a:tc>
                <a:extLst>
                  <a:ext uri="{0D108BD9-81ED-4DB2-BD59-A6C34878D82A}">
                    <a16:rowId xmlns:a16="http://schemas.microsoft.com/office/drawing/2014/main" val="2372925602"/>
                  </a:ext>
                </a:extLst>
              </a:tr>
              <a:tr h="370840">
                <a:tc>
                  <a:txBody>
                    <a:bodyPr/>
                    <a:lstStyle/>
                    <a:p>
                      <a:r>
                        <a:rPr lang="en-IN" dirty="0"/>
                        <a:t>7</a:t>
                      </a:r>
                    </a:p>
                  </a:txBody>
                  <a:tcPr/>
                </a:tc>
                <a:tc>
                  <a:txBody>
                    <a:bodyPr/>
                    <a:lstStyle/>
                    <a:p>
                      <a:r>
                        <a:rPr lang="en-IN" dirty="0"/>
                        <a:t>10</a:t>
                      </a:r>
                    </a:p>
                  </a:txBody>
                  <a:tcPr/>
                </a:tc>
                <a:extLst>
                  <a:ext uri="{0D108BD9-81ED-4DB2-BD59-A6C34878D82A}">
                    <a16:rowId xmlns:a16="http://schemas.microsoft.com/office/drawing/2014/main" val="117141648"/>
                  </a:ext>
                </a:extLst>
              </a:tr>
              <a:tr h="370840">
                <a:tc>
                  <a:txBody>
                    <a:bodyPr/>
                    <a:lstStyle/>
                    <a:p>
                      <a:r>
                        <a:rPr lang="en-IN" dirty="0"/>
                        <a:t>11</a:t>
                      </a:r>
                    </a:p>
                  </a:txBody>
                  <a:tcPr/>
                </a:tc>
                <a:tc>
                  <a:txBody>
                    <a:bodyPr/>
                    <a:lstStyle/>
                    <a:p>
                      <a:r>
                        <a:rPr lang="en-IN" dirty="0"/>
                        <a:t>10</a:t>
                      </a:r>
                    </a:p>
                  </a:txBody>
                  <a:tcPr/>
                </a:tc>
                <a:extLst>
                  <a:ext uri="{0D108BD9-81ED-4DB2-BD59-A6C34878D82A}">
                    <a16:rowId xmlns:a16="http://schemas.microsoft.com/office/drawing/2014/main" val="4096410916"/>
                  </a:ext>
                </a:extLst>
              </a:tr>
            </a:tbl>
          </a:graphicData>
        </a:graphic>
      </p:graphicFrame>
      <p:sp>
        <p:nvSpPr>
          <p:cNvPr id="4" name="TextBox 3">
            <a:extLst>
              <a:ext uri="{FF2B5EF4-FFF2-40B4-BE49-F238E27FC236}">
                <a16:creationId xmlns:a16="http://schemas.microsoft.com/office/drawing/2014/main" id="{D131E27C-6EB4-460E-BA2C-3AC5C4BA573F}"/>
              </a:ext>
            </a:extLst>
          </p:cNvPr>
          <p:cNvSpPr txBox="1"/>
          <p:nvPr/>
        </p:nvSpPr>
        <p:spPr>
          <a:xfrm>
            <a:off x="5873262" y="2371243"/>
            <a:ext cx="6571552" cy="369332"/>
          </a:xfrm>
          <a:prstGeom prst="rect">
            <a:avLst/>
          </a:prstGeom>
          <a:noFill/>
        </p:spPr>
        <p:txBody>
          <a:bodyPr wrap="square" rtlCol="0">
            <a:spAutoFit/>
          </a:bodyPr>
          <a:lstStyle/>
          <a:p>
            <a:r>
              <a:rPr lang="en-IN" dirty="0"/>
              <a:t>Simulating sample data using Poisson (</a:t>
            </a:r>
            <a:r>
              <a:rPr lang="el-GR" dirty="0"/>
              <a:t>λ</a:t>
            </a:r>
            <a:r>
              <a:rPr lang="en-IN" dirty="0"/>
              <a:t> = 9.4 </a:t>
            </a:r>
            <a:r>
              <a:rPr lang="en-IN" dirty="0" err="1"/>
              <a:t>i.e</a:t>
            </a:r>
            <a:r>
              <a:rPr lang="en-IN" dirty="0"/>
              <a:t> mean of the Data)</a:t>
            </a:r>
          </a:p>
        </p:txBody>
      </p:sp>
      <p:sp>
        <p:nvSpPr>
          <p:cNvPr id="5" name="TextBox 4">
            <a:extLst>
              <a:ext uri="{FF2B5EF4-FFF2-40B4-BE49-F238E27FC236}">
                <a16:creationId xmlns:a16="http://schemas.microsoft.com/office/drawing/2014/main" id="{0DF408D3-943F-4C9E-8CFA-4CBC86076F46}"/>
              </a:ext>
            </a:extLst>
          </p:cNvPr>
          <p:cNvSpPr txBox="1"/>
          <p:nvPr/>
        </p:nvSpPr>
        <p:spPr>
          <a:xfrm>
            <a:off x="835268" y="5635869"/>
            <a:ext cx="10410093"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This method introduces the stochastic nature of customer purchases by incorporating randomness into the demand modeling process.</a:t>
            </a:r>
          </a:p>
          <a:p>
            <a:pPr marL="285750" indent="-285750">
              <a:buFont typeface="Arial" panose="020B0604020202020204" pitchFamily="34" charset="0"/>
              <a:buChar char="•"/>
            </a:pPr>
            <a:r>
              <a:rPr lang="en-US" dirty="0"/>
              <a:t>The simulation doesn’t always give the same values; they are random in nature.</a:t>
            </a:r>
            <a:endParaRPr lang="en-IN" dirty="0"/>
          </a:p>
        </p:txBody>
      </p:sp>
    </p:spTree>
    <p:extLst>
      <p:ext uri="{BB962C8B-B14F-4D97-AF65-F5344CB8AC3E}">
        <p14:creationId xmlns:p14="http://schemas.microsoft.com/office/powerpoint/2010/main" val="180231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1CB0-C290-4F46-A661-23C2266FDA00}"/>
              </a:ext>
            </a:extLst>
          </p:cNvPr>
          <p:cNvSpPr>
            <a:spLocks noGrp="1"/>
          </p:cNvSpPr>
          <p:nvPr>
            <p:ph type="title"/>
          </p:nvPr>
        </p:nvSpPr>
        <p:spPr>
          <a:xfrm>
            <a:off x="2231136" y="327756"/>
            <a:ext cx="7729728" cy="790217"/>
          </a:xfrm>
        </p:spPr>
        <p:txBody>
          <a:bodyPr/>
          <a:lstStyle/>
          <a:p>
            <a:r>
              <a:rPr lang="en-US" dirty="0"/>
              <a:t>Markov state transition table </a:t>
            </a:r>
            <a:endParaRPr lang="en-IN" dirty="0"/>
          </a:p>
        </p:txBody>
      </p:sp>
      <p:graphicFrame>
        <p:nvGraphicFramePr>
          <p:cNvPr id="4" name="Table 4">
            <a:extLst>
              <a:ext uri="{FF2B5EF4-FFF2-40B4-BE49-F238E27FC236}">
                <a16:creationId xmlns:a16="http://schemas.microsoft.com/office/drawing/2014/main" id="{28135020-84E5-4F40-AC54-40F7EAC21298}"/>
              </a:ext>
            </a:extLst>
          </p:cNvPr>
          <p:cNvGraphicFramePr>
            <a:graphicFrameLocks noGrp="1"/>
          </p:cNvGraphicFramePr>
          <p:nvPr>
            <p:ph idx="1"/>
            <p:extLst>
              <p:ext uri="{D42A27DB-BD31-4B8C-83A1-F6EECF244321}">
                <p14:modId xmlns:p14="http://schemas.microsoft.com/office/powerpoint/2010/main" val="1889515157"/>
              </p:ext>
            </p:extLst>
          </p:nvPr>
        </p:nvGraphicFramePr>
        <p:xfrm>
          <a:off x="2230438" y="2638425"/>
          <a:ext cx="7731124" cy="1483360"/>
        </p:xfrm>
        <a:graphic>
          <a:graphicData uri="http://schemas.openxmlformats.org/drawingml/2006/table">
            <a:tbl>
              <a:tblPr firstRow="1" bandRow="1">
                <a:tableStyleId>{5C22544A-7EE6-4342-B048-85BDC9FD1C3A}</a:tableStyleId>
              </a:tblPr>
              <a:tblGrid>
                <a:gridCol w="1932781">
                  <a:extLst>
                    <a:ext uri="{9D8B030D-6E8A-4147-A177-3AD203B41FA5}">
                      <a16:colId xmlns:a16="http://schemas.microsoft.com/office/drawing/2014/main" val="1198971892"/>
                    </a:ext>
                  </a:extLst>
                </a:gridCol>
                <a:gridCol w="1932781">
                  <a:extLst>
                    <a:ext uri="{9D8B030D-6E8A-4147-A177-3AD203B41FA5}">
                      <a16:colId xmlns:a16="http://schemas.microsoft.com/office/drawing/2014/main" val="486315810"/>
                    </a:ext>
                  </a:extLst>
                </a:gridCol>
                <a:gridCol w="1932781">
                  <a:extLst>
                    <a:ext uri="{9D8B030D-6E8A-4147-A177-3AD203B41FA5}">
                      <a16:colId xmlns:a16="http://schemas.microsoft.com/office/drawing/2014/main" val="518348605"/>
                    </a:ext>
                  </a:extLst>
                </a:gridCol>
                <a:gridCol w="1932781">
                  <a:extLst>
                    <a:ext uri="{9D8B030D-6E8A-4147-A177-3AD203B41FA5}">
                      <a16:colId xmlns:a16="http://schemas.microsoft.com/office/drawing/2014/main" val="630828556"/>
                    </a:ext>
                  </a:extLst>
                </a:gridCol>
              </a:tblGrid>
              <a:tr h="370840">
                <a:tc>
                  <a:txBody>
                    <a:bodyPr/>
                    <a:lstStyle/>
                    <a:p>
                      <a:endParaRPr lang="en-IN" dirty="0"/>
                    </a:p>
                  </a:txBody>
                  <a:tcPr/>
                </a:tc>
                <a:tc>
                  <a:txBody>
                    <a:bodyPr/>
                    <a:lstStyle/>
                    <a:p>
                      <a:r>
                        <a:rPr lang="en-US" dirty="0"/>
                        <a:t>Small</a:t>
                      </a:r>
                      <a:endParaRPr lang="en-IN" dirty="0"/>
                    </a:p>
                  </a:txBody>
                  <a:tcPr/>
                </a:tc>
                <a:tc>
                  <a:txBody>
                    <a:bodyPr/>
                    <a:lstStyle/>
                    <a:p>
                      <a:r>
                        <a:rPr lang="en-IN" dirty="0"/>
                        <a:t>Medium</a:t>
                      </a:r>
                    </a:p>
                  </a:txBody>
                  <a:tcPr/>
                </a:tc>
                <a:tc>
                  <a:txBody>
                    <a:bodyPr/>
                    <a:lstStyle/>
                    <a:p>
                      <a:r>
                        <a:rPr lang="en-IN" dirty="0"/>
                        <a:t>Large</a:t>
                      </a:r>
                    </a:p>
                  </a:txBody>
                  <a:tcPr/>
                </a:tc>
                <a:extLst>
                  <a:ext uri="{0D108BD9-81ED-4DB2-BD59-A6C34878D82A}">
                    <a16:rowId xmlns:a16="http://schemas.microsoft.com/office/drawing/2014/main" val="1428843508"/>
                  </a:ext>
                </a:extLst>
              </a:tr>
              <a:tr h="370840">
                <a:tc>
                  <a:txBody>
                    <a:bodyPr/>
                    <a:lstStyle/>
                    <a:p>
                      <a:r>
                        <a:rPr lang="en-US" dirty="0"/>
                        <a:t>Small</a:t>
                      </a:r>
                      <a:endParaRPr lang="en-IN" dirty="0"/>
                    </a:p>
                  </a:txBody>
                  <a:tcPr/>
                </a:tc>
                <a:tc>
                  <a:txBody>
                    <a:bodyPr/>
                    <a:lstStyle/>
                    <a:p>
                      <a:r>
                        <a:rPr lang="en-IN" dirty="0"/>
                        <a:t>0.88428571</a:t>
                      </a:r>
                    </a:p>
                  </a:txBody>
                  <a:tcPr/>
                </a:tc>
                <a:tc>
                  <a:txBody>
                    <a:bodyPr/>
                    <a:lstStyle/>
                    <a:p>
                      <a:r>
                        <a:rPr lang="en-IN" dirty="0"/>
                        <a:t>0.10428571</a:t>
                      </a:r>
                    </a:p>
                  </a:txBody>
                  <a:tcPr/>
                </a:tc>
                <a:tc>
                  <a:txBody>
                    <a:bodyPr/>
                    <a:lstStyle/>
                    <a:p>
                      <a:r>
                        <a:rPr lang="en-IN" dirty="0"/>
                        <a:t>0.01142857</a:t>
                      </a:r>
                    </a:p>
                  </a:txBody>
                  <a:tcPr/>
                </a:tc>
                <a:extLst>
                  <a:ext uri="{0D108BD9-81ED-4DB2-BD59-A6C34878D82A}">
                    <a16:rowId xmlns:a16="http://schemas.microsoft.com/office/drawing/2014/main" val="2565528561"/>
                  </a:ext>
                </a:extLst>
              </a:tr>
              <a:tr h="370840">
                <a:tc>
                  <a:txBody>
                    <a:bodyPr/>
                    <a:lstStyle/>
                    <a:p>
                      <a:r>
                        <a:rPr lang="en-US" dirty="0"/>
                        <a:t>Medium</a:t>
                      </a:r>
                      <a:endParaRPr lang="en-IN" dirty="0"/>
                    </a:p>
                  </a:txBody>
                  <a:tcPr/>
                </a:tc>
                <a:tc>
                  <a:txBody>
                    <a:bodyPr/>
                    <a:lstStyle/>
                    <a:p>
                      <a:r>
                        <a:rPr lang="en-US" dirty="0"/>
                        <a:t>0.04739961</a:t>
                      </a:r>
                      <a:endParaRPr lang="en-IN" dirty="0"/>
                    </a:p>
                  </a:txBody>
                  <a:tcPr/>
                </a:tc>
                <a:tc>
                  <a:txBody>
                    <a:bodyPr/>
                    <a:lstStyle/>
                    <a:p>
                      <a:r>
                        <a:rPr lang="en-US" dirty="0"/>
                        <a:t>0.92955892 </a:t>
                      </a:r>
                      <a:endParaRPr lang="en-IN" dirty="0"/>
                    </a:p>
                  </a:txBody>
                  <a:tcPr/>
                </a:tc>
                <a:tc>
                  <a:txBody>
                    <a:bodyPr/>
                    <a:lstStyle/>
                    <a:p>
                      <a:r>
                        <a:rPr lang="en-US" dirty="0"/>
                        <a:t>0.02304147</a:t>
                      </a:r>
                      <a:endParaRPr lang="en-IN" dirty="0"/>
                    </a:p>
                  </a:txBody>
                  <a:tcPr/>
                </a:tc>
                <a:extLst>
                  <a:ext uri="{0D108BD9-81ED-4DB2-BD59-A6C34878D82A}">
                    <a16:rowId xmlns:a16="http://schemas.microsoft.com/office/drawing/2014/main" val="2607854138"/>
                  </a:ext>
                </a:extLst>
              </a:tr>
              <a:tr h="370840">
                <a:tc>
                  <a:txBody>
                    <a:bodyPr/>
                    <a:lstStyle/>
                    <a:p>
                      <a:r>
                        <a:rPr lang="en-US" dirty="0"/>
                        <a:t>Large</a:t>
                      </a:r>
                      <a:endParaRPr lang="en-IN" dirty="0"/>
                    </a:p>
                  </a:txBody>
                  <a:tcPr/>
                </a:tc>
                <a:tc>
                  <a:txBody>
                    <a:bodyPr/>
                    <a:lstStyle/>
                    <a:p>
                      <a:r>
                        <a:rPr lang="en-IN" dirty="0"/>
                        <a:t>0.01428571  </a:t>
                      </a:r>
                    </a:p>
                  </a:txBody>
                  <a:tcPr/>
                </a:tc>
                <a:tc>
                  <a:txBody>
                    <a:bodyPr/>
                    <a:lstStyle/>
                    <a:p>
                      <a:r>
                        <a:rPr lang="en-IN" dirty="0"/>
                        <a:t>0.04714286</a:t>
                      </a:r>
                    </a:p>
                  </a:txBody>
                  <a:tcPr/>
                </a:tc>
                <a:tc>
                  <a:txBody>
                    <a:bodyPr/>
                    <a:lstStyle/>
                    <a:p>
                      <a:r>
                        <a:rPr lang="en-IN" dirty="0"/>
                        <a:t>0.93857143</a:t>
                      </a:r>
                    </a:p>
                  </a:txBody>
                  <a:tcPr/>
                </a:tc>
                <a:extLst>
                  <a:ext uri="{0D108BD9-81ED-4DB2-BD59-A6C34878D82A}">
                    <a16:rowId xmlns:a16="http://schemas.microsoft.com/office/drawing/2014/main" val="1664371741"/>
                  </a:ext>
                </a:extLst>
              </a:tr>
            </a:tbl>
          </a:graphicData>
        </a:graphic>
      </p:graphicFrame>
      <p:sp>
        <p:nvSpPr>
          <p:cNvPr id="3" name="TextBox 2">
            <a:extLst>
              <a:ext uri="{FF2B5EF4-FFF2-40B4-BE49-F238E27FC236}">
                <a16:creationId xmlns:a16="http://schemas.microsoft.com/office/drawing/2014/main" id="{BEA673F3-5EF4-49FB-B44B-7A0D55313F73}"/>
              </a:ext>
            </a:extLst>
          </p:cNvPr>
          <p:cNvSpPr txBox="1"/>
          <p:nvPr/>
        </p:nvSpPr>
        <p:spPr>
          <a:xfrm>
            <a:off x="536331" y="3244334"/>
            <a:ext cx="1608992" cy="369332"/>
          </a:xfrm>
          <a:prstGeom prst="rect">
            <a:avLst/>
          </a:prstGeom>
          <a:noFill/>
        </p:spPr>
        <p:txBody>
          <a:bodyPr wrap="square" rtlCol="0">
            <a:spAutoFit/>
          </a:bodyPr>
          <a:lstStyle/>
          <a:p>
            <a:r>
              <a:rPr lang="en-IN" dirty="0"/>
              <a:t>Current State</a:t>
            </a:r>
          </a:p>
        </p:txBody>
      </p:sp>
      <p:sp>
        <p:nvSpPr>
          <p:cNvPr id="5" name="TextBox 4">
            <a:extLst>
              <a:ext uri="{FF2B5EF4-FFF2-40B4-BE49-F238E27FC236}">
                <a16:creationId xmlns:a16="http://schemas.microsoft.com/office/drawing/2014/main" id="{266D33C8-1F2B-4627-A30D-1B74A751C67D}"/>
              </a:ext>
            </a:extLst>
          </p:cNvPr>
          <p:cNvSpPr txBox="1"/>
          <p:nvPr/>
        </p:nvSpPr>
        <p:spPr>
          <a:xfrm>
            <a:off x="5644661" y="2171700"/>
            <a:ext cx="3376247" cy="369332"/>
          </a:xfrm>
          <a:prstGeom prst="rect">
            <a:avLst/>
          </a:prstGeom>
          <a:noFill/>
        </p:spPr>
        <p:txBody>
          <a:bodyPr wrap="square" rtlCol="0">
            <a:spAutoFit/>
          </a:bodyPr>
          <a:lstStyle/>
          <a:p>
            <a:r>
              <a:rPr lang="en-IN" dirty="0"/>
              <a:t>Next State</a:t>
            </a:r>
          </a:p>
        </p:txBody>
      </p:sp>
      <p:sp>
        <p:nvSpPr>
          <p:cNvPr id="6" name="TextBox 5">
            <a:extLst>
              <a:ext uri="{FF2B5EF4-FFF2-40B4-BE49-F238E27FC236}">
                <a16:creationId xmlns:a16="http://schemas.microsoft.com/office/drawing/2014/main" id="{D7D76AB9-E5FB-4D56-B788-A5824D540C3F}"/>
              </a:ext>
            </a:extLst>
          </p:cNvPr>
          <p:cNvSpPr txBox="1"/>
          <p:nvPr/>
        </p:nvSpPr>
        <p:spPr>
          <a:xfrm>
            <a:off x="879231" y="5029200"/>
            <a:ext cx="97770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values represent the probabilities of transitioning from the current state to a subsequent state.</a:t>
            </a:r>
          </a:p>
          <a:p>
            <a:endParaRPr lang="en-US" dirty="0"/>
          </a:p>
          <a:p>
            <a:pPr marL="285750" indent="-285750">
              <a:buFont typeface="Arial" panose="020B0604020202020204" pitchFamily="34" charset="0"/>
              <a:buChar char="•"/>
            </a:pPr>
            <a:r>
              <a:rPr lang="en-US" dirty="0"/>
              <a:t>The values are obtained by observing the previous transitions in the data.</a:t>
            </a:r>
            <a:endParaRPr lang="en-IN" dirty="0"/>
          </a:p>
        </p:txBody>
      </p:sp>
    </p:spTree>
    <p:extLst>
      <p:ext uri="{BB962C8B-B14F-4D97-AF65-F5344CB8AC3E}">
        <p14:creationId xmlns:p14="http://schemas.microsoft.com/office/powerpoint/2010/main" val="282738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8A72-132C-4AB8-8BF6-DD28F13C4825}"/>
              </a:ext>
            </a:extLst>
          </p:cNvPr>
          <p:cNvSpPr>
            <a:spLocks noGrp="1"/>
          </p:cNvSpPr>
          <p:nvPr>
            <p:ph type="title"/>
          </p:nvPr>
        </p:nvSpPr>
        <p:spPr>
          <a:xfrm>
            <a:off x="2231136" y="296281"/>
            <a:ext cx="7729728" cy="945388"/>
          </a:xfrm>
        </p:spPr>
        <p:txBody>
          <a:bodyPr/>
          <a:lstStyle/>
          <a:p>
            <a:r>
              <a:rPr lang="en-IN" dirty="0"/>
              <a:t>Results</a:t>
            </a:r>
          </a:p>
        </p:txBody>
      </p:sp>
      <p:graphicFrame>
        <p:nvGraphicFramePr>
          <p:cNvPr id="3" name="Table 3">
            <a:extLst>
              <a:ext uri="{FF2B5EF4-FFF2-40B4-BE49-F238E27FC236}">
                <a16:creationId xmlns:a16="http://schemas.microsoft.com/office/drawing/2014/main" id="{C6BEA07C-5223-4754-8651-4AB4C036C8AB}"/>
              </a:ext>
            </a:extLst>
          </p:cNvPr>
          <p:cNvGraphicFramePr>
            <a:graphicFrameLocks noGrp="1"/>
          </p:cNvGraphicFramePr>
          <p:nvPr>
            <p:extLst>
              <p:ext uri="{D42A27DB-BD31-4B8C-83A1-F6EECF244321}">
                <p14:modId xmlns:p14="http://schemas.microsoft.com/office/powerpoint/2010/main" val="270338237"/>
              </p:ext>
            </p:extLst>
          </p:nvPr>
        </p:nvGraphicFramePr>
        <p:xfrm>
          <a:off x="1556238" y="1924693"/>
          <a:ext cx="8783516" cy="2966720"/>
        </p:xfrm>
        <a:graphic>
          <a:graphicData uri="http://schemas.openxmlformats.org/drawingml/2006/table">
            <a:tbl>
              <a:tblPr firstRow="1" bandRow="1">
                <a:tableStyleId>{5C22544A-7EE6-4342-B048-85BDC9FD1C3A}</a:tableStyleId>
              </a:tblPr>
              <a:tblGrid>
                <a:gridCol w="2714754">
                  <a:extLst>
                    <a:ext uri="{9D8B030D-6E8A-4147-A177-3AD203B41FA5}">
                      <a16:colId xmlns:a16="http://schemas.microsoft.com/office/drawing/2014/main" val="2772921775"/>
                    </a:ext>
                  </a:extLst>
                </a:gridCol>
                <a:gridCol w="1677004">
                  <a:extLst>
                    <a:ext uri="{9D8B030D-6E8A-4147-A177-3AD203B41FA5}">
                      <a16:colId xmlns:a16="http://schemas.microsoft.com/office/drawing/2014/main" val="3828961933"/>
                    </a:ext>
                  </a:extLst>
                </a:gridCol>
                <a:gridCol w="2195879">
                  <a:extLst>
                    <a:ext uri="{9D8B030D-6E8A-4147-A177-3AD203B41FA5}">
                      <a16:colId xmlns:a16="http://schemas.microsoft.com/office/drawing/2014/main" val="1407036566"/>
                    </a:ext>
                  </a:extLst>
                </a:gridCol>
                <a:gridCol w="2195879">
                  <a:extLst>
                    <a:ext uri="{9D8B030D-6E8A-4147-A177-3AD203B41FA5}">
                      <a16:colId xmlns:a16="http://schemas.microsoft.com/office/drawing/2014/main" val="1425595142"/>
                    </a:ext>
                  </a:extLst>
                </a:gridCol>
              </a:tblGrid>
              <a:tr h="370840">
                <a:tc>
                  <a:txBody>
                    <a:bodyPr/>
                    <a:lstStyle/>
                    <a:p>
                      <a:r>
                        <a:rPr lang="en-IN" dirty="0"/>
                        <a:t>Method</a:t>
                      </a:r>
                    </a:p>
                  </a:txBody>
                  <a:tcPr/>
                </a:tc>
                <a:tc>
                  <a:txBody>
                    <a:bodyPr/>
                    <a:lstStyle/>
                    <a:p>
                      <a:r>
                        <a:rPr lang="en-IN" dirty="0"/>
                        <a:t>MAE</a:t>
                      </a:r>
                    </a:p>
                  </a:txBody>
                  <a:tcPr/>
                </a:tc>
                <a:tc>
                  <a:txBody>
                    <a:bodyPr/>
                    <a:lstStyle/>
                    <a:p>
                      <a:r>
                        <a:rPr lang="en-IN" dirty="0"/>
                        <a:t>RMSE</a:t>
                      </a:r>
                    </a:p>
                  </a:txBody>
                  <a:tcPr/>
                </a:tc>
                <a:tc>
                  <a:txBody>
                    <a:bodyPr/>
                    <a:lstStyle/>
                    <a:p>
                      <a:r>
                        <a:rPr lang="en-US" dirty="0"/>
                        <a:t>Accuracy(%)</a:t>
                      </a:r>
                      <a:endParaRPr lang="en-IN" dirty="0"/>
                    </a:p>
                  </a:txBody>
                  <a:tcPr/>
                </a:tc>
                <a:extLst>
                  <a:ext uri="{0D108BD9-81ED-4DB2-BD59-A6C34878D82A}">
                    <a16:rowId xmlns:a16="http://schemas.microsoft.com/office/drawing/2014/main" val="1036202198"/>
                  </a:ext>
                </a:extLst>
              </a:tr>
              <a:tr h="370840">
                <a:tc>
                  <a:txBody>
                    <a:bodyPr/>
                    <a:lstStyle/>
                    <a:p>
                      <a:r>
                        <a:rPr lang="en-IN" dirty="0"/>
                        <a:t>Existing Method</a:t>
                      </a:r>
                    </a:p>
                  </a:txBody>
                  <a:tcPr/>
                </a:tc>
                <a:tc>
                  <a:txBody>
                    <a:bodyPr/>
                    <a:lstStyle/>
                    <a:p>
                      <a:r>
                        <a:rPr lang="en-US" dirty="0"/>
                        <a:t>1</a:t>
                      </a:r>
                      <a:r>
                        <a:rPr lang="en-IN" dirty="0"/>
                        <a:t>1.27</a:t>
                      </a:r>
                    </a:p>
                  </a:txBody>
                  <a:tcPr/>
                </a:tc>
                <a:tc>
                  <a:txBody>
                    <a:bodyPr/>
                    <a:lstStyle/>
                    <a:p>
                      <a:r>
                        <a:rPr lang="en-US" dirty="0"/>
                        <a:t>14.56</a:t>
                      </a:r>
                      <a:endParaRPr lang="en-IN" dirty="0"/>
                    </a:p>
                  </a:txBody>
                  <a:tcPr/>
                </a:tc>
                <a:tc>
                  <a:txBody>
                    <a:bodyPr/>
                    <a:lstStyle/>
                    <a:p>
                      <a:r>
                        <a:rPr lang="en-US" dirty="0"/>
                        <a:t>83.26</a:t>
                      </a:r>
                      <a:endParaRPr lang="en-IN" dirty="0"/>
                    </a:p>
                  </a:txBody>
                  <a:tcPr/>
                </a:tc>
                <a:extLst>
                  <a:ext uri="{0D108BD9-81ED-4DB2-BD59-A6C34878D82A}">
                    <a16:rowId xmlns:a16="http://schemas.microsoft.com/office/drawing/2014/main" val="2231666313"/>
                  </a:ext>
                </a:extLst>
              </a:tr>
              <a:tr h="370840">
                <a:tc>
                  <a:txBody>
                    <a:bodyPr/>
                    <a:lstStyle/>
                    <a:p>
                      <a:r>
                        <a:rPr lang="en-IN" dirty="0" err="1"/>
                        <a:t>XGBoost</a:t>
                      </a:r>
                      <a:endParaRPr lang="en-IN" dirty="0"/>
                    </a:p>
                  </a:txBody>
                  <a:tcPr/>
                </a:tc>
                <a:tc>
                  <a:txBody>
                    <a:bodyPr/>
                    <a:lstStyle/>
                    <a:p>
                      <a:r>
                        <a:rPr lang="en-IN" dirty="0"/>
                        <a:t>9.46</a:t>
                      </a:r>
                    </a:p>
                  </a:txBody>
                  <a:tcPr/>
                </a:tc>
                <a:tc>
                  <a:txBody>
                    <a:bodyPr/>
                    <a:lstStyle/>
                    <a:p>
                      <a:r>
                        <a:rPr lang="en-IN" dirty="0"/>
                        <a:t>12.55</a:t>
                      </a:r>
                    </a:p>
                  </a:txBody>
                  <a:tcPr/>
                </a:tc>
                <a:tc>
                  <a:txBody>
                    <a:bodyPr/>
                    <a:lstStyle/>
                    <a:p>
                      <a:r>
                        <a:rPr lang="en-US" dirty="0"/>
                        <a:t>85.57</a:t>
                      </a:r>
                      <a:endParaRPr lang="en-IN" dirty="0"/>
                    </a:p>
                  </a:txBody>
                  <a:tcPr/>
                </a:tc>
                <a:extLst>
                  <a:ext uri="{0D108BD9-81ED-4DB2-BD59-A6C34878D82A}">
                    <a16:rowId xmlns:a16="http://schemas.microsoft.com/office/drawing/2014/main" val="3582009055"/>
                  </a:ext>
                </a:extLst>
              </a:tr>
              <a:tr h="370840">
                <a:tc>
                  <a:txBody>
                    <a:bodyPr/>
                    <a:lstStyle/>
                    <a:p>
                      <a:r>
                        <a:rPr lang="en-IN" dirty="0"/>
                        <a:t>Support Vector Regression</a:t>
                      </a:r>
                    </a:p>
                  </a:txBody>
                  <a:tcPr/>
                </a:tc>
                <a:tc>
                  <a:txBody>
                    <a:bodyPr/>
                    <a:lstStyle/>
                    <a:p>
                      <a:r>
                        <a:rPr lang="en-IN" dirty="0"/>
                        <a:t>9.35</a:t>
                      </a:r>
                    </a:p>
                  </a:txBody>
                  <a:tcPr/>
                </a:tc>
                <a:tc>
                  <a:txBody>
                    <a:bodyPr/>
                    <a:lstStyle/>
                    <a:p>
                      <a:r>
                        <a:rPr lang="en-IN" dirty="0"/>
                        <a:t>12.65</a:t>
                      </a:r>
                    </a:p>
                  </a:txBody>
                  <a:tcPr/>
                </a:tc>
                <a:tc>
                  <a:txBody>
                    <a:bodyPr/>
                    <a:lstStyle/>
                    <a:p>
                      <a:r>
                        <a:rPr lang="en-US" dirty="0"/>
                        <a:t>85.45</a:t>
                      </a:r>
                      <a:endParaRPr lang="en-IN" dirty="0"/>
                    </a:p>
                  </a:txBody>
                  <a:tcPr/>
                </a:tc>
                <a:extLst>
                  <a:ext uri="{0D108BD9-81ED-4DB2-BD59-A6C34878D82A}">
                    <a16:rowId xmlns:a16="http://schemas.microsoft.com/office/drawing/2014/main" val="2962911079"/>
                  </a:ext>
                </a:extLst>
              </a:tr>
              <a:tr h="370840">
                <a:tc>
                  <a:txBody>
                    <a:bodyPr/>
                    <a:lstStyle/>
                    <a:p>
                      <a:r>
                        <a:rPr lang="en-IN" dirty="0"/>
                        <a:t>LSTM</a:t>
                      </a:r>
                    </a:p>
                  </a:txBody>
                  <a:tcPr/>
                </a:tc>
                <a:tc>
                  <a:txBody>
                    <a:bodyPr/>
                    <a:lstStyle/>
                    <a:p>
                      <a:r>
                        <a:rPr lang="en-IN" dirty="0"/>
                        <a:t>9.15</a:t>
                      </a:r>
                    </a:p>
                  </a:txBody>
                  <a:tcPr/>
                </a:tc>
                <a:tc>
                  <a:txBody>
                    <a:bodyPr/>
                    <a:lstStyle/>
                    <a:p>
                      <a:r>
                        <a:rPr lang="en-IN" dirty="0"/>
                        <a:t>12.43</a:t>
                      </a:r>
                    </a:p>
                  </a:txBody>
                  <a:tcPr/>
                </a:tc>
                <a:tc>
                  <a:txBody>
                    <a:bodyPr/>
                    <a:lstStyle/>
                    <a:p>
                      <a:r>
                        <a:rPr lang="en-US" dirty="0"/>
                        <a:t>85.81</a:t>
                      </a:r>
                      <a:endParaRPr lang="en-IN" dirty="0"/>
                    </a:p>
                  </a:txBody>
                  <a:tcPr/>
                </a:tc>
                <a:extLst>
                  <a:ext uri="{0D108BD9-81ED-4DB2-BD59-A6C34878D82A}">
                    <a16:rowId xmlns:a16="http://schemas.microsoft.com/office/drawing/2014/main" val="3468885014"/>
                  </a:ext>
                </a:extLst>
              </a:tr>
              <a:tr h="370840">
                <a:tc>
                  <a:txBody>
                    <a:bodyPr/>
                    <a:lstStyle/>
                    <a:p>
                      <a:r>
                        <a:rPr lang="en-IN" dirty="0"/>
                        <a:t>Random Forest</a:t>
                      </a:r>
                    </a:p>
                  </a:txBody>
                  <a:tcPr/>
                </a:tc>
                <a:tc>
                  <a:txBody>
                    <a:bodyPr/>
                    <a:lstStyle/>
                    <a:p>
                      <a:r>
                        <a:rPr lang="en-IN" dirty="0"/>
                        <a:t>10.07</a:t>
                      </a:r>
                    </a:p>
                  </a:txBody>
                  <a:tcPr/>
                </a:tc>
                <a:tc>
                  <a:txBody>
                    <a:bodyPr/>
                    <a:lstStyle/>
                    <a:p>
                      <a:r>
                        <a:rPr lang="en-IN" dirty="0"/>
                        <a:t>13.78</a:t>
                      </a:r>
                    </a:p>
                  </a:txBody>
                  <a:tcPr/>
                </a:tc>
                <a:tc>
                  <a:txBody>
                    <a:bodyPr/>
                    <a:lstStyle/>
                    <a:p>
                      <a:r>
                        <a:rPr lang="en-US" dirty="0"/>
                        <a:t>84.15</a:t>
                      </a:r>
                      <a:endParaRPr lang="en-IN" dirty="0"/>
                    </a:p>
                  </a:txBody>
                  <a:tcPr/>
                </a:tc>
                <a:extLst>
                  <a:ext uri="{0D108BD9-81ED-4DB2-BD59-A6C34878D82A}">
                    <a16:rowId xmlns:a16="http://schemas.microsoft.com/office/drawing/2014/main" val="2919801532"/>
                  </a:ext>
                </a:extLst>
              </a:tr>
              <a:tr h="370840">
                <a:tc>
                  <a:txBody>
                    <a:bodyPr/>
                    <a:lstStyle/>
                    <a:p>
                      <a:r>
                        <a:rPr lang="en-IN" dirty="0"/>
                        <a:t>Gradient Boosting</a:t>
                      </a:r>
                    </a:p>
                  </a:txBody>
                  <a:tcPr/>
                </a:tc>
                <a:tc>
                  <a:txBody>
                    <a:bodyPr/>
                    <a:lstStyle/>
                    <a:p>
                      <a:r>
                        <a:rPr lang="en-IN" dirty="0"/>
                        <a:t>11.49</a:t>
                      </a:r>
                    </a:p>
                  </a:txBody>
                  <a:tcPr/>
                </a:tc>
                <a:tc>
                  <a:txBody>
                    <a:bodyPr/>
                    <a:lstStyle/>
                    <a:p>
                      <a:r>
                        <a:rPr lang="en-IN" dirty="0"/>
                        <a:t>15.35</a:t>
                      </a:r>
                    </a:p>
                  </a:txBody>
                  <a:tcPr/>
                </a:tc>
                <a:tc>
                  <a:txBody>
                    <a:bodyPr/>
                    <a:lstStyle/>
                    <a:p>
                      <a:r>
                        <a:rPr lang="en-US" dirty="0"/>
                        <a:t>82.36</a:t>
                      </a:r>
                      <a:endParaRPr lang="en-IN" dirty="0"/>
                    </a:p>
                  </a:txBody>
                  <a:tcPr/>
                </a:tc>
                <a:extLst>
                  <a:ext uri="{0D108BD9-81ED-4DB2-BD59-A6C34878D82A}">
                    <a16:rowId xmlns:a16="http://schemas.microsoft.com/office/drawing/2014/main" val="1634207102"/>
                  </a:ext>
                </a:extLst>
              </a:tr>
              <a:tr h="370840">
                <a:tc>
                  <a:txBody>
                    <a:bodyPr/>
                    <a:lstStyle/>
                    <a:p>
                      <a:r>
                        <a:rPr lang="en-IN" dirty="0"/>
                        <a:t>Proposed Method</a:t>
                      </a:r>
                    </a:p>
                  </a:txBody>
                  <a:tcPr/>
                </a:tc>
                <a:tc>
                  <a:txBody>
                    <a:bodyPr/>
                    <a:lstStyle/>
                    <a:p>
                      <a:r>
                        <a:rPr lang="en-IN" dirty="0"/>
                        <a:t>3.05</a:t>
                      </a:r>
                    </a:p>
                  </a:txBody>
                  <a:tcPr/>
                </a:tc>
                <a:tc>
                  <a:txBody>
                    <a:bodyPr/>
                    <a:lstStyle/>
                    <a:p>
                      <a:r>
                        <a:rPr lang="en-IN" dirty="0"/>
                        <a:t>4.49</a:t>
                      </a:r>
                    </a:p>
                  </a:txBody>
                  <a:tcPr/>
                </a:tc>
                <a:tc>
                  <a:txBody>
                    <a:bodyPr/>
                    <a:lstStyle/>
                    <a:p>
                      <a:r>
                        <a:rPr lang="en-US" dirty="0"/>
                        <a:t>92.95</a:t>
                      </a:r>
                      <a:endParaRPr lang="en-IN" dirty="0"/>
                    </a:p>
                  </a:txBody>
                  <a:tcPr/>
                </a:tc>
                <a:extLst>
                  <a:ext uri="{0D108BD9-81ED-4DB2-BD59-A6C34878D82A}">
                    <a16:rowId xmlns:a16="http://schemas.microsoft.com/office/drawing/2014/main" val="4094877151"/>
                  </a:ext>
                </a:extLst>
              </a:tr>
            </a:tbl>
          </a:graphicData>
        </a:graphic>
      </p:graphicFrame>
    </p:spTree>
    <p:extLst>
      <p:ext uri="{BB962C8B-B14F-4D97-AF65-F5344CB8AC3E}">
        <p14:creationId xmlns:p14="http://schemas.microsoft.com/office/powerpoint/2010/main" val="371358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20F6-6DA9-4017-8D7A-90AC736C48F6}"/>
              </a:ext>
            </a:extLst>
          </p:cNvPr>
          <p:cNvSpPr>
            <a:spLocks noGrp="1"/>
          </p:cNvSpPr>
          <p:nvPr>
            <p:ph type="title"/>
          </p:nvPr>
        </p:nvSpPr>
        <p:spPr>
          <a:xfrm>
            <a:off x="2231136" y="234930"/>
            <a:ext cx="7729728" cy="1188720"/>
          </a:xfrm>
        </p:spPr>
        <p:txBody>
          <a:bodyPr/>
          <a:lstStyle/>
          <a:p>
            <a:r>
              <a:rPr lang="en-IN" dirty="0"/>
              <a:t>conclusion</a:t>
            </a:r>
          </a:p>
        </p:txBody>
      </p:sp>
      <p:sp>
        <p:nvSpPr>
          <p:cNvPr id="3" name="TextBox 2">
            <a:extLst>
              <a:ext uri="{FF2B5EF4-FFF2-40B4-BE49-F238E27FC236}">
                <a16:creationId xmlns:a16="http://schemas.microsoft.com/office/drawing/2014/main" id="{EDBA9356-D98E-43DF-B27E-48248BC576D8}"/>
              </a:ext>
            </a:extLst>
          </p:cNvPr>
          <p:cNvSpPr txBox="1"/>
          <p:nvPr/>
        </p:nvSpPr>
        <p:spPr>
          <a:xfrm>
            <a:off x="243840" y="2072640"/>
            <a:ext cx="11287760" cy="1938992"/>
          </a:xfrm>
          <a:prstGeom prst="rect">
            <a:avLst/>
          </a:prstGeom>
          <a:noFill/>
        </p:spPr>
        <p:txBody>
          <a:bodyPr wrap="square" rtlCol="0">
            <a:spAutoFit/>
          </a:bodyPr>
          <a:lstStyle/>
          <a:p>
            <a:pPr algn="just"/>
            <a:r>
              <a:rPr lang="en-US" sz="2000" dirty="0"/>
              <a:t>Dynamic pricing benefits from models that adapt to demand, competition, and external factors. A stacked LSTM–</a:t>
            </a:r>
            <a:r>
              <a:rPr lang="en-US" sz="2000" dirty="0" err="1"/>
              <a:t>XGBoost</a:t>
            </a:r>
            <a:r>
              <a:rPr lang="en-US" sz="2000" dirty="0"/>
              <a:t> model with Random Forest has shown strong performance in predicting demand by capturing temporal trends and complex feature interactions. Key enhancements include, Poisson-based demand modeling, and Markov Chain demand state transitions. Optimized pricing strategies derived from the model lead to improved revenue and a stronger competitive position. Future improvements may include finer market signals and advanced optimization techniques.</a:t>
            </a:r>
            <a:endParaRPr lang="en-IN" sz="2000" dirty="0"/>
          </a:p>
        </p:txBody>
      </p:sp>
    </p:spTree>
    <p:extLst>
      <p:ext uri="{BB962C8B-B14F-4D97-AF65-F5344CB8AC3E}">
        <p14:creationId xmlns:p14="http://schemas.microsoft.com/office/powerpoint/2010/main" val="282866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CA66-2C8A-4833-8C74-7E5DA6EDCDF6}"/>
              </a:ext>
            </a:extLst>
          </p:cNvPr>
          <p:cNvSpPr>
            <a:spLocks noGrp="1"/>
          </p:cNvSpPr>
          <p:nvPr>
            <p:ph type="title"/>
          </p:nvPr>
        </p:nvSpPr>
        <p:spPr>
          <a:xfrm>
            <a:off x="2213141" y="254000"/>
            <a:ext cx="7765718" cy="1207008"/>
          </a:xfrm>
        </p:spPr>
        <p:txBody>
          <a:bodyPr/>
          <a:lstStyle/>
          <a:p>
            <a:r>
              <a:rPr lang="en-IN" dirty="0"/>
              <a:t>reference</a:t>
            </a:r>
          </a:p>
        </p:txBody>
      </p:sp>
      <p:sp>
        <p:nvSpPr>
          <p:cNvPr id="3" name="Content Placeholder 2">
            <a:extLst>
              <a:ext uri="{FF2B5EF4-FFF2-40B4-BE49-F238E27FC236}">
                <a16:creationId xmlns:a16="http://schemas.microsoft.com/office/drawing/2014/main" id="{AD34F8E5-8A2E-4D6B-8E64-2F7EF9ACEAC1}"/>
              </a:ext>
            </a:extLst>
          </p:cNvPr>
          <p:cNvSpPr>
            <a:spLocks noGrp="1"/>
          </p:cNvSpPr>
          <p:nvPr>
            <p:ph idx="1"/>
          </p:nvPr>
        </p:nvSpPr>
        <p:spPr>
          <a:xfrm>
            <a:off x="203199" y="1971040"/>
            <a:ext cx="11887201" cy="4632960"/>
          </a:xfrm>
        </p:spPr>
        <p:txBody>
          <a:bodyPr>
            <a:normAutofit/>
          </a:bodyPr>
          <a:lstStyle/>
          <a:p>
            <a:r>
              <a:rPr lang="en-IN" sz="2000" dirty="0">
                <a:latin typeface="Arial" panose="020B0604020202020204" pitchFamily="34" charset="0"/>
                <a:cs typeface="Arial" panose="020B0604020202020204" pitchFamily="34" charset="0"/>
              </a:rPr>
              <a:t>[1] https://www.sciencedirect.com/science/article/pii/S2666720724000626</a:t>
            </a:r>
          </a:p>
          <a:p>
            <a:r>
              <a:rPr lang="en-IN" sz="2000" dirty="0">
                <a:latin typeface="Arial" panose="020B0604020202020204" pitchFamily="34" charset="0"/>
                <a:cs typeface="Arial" panose="020B0604020202020204" pitchFamily="34" charset="0"/>
              </a:rPr>
              <a:t>[2]https://www.researchgate.net/publication/371693924_Optimizing_pricing_and_inventory_strategies_for_dietary_supplement_production_under_stochastic_demand</a:t>
            </a:r>
          </a:p>
          <a:p>
            <a:r>
              <a:rPr lang="en-IN" sz="2000" dirty="0">
                <a:latin typeface="Arial" panose="020B0604020202020204" pitchFamily="34" charset="0"/>
                <a:cs typeface="Arial" panose="020B0604020202020204" pitchFamily="34" charset="0"/>
              </a:rPr>
              <a:t>[3] </a:t>
            </a:r>
            <a:r>
              <a:rPr lang="en-IN" sz="2000" dirty="0">
                <a:latin typeface="Arial" panose="020B0604020202020204" pitchFamily="34" charset="0"/>
                <a:cs typeface="Arial" panose="020B0604020202020204" pitchFamily="34" charset="0"/>
                <a:hlinkClick r:id="rId2"/>
              </a:rPr>
              <a:t>https://arxiv.org/abs/2303.07570</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[4] </a:t>
            </a:r>
            <a:r>
              <a:rPr lang="en-IN" sz="2000" dirty="0">
                <a:latin typeface="Arial" panose="020B0604020202020204" pitchFamily="34" charset="0"/>
                <a:cs typeface="Arial" panose="020B0604020202020204" pitchFamily="34" charset="0"/>
                <a:hlinkClick r:id="rId3"/>
              </a:rPr>
              <a:t>https://arxiv.org/abs/2304.14385</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[5] </a:t>
            </a:r>
            <a:r>
              <a:rPr lang="en-IN" sz="2000" dirty="0">
                <a:latin typeface="Arial" panose="020B0604020202020204" pitchFamily="34" charset="0"/>
                <a:cs typeface="Arial" panose="020B0604020202020204" pitchFamily="34" charset="0"/>
                <a:hlinkClick r:id="rId4"/>
              </a:rPr>
              <a:t>https://arxiv.org/abs/2208.03135</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[6] </a:t>
            </a:r>
            <a:r>
              <a:rPr lang="en-IN" sz="2000" dirty="0">
                <a:latin typeface="Arial" panose="020B0604020202020204" pitchFamily="34" charset="0"/>
                <a:cs typeface="Arial" panose="020B0604020202020204" pitchFamily="34" charset="0"/>
                <a:hlinkClick r:id="rId5"/>
              </a:rPr>
              <a:t>https://pubsonline.informs.org/doi/10.1287/opre.2020.1993</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[7] </a:t>
            </a:r>
            <a:r>
              <a:rPr lang="en-IN" sz="2000" dirty="0">
                <a:latin typeface="Arial" panose="020B0604020202020204" pitchFamily="34" charset="0"/>
                <a:cs typeface="Arial" panose="020B0604020202020204" pitchFamily="34" charset="0"/>
                <a:hlinkClick r:id="rId6"/>
              </a:rPr>
              <a:t>https://www.sciencedirect.com/science/article/abs/pii/S036083522300089X</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[8] </a:t>
            </a:r>
            <a:r>
              <a:rPr lang="en-IN" sz="2000" dirty="0">
                <a:latin typeface="Arial" panose="020B0604020202020204" pitchFamily="34" charset="0"/>
                <a:cs typeface="Arial" panose="020B0604020202020204" pitchFamily="34" charset="0"/>
                <a:hlinkClick r:id="rId7"/>
              </a:rPr>
              <a:t>https://onlinelibrary.wiley.com/doi/full/10.1111/poms.13706</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[9] </a:t>
            </a:r>
            <a:r>
              <a:rPr lang="en-IN" sz="2000" dirty="0">
                <a:latin typeface="Arial" panose="020B0604020202020204" pitchFamily="34" charset="0"/>
                <a:cs typeface="Arial" panose="020B0604020202020204" pitchFamily="34" charset="0"/>
                <a:hlinkClick r:id="rId8"/>
              </a:rPr>
              <a:t>https://pubsonline.informs.org/doi/10.1287/opre.1090.0718</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[10] </a:t>
            </a:r>
            <a:r>
              <a:rPr lang="en-IN" sz="2000" dirty="0">
                <a:latin typeface="Arial" panose="020B0604020202020204" pitchFamily="34" charset="0"/>
                <a:cs typeface="Arial" panose="020B0604020202020204" pitchFamily="34" charset="0"/>
                <a:hlinkClick r:id="rId9"/>
              </a:rPr>
              <a:t>https://papers.ssrn.com/sol3/papers.cfm?abstract_id=2402531</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85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B370-4EC5-44E3-859D-0D4E807E8D61}"/>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564CF4FF-3569-4215-9156-C9762B4A31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7583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18A5-92A7-D0D4-592E-644F70102F13}"/>
              </a:ext>
            </a:extLst>
          </p:cNvPr>
          <p:cNvSpPr>
            <a:spLocks noGrp="1"/>
          </p:cNvSpPr>
          <p:nvPr>
            <p:ph type="title"/>
          </p:nvPr>
        </p:nvSpPr>
        <p:spPr>
          <a:xfrm>
            <a:off x="2231136" y="128991"/>
            <a:ext cx="7729728" cy="1188720"/>
          </a:xfrm>
        </p:spPr>
        <p:txBody>
          <a:bodyPr>
            <a:normAutofit/>
          </a:bodyPr>
          <a:lstStyle/>
          <a:p>
            <a:pPr algn="ctr"/>
            <a:r>
              <a:rPr lang="en-IN" sz="40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943A5AA-2949-D0A6-7E70-EA7074325A9E}"/>
              </a:ext>
            </a:extLst>
          </p:cNvPr>
          <p:cNvSpPr>
            <a:spLocks noGrp="1"/>
          </p:cNvSpPr>
          <p:nvPr>
            <p:ph idx="1"/>
          </p:nvPr>
        </p:nvSpPr>
        <p:spPr>
          <a:xfrm>
            <a:off x="193431" y="1424354"/>
            <a:ext cx="11160369" cy="5356007"/>
          </a:xfrm>
        </p:spPr>
        <p:txBody>
          <a:bodyPr>
            <a:normAutofit/>
          </a:bodyPr>
          <a:lstStyle/>
          <a:p>
            <a:pPr marL="0" indent="0">
              <a:buNone/>
            </a:pPr>
            <a:endParaRPr lang="en-US" sz="2000" dirty="0">
              <a:ea typeface="Calibri" panose="020F0502020204030204" pitchFamily="34" charset="0"/>
              <a:cs typeface="Arial" panose="020B0604020202020204" pitchFamily="34" charset="0"/>
            </a:endParaRPr>
          </a:p>
          <a:p>
            <a:r>
              <a:rPr lang="en-US" sz="2000" dirty="0">
                <a:ea typeface="Calibri" panose="020F0502020204030204" pitchFamily="34" charset="0"/>
                <a:cs typeface="Arial" panose="020B0604020202020204" pitchFamily="34" charset="0"/>
              </a:rPr>
              <a:t>Abstract</a:t>
            </a:r>
          </a:p>
          <a:p>
            <a:r>
              <a:rPr lang="en-US" sz="2000" dirty="0">
                <a:ea typeface="Calibri" panose="020F0502020204030204" pitchFamily="34" charset="0"/>
                <a:cs typeface="Arial" panose="020B0604020202020204" pitchFamily="34" charset="0"/>
                <a:sym typeface="+mn-ea"/>
              </a:rPr>
              <a:t>Problem Statement</a:t>
            </a:r>
          </a:p>
          <a:p>
            <a:r>
              <a:rPr lang="en-US" sz="2000" dirty="0">
                <a:ea typeface="Calibri" panose="020F0502020204030204" pitchFamily="34" charset="0"/>
                <a:cs typeface="Arial" panose="020B0604020202020204" pitchFamily="34" charset="0"/>
                <a:sym typeface="+mn-ea"/>
              </a:rPr>
              <a:t>Literature</a:t>
            </a:r>
            <a:r>
              <a:rPr lang="en-IN" altLang="en-US" sz="2000" dirty="0">
                <a:ea typeface="Calibri" panose="020F0502020204030204" pitchFamily="34" charset="0"/>
                <a:cs typeface="Arial" panose="020B0604020202020204" pitchFamily="34" charset="0"/>
                <a:sym typeface="+mn-ea"/>
              </a:rPr>
              <a:t> Survey</a:t>
            </a:r>
          </a:p>
          <a:p>
            <a:r>
              <a:rPr lang="en-US" sz="2000" dirty="0">
                <a:ea typeface="Calibri" panose="020F0502020204030204" pitchFamily="34" charset="0"/>
                <a:cs typeface="Arial" panose="020B0604020202020204" pitchFamily="34" charset="0"/>
              </a:rPr>
              <a:t>Objectives</a:t>
            </a:r>
          </a:p>
          <a:p>
            <a:r>
              <a:rPr lang="en-US" sz="2000" dirty="0">
                <a:ea typeface="Calibri" panose="020F0502020204030204" pitchFamily="34" charset="0"/>
                <a:cs typeface="Arial" panose="020B0604020202020204" pitchFamily="34" charset="0"/>
              </a:rPr>
              <a:t>Dataset</a:t>
            </a:r>
          </a:p>
          <a:p>
            <a:r>
              <a:rPr lang="en-IN" altLang="en-US" sz="2000" dirty="0">
                <a:ea typeface="Calibri" panose="020F0502020204030204" pitchFamily="34" charset="0"/>
                <a:cs typeface="Arial" panose="020B0604020202020204" pitchFamily="34" charset="0"/>
              </a:rPr>
              <a:t>Existing Work</a:t>
            </a:r>
            <a:endParaRPr lang="en-US" sz="2000" dirty="0">
              <a:ea typeface="Calibri" panose="020F0502020204030204" pitchFamily="34" charset="0"/>
              <a:cs typeface="Arial" panose="020B0604020202020204" pitchFamily="34" charset="0"/>
            </a:endParaRPr>
          </a:p>
          <a:p>
            <a:r>
              <a:rPr lang="en-US" sz="2000" dirty="0">
                <a:ea typeface="Calibri" panose="020F0502020204030204" pitchFamily="34" charset="0"/>
                <a:cs typeface="Arial" panose="020B0604020202020204" pitchFamily="34" charset="0"/>
              </a:rPr>
              <a:t>Proposed </a:t>
            </a:r>
            <a:r>
              <a:rPr lang="en-IN" sz="2000" dirty="0">
                <a:ea typeface="Calibri" panose="020F0502020204030204" pitchFamily="34" charset="0"/>
                <a:cs typeface="Arial" panose="020B0604020202020204" pitchFamily="34" charset="0"/>
              </a:rPr>
              <a:t>Work</a:t>
            </a:r>
            <a:endParaRPr lang="en-IN" altLang="en-US" sz="2000" dirty="0">
              <a:ea typeface="Calibri" panose="020F0502020204030204" pitchFamily="34" charset="0"/>
              <a:cs typeface="Arial" panose="020B0604020202020204" pitchFamily="34" charset="0"/>
            </a:endParaRPr>
          </a:p>
          <a:p>
            <a:r>
              <a:rPr lang="en-IN" altLang="en-US" sz="2000" dirty="0">
                <a:ea typeface="Calibri" panose="020F0502020204030204" pitchFamily="34" charset="0"/>
                <a:cs typeface="Arial" panose="020B0604020202020204" pitchFamily="34" charset="0"/>
              </a:rPr>
              <a:t>Results Comparison</a:t>
            </a:r>
          </a:p>
          <a:p>
            <a:r>
              <a:rPr lang="en-IN" altLang="en-US" sz="2000" dirty="0">
                <a:ea typeface="Calibri" panose="020F0502020204030204" pitchFamily="34" charset="0"/>
                <a:cs typeface="Arial" panose="020B0604020202020204" pitchFamily="34" charset="0"/>
              </a:rPr>
              <a:t>Conclusion</a:t>
            </a:r>
          </a:p>
          <a:p>
            <a:r>
              <a:rPr lang="en-IN" sz="2000" dirty="0">
                <a:ea typeface="Calibri" panose="020F0502020204030204" pitchFamily="34" charset="0"/>
                <a:cs typeface="Arial" panose="020B0604020202020204" pitchFamily="34" charset="0"/>
              </a:rPr>
              <a:t>References</a:t>
            </a:r>
          </a:p>
          <a:p>
            <a:endParaRPr lang="en-IN" sz="2000" dirty="0">
              <a:cs typeface="Arial" panose="020B0604020202020204" pitchFamily="34" charset="0"/>
            </a:endParaRPr>
          </a:p>
        </p:txBody>
      </p:sp>
    </p:spTree>
    <p:extLst>
      <p:ext uri="{BB962C8B-B14F-4D97-AF65-F5344CB8AC3E}">
        <p14:creationId xmlns:p14="http://schemas.microsoft.com/office/powerpoint/2010/main" val="144570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629E-3198-437D-8922-2093B35B9488}"/>
              </a:ext>
            </a:extLst>
          </p:cNvPr>
          <p:cNvSpPr>
            <a:spLocks noGrp="1"/>
          </p:cNvSpPr>
          <p:nvPr>
            <p:ph type="title"/>
          </p:nvPr>
        </p:nvSpPr>
        <p:spPr>
          <a:xfrm>
            <a:off x="1502020" y="316524"/>
            <a:ext cx="9152792" cy="1257300"/>
          </a:xfrm>
        </p:spPr>
        <p:txBody>
          <a:bodyPr/>
          <a:lstStyle/>
          <a:p>
            <a:r>
              <a:rPr lang="en-IN" dirty="0"/>
              <a:t>Abstract</a:t>
            </a:r>
          </a:p>
        </p:txBody>
      </p:sp>
      <p:sp>
        <p:nvSpPr>
          <p:cNvPr id="6" name="Rectangle 3">
            <a:extLst>
              <a:ext uri="{FF2B5EF4-FFF2-40B4-BE49-F238E27FC236}">
                <a16:creationId xmlns:a16="http://schemas.microsoft.com/office/drawing/2014/main" id="{4B0A1C58-A1F9-4DFC-812F-4D981AF138AC}"/>
              </a:ext>
            </a:extLst>
          </p:cNvPr>
          <p:cNvSpPr>
            <a:spLocks noGrp="1" noChangeArrowheads="1"/>
          </p:cNvSpPr>
          <p:nvPr>
            <p:ph idx="1"/>
          </p:nvPr>
        </p:nvSpPr>
        <p:spPr bwMode="auto">
          <a:xfrm>
            <a:off x="131885" y="2824298"/>
            <a:ext cx="119839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dirty="0"/>
              <a:t> Dynamic pricing plays a pivotal role in optimizing revenue by adjusting prices according to demand. Feature engineering techniques, such as Poisson Process-based demand, and Markov Chain-based demand state transitions, are utilized. A Stacked model of LSTM-</a:t>
            </a:r>
            <a:r>
              <a:rPr lang="en-US" dirty="0" err="1"/>
              <a:t>XGBoost</a:t>
            </a:r>
            <a:r>
              <a:rPr lang="en-US" dirty="0"/>
              <a:t> with Random forest model is employed for demand prediction, while an optimization approach determines the most effective pricing strategy. The results demonstrate improved pricing predictions, contributing to higher revenue potential and a competitive edge.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10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3DAE-6A55-4297-A3A0-D696B6D8AE3E}"/>
              </a:ext>
            </a:extLst>
          </p:cNvPr>
          <p:cNvSpPr>
            <a:spLocks noGrp="1"/>
          </p:cNvSpPr>
          <p:nvPr>
            <p:ph type="title"/>
          </p:nvPr>
        </p:nvSpPr>
        <p:spPr>
          <a:xfrm>
            <a:off x="2231136" y="384400"/>
            <a:ext cx="7729728" cy="1188720"/>
          </a:xfrm>
        </p:spPr>
        <p:txBody>
          <a:bodyPr/>
          <a:lstStyle/>
          <a:p>
            <a:r>
              <a:rPr lang="en-IN" dirty="0"/>
              <a:t>Problem statement</a:t>
            </a:r>
          </a:p>
        </p:txBody>
      </p:sp>
      <p:sp>
        <p:nvSpPr>
          <p:cNvPr id="4" name="Rectangle 1">
            <a:extLst>
              <a:ext uri="{FF2B5EF4-FFF2-40B4-BE49-F238E27FC236}">
                <a16:creationId xmlns:a16="http://schemas.microsoft.com/office/drawing/2014/main" id="{2CEF1C29-E4A7-4DDD-8915-DF578F241E7A}"/>
              </a:ext>
            </a:extLst>
          </p:cNvPr>
          <p:cNvSpPr>
            <a:spLocks noGrp="1" noChangeArrowheads="1"/>
          </p:cNvSpPr>
          <p:nvPr>
            <p:ph idx="1"/>
          </p:nvPr>
        </p:nvSpPr>
        <p:spPr bwMode="auto">
          <a:xfrm>
            <a:off x="167054" y="2601901"/>
            <a:ext cx="120249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lang="en-US" sz="2000" dirty="0"/>
              <a:t>Efficient pricing is vital in dynamic markets, as traditional static pricing strategies often result in 15–30% lower profits, with nearly 30% of businesses worldwide facing such challenges. In today’s competitive landscape, there is a pressing need for dynamic pricing systems that can adapt in real time and accurately predicting demand is needed the most which can account for stochastic nature of the world and fluctuating </a:t>
            </a:r>
            <a:r>
              <a:rPr lang="en-US" sz="2000" dirty="0" err="1"/>
              <a:t>demad</a:t>
            </a:r>
            <a:r>
              <a:rPr lang="en-US" sz="2000" dirty="0"/>
              <a:t> patterns.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7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954D-3280-40A4-A442-F75D03C51810}"/>
              </a:ext>
            </a:extLst>
          </p:cNvPr>
          <p:cNvSpPr>
            <a:spLocks noGrp="1"/>
          </p:cNvSpPr>
          <p:nvPr>
            <p:ph type="title"/>
          </p:nvPr>
        </p:nvSpPr>
        <p:spPr>
          <a:xfrm>
            <a:off x="2231136" y="327383"/>
            <a:ext cx="7729728" cy="1188720"/>
          </a:xfrm>
        </p:spPr>
        <p:txBody>
          <a:bodyPr/>
          <a:lstStyle/>
          <a:p>
            <a:r>
              <a:rPr lang="en-US" dirty="0"/>
              <a:t>Literature survey</a:t>
            </a:r>
            <a:endParaRPr lang="en-IN" dirty="0"/>
          </a:p>
        </p:txBody>
      </p:sp>
      <p:graphicFrame>
        <p:nvGraphicFramePr>
          <p:cNvPr id="3" name="Table 3">
            <a:extLst>
              <a:ext uri="{FF2B5EF4-FFF2-40B4-BE49-F238E27FC236}">
                <a16:creationId xmlns:a16="http://schemas.microsoft.com/office/drawing/2014/main" id="{FDE9F70C-B3F9-44DD-8C89-97EAB0CC0C6B}"/>
              </a:ext>
            </a:extLst>
          </p:cNvPr>
          <p:cNvGraphicFramePr>
            <a:graphicFrameLocks noGrp="1"/>
          </p:cNvGraphicFramePr>
          <p:nvPr>
            <p:extLst>
              <p:ext uri="{D42A27DB-BD31-4B8C-83A1-F6EECF244321}">
                <p14:modId xmlns:p14="http://schemas.microsoft.com/office/powerpoint/2010/main" val="526403538"/>
              </p:ext>
            </p:extLst>
          </p:nvPr>
        </p:nvGraphicFramePr>
        <p:xfrm>
          <a:off x="1836925" y="2176861"/>
          <a:ext cx="8518149" cy="3937000"/>
        </p:xfrm>
        <a:graphic>
          <a:graphicData uri="http://schemas.openxmlformats.org/drawingml/2006/table">
            <a:tbl>
              <a:tblPr firstRow="1" bandRow="1">
                <a:tableStyleId>{5C22544A-7EE6-4342-B048-85BDC9FD1C3A}</a:tableStyleId>
              </a:tblPr>
              <a:tblGrid>
                <a:gridCol w="3365856">
                  <a:extLst>
                    <a:ext uri="{9D8B030D-6E8A-4147-A177-3AD203B41FA5}">
                      <a16:colId xmlns:a16="http://schemas.microsoft.com/office/drawing/2014/main" val="2858384232"/>
                    </a:ext>
                  </a:extLst>
                </a:gridCol>
                <a:gridCol w="2637692">
                  <a:extLst>
                    <a:ext uri="{9D8B030D-6E8A-4147-A177-3AD203B41FA5}">
                      <a16:colId xmlns:a16="http://schemas.microsoft.com/office/drawing/2014/main" val="2790316552"/>
                    </a:ext>
                  </a:extLst>
                </a:gridCol>
                <a:gridCol w="2514601">
                  <a:extLst>
                    <a:ext uri="{9D8B030D-6E8A-4147-A177-3AD203B41FA5}">
                      <a16:colId xmlns:a16="http://schemas.microsoft.com/office/drawing/2014/main" val="820249011"/>
                    </a:ext>
                  </a:extLst>
                </a:gridCol>
              </a:tblGrid>
              <a:tr h="370840">
                <a:tc>
                  <a:txBody>
                    <a:bodyPr/>
                    <a:lstStyle/>
                    <a:p>
                      <a:r>
                        <a:rPr lang="en-US" dirty="0"/>
                        <a:t>Paper name</a:t>
                      </a:r>
                      <a:endParaRPr lang="en-IN" dirty="0"/>
                    </a:p>
                  </a:txBody>
                  <a:tcPr/>
                </a:tc>
                <a:tc>
                  <a:txBody>
                    <a:bodyPr/>
                    <a:lstStyle/>
                    <a:p>
                      <a:r>
                        <a:rPr lang="en-US" dirty="0"/>
                        <a:t>Problem</a:t>
                      </a:r>
                      <a:endParaRPr lang="en-IN" dirty="0"/>
                    </a:p>
                  </a:txBody>
                  <a:tcPr/>
                </a:tc>
                <a:tc>
                  <a:txBody>
                    <a:bodyPr/>
                    <a:lstStyle/>
                    <a:p>
                      <a:r>
                        <a:rPr lang="en-US" dirty="0"/>
                        <a:t>Methodology</a:t>
                      </a:r>
                      <a:endParaRPr lang="en-IN" dirty="0"/>
                    </a:p>
                  </a:txBody>
                  <a:tcPr/>
                </a:tc>
                <a:extLst>
                  <a:ext uri="{0D108BD9-81ED-4DB2-BD59-A6C34878D82A}">
                    <a16:rowId xmlns:a16="http://schemas.microsoft.com/office/drawing/2014/main" val="1265249188"/>
                  </a:ext>
                </a:extLst>
              </a:tr>
              <a:tr h="370840">
                <a:tc>
                  <a:txBody>
                    <a:bodyPr/>
                    <a:lstStyle/>
                    <a:p>
                      <a:r>
                        <a:rPr lang="en-US" dirty="0"/>
                        <a:t>[1] Dynamic Pricing Strategies for Efficient Inventory Management (2024)</a:t>
                      </a:r>
                      <a:endParaRPr lang="en-IN" dirty="0"/>
                    </a:p>
                  </a:txBody>
                  <a:tcPr/>
                </a:tc>
                <a:tc>
                  <a:txBody>
                    <a:bodyPr/>
                    <a:lstStyle/>
                    <a:p>
                      <a:r>
                        <a:rPr lang="en-IN" dirty="0"/>
                        <a:t>Stochastic demand with dynamic pricing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Exponential Smoothing</a:t>
                      </a:r>
                    </a:p>
                    <a:p>
                      <a:endParaRPr lang="en-IN" dirty="0"/>
                    </a:p>
                  </a:txBody>
                  <a:tcPr/>
                </a:tc>
                <a:extLst>
                  <a:ext uri="{0D108BD9-81ED-4DB2-BD59-A6C34878D82A}">
                    <a16:rowId xmlns:a16="http://schemas.microsoft.com/office/drawing/2014/main" val="1975061666"/>
                  </a:ext>
                </a:extLst>
              </a:tr>
              <a:tr h="370840">
                <a:tc>
                  <a:txBody>
                    <a:bodyPr/>
                    <a:lstStyle/>
                    <a:p>
                      <a:r>
                        <a:rPr lang="en-US" dirty="0"/>
                        <a:t>[2] Optimizing pricing and inventory strategies for dietary supplement production under stochastic demand (2023)</a:t>
                      </a:r>
                      <a:endParaRPr lang="en-IN" dirty="0"/>
                    </a:p>
                  </a:txBody>
                  <a:tcPr/>
                </a:tc>
                <a:tc>
                  <a:txBody>
                    <a:bodyPr/>
                    <a:lstStyle/>
                    <a:p>
                      <a:r>
                        <a:rPr lang="en-US" dirty="0"/>
                        <a:t>Jointly optimize pricing and inventory strategies under stochastic demand in dietary supplement production.</a:t>
                      </a:r>
                      <a:endParaRPr lang="en-IN" dirty="0"/>
                    </a:p>
                  </a:txBody>
                  <a:tcPr/>
                </a:tc>
                <a:tc>
                  <a:txBody>
                    <a:bodyPr/>
                    <a:lstStyle/>
                    <a:p>
                      <a:r>
                        <a:rPr lang="en-US" dirty="0"/>
                        <a:t>two-stage model with demand forecasting and Piecewise Approximation Strategy (PAS)</a:t>
                      </a:r>
                      <a:endParaRPr lang="en-IN" dirty="0"/>
                    </a:p>
                  </a:txBody>
                  <a:tcPr/>
                </a:tc>
                <a:extLst>
                  <a:ext uri="{0D108BD9-81ED-4DB2-BD59-A6C34878D82A}">
                    <a16:rowId xmlns:a16="http://schemas.microsoft.com/office/drawing/2014/main" val="4220840217"/>
                  </a:ext>
                </a:extLst>
              </a:tr>
              <a:tr h="370840">
                <a:tc>
                  <a:txBody>
                    <a:bodyPr/>
                    <a:lstStyle/>
                    <a:p>
                      <a:r>
                        <a:rPr lang="en-US" dirty="0"/>
                        <a:t>[3] High-Dimensional Dynamic Pricing under Non-Stationarity: Learning and Earning with Change-Point Detection</a:t>
                      </a:r>
                      <a:r>
                        <a:rPr lang="en-IN" dirty="0"/>
                        <a:t> (2023)</a:t>
                      </a:r>
                      <a:endParaRPr lang="en-US" dirty="0"/>
                    </a:p>
                  </a:txBody>
                  <a:tcPr/>
                </a:tc>
                <a:tc>
                  <a:txBody>
                    <a:bodyPr/>
                    <a:lstStyle/>
                    <a:p>
                      <a:r>
                        <a:rPr lang="en-US" dirty="0"/>
                        <a:t>Dynamic pricing in high-dimensional settings with non-stationary demand</a:t>
                      </a:r>
                    </a:p>
                  </a:txBody>
                  <a:tcPr/>
                </a:tc>
                <a:tc>
                  <a:txBody>
                    <a:bodyPr/>
                    <a:lstStyle/>
                    <a:p>
                      <a:r>
                        <a:rPr lang="en-IN" dirty="0"/>
                        <a:t>generalized linear models</a:t>
                      </a:r>
                    </a:p>
                  </a:txBody>
                  <a:tcPr/>
                </a:tc>
                <a:extLst>
                  <a:ext uri="{0D108BD9-81ED-4DB2-BD59-A6C34878D82A}">
                    <a16:rowId xmlns:a16="http://schemas.microsoft.com/office/drawing/2014/main" val="3489380399"/>
                  </a:ext>
                </a:extLst>
              </a:tr>
            </a:tbl>
          </a:graphicData>
        </a:graphic>
      </p:graphicFrame>
    </p:spTree>
    <p:extLst>
      <p:ext uri="{BB962C8B-B14F-4D97-AF65-F5344CB8AC3E}">
        <p14:creationId xmlns:p14="http://schemas.microsoft.com/office/powerpoint/2010/main" val="414284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954D-3280-40A4-A442-F75D03C51810}"/>
              </a:ext>
            </a:extLst>
          </p:cNvPr>
          <p:cNvSpPr>
            <a:spLocks noGrp="1"/>
          </p:cNvSpPr>
          <p:nvPr>
            <p:ph type="title"/>
          </p:nvPr>
        </p:nvSpPr>
        <p:spPr>
          <a:xfrm>
            <a:off x="2231136" y="327383"/>
            <a:ext cx="7729728" cy="1188720"/>
          </a:xfrm>
        </p:spPr>
        <p:txBody>
          <a:bodyPr/>
          <a:lstStyle/>
          <a:p>
            <a:r>
              <a:rPr lang="en-US" dirty="0"/>
              <a:t>Literature survey</a:t>
            </a:r>
            <a:endParaRPr lang="en-IN" dirty="0"/>
          </a:p>
        </p:txBody>
      </p:sp>
      <p:graphicFrame>
        <p:nvGraphicFramePr>
          <p:cNvPr id="3" name="Table 3">
            <a:extLst>
              <a:ext uri="{FF2B5EF4-FFF2-40B4-BE49-F238E27FC236}">
                <a16:creationId xmlns:a16="http://schemas.microsoft.com/office/drawing/2014/main" id="{FDE9F70C-B3F9-44DD-8C89-97EAB0CC0C6B}"/>
              </a:ext>
            </a:extLst>
          </p:cNvPr>
          <p:cNvGraphicFramePr>
            <a:graphicFrameLocks noGrp="1"/>
          </p:cNvGraphicFramePr>
          <p:nvPr>
            <p:extLst>
              <p:ext uri="{D42A27DB-BD31-4B8C-83A1-F6EECF244321}">
                <p14:modId xmlns:p14="http://schemas.microsoft.com/office/powerpoint/2010/main" val="2521740770"/>
              </p:ext>
            </p:extLst>
          </p:nvPr>
        </p:nvGraphicFramePr>
        <p:xfrm>
          <a:off x="1880754" y="1700852"/>
          <a:ext cx="8687600" cy="4851400"/>
        </p:xfrm>
        <a:graphic>
          <a:graphicData uri="http://schemas.openxmlformats.org/drawingml/2006/table">
            <a:tbl>
              <a:tblPr firstRow="1" bandRow="1">
                <a:tableStyleId>{5C22544A-7EE6-4342-B048-85BDC9FD1C3A}</a:tableStyleId>
              </a:tblPr>
              <a:tblGrid>
                <a:gridCol w="3148446">
                  <a:extLst>
                    <a:ext uri="{9D8B030D-6E8A-4147-A177-3AD203B41FA5}">
                      <a16:colId xmlns:a16="http://schemas.microsoft.com/office/drawing/2014/main" val="2858384232"/>
                    </a:ext>
                  </a:extLst>
                </a:gridCol>
                <a:gridCol w="3024554">
                  <a:extLst>
                    <a:ext uri="{9D8B030D-6E8A-4147-A177-3AD203B41FA5}">
                      <a16:colId xmlns:a16="http://schemas.microsoft.com/office/drawing/2014/main" val="2790316552"/>
                    </a:ext>
                  </a:extLst>
                </a:gridCol>
                <a:gridCol w="2514600">
                  <a:extLst>
                    <a:ext uri="{9D8B030D-6E8A-4147-A177-3AD203B41FA5}">
                      <a16:colId xmlns:a16="http://schemas.microsoft.com/office/drawing/2014/main" val="820249011"/>
                    </a:ext>
                  </a:extLst>
                </a:gridCol>
              </a:tblGrid>
              <a:tr h="370840">
                <a:tc>
                  <a:txBody>
                    <a:bodyPr/>
                    <a:lstStyle/>
                    <a:p>
                      <a:r>
                        <a:rPr lang="en-US" dirty="0"/>
                        <a:t>Paper name</a:t>
                      </a:r>
                      <a:endParaRPr lang="en-IN" dirty="0"/>
                    </a:p>
                  </a:txBody>
                  <a:tcPr/>
                </a:tc>
                <a:tc>
                  <a:txBody>
                    <a:bodyPr/>
                    <a:lstStyle/>
                    <a:p>
                      <a:r>
                        <a:rPr lang="en-US" dirty="0"/>
                        <a:t>Problem</a:t>
                      </a:r>
                      <a:endParaRPr lang="en-IN" dirty="0"/>
                    </a:p>
                  </a:txBody>
                  <a:tcPr/>
                </a:tc>
                <a:tc>
                  <a:txBody>
                    <a:bodyPr/>
                    <a:lstStyle/>
                    <a:p>
                      <a:r>
                        <a:rPr lang="en-US" dirty="0"/>
                        <a:t>Methodology</a:t>
                      </a:r>
                      <a:endParaRPr lang="en-IN" dirty="0"/>
                    </a:p>
                  </a:txBody>
                  <a:tcPr/>
                </a:tc>
                <a:extLst>
                  <a:ext uri="{0D108BD9-81ED-4DB2-BD59-A6C34878D82A}">
                    <a16:rowId xmlns:a16="http://schemas.microsoft.com/office/drawing/2014/main" val="1265249188"/>
                  </a:ext>
                </a:extLst>
              </a:tr>
              <a:tr h="370840">
                <a:tc>
                  <a:txBody>
                    <a:bodyPr/>
                    <a:lstStyle/>
                    <a:p>
                      <a:r>
                        <a:rPr lang="en-US" dirty="0"/>
                        <a:t>[4] Dynamic Pricing and Advertising with Demand Learning</a:t>
                      </a:r>
                      <a:r>
                        <a:rPr lang="en-IN" dirty="0"/>
                        <a:t> (2023)</a:t>
                      </a:r>
                      <a:endParaRPr lang="en-US" dirty="0"/>
                    </a:p>
                  </a:txBody>
                  <a:tcPr/>
                </a:tc>
                <a:tc>
                  <a:txBody>
                    <a:bodyPr/>
                    <a:lstStyle/>
                    <a:p>
                      <a:r>
                        <a:rPr lang="en-US" dirty="0"/>
                        <a:t>Integrating dynamic pricing with advertising strategies to influence customer valuation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Reinforcement learning, simulation-based customer behavior modeling.</a:t>
                      </a:r>
                    </a:p>
                  </a:txBody>
                  <a:tcPr/>
                </a:tc>
                <a:extLst>
                  <a:ext uri="{0D108BD9-81ED-4DB2-BD59-A6C34878D82A}">
                    <a16:rowId xmlns:a16="http://schemas.microsoft.com/office/drawing/2014/main" val="336897241"/>
                  </a:ext>
                </a:extLst>
              </a:tr>
              <a:tr h="370840">
                <a:tc>
                  <a:txBody>
                    <a:bodyPr/>
                    <a:lstStyle/>
                    <a:p>
                      <a:r>
                        <a:rPr lang="en-US" dirty="0"/>
                        <a:t>[5] Modeling Price Elasticity for Occupancy Prediction in Hotel Dynamic Pricing (2022)</a:t>
                      </a:r>
                      <a:endParaRPr lang="en-IN" dirty="0"/>
                    </a:p>
                  </a:txBody>
                  <a:tcPr/>
                </a:tc>
                <a:tc>
                  <a:txBody>
                    <a:bodyPr/>
                    <a:lstStyle/>
                    <a:p>
                      <a:r>
                        <a:rPr lang="en-US" dirty="0"/>
                        <a:t>Accurate occupancy prediction in hotel booking platforms considering price elasticity</a:t>
                      </a:r>
                      <a:endParaRPr lang="en-IN" dirty="0"/>
                    </a:p>
                  </a:txBody>
                  <a:tcPr/>
                </a:tc>
                <a:tc>
                  <a:txBody>
                    <a:bodyPr/>
                    <a:lstStyle/>
                    <a:p>
                      <a:r>
                        <a:rPr lang="en-US" dirty="0"/>
                        <a:t>Multi-task learning framework and deep learning model for handling data sparsity</a:t>
                      </a:r>
                      <a:endParaRPr lang="en-IN" dirty="0"/>
                    </a:p>
                  </a:txBody>
                  <a:tcPr/>
                </a:tc>
                <a:extLst>
                  <a:ext uri="{0D108BD9-81ED-4DB2-BD59-A6C34878D82A}">
                    <a16:rowId xmlns:a16="http://schemas.microsoft.com/office/drawing/2014/main" val="3514761951"/>
                  </a:ext>
                </a:extLst>
              </a:tr>
              <a:tr h="370840">
                <a:tc>
                  <a:txBody>
                    <a:bodyPr/>
                    <a:lstStyle/>
                    <a:p>
                      <a:r>
                        <a:rPr lang="en-US" dirty="0"/>
                        <a:t>[6] Joint dynamic pricing and inventory control with general demand functions(2020)</a:t>
                      </a:r>
                      <a:endParaRPr lang="en-IN" dirty="0"/>
                    </a:p>
                  </a:txBody>
                  <a:tcPr/>
                </a:tc>
                <a:tc>
                  <a:txBody>
                    <a:bodyPr/>
                    <a:lstStyle/>
                    <a:p>
                      <a:r>
                        <a:rPr lang="en-US" dirty="0"/>
                        <a:t>Solve pricing and inventory problems with non-standard demand curves</a:t>
                      </a:r>
                      <a:endParaRPr lang="en-IN" dirty="0"/>
                    </a:p>
                  </a:txBody>
                  <a:tcPr/>
                </a:tc>
                <a:tc>
                  <a:txBody>
                    <a:bodyPr/>
                    <a:lstStyle/>
                    <a:p>
                      <a:r>
                        <a:rPr lang="en-IN" dirty="0"/>
                        <a:t>Stochastic optimization, Nonlinear programming</a:t>
                      </a:r>
                    </a:p>
                  </a:txBody>
                  <a:tcPr/>
                </a:tc>
                <a:extLst>
                  <a:ext uri="{0D108BD9-81ED-4DB2-BD59-A6C34878D82A}">
                    <a16:rowId xmlns:a16="http://schemas.microsoft.com/office/drawing/2014/main" val="2132155805"/>
                  </a:ext>
                </a:extLst>
              </a:tr>
              <a:tr h="370840">
                <a:tc>
                  <a:txBody>
                    <a:bodyPr/>
                    <a:lstStyle/>
                    <a:p>
                      <a:r>
                        <a:rPr lang="en-US" dirty="0"/>
                        <a:t>[7] Dynamic pricing and inventory control for multiple products under uncertain price-sensitive demand (2019)</a:t>
                      </a:r>
                      <a:endParaRPr lang="en-IN" dirty="0"/>
                    </a:p>
                  </a:txBody>
                  <a:tcPr/>
                </a:tc>
                <a:tc>
                  <a:txBody>
                    <a:bodyPr/>
                    <a:lstStyle/>
                    <a:p>
                      <a:r>
                        <a:rPr lang="en-US" dirty="0"/>
                        <a:t>Multi-product dynamic pricing with uncertain demand elasticity</a:t>
                      </a:r>
                      <a:endParaRPr lang="en-IN" dirty="0"/>
                    </a:p>
                  </a:txBody>
                  <a:tcPr/>
                </a:tc>
                <a:tc>
                  <a:txBody>
                    <a:bodyPr/>
                    <a:lstStyle/>
                    <a:p>
                      <a:r>
                        <a:rPr lang="en-IN" dirty="0"/>
                        <a:t>Robust optimization, Stochastic </a:t>
                      </a:r>
                      <a:r>
                        <a:rPr lang="en-IN" dirty="0" err="1"/>
                        <a:t>modeling</a:t>
                      </a:r>
                      <a:endParaRPr lang="en-IN" dirty="0"/>
                    </a:p>
                  </a:txBody>
                  <a:tcPr/>
                </a:tc>
                <a:extLst>
                  <a:ext uri="{0D108BD9-81ED-4DB2-BD59-A6C34878D82A}">
                    <a16:rowId xmlns:a16="http://schemas.microsoft.com/office/drawing/2014/main" val="1023190444"/>
                  </a:ext>
                </a:extLst>
              </a:tr>
            </a:tbl>
          </a:graphicData>
        </a:graphic>
      </p:graphicFrame>
    </p:spTree>
    <p:extLst>
      <p:ext uri="{BB962C8B-B14F-4D97-AF65-F5344CB8AC3E}">
        <p14:creationId xmlns:p14="http://schemas.microsoft.com/office/powerpoint/2010/main" val="351169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954D-3280-40A4-A442-F75D03C51810}"/>
              </a:ext>
            </a:extLst>
          </p:cNvPr>
          <p:cNvSpPr>
            <a:spLocks noGrp="1"/>
          </p:cNvSpPr>
          <p:nvPr>
            <p:ph type="title"/>
          </p:nvPr>
        </p:nvSpPr>
        <p:spPr>
          <a:xfrm>
            <a:off x="2231136" y="327383"/>
            <a:ext cx="7729728" cy="1188720"/>
          </a:xfrm>
        </p:spPr>
        <p:txBody>
          <a:bodyPr/>
          <a:lstStyle/>
          <a:p>
            <a:r>
              <a:rPr lang="en-US" dirty="0"/>
              <a:t>Literature survey</a:t>
            </a:r>
            <a:endParaRPr lang="en-IN" dirty="0"/>
          </a:p>
        </p:txBody>
      </p:sp>
      <p:graphicFrame>
        <p:nvGraphicFramePr>
          <p:cNvPr id="3" name="Table 3">
            <a:extLst>
              <a:ext uri="{FF2B5EF4-FFF2-40B4-BE49-F238E27FC236}">
                <a16:creationId xmlns:a16="http://schemas.microsoft.com/office/drawing/2014/main" id="{FDE9F70C-B3F9-44DD-8C89-97EAB0CC0C6B}"/>
              </a:ext>
            </a:extLst>
          </p:cNvPr>
          <p:cNvGraphicFramePr>
            <a:graphicFrameLocks noGrp="1"/>
          </p:cNvGraphicFramePr>
          <p:nvPr>
            <p:extLst>
              <p:ext uri="{D42A27DB-BD31-4B8C-83A1-F6EECF244321}">
                <p14:modId xmlns:p14="http://schemas.microsoft.com/office/powerpoint/2010/main" val="2872303764"/>
              </p:ext>
            </p:extLst>
          </p:nvPr>
        </p:nvGraphicFramePr>
        <p:xfrm>
          <a:off x="1953490" y="2135761"/>
          <a:ext cx="8285020" cy="4211320"/>
        </p:xfrm>
        <a:graphic>
          <a:graphicData uri="http://schemas.openxmlformats.org/drawingml/2006/table">
            <a:tbl>
              <a:tblPr firstRow="1" bandRow="1">
                <a:tableStyleId>{5C22544A-7EE6-4342-B048-85BDC9FD1C3A}</a:tableStyleId>
              </a:tblPr>
              <a:tblGrid>
                <a:gridCol w="2771620">
                  <a:extLst>
                    <a:ext uri="{9D8B030D-6E8A-4147-A177-3AD203B41FA5}">
                      <a16:colId xmlns:a16="http://schemas.microsoft.com/office/drawing/2014/main" val="2858384232"/>
                    </a:ext>
                  </a:extLst>
                </a:gridCol>
                <a:gridCol w="2756700">
                  <a:extLst>
                    <a:ext uri="{9D8B030D-6E8A-4147-A177-3AD203B41FA5}">
                      <a16:colId xmlns:a16="http://schemas.microsoft.com/office/drawing/2014/main" val="2790316552"/>
                    </a:ext>
                  </a:extLst>
                </a:gridCol>
                <a:gridCol w="2756700">
                  <a:extLst>
                    <a:ext uri="{9D8B030D-6E8A-4147-A177-3AD203B41FA5}">
                      <a16:colId xmlns:a16="http://schemas.microsoft.com/office/drawing/2014/main" val="820249011"/>
                    </a:ext>
                  </a:extLst>
                </a:gridCol>
              </a:tblGrid>
              <a:tr h="370840">
                <a:tc>
                  <a:txBody>
                    <a:bodyPr/>
                    <a:lstStyle/>
                    <a:p>
                      <a:r>
                        <a:rPr lang="en-US" dirty="0"/>
                        <a:t>Paper name</a:t>
                      </a:r>
                      <a:endParaRPr lang="en-IN" dirty="0"/>
                    </a:p>
                  </a:txBody>
                  <a:tcPr/>
                </a:tc>
                <a:tc>
                  <a:txBody>
                    <a:bodyPr/>
                    <a:lstStyle/>
                    <a:p>
                      <a:r>
                        <a:rPr lang="en-US" dirty="0"/>
                        <a:t>Problem</a:t>
                      </a:r>
                      <a:endParaRPr lang="en-IN" dirty="0"/>
                    </a:p>
                  </a:txBody>
                  <a:tcPr/>
                </a:tc>
                <a:tc>
                  <a:txBody>
                    <a:bodyPr/>
                    <a:lstStyle/>
                    <a:p>
                      <a:r>
                        <a:rPr lang="en-US" dirty="0"/>
                        <a:t>Methodology</a:t>
                      </a:r>
                      <a:endParaRPr lang="en-IN" dirty="0"/>
                    </a:p>
                  </a:txBody>
                  <a:tcPr/>
                </a:tc>
                <a:extLst>
                  <a:ext uri="{0D108BD9-81ED-4DB2-BD59-A6C34878D82A}">
                    <a16:rowId xmlns:a16="http://schemas.microsoft.com/office/drawing/2014/main" val="1265249188"/>
                  </a:ext>
                </a:extLst>
              </a:tr>
              <a:tr h="370840">
                <a:tc>
                  <a:txBody>
                    <a:bodyPr/>
                    <a:lstStyle/>
                    <a:p>
                      <a:r>
                        <a:rPr lang="en-US" dirty="0"/>
                        <a:t>[8] Inventory control and pricing with random yield and demand: A stochastic programming approach (2018)</a:t>
                      </a:r>
                      <a:endParaRPr lang="en-IN" dirty="0"/>
                    </a:p>
                  </a:txBody>
                  <a:tcPr/>
                </a:tc>
                <a:tc>
                  <a:txBody>
                    <a:bodyPr/>
                    <a:lstStyle/>
                    <a:p>
                      <a:r>
                        <a:rPr lang="en-US" dirty="0"/>
                        <a:t>Manage inventory when both demand and production yield are random.</a:t>
                      </a:r>
                      <a:endParaRPr lang="en-IN" dirty="0"/>
                    </a:p>
                  </a:txBody>
                  <a:tcPr/>
                </a:tc>
                <a:tc>
                  <a:txBody>
                    <a:bodyPr/>
                    <a:lstStyle/>
                    <a:p>
                      <a:r>
                        <a:rPr lang="en-IN" dirty="0"/>
                        <a:t>Two-stage stochastic programming</a:t>
                      </a:r>
                    </a:p>
                  </a:txBody>
                  <a:tcPr/>
                </a:tc>
                <a:extLst>
                  <a:ext uri="{0D108BD9-81ED-4DB2-BD59-A6C34878D82A}">
                    <a16:rowId xmlns:a16="http://schemas.microsoft.com/office/drawing/2014/main" val="2067583551"/>
                  </a:ext>
                </a:extLst>
              </a:tr>
              <a:tr h="370840">
                <a:tc>
                  <a:txBody>
                    <a:bodyPr/>
                    <a:lstStyle/>
                    <a:p>
                      <a:r>
                        <a:rPr lang="en-US" dirty="0"/>
                        <a:t>[9] Dynamic pricing and inventory control in a make-to-stock system with learning (2013)</a:t>
                      </a:r>
                      <a:endParaRPr lang="en-IN" dirty="0"/>
                    </a:p>
                  </a:txBody>
                  <a:tcPr/>
                </a:tc>
                <a:tc>
                  <a:txBody>
                    <a:bodyPr/>
                    <a:lstStyle/>
                    <a:p>
                      <a:r>
                        <a:rPr lang="en-US" dirty="0"/>
                        <a:t>Learning customer demand distribution while jointly managing inventory and pricing</a:t>
                      </a:r>
                      <a:endParaRPr lang="en-IN" dirty="0"/>
                    </a:p>
                  </a:txBody>
                  <a:tcPr/>
                </a:tc>
                <a:tc>
                  <a:txBody>
                    <a:bodyPr/>
                    <a:lstStyle/>
                    <a:p>
                      <a:r>
                        <a:rPr lang="en-IN" dirty="0"/>
                        <a:t>Online learning, Regret analysis</a:t>
                      </a:r>
                    </a:p>
                  </a:txBody>
                  <a:tcPr/>
                </a:tc>
                <a:extLst>
                  <a:ext uri="{0D108BD9-81ED-4DB2-BD59-A6C34878D82A}">
                    <a16:rowId xmlns:a16="http://schemas.microsoft.com/office/drawing/2014/main" val="3034362059"/>
                  </a:ext>
                </a:extLst>
              </a:tr>
              <a:tr h="370840">
                <a:tc>
                  <a:txBody>
                    <a:bodyPr/>
                    <a:lstStyle/>
                    <a:p>
                      <a:r>
                        <a:rPr lang="en-US" dirty="0"/>
                        <a:t>[10] Joint dynamic pricing and inventory control for multiple items under Poisson demand (2012)</a:t>
                      </a:r>
                      <a:endParaRPr lang="en-IN" dirty="0"/>
                    </a:p>
                  </a:txBody>
                  <a:tcPr/>
                </a:tc>
                <a:tc>
                  <a:txBody>
                    <a:bodyPr/>
                    <a:lstStyle/>
                    <a:p>
                      <a:r>
                        <a:rPr lang="en-US" dirty="0"/>
                        <a:t>Dynamic pricing + inventory management for multiple items with random demand</a:t>
                      </a:r>
                      <a:endParaRPr lang="en-IN" dirty="0"/>
                    </a:p>
                  </a:txBody>
                  <a:tcPr/>
                </a:tc>
                <a:tc>
                  <a:txBody>
                    <a:bodyPr/>
                    <a:lstStyle/>
                    <a:p>
                      <a:r>
                        <a:rPr lang="en-US" dirty="0"/>
                        <a:t>Approximate dynamic programming, Stochastic modeling</a:t>
                      </a:r>
                      <a:endParaRPr lang="en-IN" dirty="0"/>
                    </a:p>
                  </a:txBody>
                  <a:tcPr/>
                </a:tc>
                <a:extLst>
                  <a:ext uri="{0D108BD9-81ED-4DB2-BD59-A6C34878D82A}">
                    <a16:rowId xmlns:a16="http://schemas.microsoft.com/office/drawing/2014/main" val="4021308216"/>
                  </a:ext>
                </a:extLst>
              </a:tr>
            </a:tbl>
          </a:graphicData>
        </a:graphic>
      </p:graphicFrame>
    </p:spTree>
    <p:extLst>
      <p:ext uri="{BB962C8B-B14F-4D97-AF65-F5344CB8AC3E}">
        <p14:creationId xmlns:p14="http://schemas.microsoft.com/office/powerpoint/2010/main" val="94280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B9BA5-FF3D-4F97-A206-E150221CA393}"/>
              </a:ext>
            </a:extLst>
          </p:cNvPr>
          <p:cNvSpPr>
            <a:spLocks noGrp="1"/>
          </p:cNvSpPr>
          <p:nvPr>
            <p:ph type="title"/>
          </p:nvPr>
        </p:nvSpPr>
        <p:spPr>
          <a:xfrm>
            <a:off x="2090459" y="147007"/>
            <a:ext cx="7729728" cy="872901"/>
          </a:xfrm>
        </p:spPr>
        <p:txBody>
          <a:bodyPr/>
          <a:lstStyle/>
          <a:p>
            <a:r>
              <a:rPr lang="en-US" dirty="0"/>
              <a:t>Sales Dataset</a:t>
            </a:r>
            <a:endParaRPr lang="en-IN" dirty="0"/>
          </a:p>
        </p:txBody>
      </p:sp>
      <p:sp>
        <p:nvSpPr>
          <p:cNvPr id="4" name="TextBox 3">
            <a:extLst>
              <a:ext uri="{FF2B5EF4-FFF2-40B4-BE49-F238E27FC236}">
                <a16:creationId xmlns:a16="http://schemas.microsoft.com/office/drawing/2014/main" id="{D762A1D1-C67C-43F3-A094-1E4DC761D6AB}"/>
              </a:ext>
            </a:extLst>
          </p:cNvPr>
          <p:cNvSpPr txBox="1"/>
          <p:nvPr/>
        </p:nvSpPr>
        <p:spPr>
          <a:xfrm>
            <a:off x="96714" y="1257300"/>
            <a:ext cx="11895994" cy="400110"/>
          </a:xfrm>
          <a:prstGeom prst="rect">
            <a:avLst/>
          </a:prstGeom>
          <a:noFill/>
        </p:spPr>
        <p:txBody>
          <a:bodyPr wrap="square" rtlCol="0">
            <a:spAutoFit/>
          </a:bodyPr>
          <a:lstStyle/>
          <a:p>
            <a:r>
              <a:rPr lang="en-US" sz="2000" dirty="0"/>
              <a:t>Dataset with shape :  	 967 rows * 8 columns		Train data : 774 * 8		Test data :  193 * 8 </a:t>
            </a:r>
            <a:endParaRPr lang="en-IN" sz="2000" dirty="0"/>
          </a:p>
        </p:txBody>
      </p:sp>
      <p:sp>
        <p:nvSpPr>
          <p:cNvPr id="7" name="TextBox 6">
            <a:extLst>
              <a:ext uri="{FF2B5EF4-FFF2-40B4-BE49-F238E27FC236}">
                <a16:creationId xmlns:a16="http://schemas.microsoft.com/office/drawing/2014/main" id="{7023BE5B-633C-465E-A5F0-2DD635830F9D}"/>
              </a:ext>
            </a:extLst>
          </p:cNvPr>
          <p:cNvSpPr txBox="1"/>
          <p:nvPr/>
        </p:nvSpPr>
        <p:spPr>
          <a:xfrm>
            <a:off x="8985739" y="1657410"/>
            <a:ext cx="3006969" cy="440049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BA64615-E4A0-413B-85EC-EB98E1FC4AC1}"/>
              </a:ext>
            </a:extLst>
          </p:cNvPr>
          <p:cNvPicPr>
            <a:picLocks noChangeAspect="1"/>
          </p:cNvPicPr>
          <p:nvPr/>
        </p:nvPicPr>
        <p:blipFill>
          <a:blip r:embed="rId2"/>
          <a:stretch>
            <a:fillRect/>
          </a:stretch>
        </p:blipFill>
        <p:spPr>
          <a:xfrm>
            <a:off x="449105" y="1699496"/>
            <a:ext cx="10128042" cy="5064021"/>
          </a:xfrm>
          <a:prstGeom prst="rect">
            <a:avLst/>
          </a:prstGeom>
        </p:spPr>
      </p:pic>
    </p:spTree>
    <p:extLst>
      <p:ext uri="{BB962C8B-B14F-4D97-AF65-F5344CB8AC3E}">
        <p14:creationId xmlns:p14="http://schemas.microsoft.com/office/powerpoint/2010/main" val="323901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68AF20-EC52-42B3-99EA-565376E0A429}"/>
              </a:ext>
            </a:extLst>
          </p:cNvPr>
          <p:cNvSpPr>
            <a:spLocks noGrp="1"/>
          </p:cNvSpPr>
          <p:nvPr>
            <p:ph type="title"/>
          </p:nvPr>
        </p:nvSpPr>
        <p:spPr>
          <a:xfrm>
            <a:off x="2134420" y="208553"/>
            <a:ext cx="7729728" cy="970007"/>
          </a:xfrm>
        </p:spPr>
        <p:txBody>
          <a:bodyPr/>
          <a:lstStyle/>
          <a:p>
            <a:r>
              <a:rPr lang="en-IN" dirty="0"/>
              <a:t>Existing method Architecture</a:t>
            </a:r>
          </a:p>
        </p:txBody>
      </p:sp>
      <p:pic>
        <p:nvPicPr>
          <p:cNvPr id="6" name="Content Placeholder 5">
            <a:extLst>
              <a:ext uri="{FF2B5EF4-FFF2-40B4-BE49-F238E27FC236}">
                <a16:creationId xmlns:a16="http://schemas.microsoft.com/office/drawing/2014/main" id="{6E5823A8-C6AC-440F-A4AC-5F2B9DCEF02E}"/>
              </a:ext>
            </a:extLst>
          </p:cNvPr>
          <p:cNvPicPr>
            <a:picLocks noGrp="1" noChangeAspect="1"/>
          </p:cNvPicPr>
          <p:nvPr>
            <p:ph idx="1"/>
          </p:nvPr>
        </p:nvPicPr>
        <p:blipFill>
          <a:blip r:embed="rId2"/>
          <a:stretch>
            <a:fillRect/>
          </a:stretch>
        </p:blipFill>
        <p:spPr>
          <a:xfrm>
            <a:off x="1893519" y="1951893"/>
            <a:ext cx="8340727" cy="4440840"/>
          </a:xfrm>
        </p:spPr>
      </p:pic>
    </p:spTree>
    <p:extLst>
      <p:ext uri="{BB962C8B-B14F-4D97-AF65-F5344CB8AC3E}">
        <p14:creationId xmlns:p14="http://schemas.microsoft.com/office/powerpoint/2010/main" val="36527583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2297</TotalTime>
  <Words>1159</Words>
  <Application>Microsoft Office PowerPoint</Application>
  <PresentationFormat>Widescreen</PresentationFormat>
  <Paragraphs>165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 Math</vt:lpstr>
      <vt:lpstr>Corbel</vt:lpstr>
      <vt:lpstr>Gill Sans MT</vt:lpstr>
      <vt:lpstr>Times New Roman</vt:lpstr>
      <vt:lpstr>Verdana</vt:lpstr>
      <vt:lpstr>Parcel</vt:lpstr>
      <vt:lpstr>Real-Time Dynamic Pricing Under Demand  Uncertainty: A Hybrid Predictive-Optimization Approach</vt:lpstr>
      <vt:lpstr>Contents</vt:lpstr>
      <vt:lpstr>Abstract</vt:lpstr>
      <vt:lpstr>Problem statement</vt:lpstr>
      <vt:lpstr>Literature survey</vt:lpstr>
      <vt:lpstr>Literature survey</vt:lpstr>
      <vt:lpstr>Literature survey</vt:lpstr>
      <vt:lpstr>Sales Dataset</vt:lpstr>
      <vt:lpstr>Existing method Architecture</vt:lpstr>
      <vt:lpstr>Proposed method Architecture</vt:lpstr>
      <vt:lpstr>Poisson process</vt:lpstr>
      <vt:lpstr>Markov state transition table </vt:lpstr>
      <vt:lpstr>Results</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model using hybrid approach</dc:title>
  <dc:creator>Jayanth YVS</dc:creator>
  <cp:lastModifiedBy>Jayanth YVS</cp:lastModifiedBy>
  <cp:revision>178</cp:revision>
  <dcterms:created xsi:type="dcterms:W3CDTF">2025-01-07T12:27:48Z</dcterms:created>
  <dcterms:modified xsi:type="dcterms:W3CDTF">2025-06-22T10:16:12Z</dcterms:modified>
</cp:coreProperties>
</file>