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86" r:id="rId7"/>
    <p:sldId id="288" r:id="rId8"/>
    <p:sldId id="273" r:id="rId9"/>
    <p:sldId id="274" r:id="rId10"/>
    <p:sldId id="275" r:id="rId11"/>
    <p:sldId id="28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90" d="100"/>
          <a:sy n="90" d="100"/>
        </p:scale>
        <p:origin x="398" y="1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fficsituationprediction-xwh8awhy2eanwbix3xdpvd.streamlit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224160"/>
            <a:ext cx="8735325" cy="262877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dirty="0">
                <a:solidFill>
                  <a:srgbClr val="FF0000"/>
                </a:solidFill>
                <a:latin typeface="Algerian" panose="04020705040A02060702" pitchFamily="82" charset="0"/>
              </a:rPr>
              <a:t>Domain : </a:t>
            </a:r>
            <a:r>
              <a:rPr lang="en-IN" sz="530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Transportation</a:t>
            </a:r>
            <a:br>
              <a:rPr lang="en-IN" b="1" dirty="0">
                <a:solidFill>
                  <a:schemeClr val="tx1">
                    <a:lumMod val="95000"/>
                  </a:schemeClr>
                </a:solidFill>
                <a:latin typeface="Centaur" panose="02030504050205020304" pitchFamily="18" charset="0"/>
              </a:rPr>
            </a:b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entaur" panose="02030504050205020304" pitchFamily="18" charset="0"/>
              </a:rPr>
              <a:t> Project : Prediction of Traffic Situation Based on Vehicle Metrics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284984"/>
            <a:ext cx="8735325" cy="298881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Team</a:t>
            </a:r>
            <a:r>
              <a:rPr lang="en-US" dirty="0"/>
              <a:t> :</a:t>
            </a:r>
          </a:p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High Tower Text" panose="02040502050506030303" pitchFamily="18" charset="0"/>
              </a:rPr>
              <a:t>Nandini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 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Vajra.ai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533-4615-53AF-B2EA-372B8C0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igh Tower Text" panose="02040502050506030303" pitchFamily="18" charset="0"/>
              </a:rPr>
              <a:t>Divide X and y 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A990B-D20D-30B8-AAD6-5679717E7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394229"/>
            <a:ext cx="1020380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Divided Features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Target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X(Features):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 of the week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BikeCount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TruckCount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altLang="en-US" sz="2400" dirty="0">
                <a:latin typeface="Arial" panose="020B0604020202020204" pitchFamily="34" charset="0"/>
              </a:rPr>
              <a:t>( Target column) : Traffic Situation ( since it categorizes the traffic level.)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290-CD34-9B4A-0DBA-9D4D3C2F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693931"/>
          </a:xfrm>
        </p:spPr>
        <p:txBody>
          <a:bodyPr/>
          <a:lstStyle/>
          <a:p>
            <a:r>
              <a:rPr lang="en-IN" u="sng" dirty="0">
                <a:latin typeface="High Tower Text" panose="02040502050506030303" pitchFamily="18" charset="0"/>
              </a:rPr>
              <a:t>Data Preprocessing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78AF-045C-2BC3-3221-4197513D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6712"/>
            <a:ext cx="10852193" cy="5904656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Converted Categorical columns into Numerical columns using Label Encoding.</a:t>
            </a:r>
          </a:p>
          <a:p>
            <a:r>
              <a:rPr lang="en-IN" dirty="0"/>
              <a:t>For Independent categorical columns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1D404-F8A2-B8C7-0E48-CC23AFF2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34246" r="50000" b="33195"/>
          <a:stretch/>
        </p:blipFill>
        <p:spPr>
          <a:xfrm>
            <a:off x="1355294" y="4041066"/>
            <a:ext cx="5184576" cy="2232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6142-AC65-08E4-CD66-10423110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045" r="51181" b="44748"/>
          <a:stretch/>
        </p:blipFill>
        <p:spPr>
          <a:xfrm>
            <a:off x="6661171" y="4041067"/>
            <a:ext cx="5340955" cy="2232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10CEF-EFCA-B64E-80EC-46C9C7769A33}"/>
              </a:ext>
            </a:extLst>
          </p:cNvPr>
          <p:cNvSpPr txBox="1"/>
          <p:nvPr/>
        </p:nvSpPr>
        <p:spPr>
          <a:xfrm>
            <a:off x="1355294" y="3508011"/>
            <a:ext cx="489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For Independent categorical columns: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B2392-AF27-B648-B2BB-1600A58F2C7C}"/>
              </a:ext>
            </a:extLst>
          </p:cNvPr>
          <p:cNvSpPr txBox="1"/>
          <p:nvPr/>
        </p:nvSpPr>
        <p:spPr>
          <a:xfrm>
            <a:off x="6769012" y="3508011"/>
            <a:ext cx="506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For Dependent categorical column :</a:t>
            </a:r>
          </a:p>
        </p:txBody>
      </p:sp>
    </p:spTree>
    <p:extLst>
      <p:ext uri="{BB962C8B-B14F-4D97-AF65-F5344CB8AC3E}">
        <p14:creationId xmlns:p14="http://schemas.microsoft.com/office/powerpoint/2010/main" val="42288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D69-3F24-4C72-42C5-69EF1D6E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4625"/>
            <a:ext cx="10360501" cy="649306"/>
          </a:xfrm>
        </p:spPr>
        <p:txBody>
          <a:bodyPr/>
          <a:lstStyle/>
          <a:p>
            <a:r>
              <a:rPr lang="en-IN" u="sng" dirty="0">
                <a:latin typeface="High Tower Text" panose="02040502050506030303" pitchFamily="18" charset="0"/>
              </a:rPr>
              <a:t>Model selection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3D9B-D708-0351-583B-CA649CCD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6120680"/>
          </a:xfrm>
        </p:spPr>
        <p:txBody>
          <a:bodyPr/>
          <a:lstStyle/>
          <a:p>
            <a:r>
              <a:rPr lang="en-IN" dirty="0"/>
              <a:t>Here we used Classification Algorithms to train the X and y. </a:t>
            </a:r>
          </a:p>
          <a:p>
            <a:pPr marL="0" indent="0">
              <a:buNone/>
            </a:pPr>
            <a:r>
              <a:rPr lang="en-IN" i="1" u="sng" dirty="0"/>
              <a:t>The models we used are :</a:t>
            </a:r>
          </a:p>
          <a:p>
            <a:r>
              <a:rPr lang="en-IN" b="0" i="0" dirty="0" err="1">
                <a:effectLst/>
                <a:latin typeface="Roboto" panose="02000000000000000000" pitchFamily="2" charset="0"/>
              </a:rPr>
              <a:t>LogisticRegression</a:t>
            </a:r>
            <a:r>
              <a:rPr lang="en-IN" dirty="0"/>
              <a:t>.</a:t>
            </a:r>
          </a:p>
          <a:p>
            <a:r>
              <a:rPr lang="en-IN" b="0" i="0" dirty="0" err="1">
                <a:effectLst/>
                <a:latin typeface="Roboto" panose="02000000000000000000" pitchFamily="2" charset="0"/>
              </a:rPr>
              <a:t>KNearestNeighbors</a:t>
            </a:r>
            <a:endParaRPr lang="en-IN" b="0" i="0" dirty="0">
              <a:effectLst/>
              <a:latin typeface="Roboto" panose="02000000000000000000" pitchFamily="2" charset="0"/>
            </a:endParaRPr>
          </a:p>
          <a:p>
            <a:r>
              <a:rPr lang="en-IN" dirty="0"/>
              <a:t>Naive bayes</a:t>
            </a:r>
          </a:p>
          <a:p>
            <a:r>
              <a:rPr lang="en-IN" dirty="0"/>
              <a:t>SVM 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42F-1884-4512-E3B3-A0C43993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57730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igh Tower Text" panose="02040502050506030303" pitchFamily="18" charset="0"/>
              </a:rPr>
              <a:t>Model Training results 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86CCD2-0219-E49B-A861-50C5655E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832648"/>
          </a:xfrm>
        </p:spPr>
        <p:txBody>
          <a:bodyPr/>
          <a:lstStyle/>
          <a:p>
            <a:r>
              <a:rPr lang="en-IN" i="1" dirty="0"/>
              <a:t>Here we used train-test-split to divide the data for Training and Testing and we go with the 80:20 ratio i.e., 80% data is for Training and 20% of data is for Testing.</a:t>
            </a:r>
          </a:p>
          <a:p>
            <a:endParaRPr lang="en-IN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F217DBD-09DF-02F5-B5E8-57613B76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27747" r="36956" b="19737"/>
          <a:stretch/>
        </p:blipFill>
        <p:spPr>
          <a:xfrm>
            <a:off x="1701924" y="2492896"/>
            <a:ext cx="799288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F8D0-696D-F1E7-4B2C-4D5A7FB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igh Tower Text" panose="02040502050506030303" pitchFamily="18" charset="0"/>
              </a:rPr>
              <a:t>Model Evaluation and best model selection 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1C9077-3E40-8944-A705-7FFE6B6E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93931"/>
            <a:ext cx="10360501" cy="547013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From all the classification models we selected the </a:t>
            </a:r>
            <a:r>
              <a:rPr lang="en-IN" i="1" dirty="0" err="1"/>
              <a:t>XGBoost</a:t>
            </a:r>
            <a:r>
              <a:rPr lang="en-IN" i="1" dirty="0"/>
              <a:t> model for Real Time prediction.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90B2115-8263-A950-2991-CB7FC669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8939" r="30181" b="14460"/>
          <a:stretch/>
        </p:blipFill>
        <p:spPr>
          <a:xfrm>
            <a:off x="1773932" y="980728"/>
            <a:ext cx="799288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978-7FBD-681D-F359-9E482275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igh Tower Text" panose="02040502050506030303" pitchFamily="18" charset="0"/>
              </a:rPr>
              <a:t>Real time prediction using best model 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4576A-04D3-4873-F48B-0C808EB0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6711"/>
            <a:ext cx="10360501" cy="59046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After deployed the best model into the cloud, the Real Time predictions are this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4525AA-250C-37CD-320D-7599C9C89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3538" b="6144"/>
          <a:stretch/>
        </p:blipFill>
        <p:spPr>
          <a:xfrm>
            <a:off x="1629916" y="1844824"/>
            <a:ext cx="8568952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677E-B736-D655-3490-1C79F26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High Tower Text" panose="02040502050506030303" pitchFamily="18" charset="0"/>
              </a:rPr>
              <a:t>Cloud deployment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2F46-CB45-E210-F5BB-2E814807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0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https://trafficsituationprediction-xwh8awhy2eanwbix3xdpvd.streamlit.app</a:t>
            </a:r>
            <a:endParaRPr lang="en-IN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440-C7AC-D15A-ECE9-1C8A5774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090467"/>
          </a:xfrm>
        </p:spPr>
        <p:txBody>
          <a:bodyPr>
            <a:normAutofit/>
          </a:bodyPr>
          <a:lstStyle/>
          <a:p>
            <a:pPr algn="ctr"/>
            <a:r>
              <a:rPr lang="en-IN" sz="13800" dirty="0">
                <a:latin typeface="Chiller" panose="04020404031007020602" pitchFamily="82" charset="0"/>
                <a:ea typeface="MS Mincho" panose="02020609040205080304" pitchFamily="49" charset="-128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3185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Understanding the Goal of the Project: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156203"/>
          </a:xfrm>
        </p:spPr>
        <p:txBody>
          <a:bodyPr/>
          <a:lstStyle/>
          <a:p>
            <a:r>
              <a:rPr lang="en-US" sz="2400" dirty="0"/>
              <a:t>From the dataset, the goal appears to be building a predictive model that can analyze traffic patterns and predict the </a:t>
            </a:r>
            <a:r>
              <a:rPr lang="en-US" sz="2400" b="1" dirty="0"/>
              <a:t>traffic situation (e.g., high, low, or normal traffic)</a:t>
            </a:r>
            <a:r>
              <a:rPr lang="en-US" sz="2400" dirty="0"/>
              <a:t> based on various features such as </a:t>
            </a:r>
            <a:r>
              <a:rPr lang="en-US" sz="2400" b="1" dirty="0"/>
              <a:t>time, date, day of the week, and vehicle counts (cars, bikes, buses, trucks, etc.)</a:t>
            </a:r>
            <a:r>
              <a:rPr lang="en-US" sz="2400" dirty="0"/>
              <a:t>.</a:t>
            </a:r>
          </a:p>
          <a:p>
            <a:r>
              <a:rPr lang="en-US" sz="2400" dirty="0"/>
              <a:t>Goal: Help  public transport operators schedule buses and trains to align with traffic patterns. And help city planners and traffic authorities optimize traffic flow by predicting congested areas.</a:t>
            </a:r>
          </a:p>
          <a:p>
            <a:r>
              <a:rPr lang="en-US" b="1" i="1" u="sng" dirty="0"/>
              <a:t>Benefits</a:t>
            </a:r>
            <a:r>
              <a:rPr lang="en-US" u="sng" dirty="0"/>
              <a:t> : </a:t>
            </a:r>
          </a:p>
          <a:p>
            <a:r>
              <a:rPr lang="en-US" sz="2400" dirty="0"/>
              <a:t>1)Avoid delays by planning routes during low traffic periods.</a:t>
            </a:r>
          </a:p>
          <a:p>
            <a:r>
              <a:rPr lang="en-US" sz="2400" dirty="0"/>
              <a:t>2)Allocate traffic resources(e.g., traffic police, signals) based on predictions.</a:t>
            </a:r>
          </a:p>
          <a:p>
            <a:r>
              <a:rPr lang="en-US" sz="2400" dirty="0"/>
              <a:t>3)Enhance commuter satisfaction by minimizing travel time.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EEC-C262-9DFD-79FE-BC783657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0000"/>
                </a:solidFill>
                <a:latin typeface="High Tower Text" panose="02040502050506030303" pitchFamily="18" charset="0"/>
              </a:rPr>
              <a:t>Data collection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3B4E-4FEB-A9BB-7E7D-FBFF0769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93932"/>
            <a:ext cx="10360501" cy="6047436"/>
          </a:xfrm>
        </p:spPr>
        <p:txBody>
          <a:bodyPr>
            <a:normAutofit fontScale="925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The Dataset is collected from 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the following </a:t>
            </a:r>
            <a:r>
              <a:rPr lang="en-US" altLang="en-US" u="sng" dirty="0">
                <a:latin typeface="Arial" panose="020B0604020202020204" pitchFamily="34" charset="0"/>
              </a:rPr>
              <a:t>Features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Timestamp of the record (e.g., 12:00:00 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Day of the month (e.g., 10).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of the week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Name of the day (e.g., Sunday, Monday,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of cars observed during the time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BikeCount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of bikes observed during the time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of buses observed during the time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TruckCount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of trucks observed during the time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traffic count during the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Situation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Traffic condition categorized as low, normal, heavy.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FEF7-306B-0513-DCC3-98364610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648071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High Tower Text" panose="02040502050506030303" pitchFamily="18" charset="0"/>
              </a:rPr>
              <a:t>Checking and Validating the Data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7C541-AF4A-8CF1-A05E-4912B28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20343" r="48772" b="20346"/>
          <a:stretch/>
        </p:blipFill>
        <p:spPr>
          <a:xfrm>
            <a:off x="1341884" y="1844824"/>
            <a:ext cx="4968552" cy="4464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1A957-4361-9946-7856-DC1D5DFD5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30457" r="48603" b="17031"/>
          <a:stretch/>
        </p:blipFill>
        <p:spPr>
          <a:xfrm>
            <a:off x="6670476" y="1844824"/>
            <a:ext cx="4824536" cy="4464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B1934-C4F2-5C9B-8970-0545918CFD99}"/>
              </a:ext>
            </a:extLst>
          </p:cNvPr>
          <p:cNvSpPr txBox="1"/>
          <p:nvPr/>
        </p:nvSpPr>
        <p:spPr>
          <a:xfrm>
            <a:off x="2061964" y="1124744"/>
            <a:ext cx="8856984" cy="67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urier New" panose="02070309020205020404" pitchFamily="49" charset="0"/>
              </a:rPr>
              <a:t>Shape of the dataset is (2976, 9) i.e., 2976</a:t>
            </a:r>
          </a:p>
          <a:p>
            <a:pPr>
              <a:lnSpc>
                <a:spcPts val="1425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urier New" panose="02070309020205020404" pitchFamily="49" charset="0"/>
              </a:rPr>
              <a:t> rows and 9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0484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7F3E-A790-57CF-A194-443DADDF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igh Tower Text" panose="02040502050506030303" pitchFamily="18" charset="0"/>
              </a:rPr>
              <a:t>Validating the Time Column: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E03620-7C88-FCE6-FBB5-6A64AEA5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5904655"/>
          </a:xfrm>
        </p:spPr>
        <p:txBody>
          <a:bodyPr/>
          <a:lstStyle/>
          <a:p>
            <a:r>
              <a:rPr lang="en-IN" dirty="0"/>
              <a:t>For the Time column, we categorized it into morning, afternoon, evening, and night.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C9E0D-A4F7-9F6E-3171-FDAB453F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17442" r="25188" b="10090"/>
          <a:stretch/>
        </p:blipFill>
        <p:spPr>
          <a:xfrm>
            <a:off x="1413892" y="1790664"/>
            <a:ext cx="9433048" cy="4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152E-2A65-6FFC-2901-E8BBF165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"/>
            <a:ext cx="10276129" cy="692695"/>
          </a:xfrm>
        </p:spPr>
        <p:txBody>
          <a:bodyPr/>
          <a:lstStyle/>
          <a:p>
            <a:r>
              <a:rPr lang="en-IN" u="sng" dirty="0">
                <a:latin typeface="High Tower Text" panose="02040502050506030303" pitchFamily="18" charset="0"/>
              </a:rPr>
              <a:t>EDA(Exploratory Data Analysis):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60A22-E38D-263B-BFA5-8F35628F0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t="43244" r="49533" b="10614"/>
          <a:stretch/>
        </p:blipFill>
        <p:spPr>
          <a:xfrm>
            <a:off x="765818" y="1264986"/>
            <a:ext cx="4692205" cy="2869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17336-8FAB-2463-C971-CD2FFA17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31095" r="31686" b="10090"/>
          <a:stretch/>
        </p:blipFill>
        <p:spPr>
          <a:xfrm>
            <a:off x="5734372" y="1196753"/>
            <a:ext cx="5544616" cy="324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5C742-3EFF-17E3-39BC-1F46AED22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22706" r="32278" b="46849"/>
          <a:stretch/>
        </p:blipFill>
        <p:spPr>
          <a:xfrm>
            <a:off x="5734372" y="4496024"/>
            <a:ext cx="5544616" cy="2087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5656E-D9F7-401D-F3F7-288507808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t="24794" r="41139" b="10090"/>
          <a:stretch/>
        </p:blipFill>
        <p:spPr>
          <a:xfrm>
            <a:off x="765819" y="4221089"/>
            <a:ext cx="4692205" cy="2362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285D95-7BEC-BD3B-7959-D6CE3D907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64" y="602185"/>
            <a:ext cx="3744416" cy="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A8E9-A2D1-BB1E-7CDB-A77B67C3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04055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Bivariate: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CB337-53A1-EF11-1496-BD01082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6120679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observing the above bar chat, the traffic situation on the week days Tuesday, Wednesday, Thursday is more at night times.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F138D-2827-5836-A055-91B047D78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4291" r="30505" b="9040"/>
          <a:stretch/>
        </p:blipFill>
        <p:spPr>
          <a:xfrm>
            <a:off x="1773932" y="980728"/>
            <a:ext cx="8352928" cy="46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AF23B-6446-A0DB-56D5-5282808962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0" y="765175"/>
            <a:ext cx="10360025" cy="6092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53470-07D5-DA29-8BAA-3A84D8B2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17455" r="22609" b="13227"/>
          <a:stretch/>
        </p:blipFill>
        <p:spPr>
          <a:xfrm>
            <a:off x="765820" y="908720"/>
            <a:ext cx="5832648" cy="4752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61CE4-2821-5C31-4EE4-7F48FFCC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9543" r="37144" b="11147"/>
          <a:stretch/>
        </p:blipFill>
        <p:spPr>
          <a:xfrm>
            <a:off x="6742484" y="981198"/>
            <a:ext cx="5328592" cy="47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236-844D-94B3-54F0-8E8CAA91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3"/>
            <a:ext cx="10360501" cy="57729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0000"/>
                </a:solidFill>
                <a:latin typeface="High Tower Text" panose="02040502050506030303" pitchFamily="18" charset="0"/>
              </a:rPr>
              <a:t>About Missing values  and Outliers: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D2C5-113A-2B6E-1097-5AFBE945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77" y="836712"/>
            <a:ext cx="10873207" cy="5904655"/>
          </a:xfrm>
        </p:spPr>
        <p:txBody>
          <a:bodyPr/>
          <a:lstStyle/>
          <a:p>
            <a:r>
              <a:rPr lang="en-IN" dirty="0"/>
              <a:t>For Handling Missing values we used KNN Imputer for numerical columns and Mode for categorical columns.</a:t>
            </a:r>
          </a:p>
          <a:p>
            <a:r>
              <a:rPr lang="en-IN" dirty="0"/>
              <a:t>For Handling Outliers we used 5</a:t>
            </a:r>
            <a:r>
              <a:rPr lang="en-IN" baseline="30000" dirty="0"/>
              <a:t>TH</a:t>
            </a:r>
            <a:r>
              <a:rPr lang="en-IN" dirty="0"/>
              <a:t> &amp; 95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 dirty="0" err="1"/>
              <a:t>Qunatile</a:t>
            </a:r>
            <a:r>
              <a:rPr lang="en-IN" dirty="0"/>
              <a:t> Technique.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56436-FD31-6DEF-02C6-755DE102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20593" r="49409" b="12190"/>
          <a:stretch/>
        </p:blipFill>
        <p:spPr>
          <a:xfrm>
            <a:off x="6598468" y="2996953"/>
            <a:ext cx="5256583" cy="3744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53CF3-8DD3-B631-FCD6-90C83BBE6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t="31535" r="37377" b="18053"/>
          <a:stretch/>
        </p:blipFill>
        <p:spPr>
          <a:xfrm>
            <a:off x="706177" y="2996954"/>
            <a:ext cx="5616624" cy="3744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6EF7B-2F00-67CD-CC24-BFA2D79B4668}"/>
              </a:ext>
            </a:extLst>
          </p:cNvPr>
          <p:cNvSpPr txBox="1"/>
          <p:nvPr/>
        </p:nvSpPr>
        <p:spPr>
          <a:xfrm>
            <a:off x="728621" y="2535287"/>
            <a:ext cx="2773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Missing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9258F-B701-6582-1113-7184D3478760}"/>
              </a:ext>
            </a:extLst>
          </p:cNvPr>
          <p:cNvSpPr txBox="1"/>
          <p:nvPr/>
        </p:nvSpPr>
        <p:spPr>
          <a:xfrm>
            <a:off x="6526460" y="2535287"/>
            <a:ext cx="2448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Outliers : </a:t>
            </a:r>
          </a:p>
        </p:txBody>
      </p:sp>
    </p:spTree>
    <p:extLst>
      <p:ext uri="{BB962C8B-B14F-4D97-AF65-F5344CB8AC3E}">
        <p14:creationId xmlns:p14="http://schemas.microsoft.com/office/powerpoint/2010/main" val="19699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591</TotalTime>
  <Words>628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Algerian</vt:lpstr>
      <vt:lpstr>Arial</vt:lpstr>
      <vt:lpstr>Arial Black</vt:lpstr>
      <vt:lpstr>Arial Unicode MS</vt:lpstr>
      <vt:lpstr>Bell MT</vt:lpstr>
      <vt:lpstr>Calibri</vt:lpstr>
      <vt:lpstr>Centaur</vt:lpstr>
      <vt:lpstr>Chiller</vt:lpstr>
      <vt:lpstr>Courier New</vt:lpstr>
      <vt:lpstr>High Tower Text</vt:lpstr>
      <vt:lpstr>Roboto</vt:lpstr>
      <vt:lpstr>Wingdings</vt:lpstr>
      <vt:lpstr>Tech 16x9</vt:lpstr>
      <vt:lpstr>Domain : Transportation  Project : Prediction of Traffic Situation Based on Vehicle Metrics</vt:lpstr>
      <vt:lpstr>Understanding the Goal of the Project:</vt:lpstr>
      <vt:lpstr>Data collection Information:</vt:lpstr>
      <vt:lpstr>Checking and Validating the Data :</vt:lpstr>
      <vt:lpstr>Validating the Time Column:</vt:lpstr>
      <vt:lpstr>EDA(Exploratory Data Analysis):</vt:lpstr>
      <vt:lpstr>Bivariate:</vt:lpstr>
      <vt:lpstr>PowerPoint Presentation</vt:lpstr>
      <vt:lpstr>About Missing values  and Outliers:</vt:lpstr>
      <vt:lpstr>Divide X and y : </vt:lpstr>
      <vt:lpstr>Data Preprocessing :</vt:lpstr>
      <vt:lpstr>Model selection :</vt:lpstr>
      <vt:lpstr>Model Training results :</vt:lpstr>
      <vt:lpstr>Model Evaluation and best model selection :</vt:lpstr>
      <vt:lpstr>Real time prediction using best model :</vt:lpstr>
      <vt:lpstr>Cloud deployment link :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Nandini Pidugu</dc:creator>
  <cp:lastModifiedBy>Nandini Pidugu</cp:lastModifiedBy>
  <cp:revision>7</cp:revision>
  <dcterms:created xsi:type="dcterms:W3CDTF">2024-12-15T18:32:15Z</dcterms:created>
  <dcterms:modified xsi:type="dcterms:W3CDTF">2024-12-17T10:51:53Z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