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2"/>
    <p:sldId id="257" r:id="rId3"/>
    <p:sldId id="258" r:id="rId4"/>
    <p:sldId id="282" r:id="rId5"/>
    <p:sldId id="283" r:id="rId6"/>
    <p:sldId id="284" r:id="rId7"/>
    <p:sldId id="285" r:id="rId8"/>
    <p:sldId id="286" r:id="rId9"/>
    <p:sldId id="279" r:id="rId10"/>
    <p:sldId id="280" r:id="rId11"/>
    <p:sldId id="264" r:id="rId12"/>
    <p:sldId id="287" r:id="rId13"/>
    <p:sldId id="278" r:id="rId14"/>
    <p:sldId id="281" r:id="rId15"/>
    <p:sldId id="288" r:id="rId16"/>
    <p:sldId id="289" r:id="rId17"/>
    <p:sldId id="290" r:id="rId18"/>
    <p:sldId id="291" r:id="rId19"/>
    <p:sldId id="292" r:id="rId20"/>
    <p:sldId id="267" r:id="rId21"/>
    <p:sldId id="268" r:id="rId22"/>
    <p:sldId id="269" r:id="rId23"/>
    <p:sldId id="293" r:id="rId24"/>
    <p:sldId id="294" r:id="rId25"/>
    <p:sldId id="295" r:id="rId26"/>
    <p:sldId id="296" r:id="rId27"/>
    <p:sldId id="297" r:id="rId28"/>
    <p:sldId id="298" r:id="rId29"/>
    <p:sldId id="299" r:id="rId30"/>
    <p:sldId id="265" r:id="rId31"/>
    <p:sldId id="300" r:id="rId32"/>
    <p:sldId id="301" r:id="rId33"/>
    <p:sldId id="271" r:id="rId34"/>
    <p:sldId id="272" r:id="rId35"/>
    <p:sldId id="273" r:id="rId36"/>
    <p:sldId id="274" r:id="rId37"/>
  </p:sldIdLst>
  <p:sldSz cx="10693400" cy="7569200"/>
  <p:notesSz cx="10693400" cy="756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88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481" y="2346452"/>
            <a:ext cx="9094788" cy="15895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962" y="4238752"/>
            <a:ext cx="7489825" cy="18923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333333"/>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Arial"/>
                <a:cs typeface="Arial"/>
              </a:defRPr>
            </a:lvl1pPr>
          </a:lstStyle>
          <a:p>
            <a:endParaRPr/>
          </a:p>
        </p:txBody>
      </p:sp>
      <p:sp>
        <p:nvSpPr>
          <p:cNvPr id="3" name="Holder 3"/>
          <p:cNvSpPr>
            <a:spLocks noGrp="1"/>
          </p:cNvSpPr>
          <p:nvPr>
            <p:ph sz="half" idx="2"/>
          </p:nvPr>
        </p:nvSpPr>
        <p:spPr>
          <a:xfrm>
            <a:off x="534987" y="1740916"/>
            <a:ext cx="4654391" cy="499567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10371" y="1740916"/>
            <a:ext cx="4654391" cy="499567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14400" y="914412"/>
            <a:ext cx="697230" cy="92835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053716" y="1249426"/>
            <a:ext cx="6592316" cy="756919"/>
          </a:xfrm>
          <a:prstGeom prst="rect">
            <a:avLst/>
          </a:prstGeom>
        </p:spPr>
        <p:txBody>
          <a:bodyPr wrap="square" lIns="0" tIns="0" rIns="0" bIns="0">
            <a:spAutoFit/>
          </a:bodyPr>
          <a:lstStyle>
            <a:lvl1pPr>
              <a:defRPr sz="4800" b="1" i="0">
                <a:solidFill>
                  <a:schemeClr val="tx1"/>
                </a:solidFill>
                <a:latin typeface="Arial"/>
                <a:cs typeface="Arial"/>
              </a:defRPr>
            </a:lvl1pPr>
          </a:lstStyle>
          <a:p>
            <a:endParaRPr/>
          </a:p>
        </p:txBody>
      </p:sp>
      <p:sp>
        <p:nvSpPr>
          <p:cNvPr id="3" name="Holder 3"/>
          <p:cNvSpPr>
            <a:spLocks noGrp="1"/>
          </p:cNvSpPr>
          <p:nvPr>
            <p:ph type="body" idx="1"/>
          </p:nvPr>
        </p:nvSpPr>
        <p:spPr>
          <a:xfrm>
            <a:off x="901700" y="2846958"/>
            <a:ext cx="8896350" cy="2030095"/>
          </a:xfrm>
          <a:prstGeom prst="rect">
            <a:avLst/>
          </a:prstGeom>
        </p:spPr>
        <p:txBody>
          <a:bodyPr wrap="square" lIns="0" tIns="0" rIns="0" bIns="0">
            <a:spAutoFit/>
          </a:bodyPr>
          <a:lstStyle>
            <a:lvl1pPr>
              <a:defRPr sz="1800" b="0" i="0">
                <a:solidFill>
                  <a:srgbClr val="333333"/>
                </a:solidFill>
                <a:latin typeface="Times New Roman"/>
                <a:cs typeface="Times New Roman"/>
              </a:defRPr>
            </a:lvl1pPr>
          </a:lstStyle>
          <a:p>
            <a:endParaRPr/>
          </a:p>
        </p:txBody>
      </p:sp>
      <p:sp>
        <p:nvSpPr>
          <p:cNvPr id="4" name="Holder 4"/>
          <p:cNvSpPr>
            <a:spLocks noGrp="1"/>
          </p:cNvSpPr>
          <p:nvPr>
            <p:ph type="ftr" sz="quarter" idx="5"/>
          </p:nvPr>
        </p:nvSpPr>
        <p:spPr>
          <a:xfrm>
            <a:off x="3637915" y="7039356"/>
            <a:ext cx="3423920" cy="3784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987" y="7039356"/>
            <a:ext cx="2460942" cy="3784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6/10/2022</a:t>
            </a:fld>
            <a:endParaRPr lang="en-US"/>
          </a:p>
        </p:txBody>
      </p:sp>
      <p:sp>
        <p:nvSpPr>
          <p:cNvPr id="6" name="Holder 6"/>
          <p:cNvSpPr>
            <a:spLocks noGrp="1"/>
          </p:cNvSpPr>
          <p:nvPr>
            <p:ph type="sldNum" sz="quarter" idx="7"/>
          </p:nvPr>
        </p:nvSpPr>
        <p:spPr>
          <a:xfrm>
            <a:off x="7703820" y="7039356"/>
            <a:ext cx="2460942" cy="3784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jp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2A86-F334-6996-BC92-942AAAF4BD56}"/>
              </a:ext>
            </a:extLst>
          </p:cNvPr>
          <p:cNvSpPr>
            <a:spLocks noGrp="1"/>
          </p:cNvSpPr>
          <p:nvPr>
            <p:ph type="title"/>
          </p:nvPr>
        </p:nvSpPr>
        <p:spPr>
          <a:xfrm>
            <a:off x="1841500" y="1574800"/>
            <a:ext cx="7696200" cy="553998"/>
          </a:xfrm>
        </p:spPr>
        <p:txBody>
          <a:bodyPr/>
          <a:lstStyle/>
          <a:p>
            <a:pPr algn="ctr"/>
            <a:r>
              <a:rPr lang="en-IN" sz="3600" dirty="0">
                <a:latin typeface="Times New Roman" panose="02020603050405020304" pitchFamily="18" charset="0"/>
                <a:cs typeface="Times New Roman" panose="02020603050405020304" pitchFamily="18" charset="0"/>
              </a:rPr>
              <a:t>LIP  TO  SPEECH  SYNTHESIS</a:t>
            </a:r>
          </a:p>
        </p:txBody>
      </p:sp>
      <p:sp>
        <p:nvSpPr>
          <p:cNvPr id="3" name="Text Placeholder 2">
            <a:extLst>
              <a:ext uri="{FF2B5EF4-FFF2-40B4-BE49-F238E27FC236}">
                <a16:creationId xmlns:a16="http://schemas.microsoft.com/office/drawing/2014/main" id="{A0086676-CF43-4864-83FD-8DDC8CD601DD}"/>
              </a:ext>
            </a:extLst>
          </p:cNvPr>
          <p:cNvSpPr>
            <a:spLocks noGrp="1"/>
          </p:cNvSpPr>
          <p:nvPr>
            <p:ph type="body" idx="1"/>
          </p:nvPr>
        </p:nvSpPr>
        <p:spPr>
          <a:xfrm>
            <a:off x="165100" y="3479800"/>
            <a:ext cx="11887200" cy="3736920"/>
          </a:xfrm>
        </p:spPr>
        <p:txBody>
          <a:bodyPr/>
          <a:lstStyle/>
          <a:p>
            <a:pPr marL="12700">
              <a:spcBef>
                <a:spcPts val="985"/>
              </a:spcBef>
            </a:pPr>
            <a:endParaRPr lang="en-IN" sz="1800" b="1" spc="-5" dirty="0">
              <a:latin typeface="Arial"/>
              <a:cs typeface="Arial"/>
            </a:endParaRPr>
          </a:p>
          <a:p>
            <a:pPr marL="12700">
              <a:spcBef>
                <a:spcPts val="985"/>
              </a:spcBef>
            </a:pPr>
            <a:r>
              <a:rPr lang="en-IN" sz="1800" b="1" spc="-5" dirty="0">
                <a:latin typeface="Arial"/>
                <a:cs typeface="Arial"/>
              </a:rPr>
              <a:t>Batch Id :</a:t>
            </a:r>
            <a:r>
              <a:rPr lang="en-IN" sz="1800" b="1" spc="5" dirty="0">
                <a:latin typeface="Arial"/>
                <a:cs typeface="Arial"/>
              </a:rPr>
              <a:t> </a:t>
            </a:r>
            <a:r>
              <a:rPr lang="en-IN" sz="1800" spc="-5" dirty="0">
                <a:latin typeface="Arial"/>
                <a:cs typeface="Arial"/>
              </a:rPr>
              <a:t>BE2102-20</a:t>
            </a:r>
            <a:endParaRPr lang="en-IN" sz="1800" dirty="0">
              <a:latin typeface="Arial"/>
              <a:cs typeface="Arial"/>
            </a:endParaRPr>
          </a:p>
          <a:p>
            <a:pPr marL="12700">
              <a:lnSpc>
                <a:spcPct val="100000"/>
              </a:lnSpc>
              <a:spcBef>
                <a:spcPts val="875"/>
              </a:spcBef>
            </a:pPr>
            <a:r>
              <a:rPr lang="en-IN" sz="1800" b="1" spc="-5" dirty="0">
                <a:latin typeface="Arial"/>
                <a:cs typeface="Arial"/>
              </a:rPr>
              <a:t>Project Supervisor : </a:t>
            </a:r>
            <a:r>
              <a:rPr lang="en-IN" sz="1800" dirty="0">
                <a:latin typeface="Arial"/>
                <a:cs typeface="Arial"/>
              </a:rPr>
              <a:t>Asst.Prof </a:t>
            </a:r>
            <a:r>
              <a:rPr lang="en-IN" sz="1800" spc="-5" dirty="0">
                <a:latin typeface="Arial"/>
                <a:cs typeface="Arial"/>
              </a:rPr>
              <a:t>G</a:t>
            </a:r>
            <a:r>
              <a:rPr lang="en-IN" sz="1800" spc="-10" dirty="0">
                <a:latin typeface="Arial"/>
                <a:cs typeface="Arial"/>
              </a:rPr>
              <a:t> </a:t>
            </a:r>
            <a:r>
              <a:rPr lang="en-IN" sz="1800" dirty="0">
                <a:latin typeface="Arial"/>
                <a:cs typeface="Arial"/>
              </a:rPr>
              <a:t>Kavita</a:t>
            </a:r>
          </a:p>
          <a:p>
            <a:pPr marL="12700">
              <a:lnSpc>
                <a:spcPct val="100000"/>
              </a:lnSpc>
              <a:spcBef>
                <a:spcPts val="865"/>
              </a:spcBef>
            </a:pPr>
            <a:r>
              <a:rPr lang="en-IN" sz="1800" b="1" spc="-5" dirty="0">
                <a:latin typeface="Arial"/>
                <a:cs typeface="Arial"/>
              </a:rPr>
              <a:t>Project Coordinators : </a:t>
            </a:r>
            <a:r>
              <a:rPr lang="en-IN" sz="1800" spc="-5" dirty="0">
                <a:latin typeface="Arial"/>
                <a:cs typeface="Arial"/>
              </a:rPr>
              <a:t>Associate Prof T Sridevi, Asst.Prof E</a:t>
            </a:r>
            <a:r>
              <a:rPr lang="en-IN" sz="1800" spc="25" dirty="0">
                <a:latin typeface="Arial"/>
                <a:cs typeface="Arial"/>
              </a:rPr>
              <a:t> </a:t>
            </a:r>
            <a:r>
              <a:rPr lang="en-IN" sz="1800" spc="-5" dirty="0">
                <a:latin typeface="Arial"/>
                <a:cs typeface="Arial"/>
              </a:rPr>
              <a:t>Kalpana</a:t>
            </a:r>
            <a:endParaRPr lang="en-IN" sz="1800" dirty="0">
              <a:latin typeface="Arial"/>
              <a:cs typeface="Arial"/>
            </a:endParaRPr>
          </a:p>
          <a:p>
            <a:pPr>
              <a:lnSpc>
                <a:spcPct val="100000"/>
              </a:lnSpc>
            </a:pPr>
            <a:endParaRPr lang="en-IN" sz="2000" dirty="0">
              <a:latin typeface="Arial"/>
              <a:cs typeface="Arial"/>
            </a:endParaRPr>
          </a:p>
          <a:p>
            <a:pPr marR="1534160" algn="r">
              <a:lnSpc>
                <a:spcPct val="100000"/>
              </a:lnSpc>
              <a:spcBef>
                <a:spcPts val="1495"/>
              </a:spcBef>
            </a:pPr>
            <a:r>
              <a:rPr lang="en-IN" sz="1800" spc="-45" dirty="0">
                <a:latin typeface="Arial"/>
                <a:cs typeface="Arial"/>
              </a:rPr>
              <a:t>																		By,</a:t>
            </a:r>
            <a:r>
              <a:rPr lang="en-IN" sz="1800" dirty="0">
                <a:latin typeface="Arial"/>
                <a:cs typeface="Arial"/>
              </a:rPr>
              <a:t>		</a:t>
            </a:r>
          </a:p>
          <a:p>
            <a:pPr marR="1534160" algn="r">
              <a:lnSpc>
                <a:spcPct val="100000"/>
              </a:lnSpc>
              <a:spcBef>
                <a:spcPts val="1495"/>
              </a:spcBef>
            </a:pPr>
            <a:r>
              <a:rPr lang="en-IN" dirty="0">
                <a:latin typeface="Arial"/>
                <a:cs typeface="Arial"/>
              </a:rPr>
              <a:t>						</a:t>
            </a:r>
            <a:r>
              <a:rPr lang="en-IN" sz="1800" dirty="0">
                <a:latin typeface="Arial"/>
                <a:cs typeface="Arial"/>
              </a:rPr>
              <a:t>  </a:t>
            </a:r>
            <a:r>
              <a:rPr lang="en-IN" sz="1800" spc="-5" dirty="0">
                <a:latin typeface="Arial"/>
                <a:cs typeface="Arial"/>
              </a:rPr>
              <a:t>Jayanth Vunnam – 160118733100  </a:t>
            </a:r>
            <a:endParaRPr lang="en-IN" spc="-5" dirty="0">
              <a:latin typeface="Arial"/>
              <a:cs typeface="Arial"/>
            </a:endParaRPr>
          </a:p>
          <a:p>
            <a:pPr marR="1534160" algn="r">
              <a:lnSpc>
                <a:spcPct val="100000"/>
              </a:lnSpc>
              <a:spcBef>
                <a:spcPts val="1495"/>
              </a:spcBef>
            </a:pPr>
            <a:r>
              <a:rPr lang="en-IN" sz="1800" spc="-5" dirty="0">
                <a:latin typeface="Arial"/>
                <a:cs typeface="Arial"/>
              </a:rPr>
              <a:t>Venkata </a:t>
            </a:r>
            <a:r>
              <a:rPr lang="en-IN" sz="1800" dirty="0">
                <a:latin typeface="Arial"/>
                <a:cs typeface="Arial"/>
              </a:rPr>
              <a:t>Ajay </a:t>
            </a:r>
            <a:r>
              <a:rPr lang="en-IN" sz="1800" spc="-5" dirty="0">
                <a:latin typeface="Arial"/>
                <a:cs typeface="Arial"/>
              </a:rPr>
              <a:t>Kumar Kadiyala -  160118733119</a:t>
            </a:r>
            <a:endParaRPr lang="en-IN" sz="1800" dirty="0">
              <a:latin typeface="Arial"/>
              <a:cs typeface="Arial"/>
            </a:endParaRPr>
          </a:p>
          <a:p>
            <a:endParaRPr lang="en-IN" dirty="0"/>
          </a:p>
        </p:txBody>
      </p:sp>
      <p:sp>
        <p:nvSpPr>
          <p:cNvPr id="4" name="object 4">
            <a:extLst>
              <a:ext uri="{FF2B5EF4-FFF2-40B4-BE49-F238E27FC236}">
                <a16:creationId xmlns:a16="http://schemas.microsoft.com/office/drawing/2014/main" id="{59869EDA-86D7-C63F-52D0-FE069592C6A5}"/>
              </a:ext>
            </a:extLst>
          </p:cNvPr>
          <p:cNvSpPr/>
          <p:nvPr/>
        </p:nvSpPr>
        <p:spPr>
          <a:xfrm>
            <a:off x="393700" y="279400"/>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395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9E86-4F00-E232-8A09-E22BAD05A4D2}"/>
              </a:ext>
            </a:extLst>
          </p:cNvPr>
          <p:cNvSpPr>
            <a:spLocks noGrp="1"/>
          </p:cNvSpPr>
          <p:nvPr>
            <p:ph type="title"/>
          </p:nvPr>
        </p:nvSpPr>
        <p:spPr>
          <a:xfrm>
            <a:off x="1841500" y="1483645"/>
            <a:ext cx="6592316" cy="430887"/>
          </a:xfrm>
        </p:spPr>
        <p:txBody>
          <a:bodyPr/>
          <a:lstStyle/>
          <a:p>
            <a:pPr algn="ctr"/>
            <a:r>
              <a:rPr lang="en-IN" sz="2800" dirty="0">
                <a:latin typeface="Times New Roman" panose="02020603050405020304" pitchFamily="18" charset="0"/>
                <a:cs typeface="Times New Roman" panose="02020603050405020304" pitchFamily="18" charset="0"/>
              </a:rPr>
              <a:t>METHODOLOGY</a:t>
            </a:r>
            <a:endParaRPr lang="en-IN" sz="2800" dirty="0"/>
          </a:p>
        </p:txBody>
      </p:sp>
      <p:sp>
        <p:nvSpPr>
          <p:cNvPr id="3" name="Text Placeholder 2">
            <a:extLst>
              <a:ext uri="{FF2B5EF4-FFF2-40B4-BE49-F238E27FC236}">
                <a16:creationId xmlns:a16="http://schemas.microsoft.com/office/drawing/2014/main" id="{1B22529A-C24E-02D3-1470-3B3164E2B2E1}"/>
              </a:ext>
            </a:extLst>
          </p:cNvPr>
          <p:cNvSpPr>
            <a:spLocks noGrp="1"/>
          </p:cNvSpPr>
          <p:nvPr>
            <p:ph type="body" idx="1"/>
          </p:nvPr>
        </p:nvSpPr>
        <p:spPr>
          <a:xfrm>
            <a:off x="898525" y="2413000"/>
            <a:ext cx="8896350" cy="3877985"/>
          </a:xfrm>
        </p:spPr>
        <p:txBody>
          <a:bodyPr/>
          <a:lstStyle/>
          <a:p>
            <a:pPr algn="l"/>
            <a:r>
              <a:rPr lang="en-US" b="1" i="0" dirty="0">
                <a:solidFill>
                  <a:srgbClr val="222222"/>
                </a:solidFill>
                <a:effectLst/>
                <a:latin typeface="Times New Roman" panose="02020603050405020304" pitchFamily="18" charset="0"/>
                <a:cs typeface="Times New Roman" panose="02020603050405020304" pitchFamily="18" charset="0"/>
              </a:rPr>
              <a:t>Alexnet</a:t>
            </a:r>
            <a:r>
              <a:rPr lang="en-US" b="1" dirty="0">
                <a:solidFill>
                  <a:srgbClr val="222222"/>
                </a:solidFill>
                <a:latin typeface="Times New Roman" panose="02020603050405020304" pitchFamily="18" charset="0"/>
                <a:cs typeface="Times New Roman" panose="02020603050405020304" pitchFamily="18" charset="0"/>
              </a:rPr>
              <a:t>:</a:t>
            </a:r>
            <a:endParaRPr lang="en-US" b="1" i="0" dirty="0">
              <a:solidFill>
                <a:srgbClr val="222222"/>
              </a:solidFill>
              <a:effectLst/>
              <a:latin typeface="Times New Roman" panose="02020603050405020304" pitchFamily="18" charset="0"/>
              <a:cs typeface="Times New Roman" panose="02020603050405020304" pitchFamily="18" charset="0"/>
            </a:endParaRPr>
          </a:p>
          <a:p>
            <a:pPr algn="l"/>
            <a:endParaRPr lang="en-US" dirty="0">
              <a:solidFill>
                <a:srgbClr val="222222"/>
              </a:solidFill>
              <a:latin typeface="Times New Roman" panose="02020603050405020304" pitchFamily="18" charset="0"/>
              <a:cs typeface="Times New Roman" panose="02020603050405020304" pitchFamily="18" charset="0"/>
            </a:endParaRPr>
          </a:p>
          <a:p>
            <a:pPr algn="l"/>
            <a:r>
              <a:rPr lang="en-US" b="0" i="0" dirty="0">
                <a:solidFill>
                  <a:srgbClr val="222222"/>
                </a:solidFill>
                <a:effectLst/>
                <a:latin typeface="Times New Roman" panose="02020603050405020304" pitchFamily="18" charset="0"/>
                <a:cs typeface="Times New Roman" panose="02020603050405020304" pitchFamily="18" charset="0"/>
              </a:rPr>
              <a:t>AlexNet was the first CNN which used GPU to boost performance. </a:t>
            </a:r>
          </a:p>
          <a:p>
            <a:pPr algn="l"/>
            <a:endParaRPr lang="en-US" b="0" i="0" dirty="0">
              <a:solidFill>
                <a:srgbClr val="222222"/>
              </a:solidFill>
              <a:effectLst/>
              <a:latin typeface="Times New Roman" panose="02020603050405020304" pitchFamily="18" charset="0"/>
              <a:cs typeface="Times New Roman" panose="02020603050405020304" pitchFamily="18" charset="0"/>
            </a:endParaRPr>
          </a:p>
          <a:p>
            <a:pPr algn="l"/>
            <a:r>
              <a:rPr lang="en-US" b="0" i="0" dirty="0">
                <a:solidFill>
                  <a:srgbClr val="222222"/>
                </a:solidFill>
                <a:effectLst/>
                <a:latin typeface="Times New Roman" panose="02020603050405020304" pitchFamily="18" charset="0"/>
                <a:cs typeface="Times New Roman" panose="02020603050405020304" pitchFamily="18" charset="0"/>
              </a:rPr>
              <a:t>1.      AlexNet architecture consists of 5 convolutional layers, 3 max-pooling layers, 2 normalization layers, 2 fully connected layers, and 1 softmax layer. </a:t>
            </a:r>
          </a:p>
          <a:p>
            <a:pPr algn="l"/>
            <a:r>
              <a:rPr lang="en-US" b="0" i="0" dirty="0">
                <a:solidFill>
                  <a:srgbClr val="222222"/>
                </a:solidFill>
                <a:effectLst/>
                <a:latin typeface="Times New Roman" panose="02020603050405020304" pitchFamily="18" charset="0"/>
                <a:cs typeface="Times New Roman" panose="02020603050405020304" pitchFamily="18" charset="0"/>
              </a:rPr>
              <a:t>2.      Each convolutional layer consists of convolutional filters and a nonlinear activation function ReLU. </a:t>
            </a:r>
          </a:p>
          <a:p>
            <a:pPr algn="l"/>
            <a:r>
              <a:rPr lang="en-US" b="0" i="0" dirty="0">
                <a:solidFill>
                  <a:srgbClr val="222222"/>
                </a:solidFill>
                <a:effectLst/>
                <a:latin typeface="Times New Roman" panose="02020603050405020304" pitchFamily="18" charset="0"/>
                <a:cs typeface="Times New Roman" panose="02020603050405020304" pitchFamily="18" charset="0"/>
              </a:rPr>
              <a:t>3.      The pooling layers are used to perform max pooling. </a:t>
            </a:r>
          </a:p>
          <a:p>
            <a:pPr algn="l"/>
            <a:r>
              <a:rPr lang="en-US" b="0" i="0" dirty="0">
                <a:solidFill>
                  <a:srgbClr val="222222"/>
                </a:solidFill>
                <a:effectLst/>
                <a:latin typeface="Times New Roman" panose="02020603050405020304" pitchFamily="18" charset="0"/>
                <a:cs typeface="Times New Roman" panose="02020603050405020304" pitchFamily="18" charset="0"/>
              </a:rPr>
              <a:t>4.      Input size is fixed due to the presence of fully connected layers.</a:t>
            </a:r>
          </a:p>
          <a:p>
            <a:pPr algn="l"/>
            <a:r>
              <a:rPr lang="en-US" b="0" i="0" dirty="0">
                <a:solidFill>
                  <a:srgbClr val="222222"/>
                </a:solidFill>
                <a:effectLst/>
                <a:latin typeface="Times New Roman" panose="02020603050405020304" pitchFamily="18" charset="0"/>
                <a:cs typeface="Times New Roman" panose="02020603050405020304" pitchFamily="18" charset="0"/>
              </a:rPr>
              <a:t>5.      The input size is mentioned at most of the places as 224x224x3 but due to some padding which happens it works out to be 227x227x3 </a:t>
            </a:r>
          </a:p>
          <a:p>
            <a:pPr algn="l"/>
            <a:r>
              <a:rPr lang="en-US" b="0" i="0" dirty="0">
                <a:solidFill>
                  <a:srgbClr val="222222"/>
                </a:solidFill>
                <a:effectLst/>
                <a:latin typeface="Times New Roman" panose="02020603050405020304" pitchFamily="18" charset="0"/>
                <a:cs typeface="Times New Roman" panose="02020603050405020304" pitchFamily="18" charset="0"/>
              </a:rPr>
              <a:t>6.      AlexNet overall has 60 million parameters.</a:t>
            </a:r>
          </a:p>
          <a:p>
            <a:endParaRPr lang="en-IN" dirty="0"/>
          </a:p>
        </p:txBody>
      </p:sp>
      <p:sp>
        <p:nvSpPr>
          <p:cNvPr id="4" name="object 4">
            <a:extLst>
              <a:ext uri="{FF2B5EF4-FFF2-40B4-BE49-F238E27FC236}">
                <a16:creationId xmlns:a16="http://schemas.microsoft.com/office/drawing/2014/main" id="{9D0BA342-2E44-7C5D-FDE2-AB293455AC84}"/>
              </a:ext>
            </a:extLst>
          </p:cNvPr>
          <p:cNvSpPr/>
          <p:nvPr/>
        </p:nvSpPr>
        <p:spPr>
          <a:xfrm>
            <a:off x="698500" y="567290"/>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9272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8862" y="1663826"/>
            <a:ext cx="2975676"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panose="02020603050405020304" pitchFamily="18" charset="0"/>
                <a:cs typeface="Times New Roman" panose="02020603050405020304" pitchFamily="18" charset="0"/>
              </a:rPr>
              <a:t>Proposed</a:t>
            </a:r>
            <a:r>
              <a:rPr sz="2800" spc="-5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System</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24267" y="2336800"/>
            <a:ext cx="8946833" cy="3661965"/>
          </a:xfrm>
          <a:prstGeom prst="rect">
            <a:avLst/>
          </a:prstGeom>
        </p:spPr>
        <p:txBody>
          <a:bodyPr vert="horz" wrap="square" lIns="0" tIns="5715" rIns="0" bIns="0" rtlCol="0">
            <a:spAutoFit/>
          </a:bodyPr>
          <a:lstStyle/>
          <a:p>
            <a:pPr marL="12065" marR="586740" algn="just">
              <a:lnSpc>
                <a:spcPct val="102499"/>
              </a:lnSpc>
              <a:spcBef>
                <a:spcPts val="45"/>
              </a:spcBef>
              <a:tabLst>
                <a:tab pos="241300" algn="l"/>
                <a:tab pos="241935" algn="l"/>
              </a:tabLst>
            </a:pPr>
            <a:r>
              <a:rPr lang="en-US" sz="1800" dirty="0">
                <a:solidFill>
                  <a:srgbClr val="000000"/>
                </a:solidFill>
                <a:effectLst/>
                <a:latin typeface="Times New Roman" panose="02020603050405020304" pitchFamily="18" charset="0"/>
                <a:ea typeface="Times New Roman" panose="02020603050405020304" pitchFamily="18" charset="0"/>
              </a:rPr>
              <a:t> 			</a:t>
            </a:r>
          </a:p>
          <a:p>
            <a:pPr marL="12065" marR="586740" algn="just">
              <a:lnSpc>
                <a:spcPct val="102499"/>
              </a:lnSpc>
              <a:spcBef>
                <a:spcPts val="45"/>
              </a:spcBef>
              <a:tabLst>
                <a:tab pos="241300" algn="l"/>
                <a:tab pos="241935" algn="l"/>
              </a:tabLst>
            </a:pPr>
            <a:r>
              <a:rPr lang="en-US"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video of a human's lip expression is caught. A video to frames converter is used to convert the video to frames. The input image is taken from the average frame. As a result, pre-processing operations such as ROI segmentation to eliminate the background are performed on the obtained pictures. The method of finding the face region in an image is known as face detection. The RGB to grey conversion procedure is used to convert the RGB face image to grayscale. The Lip is the actual ROI component. </a:t>
            </a:r>
          </a:p>
          <a:p>
            <a:pPr marL="12065" marR="586740" algn="just">
              <a:lnSpc>
                <a:spcPct val="102499"/>
              </a:lnSpc>
              <a:spcBef>
                <a:spcPts val="45"/>
              </a:spcBef>
              <a:tabLst>
                <a:tab pos="241300" algn="l"/>
                <a:tab pos="241935" algn="l"/>
              </a:tabLs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2065" marR="586740" algn="just">
              <a:lnSpc>
                <a:spcPct val="102499"/>
              </a:lnSpc>
              <a:spcBef>
                <a:spcPts val="45"/>
              </a:spcBef>
              <a:tabLst>
                <a:tab pos="241300" algn="l"/>
                <a:tab pos="241935" algn="l"/>
              </a:tabLst>
            </a:pPr>
            <a:r>
              <a:rPr lang="en-US"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Lip is then recognized and retrieved from the Face using orientation (region) estimation. The different lip expressions of humans were categorized based on the selected features and measured area attributes of the lip. The individual words are displayed on the screen, and the voice notes that correspond to them are played. As a result, the human's lip movement was recognized.</a:t>
            </a:r>
            <a:endParaRPr lang="en-IN" sz="1600" spc="-5" dirty="0">
              <a:latin typeface="Times New Roman"/>
              <a:cs typeface="Times New Roman"/>
            </a:endParaRPr>
          </a:p>
        </p:txBody>
      </p:sp>
      <p:sp>
        <p:nvSpPr>
          <p:cNvPr id="4" name="object 4"/>
          <p:cNvSpPr/>
          <p:nvPr/>
        </p:nvSpPr>
        <p:spPr>
          <a:xfrm>
            <a:off x="550932" y="730376"/>
            <a:ext cx="701535" cy="9334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3716" y="1249426"/>
            <a:ext cx="6592316" cy="443070"/>
          </a:xfrm>
          <a:prstGeom prst="rect">
            <a:avLst/>
          </a:prstGeom>
        </p:spPr>
        <p:txBody>
          <a:bodyPr vert="horz" wrap="square" lIns="0" tIns="12065" rIns="0" bIns="0" rtlCol="0">
            <a:spAutoFit/>
          </a:bodyPr>
          <a:lstStyle/>
          <a:p>
            <a:pPr marL="12700" algn="ctr">
              <a:lnSpc>
                <a:spcPct val="100000"/>
              </a:lnSpc>
              <a:spcBef>
                <a:spcPts val="95"/>
              </a:spcBef>
            </a:pPr>
            <a:r>
              <a:rPr sz="2800" spc="-5" dirty="0">
                <a:latin typeface="Times New Roman" panose="02020603050405020304" pitchFamily="18" charset="0"/>
                <a:cs typeface="Times New Roman" panose="02020603050405020304" pitchFamily="18" charset="0"/>
              </a:rPr>
              <a:t>Proposed</a:t>
            </a:r>
            <a:r>
              <a:rPr sz="2800" spc="-5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System</a:t>
            </a:r>
            <a:endParaRPr sz="2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1312555-725D-6A1E-8099-81823B5B300C}"/>
              </a:ext>
            </a:extLst>
          </p:cNvPr>
          <p:cNvSpPr>
            <a:spLocks noGrp="1"/>
          </p:cNvSpPr>
          <p:nvPr>
            <p:ph type="body" idx="1"/>
          </p:nvPr>
        </p:nvSpPr>
        <p:spPr>
          <a:xfrm>
            <a:off x="1003300" y="1876070"/>
            <a:ext cx="5486400" cy="553998"/>
          </a:xfrm>
        </p:spPr>
        <p:txBody>
          <a:bodyPr/>
          <a:lstStyle/>
          <a:p>
            <a:r>
              <a:rPr lang="en-IN" b="1" dirty="0"/>
              <a:t>Block Diagram:</a:t>
            </a:r>
          </a:p>
          <a:p>
            <a:endParaRPr lang="en-IN" dirty="0"/>
          </a:p>
        </p:txBody>
      </p:sp>
      <p:sp>
        <p:nvSpPr>
          <p:cNvPr id="3" name="object 3"/>
          <p:cNvSpPr txBox="1"/>
          <p:nvPr/>
        </p:nvSpPr>
        <p:spPr>
          <a:xfrm>
            <a:off x="1124267" y="2336800"/>
            <a:ext cx="8946833" cy="554319"/>
          </a:xfrm>
          <a:prstGeom prst="rect">
            <a:avLst/>
          </a:prstGeom>
        </p:spPr>
        <p:txBody>
          <a:bodyPr vert="horz" wrap="square" lIns="0" tIns="5715" rIns="0" bIns="0" rtlCol="0">
            <a:spAutoFit/>
          </a:bodyPr>
          <a:lstStyle/>
          <a:p>
            <a:pPr marL="12065" marR="586740" algn="just">
              <a:lnSpc>
                <a:spcPct val="102499"/>
              </a:lnSpc>
              <a:spcBef>
                <a:spcPts val="45"/>
              </a:spcBef>
              <a:tabLst>
                <a:tab pos="241300" algn="l"/>
                <a:tab pos="241935" algn="l"/>
              </a:tabLst>
            </a:pPr>
            <a:r>
              <a:rPr lang="en-US" sz="1800" dirty="0">
                <a:solidFill>
                  <a:srgbClr val="000000"/>
                </a:solidFill>
                <a:effectLst/>
                <a:latin typeface="Times New Roman" panose="02020603050405020304" pitchFamily="18" charset="0"/>
                <a:ea typeface="Times New Roman" panose="02020603050405020304" pitchFamily="18" charset="0"/>
              </a:rPr>
              <a:t> 			</a:t>
            </a:r>
          </a:p>
          <a:p>
            <a:pPr marL="12065" marR="586740" algn="just">
              <a:lnSpc>
                <a:spcPct val="102499"/>
              </a:lnSpc>
              <a:spcBef>
                <a:spcPts val="45"/>
              </a:spcBef>
              <a:tabLst>
                <a:tab pos="241300" algn="l"/>
                <a:tab pos="241935" algn="l"/>
              </a:tabLst>
            </a:pPr>
            <a:r>
              <a:rPr lang="en-US" dirty="0">
                <a:solidFill>
                  <a:srgbClr val="000000"/>
                </a:solidFill>
                <a:latin typeface="Times New Roman" panose="02020603050405020304" pitchFamily="18" charset="0"/>
                <a:ea typeface="Times New Roman" panose="02020603050405020304" pitchFamily="18" charset="0"/>
              </a:rPr>
              <a:t>			</a:t>
            </a:r>
            <a:endParaRPr lang="en-IN" sz="1600" spc="-5" dirty="0">
              <a:latin typeface="Times New Roman"/>
              <a:cs typeface="Times New Roman"/>
            </a:endParaRPr>
          </a:p>
        </p:txBody>
      </p:sp>
      <p:sp>
        <p:nvSpPr>
          <p:cNvPr id="4" name="object 4"/>
          <p:cNvSpPr/>
          <p:nvPr/>
        </p:nvSpPr>
        <p:spPr>
          <a:xfrm>
            <a:off x="476206" y="322949"/>
            <a:ext cx="701535" cy="933450"/>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3394FA38-D266-3E51-BD83-BEB4ED7CE2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1141" y="2340708"/>
            <a:ext cx="3058795" cy="4768850"/>
          </a:xfrm>
          <a:prstGeom prst="rect">
            <a:avLst/>
          </a:prstGeom>
          <a:noFill/>
          <a:ln>
            <a:noFill/>
          </a:ln>
        </p:spPr>
      </p:pic>
    </p:spTree>
    <p:extLst>
      <p:ext uri="{BB962C8B-B14F-4D97-AF65-F5344CB8AC3E}">
        <p14:creationId xmlns:p14="http://schemas.microsoft.com/office/powerpoint/2010/main" val="101541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57A8-B6BA-14BD-EA59-F1EB8B083913}"/>
              </a:ext>
            </a:extLst>
          </p:cNvPr>
          <p:cNvSpPr>
            <a:spLocks noGrp="1"/>
          </p:cNvSpPr>
          <p:nvPr>
            <p:ph type="title"/>
          </p:nvPr>
        </p:nvSpPr>
        <p:spPr>
          <a:xfrm>
            <a:off x="1384300" y="1064317"/>
            <a:ext cx="6592316" cy="492443"/>
          </a:xfrm>
        </p:spPr>
        <p:txBody>
          <a:bodyPr/>
          <a:lstStyle/>
          <a:p>
            <a:pPr algn="ctr"/>
            <a:r>
              <a:rPr lang="en-IN" sz="3200" dirty="0">
                <a:latin typeface="Times New Roman" panose="02020603050405020304" pitchFamily="18" charset="0"/>
                <a:cs typeface="Times New Roman" panose="02020603050405020304" pitchFamily="18" charset="0"/>
              </a:rPr>
              <a:t>              Data set Description</a:t>
            </a:r>
          </a:p>
        </p:txBody>
      </p:sp>
      <p:sp>
        <p:nvSpPr>
          <p:cNvPr id="3" name="Text Placeholder 2">
            <a:extLst>
              <a:ext uri="{FF2B5EF4-FFF2-40B4-BE49-F238E27FC236}">
                <a16:creationId xmlns:a16="http://schemas.microsoft.com/office/drawing/2014/main" id="{F3B6B109-26BC-27EC-307C-929821F4006B}"/>
              </a:ext>
            </a:extLst>
          </p:cNvPr>
          <p:cNvSpPr>
            <a:spLocks noGrp="1"/>
          </p:cNvSpPr>
          <p:nvPr>
            <p:ph type="body" idx="1"/>
          </p:nvPr>
        </p:nvSpPr>
        <p:spPr>
          <a:xfrm>
            <a:off x="898525" y="2184400"/>
            <a:ext cx="8896350" cy="4739759"/>
          </a:xfrm>
        </p:spPr>
        <p:txBody>
          <a:bodyPr/>
          <a:lstStyle/>
          <a:p>
            <a:pPr algn="just">
              <a:lnSpc>
                <a:spcPct val="150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The MNIST dataset, which contains lip images in folders, is used to import some data. Data is also gathered via transforming films of specific words into photos, as well as identifying and preserving lips from images.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 the deep learning model to be trained, the raw video data needs to be correctly pre-processed. Here are some things to think about when pre-processing: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There are two methods for detecting lips, one of which extracts simply the picture of the lips and the other which extracts the entire image of the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Cropping and resizing photos to make them 64 by 64 RGB.</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Data (fame) normalization: padding and sampling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Train: Validation set ratio is 8:2.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object 4">
            <a:extLst>
              <a:ext uri="{FF2B5EF4-FFF2-40B4-BE49-F238E27FC236}">
                <a16:creationId xmlns:a16="http://schemas.microsoft.com/office/drawing/2014/main" id="{944C629A-74EE-FA69-B5E4-D96B69A96645}"/>
              </a:ext>
            </a:extLst>
          </p:cNvPr>
          <p:cNvSpPr/>
          <p:nvPr/>
        </p:nvSpPr>
        <p:spPr>
          <a:xfrm>
            <a:off x="393700" y="382182"/>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208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CB31-5FB3-F047-B72A-B83AA1A56E57}"/>
              </a:ext>
            </a:extLst>
          </p:cNvPr>
          <p:cNvSpPr>
            <a:spLocks noGrp="1"/>
          </p:cNvSpPr>
          <p:nvPr>
            <p:ph type="title"/>
          </p:nvPr>
        </p:nvSpPr>
        <p:spPr>
          <a:xfrm>
            <a:off x="2552280" y="1249426"/>
            <a:ext cx="6093751" cy="430887"/>
          </a:xfrm>
        </p:spPr>
        <p:txBody>
          <a:bodyPr/>
          <a:lstStyle/>
          <a:p>
            <a:pPr algn="l"/>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UML Diagrams</a:t>
            </a:r>
            <a:endParaRPr lang="en-IN" sz="2800" dirty="0"/>
          </a:p>
        </p:txBody>
      </p:sp>
      <p:sp>
        <p:nvSpPr>
          <p:cNvPr id="3" name="Text Placeholder 2">
            <a:extLst>
              <a:ext uri="{FF2B5EF4-FFF2-40B4-BE49-F238E27FC236}">
                <a16:creationId xmlns:a16="http://schemas.microsoft.com/office/drawing/2014/main" id="{C2316FE4-F647-1532-C4FC-0DA16F25F929}"/>
              </a:ext>
            </a:extLst>
          </p:cNvPr>
          <p:cNvSpPr>
            <a:spLocks noGrp="1"/>
          </p:cNvSpPr>
          <p:nvPr>
            <p:ph type="body" idx="1"/>
          </p:nvPr>
        </p:nvSpPr>
        <p:spPr>
          <a:xfrm>
            <a:off x="904411" y="2070100"/>
            <a:ext cx="4673600" cy="3877985"/>
          </a:xfrm>
        </p:spPr>
        <p:txBody>
          <a:bodyPr/>
          <a:lstStyle/>
          <a:p>
            <a:r>
              <a:rPr lang="en-IN" b="1" dirty="0"/>
              <a:t>Use case diagram:</a:t>
            </a:r>
          </a:p>
          <a:p>
            <a:endParaRPr lang="en-IN" dirty="0"/>
          </a:p>
          <a:p>
            <a:pPr algn="just"/>
            <a:r>
              <a:rPr lang="en-US" sz="1800" dirty="0">
                <a:effectLst/>
                <a:latin typeface="Times New Roman" panose="02020603050405020304" pitchFamily="18" charset="0"/>
                <a:ea typeface="Times New Roman" panose="02020603050405020304" pitchFamily="18" charset="0"/>
              </a:rPr>
              <a:t>	A use case diagram is a form of behavioral diagram specified by and derived from a Use-case analysis in the Unified Modeling Language (UML). Its goal is to offer a graphical representation of a system's functionality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 Case Diagram of the project from user view. User provides the system a silent video and from that text will be generated and converted into speech and saved in form an audio file.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a:p>
            <a:endParaRPr lang="en-IN" dirty="0"/>
          </a:p>
        </p:txBody>
      </p:sp>
      <p:sp>
        <p:nvSpPr>
          <p:cNvPr id="4" name="object 4">
            <a:extLst>
              <a:ext uri="{FF2B5EF4-FFF2-40B4-BE49-F238E27FC236}">
                <a16:creationId xmlns:a16="http://schemas.microsoft.com/office/drawing/2014/main" id="{115A76B0-5BAC-C78B-F89C-C67CA71BBC11}"/>
              </a:ext>
            </a:extLst>
          </p:cNvPr>
          <p:cNvSpPr/>
          <p:nvPr/>
        </p:nvSpPr>
        <p:spPr>
          <a:xfrm>
            <a:off x="476206" y="322949"/>
            <a:ext cx="701535" cy="933450"/>
          </a:xfrm>
          <a:prstGeom prst="rect">
            <a:avLst/>
          </a:prstGeom>
          <a:blipFill>
            <a:blip r:embed="rId2" cstate="print"/>
            <a:stretch>
              <a:fillRect/>
            </a:stretch>
          </a:blipFill>
        </p:spPr>
        <p:txBody>
          <a:bodyPr wrap="square" lIns="0" tIns="0" rIns="0" bIns="0" rtlCol="0"/>
          <a:lstStyle/>
          <a:p>
            <a:endParaRPr/>
          </a:p>
        </p:txBody>
      </p:sp>
      <p:pic>
        <p:nvPicPr>
          <p:cNvPr id="8" name="Picture 7">
            <a:extLst>
              <a:ext uri="{FF2B5EF4-FFF2-40B4-BE49-F238E27FC236}">
                <a16:creationId xmlns:a16="http://schemas.microsoft.com/office/drawing/2014/main" id="{FDDBAA42-AA38-17C0-C239-F2E9695624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7969" y="2260600"/>
            <a:ext cx="3851020" cy="3352800"/>
          </a:xfrm>
          <a:prstGeom prst="rect">
            <a:avLst/>
          </a:prstGeom>
          <a:noFill/>
          <a:ln>
            <a:noFill/>
          </a:ln>
        </p:spPr>
      </p:pic>
    </p:spTree>
    <p:extLst>
      <p:ext uri="{BB962C8B-B14F-4D97-AF65-F5344CB8AC3E}">
        <p14:creationId xmlns:p14="http://schemas.microsoft.com/office/powerpoint/2010/main" val="85083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316FE4-F647-1532-C4FC-0DA16F25F929}"/>
              </a:ext>
            </a:extLst>
          </p:cNvPr>
          <p:cNvSpPr>
            <a:spLocks noGrp="1"/>
          </p:cNvSpPr>
          <p:nvPr>
            <p:ph type="body" idx="1"/>
          </p:nvPr>
        </p:nvSpPr>
        <p:spPr>
          <a:xfrm>
            <a:off x="904411" y="2070101"/>
            <a:ext cx="4673600" cy="5883662"/>
          </a:xfrm>
        </p:spPr>
        <p:txBody>
          <a:bodyPr/>
          <a:lstStyle/>
          <a:p>
            <a:pPr algn="just">
              <a:lnSpc>
                <a:spcPct val="200000"/>
              </a:lnSpc>
              <a:spcAft>
                <a:spcPts val="1000"/>
              </a:spcAft>
              <a:tabLst>
                <a:tab pos="157353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Class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tabLst>
                <a:tab pos="157353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lasses used for this project and link between them and each class contain code for output.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tabLst>
                <a:tab pos="157353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Lip Reading: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tabLst>
                <a:tab pos="157353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Video () – Input the silent video.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tabLst>
                <a:tab pos="157353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Frame generation () – Converts the video into frames.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Aft>
                <a:spcPts val="1000"/>
              </a:spcAft>
              <a:buFont typeface="+mj-lt"/>
              <a:buAutoNum type="arabicPeriod"/>
              <a:tabLst>
                <a:tab pos="157353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Lip detection () – generation of movements.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tabLst>
                <a:tab pos="157353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tabLst>
                <a:tab pos="157353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Text generation () – generation of text from lip movements.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tabLst>
                <a:tab pos="157353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Speech Synthesis () – speech is generated from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gtts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Aft>
                <a:spcPts val="1000"/>
              </a:spcAft>
              <a:buFont typeface="+mj-lt"/>
              <a:buAutoNum type="arabicPeriod"/>
              <a:tabLst>
                <a:tab pos="157353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Audio file () – saved in file.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tabLst>
                <a:tab pos="157353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a:p>
            <a:endParaRPr lang="en-IN" dirty="0"/>
          </a:p>
        </p:txBody>
      </p:sp>
      <p:sp>
        <p:nvSpPr>
          <p:cNvPr id="4" name="object 4">
            <a:extLst>
              <a:ext uri="{FF2B5EF4-FFF2-40B4-BE49-F238E27FC236}">
                <a16:creationId xmlns:a16="http://schemas.microsoft.com/office/drawing/2014/main" id="{115A76B0-5BAC-C78B-F89C-C67CA71BBC11}"/>
              </a:ext>
            </a:extLst>
          </p:cNvPr>
          <p:cNvSpPr/>
          <p:nvPr/>
        </p:nvSpPr>
        <p:spPr>
          <a:xfrm>
            <a:off x="476206" y="322949"/>
            <a:ext cx="701535" cy="933450"/>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A9969FD0-340E-EA61-1ADD-DE5F5E919C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2500" y="3275093"/>
            <a:ext cx="4476108" cy="1701165"/>
          </a:xfrm>
          <a:prstGeom prst="rect">
            <a:avLst/>
          </a:prstGeom>
          <a:noFill/>
          <a:ln>
            <a:noFill/>
          </a:ln>
        </p:spPr>
      </p:pic>
      <p:sp>
        <p:nvSpPr>
          <p:cNvPr id="9" name="Title 1">
            <a:extLst>
              <a:ext uri="{FF2B5EF4-FFF2-40B4-BE49-F238E27FC236}">
                <a16:creationId xmlns:a16="http://schemas.microsoft.com/office/drawing/2014/main" id="{0AA7F753-B063-35AC-CFC3-BC67531DF455}"/>
              </a:ext>
            </a:extLst>
          </p:cNvPr>
          <p:cNvSpPr txBox="1">
            <a:spLocks/>
          </p:cNvSpPr>
          <p:nvPr/>
        </p:nvSpPr>
        <p:spPr>
          <a:xfrm>
            <a:off x="2552280" y="1249426"/>
            <a:ext cx="6093751" cy="430887"/>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l"/>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              UML Diagrams</a:t>
            </a:r>
            <a:endParaRPr lang="en-IN" sz="2800" kern="0" dirty="0"/>
          </a:p>
        </p:txBody>
      </p:sp>
    </p:spTree>
    <p:extLst>
      <p:ext uri="{BB962C8B-B14F-4D97-AF65-F5344CB8AC3E}">
        <p14:creationId xmlns:p14="http://schemas.microsoft.com/office/powerpoint/2010/main" val="328924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316FE4-F647-1532-C4FC-0DA16F25F929}"/>
              </a:ext>
            </a:extLst>
          </p:cNvPr>
          <p:cNvSpPr>
            <a:spLocks noGrp="1"/>
          </p:cNvSpPr>
          <p:nvPr>
            <p:ph type="body" idx="1"/>
          </p:nvPr>
        </p:nvSpPr>
        <p:spPr>
          <a:xfrm>
            <a:off x="1003300" y="1662263"/>
            <a:ext cx="9395289" cy="5519460"/>
          </a:xfrm>
        </p:spPr>
        <p:txBody>
          <a:bodyPr/>
          <a:lstStyle/>
          <a:p>
            <a:pPr algn="just">
              <a:lnSpc>
                <a:spcPct val="200000"/>
              </a:lnSpc>
              <a:spcAft>
                <a:spcPts val="1000"/>
              </a:spcAft>
              <a:tabLst>
                <a:tab pos="157353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Data flow diagram:</a:t>
            </a:r>
          </a:p>
          <a:p>
            <a:pPr algn="just">
              <a:lnSpc>
                <a:spcPct val="200000"/>
              </a:lnSpc>
              <a:spcAft>
                <a:spcPts val="1000"/>
              </a:spcAft>
              <a:tabLst>
                <a:tab pos="157353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a:p>
            <a:endParaRPr lang="en-IN" dirty="0"/>
          </a:p>
          <a:p>
            <a:r>
              <a:rPr lang="en-IN" dirty="0"/>
              <a:t>					</a:t>
            </a:r>
          </a:p>
          <a:p>
            <a:r>
              <a:rPr lang="en-IN" dirty="0"/>
              <a:t>				level - 0</a:t>
            </a:r>
          </a:p>
          <a:p>
            <a:endParaRPr lang="en-IN" dirty="0"/>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level - 1</a:t>
            </a:r>
          </a:p>
        </p:txBody>
      </p:sp>
      <p:sp>
        <p:nvSpPr>
          <p:cNvPr id="4" name="object 4">
            <a:extLst>
              <a:ext uri="{FF2B5EF4-FFF2-40B4-BE49-F238E27FC236}">
                <a16:creationId xmlns:a16="http://schemas.microsoft.com/office/drawing/2014/main" id="{115A76B0-5BAC-C78B-F89C-C67CA71BBC11}"/>
              </a:ext>
            </a:extLst>
          </p:cNvPr>
          <p:cNvSpPr/>
          <p:nvPr/>
        </p:nvSpPr>
        <p:spPr>
          <a:xfrm>
            <a:off x="476206" y="322949"/>
            <a:ext cx="701535" cy="933450"/>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26A75712-161B-40D0-8652-994191F8CDCF}"/>
              </a:ext>
            </a:extLst>
          </p:cNvPr>
          <p:cNvPicPr>
            <a:picLocks noChangeAspect="1"/>
          </p:cNvPicPr>
          <p:nvPr/>
        </p:nvPicPr>
        <p:blipFill rotWithShape="1">
          <a:blip r:embed="rId3"/>
          <a:srcRect b="20141"/>
          <a:stretch/>
        </p:blipFill>
        <p:spPr bwMode="auto">
          <a:xfrm>
            <a:off x="2374900" y="2541537"/>
            <a:ext cx="5731510" cy="115062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CB8A360C-8134-FC7C-AFB2-AC353EDDB0E1}"/>
              </a:ext>
            </a:extLst>
          </p:cNvPr>
          <p:cNvPicPr>
            <a:picLocks noChangeAspect="1"/>
          </p:cNvPicPr>
          <p:nvPr/>
        </p:nvPicPr>
        <p:blipFill rotWithShape="1">
          <a:blip r:embed="rId4"/>
          <a:srcRect b="8809"/>
          <a:stretch/>
        </p:blipFill>
        <p:spPr bwMode="auto">
          <a:xfrm>
            <a:off x="1861676" y="4304798"/>
            <a:ext cx="7125596" cy="2299201"/>
          </a:xfrm>
          <a:prstGeom prst="rect">
            <a:avLst/>
          </a:prstGeom>
          <a:ln>
            <a:noFill/>
          </a:ln>
          <a:extLst>
            <a:ext uri="{53640926-AAD7-44D8-BBD7-CCE9431645EC}">
              <a14:shadowObscured xmlns:a14="http://schemas.microsoft.com/office/drawing/2010/main"/>
            </a:ext>
          </a:extLst>
        </p:spPr>
      </p:pic>
      <p:sp>
        <p:nvSpPr>
          <p:cNvPr id="11" name="Title 1">
            <a:extLst>
              <a:ext uri="{FF2B5EF4-FFF2-40B4-BE49-F238E27FC236}">
                <a16:creationId xmlns:a16="http://schemas.microsoft.com/office/drawing/2014/main" id="{5875E75E-CE37-2607-187E-C73B22774850}"/>
              </a:ext>
            </a:extLst>
          </p:cNvPr>
          <p:cNvSpPr>
            <a:spLocks noGrp="1"/>
          </p:cNvSpPr>
          <p:nvPr>
            <p:ph type="title"/>
          </p:nvPr>
        </p:nvSpPr>
        <p:spPr>
          <a:xfrm>
            <a:off x="2552280" y="1249426"/>
            <a:ext cx="6093751" cy="430887"/>
          </a:xfrm>
        </p:spPr>
        <p:txBody>
          <a:bodyPr/>
          <a:lstStyle/>
          <a:p>
            <a:pPr algn="l"/>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UML Diagrams</a:t>
            </a:r>
            <a:endParaRPr lang="en-IN" sz="2800" dirty="0"/>
          </a:p>
        </p:txBody>
      </p:sp>
    </p:spTree>
    <p:extLst>
      <p:ext uri="{BB962C8B-B14F-4D97-AF65-F5344CB8AC3E}">
        <p14:creationId xmlns:p14="http://schemas.microsoft.com/office/powerpoint/2010/main" val="314266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316FE4-F647-1532-C4FC-0DA16F25F929}"/>
              </a:ext>
            </a:extLst>
          </p:cNvPr>
          <p:cNvSpPr>
            <a:spLocks noGrp="1"/>
          </p:cNvSpPr>
          <p:nvPr>
            <p:ph type="body" idx="1"/>
          </p:nvPr>
        </p:nvSpPr>
        <p:spPr>
          <a:xfrm>
            <a:off x="1003300" y="1662263"/>
            <a:ext cx="9395289" cy="9710351"/>
          </a:xfrm>
        </p:spPr>
        <p:txBody>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a:t>
            </a:r>
          </a:p>
          <a:p>
            <a:pPr algn="just">
              <a:lnSpc>
                <a:spcPct val="150000"/>
              </a:lnSpc>
              <a:spcAft>
                <a:spcPts val="1000"/>
              </a:spcAft>
            </a:pP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represents the sequence diagram in this project, it clearly shows the order in which the execution goes like clear steps from where data is loaded the classes it goes into 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200000"/>
              </a:lnSpc>
              <a:spcAft>
                <a:spcPts val="1000"/>
              </a:spcAft>
              <a:tabLst>
                <a:tab pos="157353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a:p>
            <a:endParaRPr lang="en-IN" dirty="0"/>
          </a:p>
          <a:p>
            <a:r>
              <a:rPr lang="en-IN" dirty="0"/>
              <a:t>					</a:t>
            </a:r>
          </a:p>
          <a:p>
            <a:r>
              <a:rPr lang="en-IN" dirty="0"/>
              <a:t>				</a:t>
            </a:r>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4" name="object 4">
            <a:extLst>
              <a:ext uri="{FF2B5EF4-FFF2-40B4-BE49-F238E27FC236}">
                <a16:creationId xmlns:a16="http://schemas.microsoft.com/office/drawing/2014/main" id="{115A76B0-5BAC-C78B-F89C-C67CA71BBC11}"/>
              </a:ext>
            </a:extLst>
          </p:cNvPr>
          <p:cNvSpPr/>
          <p:nvPr/>
        </p:nvSpPr>
        <p:spPr>
          <a:xfrm>
            <a:off x="476206" y="322949"/>
            <a:ext cx="701535" cy="933450"/>
          </a:xfrm>
          <a:prstGeom prst="rect">
            <a:avLst/>
          </a:prstGeom>
          <a:blipFill>
            <a:blip r:embed="rId2" cstate="print"/>
            <a:stretch>
              <a:fillRect/>
            </a:stretch>
          </a:blipFill>
        </p:spPr>
        <p:txBody>
          <a:bodyPr wrap="square" lIns="0" tIns="0" rIns="0" bIns="0" rtlCol="0"/>
          <a:lstStyle/>
          <a:p>
            <a:endParaRPr/>
          </a:p>
        </p:txBody>
      </p:sp>
      <p:pic>
        <p:nvPicPr>
          <p:cNvPr id="8" name="Picture 7">
            <a:extLst>
              <a:ext uri="{FF2B5EF4-FFF2-40B4-BE49-F238E27FC236}">
                <a16:creationId xmlns:a16="http://schemas.microsoft.com/office/drawing/2014/main" id="{D106416D-EBDC-0C5F-2575-B5EC36F9D0BC}"/>
              </a:ext>
            </a:extLst>
          </p:cNvPr>
          <p:cNvPicPr>
            <a:picLocks noChangeAspect="1"/>
          </p:cNvPicPr>
          <p:nvPr/>
        </p:nvPicPr>
        <p:blipFill rotWithShape="1">
          <a:blip r:embed="rId3">
            <a:extLst>
              <a:ext uri="{28A0092B-C50C-407E-A947-70E740481C1C}">
                <a14:useLocalDpi xmlns:a14="http://schemas.microsoft.com/office/drawing/2010/main" val="0"/>
              </a:ext>
            </a:extLst>
          </a:blip>
          <a:srcRect t="5055"/>
          <a:stretch/>
        </p:blipFill>
        <p:spPr bwMode="auto">
          <a:xfrm>
            <a:off x="2744470" y="2641600"/>
            <a:ext cx="5204460" cy="2862580"/>
          </a:xfrm>
          <a:prstGeom prst="rect">
            <a:avLst/>
          </a:prstGeom>
          <a:noFill/>
          <a:ln>
            <a:noFill/>
          </a:ln>
        </p:spPr>
      </p:pic>
      <p:sp>
        <p:nvSpPr>
          <p:cNvPr id="10" name="Title 1">
            <a:extLst>
              <a:ext uri="{FF2B5EF4-FFF2-40B4-BE49-F238E27FC236}">
                <a16:creationId xmlns:a16="http://schemas.microsoft.com/office/drawing/2014/main" id="{2DB4B012-4EC2-D67B-772F-B564F00A6272}"/>
              </a:ext>
            </a:extLst>
          </p:cNvPr>
          <p:cNvSpPr>
            <a:spLocks noGrp="1"/>
          </p:cNvSpPr>
          <p:nvPr>
            <p:ph type="title"/>
          </p:nvPr>
        </p:nvSpPr>
        <p:spPr>
          <a:xfrm>
            <a:off x="2552280" y="1249426"/>
            <a:ext cx="6093751" cy="430887"/>
          </a:xfrm>
        </p:spPr>
        <p:txBody>
          <a:bodyPr/>
          <a:lstStyle/>
          <a:p>
            <a:pPr algn="l"/>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UML Diagrams</a:t>
            </a:r>
            <a:endParaRPr lang="en-IN" sz="2800" dirty="0"/>
          </a:p>
        </p:txBody>
      </p:sp>
    </p:spTree>
    <p:extLst>
      <p:ext uri="{BB962C8B-B14F-4D97-AF65-F5344CB8AC3E}">
        <p14:creationId xmlns:p14="http://schemas.microsoft.com/office/powerpoint/2010/main" val="202215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20B0-972E-9FFB-DF0D-2ADE70808CAD}"/>
              </a:ext>
            </a:extLst>
          </p:cNvPr>
          <p:cNvSpPr>
            <a:spLocks noGrp="1"/>
          </p:cNvSpPr>
          <p:nvPr>
            <p:ph type="title"/>
          </p:nvPr>
        </p:nvSpPr>
        <p:spPr>
          <a:xfrm>
            <a:off x="2053716" y="1249427"/>
            <a:ext cx="6592316" cy="1169551"/>
          </a:xfrm>
        </p:spPr>
        <p:txBody>
          <a:bodyPr/>
          <a:lstStyle/>
          <a:p>
            <a:pPr algn="l"/>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Design Steps </a:t>
            </a: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140B4CB-B408-6EC5-D17C-E1444F495B0A}"/>
              </a:ext>
            </a:extLst>
          </p:cNvPr>
          <p:cNvSpPr>
            <a:spLocks noGrp="1"/>
          </p:cNvSpPr>
          <p:nvPr>
            <p:ph type="body" idx="1"/>
          </p:nvPr>
        </p:nvSpPr>
        <p:spPr>
          <a:xfrm>
            <a:off x="898525" y="2219973"/>
            <a:ext cx="8896350" cy="4169859"/>
          </a:xfrm>
        </p:spPr>
        <p:txBody>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Training: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is pre-processed, lip pictures are formed, and associated sign language vocabulary is saved in a speech training database.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Each image is adjusted to the desired size and saved.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NumPy arrays are created from images.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Step-4: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Training and testing data are separated.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Step-5: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model is built using thick, pooling layers, and other techniques.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Step-6: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model is trained over a specified number of epochs.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Step-7: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model is saved, and the correctness is determined using the testing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4">
            <a:extLst>
              <a:ext uri="{FF2B5EF4-FFF2-40B4-BE49-F238E27FC236}">
                <a16:creationId xmlns:a16="http://schemas.microsoft.com/office/drawing/2014/main" id="{6ECA3915-2966-ACBC-6567-29EFF6988BD1}"/>
              </a:ext>
            </a:extLst>
          </p:cNvPr>
          <p:cNvSpPr/>
          <p:nvPr/>
        </p:nvSpPr>
        <p:spPr>
          <a:xfrm>
            <a:off x="476206" y="322949"/>
            <a:ext cx="701535" cy="9334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2607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20B0-972E-9FFB-DF0D-2ADE70808CAD}"/>
              </a:ext>
            </a:extLst>
          </p:cNvPr>
          <p:cNvSpPr>
            <a:spLocks noGrp="1"/>
          </p:cNvSpPr>
          <p:nvPr>
            <p:ph type="title"/>
          </p:nvPr>
        </p:nvSpPr>
        <p:spPr>
          <a:xfrm>
            <a:off x="2053716" y="1249427"/>
            <a:ext cx="6592316" cy="1169551"/>
          </a:xfrm>
        </p:spPr>
        <p:txBody>
          <a:bodyPr/>
          <a:lstStyle/>
          <a:p>
            <a:pPr algn="l"/>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Design Steps </a:t>
            </a: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140B4CB-B408-6EC5-D17C-E1444F495B0A}"/>
              </a:ext>
            </a:extLst>
          </p:cNvPr>
          <p:cNvSpPr>
            <a:spLocks noGrp="1"/>
          </p:cNvSpPr>
          <p:nvPr>
            <p:ph type="body" idx="1"/>
          </p:nvPr>
        </p:nvSpPr>
        <p:spPr>
          <a:xfrm>
            <a:off x="898525" y="2260600"/>
            <a:ext cx="8896350" cy="3913379"/>
          </a:xfrm>
        </p:spPr>
        <p:txBody>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input is a silent video.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video is supplied to a function that converts it to an image stream.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All photos are provided to the 'to Frames' function, which only saves images that have lips.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Step-4: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Images are pre-processed and delivered to a model, which guesses which class they belong to and saves their value.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Step-5: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that, the text is sent to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gTTs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module, which translates it to voice and saves it as an audio file.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4">
            <a:extLst>
              <a:ext uri="{FF2B5EF4-FFF2-40B4-BE49-F238E27FC236}">
                <a16:creationId xmlns:a16="http://schemas.microsoft.com/office/drawing/2014/main" id="{6ECA3915-2966-ACBC-6567-29EFF6988BD1}"/>
              </a:ext>
            </a:extLst>
          </p:cNvPr>
          <p:cNvSpPr/>
          <p:nvPr/>
        </p:nvSpPr>
        <p:spPr>
          <a:xfrm>
            <a:off x="476206" y="322949"/>
            <a:ext cx="701535" cy="9334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0327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1898" y="1350009"/>
            <a:ext cx="1880235" cy="574040"/>
          </a:xfrm>
          <a:prstGeom prst="rect">
            <a:avLst/>
          </a:prstGeom>
        </p:spPr>
        <p:txBody>
          <a:bodyPr vert="horz" wrap="square" lIns="0" tIns="12700" rIns="0" bIns="0" rtlCol="0">
            <a:spAutoFit/>
          </a:bodyPr>
          <a:lstStyle/>
          <a:p>
            <a:pPr marL="12700" algn="ctr">
              <a:lnSpc>
                <a:spcPct val="100000"/>
              </a:lnSpc>
              <a:spcBef>
                <a:spcPts val="100"/>
              </a:spcBef>
            </a:pPr>
            <a:r>
              <a:rPr sz="3600" spc="-5" dirty="0">
                <a:latin typeface="Times New Roman" panose="02020603050405020304" pitchFamily="18" charset="0"/>
                <a:cs typeface="Times New Roman" panose="02020603050405020304" pitchFamily="18" charset="0"/>
              </a:rPr>
              <a:t>Abstract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901700" y="2323845"/>
            <a:ext cx="8896985" cy="3089435"/>
          </a:xfrm>
          <a:prstGeom prst="rect">
            <a:avLst/>
          </a:prstGeom>
        </p:spPr>
        <p:txBody>
          <a:bodyPr vert="horz" wrap="square" lIns="0" tIns="3810" rIns="0" bIns="0" rtlCol="0">
            <a:spAutoFit/>
          </a:bodyPr>
          <a:lstStyle/>
          <a:p>
            <a:pPr indent="228600" algn="just">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Lip to Speech Synthesis is a deep learning project where it solves the problem of disturbance in a video by generating the speech from the lip movements of the speaker. In a video the speech can be corrupted by external noise or the voice is absent and this can be solved by lip to speech synthesis.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28600" algn="just">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This can be achieved by training the deep learning models on hours of videos of individual speakers using large vocabulary settings. It detects the speaker and then learns the lip movements of speaker and learns from it. It is a difficult task as many words are pronounced same or silent letters in words and these difficulties are to be taken care and this can be improved by training on large datasets and large vocabulary which have many words and learns accurately.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28600" algn="just">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 use various deep learning models like CNNs and Alex Net architecture for accurate speech detection and generates the speech. This project helps to generate speech from videos without sound and speech from people in camera under surveillance and helping people who cannot produce sounds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object 4"/>
          <p:cNvSpPr/>
          <p:nvPr/>
        </p:nvSpPr>
        <p:spPr>
          <a:xfrm>
            <a:off x="469900" y="412999"/>
            <a:ext cx="697230" cy="92835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1700" y="889000"/>
            <a:ext cx="697230" cy="928357"/>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901700" y="1942845"/>
            <a:ext cx="2950845" cy="452120"/>
          </a:xfrm>
          <a:prstGeom prst="rect">
            <a:avLst/>
          </a:prstGeom>
        </p:spPr>
        <p:txBody>
          <a:bodyPr vert="horz" wrap="square" lIns="0" tIns="12065" rIns="0" bIns="0" rtlCol="0">
            <a:spAutoFit/>
          </a:bodyPr>
          <a:lstStyle/>
          <a:p>
            <a:pPr marL="12700">
              <a:lnSpc>
                <a:spcPct val="100000"/>
              </a:lnSpc>
              <a:spcBef>
                <a:spcPts val="95"/>
              </a:spcBef>
            </a:pPr>
            <a:r>
              <a:rPr sz="2800" b="0" spc="-5" dirty="0">
                <a:latin typeface="Arial"/>
                <a:cs typeface="Arial"/>
              </a:rPr>
              <a:t>Facial</a:t>
            </a:r>
            <a:r>
              <a:rPr sz="2800" b="0" spc="-25" dirty="0">
                <a:latin typeface="Arial"/>
                <a:cs typeface="Arial"/>
              </a:rPr>
              <a:t> </a:t>
            </a:r>
            <a:r>
              <a:rPr sz="2800" b="0" spc="-5" dirty="0">
                <a:latin typeface="Arial"/>
                <a:cs typeface="Arial"/>
              </a:rPr>
              <a:t>Recognition</a:t>
            </a:r>
            <a:endParaRPr sz="2800">
              <a:latin typeface="Arial"/>
              <a:cs typeface="Arial"/>
            </a:endParaRPr>
          </a:p>
        </p:txBody>
      </p:sp>
      <p:sp>
        <p:nvSpPr>
          <p:cNvPr id="4" name="object 4"/>
          <p:cNvSpPr txBox="1"/>
          <p:nvPr/>
        </p:nvSpPr>
        <p:spPr>
          <a:xfrm>
            <a:off x="901700" y="2499486"/>
            <a:ext cx="356235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Facial recognition helps to identify the</a:t>
            </a:r>
            <a:r>
              <a:rPr sz="1600" spc="65" dirty="0">
                <a:latin typeface="Times New Roman"/>
                <a:cs typeface="Times New Roman"/>
              </a:rPr>
              <a:t> </a:t>
            </a:r>
            <a:r>
              <a:rPr sz="1600" spc="-5" dirty="0">
                <a:latin typeface="Times New Roman"/>
                <a:cs typeface="Times New Roman"/>
              </a:rPr>
              <a:t>lips.</a:t>
            </a:r>
            <a:endParaRPr sz="1600">
              <a:latin typeface="Times New Roman"/>
              <a:cs typeface="Times New Roman"/>
            </a:endParaRPr>
          </a:p>
        </p:txBody>
      </p:sp>
      <p:sp>
        <p:nvSpPr>
          <p:cNvPr id="5" name="object 5"/>
          <p:cNvSpPr/>
          <p:nvPr/>
        </p:nvSpPr>
        <p:spPr>
          <a:xfrm>
            <a:off x="5943600" y="2884169"/>
            <a:ext cx="3875404" cy="366661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914412"/>
            <a:ext cx="697230" cy="92835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01700" y="1942845"/>
            <a:ext cx="3068955" cy="452120"/>
          </a:xfrm>
          <a:prstGeom prst="rect">
            <a:avLst/>
          </a:prstGeom>
        </p:spPr>
        <p:txBody>
          <a:bodyPr vert="horz" wrap="square" lIns="0" tIns="12065" rIns="0" bIns="0" rtlCol="0">
            <a:spAutoFit/>
          </a:bodyPr>
          <a:lstStyle/>
          <a:p>
            <a:pPr marL="12700">
              <a:lnSpc>
                <a:spcPct val="100000"/>
              </a:lnSpc>
              <a:spcBef>
                <a:spcPts val="95"/>
              </a:spcBef>
            </a:pPr>
            <a:r>
              <a:rPr sz="2800" b="0" spc="-5" dirty="0">
                <a:latin typeface="Arial"/>
                <a:cs typeface="Arial"/>
              </a:rPr>
              <a:t>Detecting the</a:t>
            </a:r>
            <a:r>
              <a:rPr sz="2800" b="0" spc="-30" dirty="0">
                <a:latin typeface="Arial"/>
                <a:cs typeface="Arial"/>
              </a:rPr>
              <a:t> </a:t>
            </a:r>
            <a:r>
              <a:rPr sz="2800" b="0" spc="-5" dirty="0">
                <a:latin typeface="Arial"/>
                <a:cs typeface="Arial"/>
              </a:rPr>
              <a:t>Word</a:t>
            </a:r>
            <a:endParaRPr sz="2800">
              <a:latin typeface="Arial"/>
              <a:cs typeface="Arial"/>
            </a:endParaRPr>
          </a:p>
        </p:txBody>
      </p:sp>
      <p:sp>
        <p:nvSpPr>
          <p:cNvPr id="4" name="object 4"/>
          <p:cNvSpPr txBox="1"/>
          <p:nvPr/>
        </p:nvSpPr>
        <p:spPr>
          <a:xfrm>
            <a:off x="901700" y="2499486"/>
            <a:ext cx="630682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Times New Roman"/>
                <a:cs typeface="Times New Roman"/>
              </a:rPr>
              <a:t>From </a:t>
            </a:r>
            <a:r>
              <a:rPr sz="1600" spc="-5" dirty="0">
                <a:latin typeface="Times New Roman"/>
                <a:cs typeface="Times New Roman"/>
              </a:rPr>
              <a:t>the movement of lip it takes the </a:t>
            </a:r>
            <a:r>
              <a:rPr sz="1600" dirty="0">
                <a:latin typeface="Times New Roman"/>
                <a:cs typeface="Times New Roman"/>
              </a:rPr>
              <a:t>co-ordinates </a:t>
            </a:r>
            <a:r>
              <a:rPr sz="1600" spc="-5" dirty="0">
                <a:latin typeface="Times New Roman"/>
                <a:cs typeface="Times New Roman"/>
              </a:rPr>
              <a:t>and recognizes the</a:t>
            </a:r>
            <a:r>
              <a:rPr sz="1600" spc="75" dirty="0">
                <a:latin typeface="Times New Roman"/>
                <a:cs typeface="Times New Roman"/>
              </a:rPr>
              <a:t> </a:t>
            </a:r>
            <a:r>
              <a:rPr sz="1600" spc="-5" dirty="0">
                <a:latin typeface="Times New Roman"/>
                <a:cs typeface="Times New Roman"/>
              </a:rPr>
              <a:t>words.</a:t>
            </a:r>
            <a:endParaRPr sz="1600">
              <a:latin typeface="Times New Roman"/>
              <a:cs typeface="Times New Roman"/>
            </a:endParaRPr>
          </a:p>
        </p:txBody>
      </p:sp>
      <p:sp>
        <p:nvSpPr>
          <p:cNvPr id="5" name="object 5"/>
          <p:cNvSpPr/>
          <p:nvPr/>
        </p:nvSpPr>
        <p:spPr>
          <a:xfrm>
            <a:off x="3657600" y="3237864"/>
            <a:ext cx="5666867" cy="303339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914412"/>
            <a:ext cx="697230" cy="92835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01700" y="1942845"/>
            <a:ext cx="3484879" cy="452120"/>
          </a:xfrm>
          <a:prstGeom prst="rect">
            <a:avLst/>
          </a:prstGeom>
        </p:spPr>
        <p:txBody>
          <a:bodyPr vert="horz" wrap="square" lIns="0" tIns="12065" rIns="0" bIns="0" rtlCol="0">
            <a:spAutoFit/>
          </a:bodyPr>
          <a:lstStyle/>
          <a:p>
            <a:pPr marL="12700">
              <a:lnSpc>
                <a:spcPct val="100000"/>
              </a:lnSpc>
              <a:spcBef>
                <a:spcPts val="95"/>
              </a:spcBef>
            </a:pPr>
            <a:r>
              <a:rPr sz="2800" b="0" spc="-5" dirty="0">
                <a:latin typeface="Arial"/>
                <a:cs typeface="Arial"/>
              </a:rPr>
              <a:t>Generation </a:t>
            </a:r>
            <a:r>
              <a:rPr sz="2800" b="0" dirty="0">
                <a:latin typeface="Arial"/>
                <a:cs typeface="Arial"/>
              </a:rPr>
              <a:t>of</a:t>
            </a:r>
            <a:r>
              <a:rPr sz="2800" b="0" spc="-35" dirty="0">
                <a:latin typeface="Arial"/>
                <a:cs typeface="Arial"/>
              </a:rPr>
              <a:t> </a:t>
            </a:r>
            <a:r>
              <a:rPr sz="2800" b="0" spc="-5" dirty="0">
                <a:latin typeface="Arial"/>
                <a:cs typeface="Arial"/>
              </a:rPr>
              <a:t>Speech</a:t>
            </a:r>
            <a:endParaRPr sz="2800">
              <a:latin typeface="Arial"/>
              <a:cs typeface="Arial"/>
            </a:endParaRPr>
          </a:p>
        </p:txBody>
      </p:sp>
      <p:sp>
        <p:nvSpPr>
          <p:cNvPr id="4" name="object 4"/>
          <p:cNvSpPr txBox="1"/>
          <p:nvPr/>
        </p:nvSpPr>
        <p:spPr>
          <a:xfrm>
            <a:off x="901700" y="2825623"/>
            <a:ext cx="838644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After recognizing the words the speech is generated any produced continuously to sync with </a:t>
            </a:r>
            <a:r>
              <a:rPr sz="1600" dirty="0">
                <a:latin typeface="Times New Roman"/>
                <a:cs typeface="Times New Roman"/>
              </a:rPr>
              <a:t>the</a:t>
            </a:r>
            <a:r>
              <a:rPr sz="1600" spc="220" dirty="0">
                <a:latin typeface="Times New Roman"/>
                <a:cs typeface="Times New Roman"/>
              </a:rPr>
              <a:t> </a:t>
            </a:r>
            <a:r>
              <a:rPr sz="1600" spc="-5" dirty="0">
                <a:latin typeface="Times New Roman"/>
                <a:cs typeface="Times New Roman"/>
              </a:rPr>
              <a:t>video.</a:t>
            </a:r>
            <a:endParaRPr sz="1600">
              <a:latin typeface="Times New Roman"/>
              <a:cs typeface="Times New Roman"/>
            </a:endParaRPr>
          </a:p>
        </p:txBody>
      </p:sp>
      <p:pic>
        <p:nvPicPr>
          <p:cNvPr id="7" name="Picture 2" descr="Visual Speech Recognition">
            <a:extLst>
              <a:ext uri="{FF2B5EF4-FFF2-40B4-BE49-F238E27FC236}">
                <a16:creationId xmlns:a16="http://schemas.microsoft.com/office/drawing/2014/main" id="{D24662E0-1086-81B2-2AEC-BAF306735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4013200"/>
            <a:ext cx="6297219" cy="1504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5" name="Picture 39">
            <a:extLst>
              <a:ext uri="{FF2B5EF4-FFF2-40B4-BE49-F238E27FC236}">
                <a16:creationId xmlns:a16="http://schemas.microsoft.com/office/drawing/2014/main" id="{4C813812-D518-F4C1-477B-F76671D65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0" t="20000"/>
          <a:stretch>
            <a:fillRect/>
          </a:stretch>
        </p:blipFill>
        <p:spPr bwMode="auto">
          <a:xfrm>
            <a:off x="366631" y="1621622"/>
            <a:ext cx="4364834" cy="2387601"/>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42">
            <a:extLst>
              <a:ext uri="{FF2B5EF4-FFF2-40B4-BE49-F238E27FC236}">
                <a16:creationId xmlns:a16="http://schemas.microsoft.com/office/drawing/2014/main" id="{384F9B54-4599-7CE8-43A9-45F9BB410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78" y="4019550"/>
            <a:ext cx="5157866" cy="3363826"/>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44">
            <a:extLst>
              <a:ext uri="{FF2B5EF4-FFF2-40B4-BE49-F238E27FC236}">
                <a16:creationId xmlns:a16="http://schemas.microsoft.com/office/drawing/2014/main" id="{94D9890A-947D-B50F-3AD4-68A572814F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658" b="31033"/>
          <a:stretch>
            <a:fillRect/>
          </a:stretch>
        </p:blipFill>
        <p:spPr bwMode="auto">
          <a:xfrm>
            <a:off x="5338328" y="747196"/>
            <a:ext cx="5309262" cy="345332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38">
            <a:extLst>
              <a:ext uri="{FF2B5EF4-FFF2-40B4-BE49-F238E27FC236}">
                <a16:creationId xmlns:a16="http://schemas.microsoft.com/office/drawing/2014/main" id="{31A8977D-81B0-D3E5-4D39-968C927BCBB7}"/>
              </a:ext>
            </a:extLst>
          </p:cNvPr>
          <p:cNvSpPr>
            <a:spLocks noChangeArrowheads="1"/>
          </p:cNvSpPr>
          <p:nvPr/>
        </p:nvSpPr>
        <p:spPr bwMode="auto">
          <a:xfrm>
            <a:off x="473251" y="1076550"/>
            <a:ext cx="146176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Training: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9">
            <a:extLst>
              <a:ext uri="{FF2B5EF4-FFF2-40B4-BE49-F238E27FC236}">
                <a16:creationId xmlns:a16="http://schemas.microsoft.com/office/drawing/2014/main" id="{AAA1000E-627F-B12F-A3D7-18AD9FAD8647}"/>
              </a:ext>
            </a:extLst>
          </p:cNvPr>
          <p:cNvSpPr>
            <a:spLocks noChangeArrowheads="1"/>
          </p:cNvSpPr>
          <p:nvPr/>
        </p:nvSpPr>
        <p:spPr bwMode="auto">
          <a:xfrm>
            <a:off x="-368300" y="3901673"/>
            <a:ext cx="184731" cy="47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0">
            <a:extLst>
              <a:ext uri="{FF2B5EF4-FFF2-40B4-BE49-F238E27FC236}">
                <a16:creationId xmlns:a16="http://schemas.microsoft.com/office/drawing/2014/main" id="{DB27D55B-5E88-42A5-E7E5-A3F717569790}"/>
              </a:ext>
            </a:extLst>
          </p:cNvPr>
          <p:cNvSpPr>
            <a:spLocks noChangeArrowheads="1"/>
          </p:cNvSpPr>
          <p:nvPr/>
        </p:nvSpPr>
        <p:spPr bwMode="auto">
          <a:xfrm>
            <a:off x="0" y="7534275"/>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41">
            <a:extLst>
              <a:ext uri="{FF2B5EF4-FFF2-40B4-BE49-F238E27FC236}">
                <a16:creationId xmlns:a16="http://schemas.microsoft.com/office/drawing/2014/main" id="{CDB14B54-977C-B6E2-9F2D-2EB4617CCF4F}"/>
              </a:ext>
            </a:extLst>
          </p:cNvPr>
          <p:cNvSpPr>
            <a:spLocks noChangeArrowheads="1"/>
          </p:cNvSpPr>
          <p:nvPr/>
        </p:nvSpPr>
        <p:spPr bwMode="auto">
          <a:xfrm>
            <a:off x="0" y="11553825"/>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42">
            <a:extLst>
              <a:ext uri="{FF2B5EF4-FFF2-40B4-BE49-F238E27FC236}">
                <a16:creationId xmlns:a16="http://schemas.microsoft.com/office/drawing/2014/main" id="{CF3A7C96-C44D-B0D6-F515-4F03BB6482D0}"/>
              </a:ext>
            </a:extLst>
          </p:cNvPr>
          <p:cNvSpPr>
            <a:spLocks noChangeArrowheads="1"/>
          </p:cNvSpPr>
          <p:nvPr/>
        </p:nvSpPr>
        <p:spPr bwMode="auto">
          <a:xfrm>
            <a:off x="0" y="15344775"/>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6" name="object 2">
            <a:extLst>
              <a:ext uri="{FF2B5EF4-FFF2-40B4-BE49-F238E27FC236}">
                <a16:creationId xmlns:a16="http://schemas.microsoft.com/office/drawing/2014/main" id="{357F6B6B-9C5A-2D72-EE53-5C798F8CDEF5}"/>
              </a:ext>
            </a:extLst>
          </p:cNvPr>
          <p:cNvSpPr/>
          <p:nvPr/>
        </p:nvSpPr>
        <p:spPr>
          <a:xfrm>
            <a:off x="162178" y="137866"/>
            <a:ext cx="697230" cy="928357"/>
          </a:xfrm>
          <a:prstGeom prst="rect">
            <a:avLst/>
          </a:prstGeom>
          <a:blipFill>
            <a:blip r:embed="rId5" cstate="print"/>
            <a:stretch>
              <a:fillRect/>
            </a:stretch>
          </a:blipFill>
        </p:spPr>
        <p:txBody>
          <a:bodyPr wrap="square" lIns="0" tIns="0" rIns="0" bIns="0" rtlCol="0"/>
          <a:lstStyle/>
          <a:p>
            <a:endParaRPr dirty="0"/>
          </a:p>
        </p:txBody>
      </p:sp>
      <p:pic>
        <p:nvPicPr>
          <p:cNvPr id="47" name="Picture 46">
            <a:extLst>
              <a:ext uri="{FF2B5EF4-FFF2-40B4-BE49-F238E27FC236}">
                <a16:creationId xmlns:a16="http://schemas.microsoft.com/office/drawing/2014/main" id="{BACEDFA1-2590-E697-DC43-E7349539E11F}"/>
              </a:ext>
            </a:extLst>
          </p:cNvPr>
          <p:cNvPicPr>
            <a:picLocks noChangeAspect="1"/>
          </p:cNvPicPr>
          <p:nvPr/>
        </p:nvPicPr>
        <p:blipFill>
          <a:blip r:embed="rId6"/>
          <a:stretch>
            <a:fillRect/>
          </a:stretch>
        </p:blipFill>
        <p:spPr>
          <a:xfrm>
            <a:off x="6184900" y="4328563"/>
            <a:ext cx="3886200" cy="2374296"/>
          </a:xfrm>
          <a:prstGeom prst="rect">
            <a:avLst/>
          </a:prstGeom>
        </p:spPr>
      </p:pic>
      <p:sp>
        <p:nvSpPr>
          <p:cNvPr id="48" name="Title 1">
            <a:extLst>
              <a:ext uri="{FF2B5EF4-FFF2-40B4-BE49-F238E27FC236}">
                <a16:creationId xmlns:a16="http://schemas.microsoft.com/office/drawing/2014/main" id="{9DA36157-098A-6C39-53A5-A32053637192}"/>
              </a:ext>
            </a:extLst>
          </p:cNvPr>
          <p:cNvSpPr>
            <a:spLocks noGrp="1"/>
          </p:cNvSpPr>
          <p:nvPr>
            <p:ph type="title"/>
          </p:nvPr>
        </p:nvSpPr>
        <p:spPr>
          <a:xfrm>
            <a:off x="2299824" y="188271"/>
            <a:ext cx="2431641" cy="492443"/>
          </a:xfrm>
        </p:spPr>
        <p:txBody>
          <a:bodyPr/>
          <a:lstStyle/>
          <a:p>
            <a:pPr algn="l"/>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IN" sz="3200" dirty="0"/>
          </a:p>
        </p:txBody>
      </p:sp>
    </p:spTree>
    <p:extLst>
      <p:ext uri="{BB962C8B-B14F-4D97-AF65-F5344CB8AC3E}">
        <p14:creationId xmlns:p14="http://schemas.microsoft.com/office/powerpoint/2010/main" val="4794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B1ED0FE-B60E-4262-D589-DA6B097F16A6}"/>
              </a:ext>
            </a:extLst>
          </p:cNvPr>
          <p:cNvSpPr/>
          <p:nvPr/>
        </p:nvSpPr>
        <p:spPr>
          <a:xfrm>
            <a:off x="162178" y="137866"/>
            <a:ext cx="697230" cy="928357"/>
          </a:xfrm>
          <a:prstGeom prst="rect">
            <a:avLst/>
          </a:prstGeom>
          <a:blipFill>
            <a:blip r:embed="rId2"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0743D321-399F-8356-E490-32490842E8C2}"/>
              </a:ext>
            </a:extLst>
          </p:cNvPr>
          <p:cNvPicPr>
            <a:picLocks noChangeAspect="1"/>
          </p:cNvPicPr>
          <p:nvPr/>
        </p:nvPicPr>
        <p:blipFill>
          <a:blip r:embed="rId3"/>
          <a:stretch>
            <a:fillRect/>
          </a:stretch>
        </p:blipFill>
        <p:spPr>
          <a:xfrm>
            <a:off x="162178" y="1270000"/>
            <a:ext cx="5638800" cy="3675278"/>
          </a:xfrm>
          <a:prstGeom prst="rect">
            <a:avLst/>
          </a:prstGeom>
        </p:spPr>
      </p:pic>
      <p:pic>
        <p:nvPicPr>
          <p:cNvPr id="7" name="Picture 6">
            <a:extLst>
              <a:ext uri="{FF2B5EF4-FFF2-40B4-BE49-F238E27FC236}">
                <a16:creationId xmlns:a16="http://schemas.microsoft.com/office/drawing/2014/main" id="{53FDC3DC-DB20-D8C5-3A89-A4E5816DB829}"/>
              </a:ext>
            </a:extLst>
          </p:cNvPr>
          <p:cNvPicPr>
            <a:picLocks noChangeAspect="1"/>
          </p:cNvPicPr>
          <p:nvPr/>
        </p:nvPicPr>
        <p:blipFill>
          <a:blip r:embed="rId4"/>
          <a:stretch>
            <a:fillRect/>
          </a:stretch>
        </p:blipFill>
        <p:spPr>
          <a:xfrm>
            <a:off x="5800978" y="1803400"/>
            <a:ext cx="4815840" cy="2103120"/>
          </a:xfrm>
          <a:prstGeom prst="rect">
            <a:avLst/>
          </a:prstGeom>
        </p:spPr>
      </p:pic>
      <p:pic>
        <p:nvPicPr>
          <p:cNvPr id="8" name="Picture 7">
            <a:extLst>
              <a:ext uri="{FF2B5EF4-FFF2-40B4-BE49-F238E27FC236}">
                <a16:creationId xmlns:a16="http://schemas.microsoft.com/office/drawing/2014/main" id="{08580613-D597-5839-3CCD-B5839D21473F}"/>
              </a:ext>
            </a:extLst>
          </p:cNvPr>
          <p:cNvPicPr>
            <a:picLocks noChangeAspect="1"/>
          </p:cNvPicPr>
          <p:nvPr/>
        </p:nvPicPr>
        <p:blipFill>
          <a:blip r:embed="rId5"/>
          <a:stretch>
            <a:fillRect/>
          </a:stretch>
        </p:blipFill>
        <p:spPr>
          <a:xfrm>
            <a:off x="622300" y="5765800"/>
            <a:ext cx="8840910" cy="1277722"/>
          </a:xfrm>
          <a:prstGeom prst="rect">
            <a:avLst/>
          </a:prstGeom>
        </p:spPr>
      </p:pic>
      <p:sp>
        <p:nvSpPr>
          <p:cNvPr id="10" name="TextBox 9">
            <a:extLst>
              <a:ext uri="{FF2B5EF4-FFF2-40B4-BE49-F238E27FC236}">
                <a16:creationId xmlns:a16="http://schemas.microsoft.com/office/drawing/2014/main" id="{73678EF6-7916-F5E0-01FA-5247AB8A83B3}"/>
              </a:ext>
            </a:extLst>
          </p:cNvPr>
          <p:cNvSpPr txBox="1"/>
          <p:nvPr/>
        </p:nvSpPr>
        <p:spPr>
          <a:xfrm>
            <a:off x="622300" y="5321444"/>
            <a:ext cx="5345722" cy="286425"/>
          </a:xfrm>
          <a:prstGeom prst="rect">
            <a:avLst/>
          </a:prstGeom>
          <a:noFill/>
        </p:spPr>
        <p:txBody>
          <a:bodyPr wrap="square">
            <a:spAutoFit/>
          </a:bodyPr>
          <a:lstStyle/>
          <a:p>
            <a:pPr>
              <a:lnSpc>
                <a:spcPts val="1425"/>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Split the loaded dataset into train, test sets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98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8C37BE-F92E-BC18-F86E-4C3BF4A28584}"/>
              </a:ext>
            </a:extLst>
          </p:cNvPr>
          <p:cNvSpPr txBox="1"/>
          <p:nvPr/>
        </p:nvSpPr>
        <p:spPr>
          <a:xfrm>
            <a:off x="884668" y="923010"/>
            <a:ext cx="5345722" cy="286425"/>
          </a:xfrm>
          <a:prstGeom prst="rect">
            <a:avLst/>
          </a:prstGeom>
          <a:noFill/>
        </p:spPr>
        <p:txBody>
          <a:bodyPr wrap="square">
            <a:spAutoFit/>
          </a:bodyPr>
          <a:lstStyle/>
          <a:p>
            <a:pPr>
              <a:lnSpc>
                <a:spcPts val="1425"/>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Define all layers in the </a:t>
            </a: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AlexNet</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CNN model:</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610EB117-B8E4-E6EA-7046-EF750CD5DEB9}"/>
              </a:ext>
            </a:extLst>
          </p:cNvPr>
          <p:cNvSpPr/>
          <p:nvPr/>
        </p:nvSpPr>
        <p:spPr>
          <a:xfrm>
            <a:off x="162178" y="137866"/>
            <a:ext cx="697230" cy="928357"/>
          </a:xfrm>
          <a:prstGeom prst="rect">
            <a:avLst/>
          </a:prstGeom>
          <a:blipFill>
            <a:blip r:embed="rId2" cstate="print"/>
            <a:stretch>
              <a:fillRect/>
            </a:stretch>
          </a:blipFill>
        </p:spPr>
        <p:txBody>
          <a:bodyPr wrap="square" lIns="0" tIns="0" rIns="0" bIns="0" rtlCol="0"/>
          <a:lstStyle/>
          <a:p>
            <a:endParaRPr dirty="0"/>
          </a:p>
        </p:txBody>
      </p:sp>
      <p:pic>
        <p:nvPicPr>
          <p:cNvPr id="7" name="Picture 6">
            <a:extLst>
              <a:ext uri="{FF2B5EF4-FFF2-40B4-BE49-F238E27FC236}">
                <a16:creationId xmlns:a16="http://schemas.microsoft.com/office/drawing/2014/main" id="{5EB0E634-B164-5324-02D6-19A226A21B31}"/>
              </a:ext>
            </a:extLst>
          </p:cNvPr>
          <p:cNvPicPr>
            <a:picLocks noChangeAspect="1"/>
          </p:cNvPicPr>
          <p:nvPr/>
        </p:nvPicPr>
        <p:blipFill>
          <a:blip r:embed="rId3"/>
          <a:stretch>
            <a:fillRect/>
          </a:stretch>
        </p:blipFill>
        <p:spPr>
          <a:xfrm>
            <a:off x="88900" y="1498600"/>
            <a:ext cx="5345722" cy="4413330"/>
          </a:xfrm>
          <a:prstGeom prst="rect">
            <a:avLst/>
          </a:prstGeom>
        </p:spPr>
      </p:pic>
      <p:pic>
        <p:nvPicPr>
          <p:cNvPr id="8" name="Picture 7">
            <a:extLst>
              <a:ext uri="{FF2B5EF4-FFF2-40B4-BE49-F238E27FC236}">
                <a16:creationId xmlns:a16="http://schemas.microsoft.com/office/drawing/2014/main" id="{87F794EF-A042-51BC-E926-301BA24E7226}"/>
              </a:ext>
            </a:extLst>
          </p:cNvPr>
          <p:cNvPicPr>
            <a:picLocks noChangeAspect="1"/>
          </p:cNvPicPr>
          <p:nvPr/>
        </p:nvPicPr>
        <p:blipFill>
          <a:blip r:embed="rId4"/>
          <a:stretch>
            <a:fillRect/>
          </a:stretch>
        </p:blipFill>
        <p:spPr>
          <a:xfrm>
            <a:off x="5491480" y="3098800"/>
            <a:ext cx="5113020" cy="4293870"/>
          </a:xfrm>
          <a:prstGeom prst="rect">
            <a:avLst/>
          </a:prstGeom>
        </p:spPr>
      </p:pic>
    </p:spTree>
    <p:extLst>
      <p:ext uri="{BB962C8B-B14F-4D97-AF65-F5344CB8AC3E}">
        <p14:creationId xmlns:p14="http://schemas.microsoft.com/office/powerpoint/2010/main" val="2463335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E3A047-03F7-8D82-4E30-3CB3D255FF33}"/>
              </a:ext>
            </a:extLst>
          </p:cNvPr>
          <p:cNvPicPr>
            <a:picLocks noChangeAspect="1"/>
          </p:cNvPicPr>
          <p:nvPr/>
        </p:nvPicPr>
        <p:blipFill rotWithShape="1">
          <a:blip r:embed="rId2"/>
          <a:srcRect r="12714"/>
          <a:stretch/>
        </p:blipFill>
        <p:spPr>
          <a:xfrm>
            <a:off x="551815" y="1193800"/>
            <a:ext cx="4185285" cy="4193540"/>
          </a:xfrm>
          <a:prstGeom prst="rect">
            <a:avLst/>
          </a:prstGeom>
        </p:spPr>
      </p:pic>
      <p:sp>
        <p:nvSpPr>
          <p:cNvPr id="5" name="object 2">
            <a:extLst>
              <a:ext uri="{FF2B5EF4-FFF2-40B4-BE49-F238E27FC236}">
                <a16:creationId xmlns:a16="http://schemas.microsoft.com/office/drawing/2014/main" id="{4811FEDC-F1E3-2CDE-0A5C-BE8E07664533}"/>
              </a:ext>
            </a:extLst>
          </p:cNvPr>
          <p:cNvSpPr/>
          <p:nvPr/>
        </p:nvSpPr>
        <p:spPr>
          <a:xfrm>
            <a:off x="162178" y="137866"/>
            <a:ext cx="697230" cy="928357"/>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5C6A0E52-148C-FEA5-99BB-0C8F6EE3B935}"/>
              </a:ext>
            </a:extLst>
          </p:cNvPr>
          <p:cNvPicPr>
            <a:picLocks noChangeAspect="1"/>
          </p:cNvPicPr>
          <p:nvPr/>
        </p:nvPicPr>
        <p:blipFill>
          <a:blip r:embed="rId4"/>
          <a:stretch>
            <a:fillRect/>
          </a:stretch>
        </p:blipFill>
        <p:spPr>
          <a:xfrm>
            <a:off x="5101220" y="660400"/>
            <a:ext cx="5067300" cy="4418965"/>
          </a:xfrm>
          <a:prstGeom prst="rect">
            <a:avLst/>
          </a:prstGeom>
        </p:spPr>
      </p:pic>
      <p:pic>
        <p:nvPicPr>
          <p:cNvPr id="7" name="Picture 6">
            <a:extLst>
              <a:ext uri="{FF2B5EF4-FFF2-40B4-BE49-F238E27FC236}">
                <a16:creationId xmlns:a16="http://schemas.microsoft.com/office/drawing/2014/main" id="{876936DF-203E-5120-E2BF-8B8021EE1F71}"/>
              </a:ext>
            </a:extLst>
          </p:cNvPr>
          <p:cNvPicPr>
            <a:picLocks noChangeAspect="1"/>
          </p:cNvPicPr>
          <p:nvPr/>
        </p:nvPicPr>
        <p:blipFill>
          <a:blip r:embed="rId5"/>
          <a:stretch>
            <a:fillRect/>
          </a:stretch>
        </p:blipFill>
        <p:spPr>
          <a:xfrm>
            <a:off x="4889500" y="5387340"/>
            <a:ext cx="4831473" cy="2046204"/>
          </a:xfrm>
          <a:prstGeom prst="rect">
            <a:avLst/>
          </a:prstGeom>
        </p:spPr>
      </p:pic>
    </p:spTree>
    <p:extLst>
      <p:ext uri="{BB962C8B-B14F-4D97-AF65-F5344CB8AC3E}">
        <p14:creationId xmlns:p14="http://schemas.microsoft.com/office/powerpoint/2010/main" val="1657552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940CD06-0DF7-327E-286B-B1A8A3AC2D59}"/>
              </a:ext>
            </a:extLst>
          </p:cNvPr>
          <p:cNvSpPr/>
          <p:nvPr/>
        </p:nvSpPr>
        <p:spPr>
          <a:xfrm>
            <a:off x="162178" y="137866"/>
            <a:ext cx="697230" cy="928357"/>
          </a:xfrm>
          <a:prstGeom prst="rect">
            <a:avLst/>
          </a:prstGeom>
          <a:blipFill>
            <a:blip r:embed="rId2" cstate="print"/>
            <a:stretch>
              <a:fillRect/>
            </a:stretch>
          </a:blipFill>
        </p:spPr>
        <p:txBody>
          <a:bodyPr wrap="square" lIns="0" tIns="0" rIns="0" bIns="0" rtlCol="0"/>
          <a:lstStyle/>
          <a:p>
            <a:endParaRPr dirty="0"/>
          </a:p>
        </p:txBody>
      </p:sp>
      <p:sp>
        <p:nvSpPr>
          <p:cNvPr id="7" name="TextBox 6">
            <a:extLst>
              <a:ext uri="{FF2B5EF4-FFF2-40B4-BE49-F238E27FC236}">
                <a16:creationId xmlns:a16="http://schemas.microsoft.com/office/drawing/2014/main" id="{9F8B979E-D174-0E8B-C4E8-5555EE3547CE}"/>
              </a:ext>
            </a:extLst>
          </p:cNvPr>
          <p:cNvSpPr txBox="1"/>
          <p:nvPr/>
        </p:nvSpPr>
        <p:spPr>
          <a:xfrm>
            <a:off x="535216" y="1089390"/>
            <a:ext cx="5345722"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220C0F3-7394-D4AE-B55D-296C5E4E5200}"/>
              </a:ext>
            </a:extLst>
          </p:cNvPr>
          <p:cNvPicPr>
            <a:picLocks noChangeAspect="1"/>
          </p:cNvPicPr>
          <p:nvPr/>
        </p:nvPicPr>
        <p:blipFill>
          <a:blip r:embed="rId3"/>
          <a:stretch>
            <a:fillRect/>
          </a:stretch>
        </p:blipFill>
        <p:spPr>
          <a:xfrm>
            <a:off x="317500" y="2032000"/>
            <a:ext cx="4891405" cy="4373880"/>
          </a:xfrm>
          <a:prstGeom prst="rect">
            <a:avLst/>
          </a:prstGeom>
        </p:spPr>
      </p:pic>
      <p:pic>
        <p:nvPicPr>
          <p:cNvPr id="9" name="Picture 8">
            <a:extLst>
              <a:ext uri="{FF2B5EF4-FFF2-40B4-BE49-F238E27FC236}">
                <a16:creationId xmlns:a16="http://schemas.microsoft.com/office/drawing/2014/main" id="{66E794C3-D6D6-6AAB-A72F-7B95D8E6FDDB}"/>
              </a:ext>
            </a:extLst>
          </p:cNvPr>
          <p:cNvPicPr>
            <a:picLocks noChangeAspect="1"/>
          </p:cNvPicPr>
          <p:nvPr/>
        </p:nvPicPr>
        <p:blipFill>
          <a:blip r:embed="rId4"/>
          <a:stretch>
            <a:fillRect/>
          </a:stretch>
        </p:blipFill>
        <p:spPr>
          <a:xfrm>
            <a:off x="5346700" y="2946400"/>
            <a:ext cx="5181600" cy="3459480"/>
          </a:xfrm>
          <a:prstGeom prst="rect">
            <a:avLst/>
          </a:prstGeom>
        </p:spPr>
      </p:pic>
    </p:spTree>
    <p:extLst>
      <p:ext uri="{BB962C8B-B14F-4D97-AF65-F5344CB8AC3E}">
        <p14:creationId xmlns:p14="http://schemas.microsoft.com/office/powerpoint/2010/main" val="374339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C70E9BF-99C8-0DD0-C32C-652A3F513843}"/>
              </a:ext>
            </a:extLst>
          </p:cNvPr>
          <p:cNvSpPr/>
          <p:nvPr/>
        </p:nvSpPr>
        <p:spPr>
          <a:xfrm>
            <a:off x="162178" y="137866"/>
            <a:ext cx="697230" cy="928357"/>
          </a:xfrm>
          <a:prstGeom prst="rect">
            <a:avLst/>
          </a:prstGeom>
          <a:blipFill>
            <a:blip r:embed="rId2" cstate="print"/>
            <a:stretch>
              <a:fillRect/>
            </a:stretch>
          </a:blipFill>
        </p:spPr>
        <p:txBody>
          <a:bodyPr wrap="square" lIns="0" tIns="0" rIns="0" bIns="0" rtlCol="0"/>
          <a:lstStyle/>
          <a:p>
            <a:endParaRPr dirty="0"/>
          </a:p>
        </p:txBody>
      </p:sp>
      <p:pic>
        <p:nvPicPr>
          <p:cNvPr id="7" name="Picture 6">
            <a:extLst>
              <a:ext uri="{FF2B5EF4-FFF2-40B4-BE49-F238E27FC236}">
                <a16:creationId xmlns:a16="http://schemas.microsoft.com/office/drawing/2014/main" id="{96D9259C-C85D-BFB6-F151-4DBE4CCA0D48}"/>
              </a:ext>
            </a:extLst>
          </p:cNvPr>
          <p:cNvPicPr>
            <a:picLocks noChangeAspect="1"/>
          </p:cNvPicPr>
          <p:nvPr/>
        </p:nvPicPr>
        <p:blipFill>
          <a:blip r:embed="rId3"/>
          <a:stretch>
            <a:fillRect/>
          </a:stretch>
        </p:blipFill>
        <p:spPr>
          <a:xfrm>
            <a:off x="537728" y="1727200"/>
            <a:ext cx="5082540" cy="4435475"/>
          </a:xfrm>
          <a:prstGeom prst="rect">
            <a:avLst/>
          </a:prstGeom>
        </p:spPr>
      </p:pic>
      <p:pic>
        <p:nvPicPr>
          <p:cNvPr id="8" name="Picture 7">
            <a:extLst>
              <a:ext uri="{FF2B5EF4-FFF2-40B4-BE49-F238E27FC236}">
                <a16:creationId xmlns:a16="http://schemas.microsoft.com/office/drawing/2014/main" id="{2A5037E5-7BF8-3FAC-AB68-889513B166BD}"/>
              </a:ext>
            </a:extLst>
          </p:cNvPr>
          <p:cNvPicPr>
            <a:picLocks noChangeAspect="1"/>
          </p:cNvPicPr>
          <p:nvPr/>
        </p:nvPicPr>
        <p:blipFill>
          <a:blip r:embed="rId4"/>
          <a:stretch>
            <a:fillRect/>
          </a:stretch>
        </p:blipFill>
        <p:spPr>
          <a:xfrm>
            <a:off x="5803900" y="2641917"/>
            <a:ext cx="4625340" cy="2606040"/>
          </a:xfrm>
          <a:prstGeom prst="rect">
            <a:avLst/>
          </a:prstGeom>
        </p:spPr>
      </p:pic>
    </p:spTree>
    <p:extLst>
      <p:ext uri="{BB962C8B-B14F-4D97-AF65-F5344CB8AC3E}">
        <p14:creationId xmlns:p14="http://schemas.microsoft.com/office/powerpoint/2010/main" val="1595715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77AF-A218-889B-E7B9-8CDD19DBFEA4}"/>
              </a:ext>
            </a:extLst>
          </p:cNvPr>
          <p:cNvSpPr>
            <a:spLocks noGrp="1"/>
          </p:cNvSpPr>
          <p:nvPr>
            <p:ph type="title"/>
          </p:nvPr>
        </p:nvSpPr>
        <p:spPr>
          <a:xfrm>
            <a:off x="1898650" y="635336"/>
            <a:ext cx="6592316" cy="430887"/>
          </a:xfrm>
        </p:spPr>
        <p:txBody>
          <a:bodyPr/>
          <a:lstStyle/>
          <a:p>
            <a:pPr algn="ctr"/>
            <a:r>
              <a:rPr lang="en-IN" sz="2800" dirty="0">
                <a:latin typeface="Times New Roman" panose="02020603050405020304" pitchFamily="18" charset="0"/>
                <a:cs typeface="Times New Roman" panose="02020603050405020304" pitchFamily="18" charset="0"/>
              </a:rPr>
              <a:t>Results</a:t>
            </a:r>
          </a:p>
        </p:txBody>
      </p:sp>
      <p:sp>
        <p:nvSpPr>
          <p:cNvPr id="4" name="object 2">
            <a:extLst>
              <a:ext uri="{FF2B5EF4-FFF2-40B4-BE49-F238E27FC236}">
                <a16:creationId xmlns:a16="http://schemas.microsoft.com/office/drawing/2014/main" id="{9F312211-96A5-709D-9850-EBA8FA5EDA27}"/>
              </a:ext>
            </a:extLst>
          </p:cNvPr>
          <p:cNvSpPr/>
          <p:nvPr/>
        </p:nvSpPr>
        <p:spPr>
          <a:xfrm>
            <a:off x="162178" y="137866"/>
            <a:ext cx="697230" cy="928357"/>
          </a:xfrm>
          <a:prstGeom prst="rect">
            <a:avLst/>
          </a:prstGeom>
          <a:blipFill>
            <a:blip r:embed="rId2" cstate="print"/>
            <a:stretch>
              <a:fillRect/>
            </a:stretch>
          </a:blipFill>
        </p:spPr>
        <p:txBody>
          <a:bodyPr wrap="square" lIns="0" tIns="0" rIns="0" bIns="0" rtlCol="0"/>
          <a:lstStyle/>
          <a:p>
            <a:endParaRPr dirty="0"/>
          </a:p>
        </p:txBody>
      </p:sp>
      <p:pic>
        <p:nvPicPr>
          <p:cNvPr id="8" name="Picture 7">
            <a:extLst>
              <a:ext uri="{FF2B5EF4-FFF2-40B4-BE49-F238E27FC236}">
                <a16:creationId xmlns:a16="http://schemas.microsoft.com/office/drawing/2014/main" id="{642B18C0-CE45-144B-57F7-A345B6C25352}"/>
              </a:ext>
            </a:extLst>
          </p:cNvPr>
          <p:cNvPicPr>
            <a:picLocks noChangeAspect="1"/>
          </p:cNvPicPr>
          <p:nvPr/>
        </p:nvPicPr>
        <p:blipFill>
          <a:blip r:embed="rId3"/>
          <a:stretch>
            <a:fillRect/>
          </a:stretch>
        </p:blipFill>
        <p:spPr>
          <a:xfrm>
            <a:off x="907141" y="2094649"/>
            <a:ext cx="1790700" cy="3040380"/>
          </a:xfrm>
          <a:prstGeom prst="rect">
            <a:avLst/>
          </a:prstGeom>
        </p:spPr>
      </p:pic>
      <p:sp>
        <p:nvSpPr>
          <p:cNvPr id="10" name="TextBox 9">
            <a:extLst>
              <a:ext uri="{FF2B5EF4-FFF2-40B4-BE49-F238E27FC236}">
                <a16:creationId xmlns:a16="http://schemas.microsoft.com/office/drawing/2014/main" id="{76072583-AA9E-0FB0-320A-0F9706A7E0F6}"/>
              </a:ext>
            </a:extLst>
          </p:cNvPr>
          <p:cNvSpPr txBox="1"/>
          <p:nvPr/>
        </p:nvSpPr>
        <p:spPr>
          <a:xfrm>
            <a:off x="887181" y="1582369"/>
            <a:ext cx="5345722" cy="390684"/>
          </a:xfrm>
          <a:prstGeom prst="rect">
            <a:avLst/>
          </a:prstGeom>
          <a:noFill/>
        </p:spPr>
        <p:txBody>
          <a:bodyPr wrap="square">
            <a:spAutoFit/>
          </a:bodyPr>
          <a:lstStyle/>
          <a:p>
            <a:pPr algn="just">
              <a:lnSpc>
                <a:spcPct val="115000"/>
              </a:lnSpc>
              <a:spcAft>
                <a:spcPts val="10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Input silent video:</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0F80810-441D-9C64-A188-5FD9388344C4}"/>
              </a:ext>
            </a:extLst>
          </p:cNvPr>
          <p:cNvPicPr>
            <a:picLocks noChangeAspect="1"/>
          </p:cNvPicPr>
          <p:nvPr/>
        </p:nvPicPr>
        <p:blipFill>
          <a:blip r:embed="rId4"/>
          <a:stretch>
            <a:fillRect/>
          </a:stretch>
        </p:blipFill>
        <p:spPr>
          <a:xfrm>
            <a:off x="4508500" y="1650755"/>
            <a:ext cx="5699125" cy="2317115"/>
          </a:xfrm>
          <a:prstGeom prst="rect">
            <a:avLst/>
          </a:prstGeom>
        </p:spPr>
      </p:pic>
      <p:sp>
        <p:nvSpPr>
          <p:cNvPr id="13" name="TextBox 12">
            <a:extLst>
              <a:ext uri="{FF2B5EF4-FFF2-40B4-BE49-F238E27FC236}">
                <a16:creationId xmlns:a16="http://schemas.microsoft.com/office/drawing/2014/main" id="{23480135-4695-83F7-F802-599232B48A8F}"/>
              </a:ext>
            </a:extLst>
          </p:cNvPr>
          <p:cNvSpPr txBox="1"/>
          <p:nvPr/>
        </p:nvSpPr>
        <p:spPr>
          <a:xfrm>
            <a:off x="6032500" y="3949001"/>
            <a:ext cx="534572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Frames converted from video</a:t>
            </a:r>
            <a:endParaRPr lang="en-IN" dirty="0"/>
          </a:p>
        </p:txBody>
      </p:sp>
      <p:pic>
        <p:nvPicPr>
          <p:cNvPr id="14" name="Picture 13">
            <a:extLst>
              <a:ext uri="{FF2B5EF4-FFF2-40B4-BE49-F238E27FC236}">
                <a16:creationId xmlns:a16="http://schemas.microsoft.com/office/drawing/2014/main" id="{78465EAA-C9AC-CB24-C227-6CD18AAB034B}"/>
              </a:ext>
            </a:extLst>
          </p:cNvPr>
          <p:cNvPicPr>
            <a:picLocks noChangeAspect="1"/>
          </p:cNvPicPr>
          <p:nvPr/>
        </p:nvPicPr>
        <p:blipFill>
          <a:blip r:embed="rId5"/>
          <a:stretch>
            <a:fillRect/>
          </a:stretch>
        </p:blipFill>
        <p:spPr>
          <a:xfrm>
            <a:off x="855361" y="5413520"/>
            <a:ext cx="3357245" cy="1546860"/>
          </a:xfrm>
          <a:prstGeom prst="rect">
            <a:avLst/>
          </a:prstGeom>
        </p:spPr>
      </p:pic>
      <p:sp>
        <p:nvSpPr>
          <p:cNvPr id="16" name="TextBox 15">
            <a:extLst>
              <a:ext uri="{FF2B5EF4-FFF2-40B4-BE49-F238E27FC236}">
                <a16:creationId xmlns:a16="http://schemas.microsoft.com/office/drawing/2014/main" id="{A8407348-32CE-17F0-5EE2-CE2E357D0465}"/>
              </a:ext>
            </a:extLst>
          </p:cNvPr>
          <p:cNvSpPr txBox="1"/>
          <p:nvPr/>
        </p:nvSpPr>
        <p:spPr>
          <a:xfrm>
            <a:off x="635972" y="6966801"/>
            <a:ext cx="5687366" cy="390684"/>
          </a:xfrm>
          <a:prstGeom prst="rect">
            <a:avLst/>
          </a:prstGeom>
          <a:noFill/>
        </p:spPr>
        <p:txBody>
          <a:bodyPr wrap="square">
            <a:spAutoFit/>
          </a:bodyPr>
          <a:lstStyle/>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Lip movements generated from frames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7" name="Picture 16" descr="A screenshot of a computer&#10;&#10;Description automatically generated with medium confidence">
            <a:extLst>
              <a:ext uri="{FF2B5EF4-FFF2-40B4-BE49-F238E27FC236}">
                <a16:creationId xmlns:a16="http://schemas.microsoft.com/office/drawing/2014/main" id="{7A31C72F-6CD6-A9D4-839F-D15A2E9774F2}"/>
              </a:ext>
            </a:extLst>
          </p:cNvPr>
          <p:cNvPicPr>
            <a:picLocks noChangeAspect="1"/>
          </p:cNvPicPr>
          <p:nvPr/>
        </p:nvPicPr>
        <p:blipFill>
          <a:blip r:embed="rId6"/>
          <a:stretch>
            <a:fillRect/>
          </a:stretch>
        </p:blipFill>
        <p:spPr>
          <a:xfrm>
            <a:off x="5803900" y="4713562"/>
            <a:ext cx="3855720" cy="1858010"/>
          </a:xfrm>
          <a:prstGeom prst="rect">
            <a:avLst/>
          </a:prstGeom>
        </p:spPr>
      </p:pic>
      <p:sp>
        <p:nvSpPr>
          <p:cNvPr id="19" name="TextBox 18">
            <a:extLst>
              <a:ext uri="{FF2B5EF4-FFF2-40B4-BE49-F238E27FC236}">
                <a16:creationId xmlns:a16="http://schemas.microsoft.com/office/drawing/2014/main" id="{D9330DB6-08EB-46B0-52E7-CFE3C83B8D3B}"/>
              </a:ext>
            </a:extLst>
          </p:cNvPr>
          <p:cNvSpPr txBox="1"/>
          <p:nvPr/>
        </p:nvSpPr>
        <p:spPr>
          <a:xfrm>
            <a:off x="7352056" y="6771459"/>
            <a:ext cx="5687366" cy="390684"/>
          </a:xfrm>
          <a:prstGeom prst="rect">
            <a:avLst/>
          </a:prstGeom>
          <a:noFill/>
        </p:spPr>
        <p:txBody>
          <a:bodyPr wrap="square">
            <a:spAutoFit/>
          </a:bodyPr>
          <a:lstStyle/>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Output Audio file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45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5100" y="1555426"/>
            <a:ext cx="2215515" cy="452120"/>
          </a:xfrm>
          <a:prstGeom prst="rect">
            <a:avLst/>
          </a:prstGeom>
        </p:spPr>
        <p:txBody>
          <a:bodyPr vert="horz" wrap="square" lIns="0" tIns="12065" rIns="0" bIns="0" rtlCol="0">
            <a:spAutoFit/>
          </a:bodyPr>
          <a:lstStyle/>
          <a:p>
            <a:pPr marL="12700" algn="ctr">
              <a:lnSpc>
                <a:spcPct val="100000"/>
              </a:lnSpc>
              <a:spcBef>
                <a:spcPts val="95"/>
              </a:spcBef>
            </a:pPr>
            <a:r>
              <a:rPr sz="2800" spc="-5" dirty="0">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28775" y="2654934"/>
            <a:ext cx="8652510" cy="2610485"/>
          </a:xfrm>
          <a:prstGeom prst="rect">
            <a:avLst/>
          </a:prstGeom>
        </p:spPr>
        <p:txBody>
          <a:bodyPr vert="horz" wrap="square" lIns="0" tIns="7620" rIns="0" bIns="0" rtlCol="0">
            <a:spAutoFit/>
          </a:bodyPr>
          <a:lstStyle/>
          <a:p>
            <a:pPr marL="242570" marR="5080" indent="-229235">
              <a:lnSpc>
                <a:spcPct val="101699"/>
              </a:lnSpc>
              <a:spcBef>
                <a:spcPts val="60"/>
              </a:spcBef>
              <a:buFont typeface="Symbol"/>
              <a:buChar char=""/>
              <a:tabLst>
                <a:tab pos="243204" algn="l"/>
              </a:tabLst>
            </a:pPr>
            <a:r>
              <a:rPr sz="1800" spc="-5" dirty="0">
                <a:latin typeface="Times New Roman"/>
                <a:cs typeface="Times New Roman"/>
              </a:rPr>
              <a:t>Humans</a:t>
            </a:r>
            <a:r>
              <a:rPr sz="1800" spc="-45" dirty="0">
                <a:latin typeface="Times New Roman"/>
                <a:cs typeface="Times New Roman"/>
              </a:rPr>
              <a:t> </a:t>
            </a:r>
            <a:r>
              <a:rPr sz="1800" dirty="0">
                <a:latin typeface="Times New Roman"/>
                <a:cs typeface="Times New Roman"/>
              </a:rPr>
              <a:t>tend</a:t>
            </a:r>
            <a:r>
              <a:rPr sz="1800" spc="-40" dirty="0">
                <a:latin typeface="Times New Roman"/>
                <a:cs typeface="Times New Roman"/>
              </a:rPr>
              <a:t> </a:t>
            </a:r>
            <a:r>
              <a:rPr sz="1800" dirty="0">
                <a:latin typeface="Times New Roman"/>
                <a:cs typeface="Times New Roman"/>
              </a:rPr>
              <a:t>to</a:t>
            </a:r>
            <a:r>
              <a:rPr sz="1800" spc="-65" dirty="0">
                <a:latin typeface="Times New Roman"/>
                <a:cs typeface="Times New Roman"/>
              </a:rPr>
              <a:t> </a:t>
            </a:r>
            <a:r>
              <a:rPr sz="1800" spc="-5" dirty="0">
                <a:latin typeface="Times New Roman"/>
                <a:cs typeface="Times New Roman"/>
              </a:rPr>
              <a:t>infer</a:t>
            </a:r>
            <a:r>
              <a:rPr sz="1800" spc="-35" dirty="0">
                <a:latin typeface="Times New Roman"/>
                <a:cs typeface="Times New Roman"/>
              </a:rPr>
              <a:t> </a:t>
            </a:r>
            <a:r>
              <a:rPr sz="1800" spc="-5" dirty="0">
                <a:latin typeface="Times New Roman"/>
                <a:cs typeface="Times New Roman"/>
              </a:rPr>
              <a:t>parts</a:t>
            </a:r>
            <a:r>
              <a:rPr sz="1800" spc="-45" dirty="0">
                <a:latin typeface="Times New Roman"/>
                <a:cs typeface="Times New Roman"/>
              </a:rPr>
              <a:t> </a:t>
            </a:r>
            <a:r>
              <a:rPr sz="1800" dirty="0">
                <a:latin typeface="Times New Roman"/>
                <a:cs typeface="Times New Roman"/>
              </a:rPr>
              <a:t>of</a:t>
            </a:r>
            <a:r>
              <a:rPr sz="1800" spc="-50" dirty="0">
                <a:latin typeface="Times New Roman"/>
                <a:cs typeface="Times New Roman"/>
              </a:rPr>
              <a:t> </a:t>
            </a:r>
            <a:r>
              <a:rPr sz="1800" spc="-5" dirty="0">
                <a:latin typeface="Times New Roman"/>
                <a:cs typeface="Times New Roman"/>
              </a:rPr>
              <a:t>the</a:t>
            </a:r>
            <a:r>
              <a:rPr sz="1800" spc="-45" dirty="0">
                <a:latin typeface="Times New Roman"/>
                <a:cs typeface="Times New Roman"/>
              </a:rPr>
              <a:t> </a:t>
            </a:r>
            <a:r>
              <a:rPr sz="1800" spc="-5" dirty="0">
                <a:latin typeface="Times New Roman"/>
                <a:cs typeface="Times New Roman"/>
              </a:rPr>
              <a:t>conversation</a:t>
            </a:r>
            <a:r>
              <a:rPr sz="1800" spc="-35" dirty="0">
                <a:latin typeface="Times New Roman"/>
                <a:cs typeface="Times New Roman"/>
              </a:rPr>
              <a:t> </a:t>
            </a:r>
            <a:r>
              <a:rPr sz="1800" spc="-5" dirty="0">
                <a:latin typeface="Times New Roman"/>
                <a:cs typeface="Times New Roman"/>
              </a:rPr>
              <a:t>from</a:t>
            </a:r>
            <a:r>
              <a:rPr sz="1800" spc="-50" dirty="0">
                <a:latin typeface="Times New Roman"/>
                <a:cs typeface="Times New Roman"/>
              </a:rPr>
              <a:t> </a:t>
            </a:r>
            <a:r>
              <a:rPr sz="1800" dirty="0">
                <a:latin typeface="Times New Roman"/>
                <a:cs typeface="Times New Roman"/>
              </a:rPr>
              <a:t>lip</a:t>
            </a:r>
            <a:r>
              <a:rPr sz="1800" spc="-40" dirty="0">
                <a:latin typeface="Times New Roman"/>
                <a:cs typeface="Times New Roman"/>
              </a:rPr>
              <a:t> </a:t>
            </a:r>
            <a:r>
              <a:rPr sz="1800" spc="-5" dirty="0">
                <a:latin typeface="Times New Roman"/>
                <a:cs typeface="Times New Roman"/>
              </a:rPr>
              <a:t>movements</a:t>
            </a:r>
            <a:r>
              <a:rPr sz="1800" spc="-50" dirty="0">
                <a:latin typeface="Times New Roman"/>
                <a:cs typeface="Times New Roman"/>
              </a:rPr>
              <a:t> </a:t>
            </a:r>
            <a:r>
              <a:rPr sz="1800" dirty="0">
                <a:latin typeface="Times New Roman"/>
                <a:cs typeface="Times New Roman"/>
              </a:rPr>
              <a:t>when</a:t>
            </a:r>
            <a:r>
              <a:rPr sz="1800" spc="-40" dirty="0">
                <a:latin typeface="Times New Roman"/>
                <a:cs typeface="Times New Roman"/>
              </a:rPr>
              <a:t> </a:t>
            </a:r>
            <a:r>
              <a:rPr sz="1800" dirty="0">
                <a:latin typeface="Times New Roman"/>
                <a:cs typeface="Times New Roman"/>
              </a:rPr>
              <a:t>speech</a:t>
            </a:r>
            <a:r>
              <a:rPr sz="1800" spc="-30" dirty="0">
                <a:latin typeface="Times New Roman"/>
                <a:cs typeface="Times New Roman"/>
              </a:rPr>
              <a:t> </a:t>
            </a:r>
            <a:r>
              <a:rPr sz="1800" spc="-5" dirty="0">
                <a:latin typeface="Times New Roman"/>
                <a:cs typeface="Times New Roman"/>
              </a:rPr>
              <a:t>is</a:t>
            </a:r>
            <a:r>
              <a:rPr sz="1800" spc="-70" dirty="0">
                <a:latin typeface="Times New Roman"/>
                <a:cs typeface="Times New Roman"/>
              </a:rPr>
              <a:t> </a:t>
            </a:r>
            <a:r>
              <a:rPr sz="1800" dirty="0">
                <a:latin typeface="Times New Roman"/>
                <a:cs typeface="Times New Roman"/>
              </a:rPr>
              <a:t>absent</a:t>
            </a:r>
            <a:r>
              <a:rPr sz="1800" spc="-45" dirty="0">
                <a:latin typeface="Times New Roman"/>
                <a:cs typeface="Times New Roman"/>
              </a:rPr>
              <a:t> </a:t>
            </a:r>
            <a:r>
              <a:rPr sz="1800" dirty="0">
                <a:latin typeface="Times New Roman"/>
                <a:cs typeface="Times New Roman"/>
              </a:rPr>
              <a:t>or  corrupted </a:t>
            </a:r>
            <a:r>
              <a:rPr sz="1800" spc="-10" dirty="0">
                <a:latin typeface="Times New Roman"/>
                <a:cs typeface="Times New Roman"/>
              </a:rPr>
              <a:t>by </a:t>
            </a:r>
            <a:r>
              <a:rPr sz="1800" dirty="0">
                <a:latin typeface="Times New Roman"/>
                <a:cs typeface="Times New Roman"/>
              </a:rPr>
              <a:t>external</a:t>
            </a:r>
            <a:r>
              <a:rPr sz="1800" spc="-20" dirty="0">
                <a:latin typeface="Times New Roman"/>
                <a:cs typeface="Times New Roman"/>
              </a:rPr>
              <a:t> </a:t>
            </a:r>
            <a:r>
              <a:rPr sz="1800" spc="-5" dirty="0">
                <a:latin typeface="Times New Roman"/>
                <a:cs typeface="Times New Roman"/>
              </a:rPr>
              <a:t>noise.</a:t>
            </a:r>
            <a:endParaRPr sz="1800">
              <a:latin typeface="Times New Roman"/>
              <a:cs typeface="Times New Roman"/>
            </a:endParaRPr>
          </a:p>
          <a:p>
            <a:pPr>
              <a:lnSpc>
                <a:spcPct val="100000"/>
              </a:lnSpc>
              <a:spcBef>
                <a:spcPts val="20"/>
              </a:spcBef>
              <a:buFont typeface="Symbol"/>
              <a:buChar char=""/>
            </a:pPr>
            <a:endParaRPr sz="2100">
              <a:latin typeface="Times New Roman"/>
              <a:cs typeface="Times New Roman"/>
            </a:endParaRPr>
          </a:p>
          <a:p>
            <a:pPr marL="242570" indent="-230504">
              <a:lnSpc>
                <a:spcPct val="100000"/>
              </a:lnSpc>
              <a:spcBef>
                <a:spcPts val="5"/>
              </a:spcBef>
              <a:buFont typeface="Symbol"/>
              <a:buChar char=""/>
              <a:tabLst>
                <a:tab pos="243204" algn="l"/>
              </a:tabLst>
            </a:pPr>
            <a:r>
              <a:rPr sz="1800" spc="-5" dirty="0">
                <a:latin typeface="Times New Roman"/>
                <a:cs typeface="Times New Roman"/>
              </a:rPr>
              <a:t>Due </a:t>
            </a:r>
            <a:r>
              <a:rPr sz="1800" dirty="0">
                <a:latin typeface="Times New Roman"/>
                <a:cs typeface="Times New Roman"/>
              </a:rPr>
              <a:t>to </a:t>
            </a:r>
            <a:r>
              <a:rPr sz="1800" spc="-5" dirty="0">
                <a:latin typeface="Times New Roman"/>
                <a:cs typeface="Times New Roman"/>
              </a:rPr>
              <a:t>internet </a:t>
            </a:r>
            <a:r>
              <a:rPr sz="1800" dirty="0">
                <a:latin typeface="Times New Roman"/>
                <a:cs typeface="Times New Roman"/>
              </a:rPr>
              <a:t>connection </a:t>
            </a:r>
            <a:r>
              <a:rPr sz="1800" spc="-5" dirty="0">
                <a:latin typeface="Times New Roman"/>
                <a:cs typeface="Times New Roman"/>
              </a:rPr>
              <a:t>the speech </a:t>
            </a:r>
            <a:r>
              <a:rPr sz="1800" spc="-10" dirty="0">
                <a:latin typeface="Times New Roman"/>
                <a:cs typeface="Times New Roman"/>
              </a:rPr>
              <a:t>may </a:t>
            </a:r>
            <a:r>
              <a:rPr sz="1800" spc="-5" dirty="0">
                <a:latin typeface="Times New Roman"/>
                <a:cs typeface="Times New Roman"/>
              </a:rPr>
              <a:t>get disrupted will </a:t>
            </a:r>
            <a:r>
              <a:rPr sz="1800" dirty="0">
                <a:latin typeface="Times New Roman"/>
                <a:cs typeface="Times New Roman"/>
              </a:rPr>
              <a:t>can </a:t>
            </a:r>
            <a:r>
              <a:rPr sz="1800" spc="-5" dirty="0">
                <a:latin typeface="Times New Roman"/>
                <a:cs typeface="Times New Roman"/>
              </a:rPr>
              <a:t>lead loss </a:t>
            </a:r>
            <a:r>
              <a:rPr sz="1800" dirty="0">
                <a:latin typeface="Times New Roman"/>
                <a:cs typeface="Times New Roman"/>
              </a:rPr>
              <a:t>of</a:t>
            </a:r>
            <a:r>
              <a:rPr sz="1800" spc="110" dirty="0">
                <a:latin typeface="Times New Roman"/>
                <a:cs typeface="Times New Roman"/>
              </a:rPr>
              <a:t> </a:t>
            </a:r>
            <a:r>
              <a:rPr sz="1800" spc="-5" dirty="0">
                <a:latin typeface="Times New Roman"/>
                <a:cs typeface="Times New Roman"/>
              </a:rPr>
              <a:t>information.</a:t>
            </a:r>
            <a:endParaRPr sz="1800">
              <a:latin typeface="Times New Roman"/>
              <a:cs typeface="Times New Roman"/>
            </a:endParaRPr>
          </a:p>
          <a:p>
            <a:pPr>
              <a:lnSpc>
                <a:spcPct val="100000"/>
              </a:lnSpc>
              <a:spcBef>
                <a:spcPts val="30"/>
              </a:spcBef>
              <a:buFont typeface="Symbol"/>
              <a:buChar char=""/>
            </a:pPr>
            <a:endParaRPr sz="2050">
              <a:latin typeface="Times New Roman"/>
              <a:cs typeface="Times New Roman"/>
            </a:endParaRPr>
          </a:p>
          <a:p>
            <a:pPr marL="242570" marR="280670" indent="-229235">
              <a:lnSpc>
                <a:spcPct val="102200"/>
              </a:lnSpc>
              <a:buFont typeface="Symbol"/>
              <a:buChar char=""/>
              <a:tabLst>
                <a:tab pos="243204" algn="l"/>
              </a:tabLst>
            </a:pPr>
            <a:r>
              <a:rPr sz="1800" dirty="0">
                <a:latin typeface="Times New Roman"/>
                <a:cs typeface="Times New Roman"/>
              </a:rPr>
              <a:t>In CC Cameras even if </a:t>
            </a:r>
            <a:r>
              <a:rPr sz="1800" spc="-5" dirty="0">
                <a:latin typeface="Times New Roman"/>
                <a:cs typeface="Times New Roman"/>
              </a:rPr>
              <a:t>we have </a:t>
            </a:r>
            <a:r>
              <a:rPr sz="1800" dirty="0">
                <a:latin typeface="Times New Roman"/>
                <a:cs typeface="Times New Roman"/>
              </a:rPr>
              <a:t>the </a:t>
            </a:r>
            <a:r>
              <a:rPr sz="1800" spc="-5" dirty="0">
                <a:latin typeface="Times New Roman"/>
                <a:cs typeface="Times New Roman"/>
              </a:rPr>
              <a:t>option </a:t>
            </a:r>
            <a:r>
              <a:rPr sz="1800" dirty="0">
                <a:latin typeface="Times New Roman"/>
                <a:cs typeface="Times New Roman"/>
              </a:rPr>
              <a:t>to </a:t>
            </a:r>
            <a:r>
              <a:rPr sz="1800" spc="-5" dirty="0">
                <a:latin typeface="Times New Roman"/>
                <a:cs typeface="Times New Roman"/>
              </a:rPr>
              <a:t>record </a:t>
            </a:r>
            <a:r>
              <a:rPr sz="1800" dirty="0">
                <a:latin typeface="Times New Roman"/>
                <a:cs typeface="Times New Roman"/>
              </a:rPr>
              <a:t>audio it </a:t>
            </a:r>
            <a:r>
              <a:rPr sz="1800" spc="-10" dirty="0">
                <a:latin typeface="Times New Roman"/>
                <a:cs typeface="Times New Roman"/>
              </a:rPr>
              <a:t>may </a:t>
            </a:r>
            <a:r>
              <a:rPr sz="1800" dirty="0">
                <a:latin typeface="Times New Roman"/>
                <a:cs typeface="Times New Roman"/>
              </a:rPr>
              <a:t>not </a:t>
            </a:r>
            <a:r>
              <a:rPr sz="1800" spc="-10" dirty="0">
                <a:latin typeface="Times New Roman"/>
                <a:cs typeface="Times New Roman"/>
              </a:rPr>
              <a:t>be </a:t>
            </a:r>
            <a:r>
              <a:rPr sz="1800" spc="-5" dirty="0">
                <a:latin typeface="Times New Roman"/>
                <a:cs typeface="Times New Roman"/>
              </a:rPr>
              <a:t>accurate </a:t>
            </a:r>
            <a:r>
              <a:rPr sz="1800" dirty="0">
                <a:latin typeface="Times New Roman"/>
                <a:cs typeface="Times New Roman"/>
              </a:rPr>
              <a:t>and </a:t>
            </a:r>
            <a:r>
              <a:rPr sz="1800" spc="-5" dirty="0">
                <a:latin typeface="Times New Roman"/>
                <a:cs typeface="Times New Roman"/>
              </a:rPr>
              <a:t>the  </a:t>
            </a:r>
            <a:r>
              <a:rPr sz="1800" dirty="0">
                <a:latin typeface="Times New Roman"/>
                <a:cs typeface="Times New Roman"/>
              </a:rPr>
              <a:t>audio </a:t>
            </a:r>
            <a:r>
              <a:rPr sz="1800" spc="-5" dirty="0">
                <a:latin typeface="Times New Roman"/>
                <a:cs typeface="Times New Roman"/>
              </a:rPr>
              <a:t>will not </a:t>
            </a:r>
            <a:r>
              <a:rPr sz="1800" spc="-10" dirty="0">
                <a:latin typeface="Times New Roman"/>
                <a:cs typeface="Times New Roman"/>
              </a:rPr>
              <a:t>be </a:t>
            </a:r>
            <a:r>
              <a:rPr sz="1800" dirty="0">
                <a:latin typeface="Times New Roman"/>
                <a:cs typeface="Times New Roman"/>
              </a:rPr>
              <a:t>clear for </a:t>
            </a:r>
            <a:r>
              <a:rPr sz="1800" spc="-5" dirty="0">
                <a:latin typeface="Times New Roman"/>
                <a:cs typeface="Times New Roman"/>
              </a:rPr>
              <a:t>people </a:t>
            </a:r>
            <a:r>
              <a:rPr sz="1800" dirty="0">
                <a:latin typeface="Times New Roman"/>
                <a:cs typeface="Times New Roman"/>
              </a:rPr>
              <a:t>distant from</a:t>
            </a:r>
            <a:r>
              <a:rPr sz="1800" spc="-10" dirty="0">
                <a:latin typeface="Times New Roman"/>
                <a:cs typeface="Times New Roman"/>
              </a:rPr>
              <a:t> </a:t>
            </a:r>
            <a:r>
              <a:rPr sz="1800" dirty="0">
                <a:latin typeface="Times New Roman"/>
                <a:cs typeface="Times New Roman"/>
              </a:rPr>
              <a:t>it.</a:t>
            </a:r>
            <a:endParaRPr sz="1800">
              <a:latin typeface="Times New Roman"/>
              <a:cs typeface="Times New Roman"/>
            </a:endParaRPr>
          </a:p>
          <a:p>
            <a:pPr>
              <a:lnSpc>
                <a:spcPct val="100000"/>
              </a:lnSpc>
              <a:spcBef>
                <a:spcPts val="20"/>
              </a:spcBef>
              <a:buFont typeface="Symbol"/>
              <a:buChar char=""/>
            </a:pPr>
            <a:endParaRPr sz="2100">
              <a:latin typeface="Times New Roman"/>
              <a:cs typeface="Times New Roman"/>
            </a:endParaRPr>
          </a:p>
          <a:p>
            <a:pPr marL="242570" indent="-230504">
              <a:lnSpc>
                <a:spcPct val="100000"/>
              </a:lnSpc>
              <a:buFont typeface="Symbol"/>
              <a:buChar char=""/>
              <a:tabLst>
                <a:tab pos="243204" algn="l"/>
              </a:tabLst>
            </a:pPr>
            <a:r>
              <a:rPr sz="1800" spc="-5" dirty="0">
                <a:latin typeface="Times New Roman"/>
                <a:cs typeface="Times New Roman"/>
              </a:rPr>
              <a:t>Due </a:t>
            </a:r>
            <a:r>
              <a:rPr sz="1800" dirty="0">
                <a:latin typeface="Times New Roman"/>
                <a:cs typeface="Times New Roman"/>
              </a:rPr>
              <a:t>to </a:t>
            </a:r>
            <a:r>
              <a:rPr sz="1800" spc="-5" dirty="0">
                <a:latin typeface="Times New Roman"/>
                <a:cs typeface="Times New Roman"/>
              </a:rPr>
              <a:t>this there </a:t>
            </a:r>
            <a:r>
              <a:rPr sz="1800" dirty="0">
                <a:latin typeface="Times New Roman"/>
                <a:cs typeface="Times New Roman"/>
              </a:rPr>
              <a:t>will be </a:t>
            </a:r>
            <a:r>
              <a:rPr sz="1800" spc="-5" dirty="0">
                <a:latin typeface="Times New Roman"/>
                <a:cs typeface="Times New Roman"/>
              </a:rPr>
              <a:t>Limited Accessibility </a:t>
            </a:r>
            <a:r>
              <a:rPr sz="1800" dirty="0">
                <a:latin typeface="Times New Roman"/>
                <a:cs typeface="Times New Roman"/>
              </a:rPr>
              <a:t>to activities and </a:t>
            </a:r>
            <a:r>
              <a:rPr sz="1800" spc="-5" dirty="0">
                <a:latin typeface="Times New Roman"/>
                <a:cs typeface="Times New Roman"/>
              </a:rPr>
              <a:t>loss </a:t>
            </a:r>
            <a:r>
              <a:rPr sz="1800" dirty="0">
                <a:latin typeface="Times New Roman"/>
                <a:cs typeface="Times New Roman"/>
              </a:rPr>
              <a:t>of</a:t>
            </a:r>
            <a:r>
              <a:rPr sz="1800" spc="55" dirty="0">
                <a:latin typeface="Times New Roman"/>
                <a:cs typeface="Times New Roman"/>
              </a:rPr>
              <a:t> </a:t>
            </a:r>
            <a:r>
              <a:rPr sz="1800" spc="-5" dirty="0">
                <a:latin typeface="Times New Roman"/>
                <a:cs typeface="Times New Roman"/>
              </a:rPr>
              <a:t>Information.</a:t>
            </a:r>
            <a:endParaRPr sz="1800">
              <a:latin typeface="Times New Roman"/>
              <a:cs typeface="Times New Roman"/>
            </a:endParaRPr>
          </a:p>
        </p:txBody>
      </p:sp>
      <p:sp>
        <p:nvSpPr>
          <p:cNvPr id="4" name="object 4"/>
          <p:cNvSpPr/>
          <p:nvPr/>
        </p:nvSpPr>
        <p:spPr>
          <a:xfrm>
            <a:off x="495195" y="431800"/>
            <a:ext cx="697230" cy="92835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700" y="431800"/>
            <a:ext cx="697230" cy="92835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72181" y="1360157"/>
            <a:ext cx="2149037" cy="452120"/>
          </a:xfrm>
          <a:prstGeom prst="rect">
            <a:avLst/>
          </a:prstGeom>
        </p:spPr>
        <p:txBody>
          <a:bodyPr vert="horz" wrap="square" lIns="0" tIns="12065" rIns="0" bIns="0" rtlCol="0">
            <a:spAutoFit/>
          </a:bodyPr>
          <a:lstStyle/>
          <a:p>
            <a:pPr marL="12700">
              <a:lnSpc>
                <a:spcPct val="100000"/>
              </a:lnSpc>
              <a:spcBef>
                <a:spcPts val="95"/>
              </a:spcBef>
            </a:pPr>
            <a:r>
              <a:rPr sz="2800" spc="-5" dirty="0"/>
              <a:t>Applications</a:t>
            </a:r>
            <a:endParaRPr sz="2800" dirty="0"/>
          </a:p>
        </p:txBody>
      </p:sp>
      <p:sp>
        <p:nvSpPr>
          <p:cNvPr id="4" name="object 4"/>
          <p:cNvSpPr txBox="1"/>
          <p:nvPr/>
        </p:nvSpPr>
        <p:spPr>
          <a:xfrm>
            <a:off x="2043429" y="2854579"/>
            <a:ext cx="7739380" cy="1823720"/>
          </a:xfrm>
          <a:prstGeom prst="rect">
            <a:avLst/>
          </a:prstGeom>
        </p:spPr>
        <p:txBody>
          <a:bodyPr vert="horz" wrap="square" lIns="0" tIns="12065" rIns="0" bIns="0" rtlCol="0">
            <a:spAutoFit/>
          </a:bodyPr>
          <a:lstStyle/>
          <a:p>
            <a:pPr marL="242570" indent="-230504">
              <a:lnSpc>
                <a:spcPct val="100000"/>
              </a:lnSpc>
              <a:spcBef>
                <a:spcPts val="95"/>
              </a:spcBef>
              <a:buFont typeface="Symbol"/>
              <a:buChar char=""/>
              <a:tabLst>
                <a:tab pos="242570" algn="l"/>
                <a:tab pos="243204" algn="l"/>
              </a:tabLst>
            </a:pPr>
            <a:r>
              <a:rPr sz="1600" spc="-5" dirty="0">
                <a:latin typeface="Times New Roman"/>
                <a:cs typeface="Times New Roman"/>
              </a:rPr>
              <a:t>Important meetings and Video call in noisy</a:t>
            </a:r>
            <a:r>
              <a:rPr sz="1600" spc="85" dirty="0">
                <a:latin typeface="Times New Roman"/>
                <a:cs typeface="Times New Roman"/>
              </a:rPr>
              <a:t> </a:t>
            </a:r>
            <a:r>
              <a:rPr sz="1600" spc="-5" dirty="0">
                <a:latin typeface="Times New Roman"/>
                <a:cs typeface="Times New Roman"/>
              </a:rPr>
              <a:t>environments.</a:t>
            </a:r>
            <a:endParaRPr sz="1600">
              <a:latin typeface="Times New Roman"/>
              <a:cs typeface="Times New Roman"/>
            </a:endParaRPr>
          </a:p>
          <a:p>
            <a:pPr>
              <a:lnSpc>
                <a:spcPct val="100000"/>
              </a:lnSpc>
              <a:spcBef>
                <a:spcPts val="30"/>
              </a:spcBef>
              <a:buFont typeface="Symbol"/>
              <a:buChar char=""/>
            </a:pPr>
            <a:endParaRPr sz="1850">
              <a:latin typeface="Times New Roman"/>
              <a:cs typeface="Times New Roman"/>
            </a:endParaRPr>
          </a:p>
          <a:p>
            <a:pPr marL="242570" indent="-230504">
              <a:lnSpc>
                <a:spcPct val="100000"/>
              </a:lnSpc>
              <a:buFont typeface="Symbol"/>
              <a:buChar char=""/>
              <a:tabLst>
                <a:tab pos="242570" algn="l"/>
                <a:tab pos="243204" algn="l"/>
              </a:tabLst>
            </a:pPr>
            <a:r>
              <a:rPr sz="1600" spc="-5" dirty="0">
                <a:latin typeface="Times New Roman"/>
                <a:cs typeface="Times New Roman"/>
              </a:rPr>
              <a:t>Long-Range</a:t>
            </a:r>
            <a:r>
              <a:rPr sz="1600" spc="-90" dirty="0">
                <a:latin typeface="Times New Roman"/>
                <a:cs typeface="Times New Roman"/>
              </a:rPr>
              <a:t> </a:t>
            </a:r>
            <a:r>
              <a:rPr sz="1600" spc="-5" dirty="0">
                <a:latin typeface="Times New Roman"/>
                <a:cs typeface="Times New Roman"/>
              </a:rPr>
              <a:t>listening</a:t>
            </a:r>
            <a:r>
              <a:rPr sz="1600" spc="-80" dirty="0">
                <a:latin typeface="Times New Roman"/>
                <a:cs typeface="Times New Roman"/>
              </a:rPr>
              <a:t> </a:t>
            </a:r>
            <a:r>
              <a:rPr sz="1600" dirty="0">
                <a:latin typeface="Times New Roman"/>
                <a:cs typeface="Times New Roman"/>
              </a:rPr>
              <a:t>for</a:t>
            </a:r>
            <a:r>
              <a:rPr sz="1600" spc="-95" dirty="0">
                <a:latin typeface="Times New Roman"/>
                <a:cs typeface="Times New Roman"/>
              </a:rPr>
              <a:t> </a:t>
            </a:r>
            <a:r>
              <a:rPr sz="1600" spc="-5" dirty="0">
                <a:latin typeface="Times New Roman"/>
                <a:cs typeface="Times New Roman"/>
              </a:rPr>
              <a:t>Surveillance</a:t>
            </a:r>
            <a:r>
              <a:rPr sz="1600" spc="-65" dirty="0">
                <a:latin typeface="Times New Roman"/>
                <a:cs typeface="Times New Roman"/>
              </a:rPr>
              <a:t> </a:t>
            </a:r>
            <a:r>
              <a:rPr sz="1600" spc="-5" dirty="0">
                <a:latin typeface="Times New Roman"/>
                <a:cs typeface="Times New Roman"/>
              </a:rPr>
              <a:t>where</a:t>
            </a:r>
            <a:r>
              <a:rPr sz="1600" spc="-85" dirty="0">
                <a:latin typeface="Times New Roman"/>
                <a:cs typeface="Times New Roman"/>
              </a:rPr>
              <a:t> </a:t>
            </a:r>
            <a:r>
              <a:rPr sz="1600" spc="-5" dirty="0">
                <a:latin typeface="Times New Roman"/>
                <a:cs typeface="Times New Roman"/>
              </a:rPr>
              <a:t>the</a:t>
            </a:r>
            <a:r>
              <a:rPr sz="1600" spc="-85" dirty="0">
                <a:latin typeface="Times New Roman"/>
                <a:cs typeface="Times New Roman"/>
              </a:rPr>
              <a:t> </a:t>
            </a:r>
            <a:r>
              <a:rPr sz="1600" spc="-5" dirty="0">
                <a:latin typeface="Times New Roman"/>
                <a:cs typeface="Times New Roman"/>
              </a:rPr>
              <a:t>voice</a:t>
            </a:r>
            <a:r>
              <a:rPr sz="1600" spc="-90" dirty="0">
                <a:latin typeface="Times New Roman"/>
                <a:cs typeface="Times New Roman"/>
              </a:rPr>
              <a:t> </a:t>
            </a:r>
            <a:r>
              <a:rPr sz="1600" dirty="0">
                <a:latin typeface="Times New Roman"/>
                <a:cs typeface="Times New Roman"/>
              </a:rPr>
              <a:t>of</a:t>
            </a:r>
            <a:r>
              <a:rPr sz="1600" spc="-60" dirty="0">
                <a:latin typeface="Times New Roman"/>
                <a:cs typeface="Times New Roman"/>
              </a:rPr>
              <a:t> </a:t>
            </a:r>
            <a:r>
              <a:rPr sz="1600" spc="-5" dirty="0">
                <a:latin typeface="Times New Roman"/>
                <a:cs typeface="Times New Roman"/>
              </a:rPr>
              <a:t>people</a:t>
            </a:r>
            <a:r>
              <a:rPr sz="1600" spc="-75" dirty="0">
                <a:latin typeface="Times New Roman"/>
                <a:cs typeface="Times New Roman"/>
              </a:rPr>
              <a:t> </a:t>
            </a:r>
            <a:r>
              <a:rPr sz="1600" spc="-10" dirty="0">
                <a:latin typeface="Times New Roman"/>
                <a:cs typeface="Times New Roman"/>
              </a:rPr>
              <a:t>may</a:t>
            </a:r>
            <a:r>
              <a:rPr sz="1600" spc="-85" dirty="0">
                <a:latin typeface="Times New Roman"/>
                <a:cs typeface="Times New Roman"/>
              </a:rPr>
              <a:t> </a:t>
            </a:r>
            <a:r>
              <a:rPr sz="1600" dirty="0">
                <a:latin typeface="Times New Roman"/>
                <a:cs typeface="Times New Roman"/>
              </a:rPr>
              <a:t>not</a:t>
            </a:r>
            <a:r>
              <a:rPr sz="1600" spc="-85" dirty="0">
                <a:latin typeface="Times New Roman"/>
                <a:cs typeface="Times New Roman"/>
              </a:rPr>
              <a:t> </a:t>
            </a:r>
            <a:r>
              <a:rPr sz="1600" dirty="0">
                <a:latin typeface="Times New Roman"/>
                <a:cs typeface="Times New Roman"/>
              </a:rPr>
              <a:t>be</a:t>
            </a:r>
            <a:r>
              <a:rPr sz="1600" spc="-65" dirty="0">
                <a:latin typeface="Times New Roman"/>
                <a:cs typeface="Times New Roman"/>
              </a:rPr>
              <a:t> </a:t>
            </a:r>
            <a:r>
              <a:rPr sz="1600" spc="-5" dirty="0">
                <a:latin typeface="Times New Roman"/>
                <a:cs typeface="Times New Roman"/>
              </a:rPr>
              <a:t>clearly</a:t>
            </a:r>
            <a:r>
              <a:rPr sz="1600" spc="-50" dirty="0">
                <a:latin typeface="Times New Roman"/>
                <a:cs typeface="Times New Roman"/>
              </a:rPr>
              <a:t> </a:t>
            </a:r>
            <a:r>
              <a:rPr sz="1600" spc="-5" dirty="0">
                <a:latin typeface="Times New Roman"/>
                <a:cs typeface="Times New Roman"/>
              </a:rPr>
              <a:t>captured.</a:t>
            </a:r>
            <a:endParaRPr sz="1600">
              <a:latin typeface="Times New Roman"/>
              <a:cs typeface="Times New Roman"/>
            </a:endParaRPr>
          </a:p>
          <a:p>
            <a:pPr>
              <a:lnSpc>
                <a:spcPct val="100000"/>
              </a:lnSpc>
              <a:spcBef>
                <a:spcPts val="35"/>
              </a:spcBef>
              <a:buFont typeface="Symbol"/>
              <a:buChar char=""/>
            </a:pPr>
            <a:endParaRPr sz="1850">
              <a:latin typeface="Times New Roman"/>
              <a:cs typeface="Times New Roman"/>
            </a:endParaRPr>
          </a:p>
          <a:p>
            <a:pPr marL="242570" indent="-230504">
              <a:lnSpc>
                <a:spcPct val="100000"/>
              </a:lnSpc>
              <a:buFont typeface="Symbol"/>
              <a:buChar char=""/>
              <a:tabLst>
                <a:tab pos="242570" algn="l"/>
                <a:tab pos="243204" algn="l"/>
              </a:tabLst>
            </a:pPr>
            <a:r>
              <a:rPr sz="1600" spc="-5" dirty="0">
                <a:latin typeface="Times New Roman"/>
                <a:cs typeface="Times New Roman"/>
              </a:rPr>
              <a:t>Generating voice </a:t>
            </a:r>
            <a:r>
              <a:rPr sz="1600" dirty="0">
                <a:latin typeface="Times New Roman"/>
                <a:cs typeface="Times New Roman"/>
              </a:rPr>
              <a:t>for </a:t>
            </a:r>
            <a:r>
              <a:rPr sz="1600" spc="-5" dirty="0">
                <a:latin typeface="Times New Roman"/>
                <a:cs typeface="Times New Roman"/>
              </a:rPr>
              <a:t>people who cannot</a:t>
            </a:r>
            <a:r>
              <a:rPr sz="1600" dirty="0">
                <a:latin typeface="Times New Roman"/>
                <a:cs typeface="Times New Roman"/>
              </a:rPr>
              <a:t> </a:t>
            </a:r>
            <a:r>
              <a:rPr sz="1600" spc="-5" dirty="0">
                <a:latin typeface="Times New Roman"/>
                <a:cs typeface="Times New Roman"/>
              </a:rPr>
              <a:t>speak.</a:t>
            </a:r>
            <a:endParaRPr sz="1600">
              <a:latin typeface="Times New Roman"/>
              <a:cs typeface="Times New Roman"/>
            </a:endParaRPr>
          </a:p>
          <a:p>
            <a:pPr>
              <a:lnSpc>
                <a:spcPct val="100000"/>
              </a:lnSpc>
              <a:spcBef>
                <a:spcPts val="35"/>
              </a:spcBef>
              <a:buFont typeface="Symbol"/>
              <a:buChar char=""/>
            </a:pPr>
            <a:endParaRPr sz="1850">
              <a:latin typeface="Times New Roman"/>
              <a:cs typeface="Times New Roman"/>
            </a:endParaRPr>
          </a:p>
          <a:p>
            <a:pPr marL="242570" indent="-230504">
              <a:lnSpc>
                <a:spcPct val="100000"/>
              </a:lnSpc>
              <a:buFont typeface="Symbol"/>
              <a:buChar char=""/>
              <a:tabLst>
                <a:tab pos="242570" algn="l"/>
                <a:tab pos="243204" algn="l"/>
              </a:tabLst>
            </a:pPr>
            <a:r>
              <a:rPr sz="1600" spc="-5" dirty="0">
                <a:latin typeface="Times New Roman"/>
                <a:cs typeface="Times New Roman"/>
              </a:rPr>
              <a:t>Generating speech </a:t>
            </a:r>
            <a:r>
              <a:rPr sz="1600" dirty="0">
                <a:latin typeface="Times New Roman"/>
                <a:cs typeface="Times New Roman"/>
              </a:rPr>
              <a:t>from </a:t>
            </a:r>
            <a:r>
              <a:rPr sz="1600" spc="-5" dirty="0">
                <a:latin typeface="Times New Roman"/>
                <a:cs typeface="Times New Roman"/>
              </a:rPr>
              <a:t>video where </a:t>
            </a:r>
            <a:r>
              <a:rPr sz="1600" dirty="0">
                <a:latin typeface="Times New Roman"/>
                <a:cs typeface="Times New Roman"/>
              </a:rPr>
              <a:t>there </a:t>
            </a:r>
            <a:r>
              <a:rPr sz="1600" spc="-5" dirty="0">
                <a:latin typeface="Times New Roman"/>
                <a:cs typeface="Times New Roman"/>
              </a:rPr>
              <a:t>is loss of</a:t>
            </a:r>
            <a:r>
              <a:rPr sz="1600" spc="30" dirty="0">
                <a:latin typeface="Times New Roman"/>
                <a:cs typeface="Times New Roman"/>
              </a:rPr>
              <a:t> </a:t>
            </a:r>
            <a:r>
              <a:rPr sz="1600" spc="-5" dirty="0">
                <a:latin typeface="Times New Roman"/>
                <a:cs typeface="Times New Roman"/>
              </a:rPr>
              <a:t>sound.</a:t>
            </a:r>
            <a:endParaRPr sz="16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1FAE-EDC0-99A7-962B-1D67FDCDE23A}"/>
              </a:ext>
            </a:extLst>
          </p:cNvPr>
          <p:cNvSpPr>
            <a:spLocks noGrp="1"/>
          </p:cNvSpPr>
          <p:nvPr>
            <p:ph type="title"/>
          </p:nvPr>
        </p:nvSpPr>
        <p:spPr>
          <a:xfrm>
            <a:off x="2053716" y="1249426"/>
            <a:ext cx="6592316" cy="430887"/>
          </a:xfrm>
        </p:spPr>
        <p:txBody>
          <a:bodyPr/>
          <a:lstStyle/>
          <a:p>
            <a:pPr algn="l"/>
            <a:r>
              <a:rPr lang="en-IN" sz="2800" dirty="0">
                <a:latin typeface="Times New Roman" panose="02020603050405020304" pitchFamily="18" charset="0"/>
                <a:cs typeface="Times New Roman" panose="02020603050405020304" pitchFamily="18" charset="0"/>
              </a:rPr>
              <a:t>                       Conclusion</a:t>
            </a:r>
          </a:p>
        </p:txBody>
      </p:sp>
      <p:sp>
        <p:nvSpPr>
          <p:cNvPr id="3" name="Text Placeholder 2">
            <a:extLst>
              <a:ext uri="{FF2B5EF4-FFF2-40B4-BE49-F238E27FC236}">
                <a16:creationId xmlns:a16="http://schemas.microsoft.com/office/drawing/2014/main" id="{0B331599-ADA9-77DF-B740-4EB0175ABE05}"/>
              </a:ext>
            </a:extLst>
          </p:cNvPr>
          <p:cNvSpPr>
            <a:spLocks noGrp="1"/>
          </p:cNvSpPr>
          <p:nvPr>
            <p:ph type="body" idx="1"/>
          </p:nvPr>
        </p:nvSpPr>
        <p:spPr>
          <a:xfrm>
            <a:off x="898525" y="2108200"/>
            <a:ext cx="8896350" cy="4242187"/>
          </a:xfrm>
        </p:spPr>
        <p:txBody>
          <a:bodyPr/>
          <a:lstStyle/>
          <a:p>
            <a:pPr indent="228600"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project looks on the advancement of lip identification and recognition, which achieves significantly better results than previously proposed methods. Different lip motions are used to detect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recognise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words automatically. We describe a method for identifying and distinguishing various human lip expressions. The suggested system's goal is to provide a technique that automatically detects the human lip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recognises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various lip expressions. Shape characteristics are used to extract feature values. The distinct lip expressions of the human were further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categorised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using the CNN algorithm based on the specified attributes and measured region parameters of the lip.</a:t>
            </a:r>
          </a:p>
          <a:p>
            <a:pPr indent="228600" algn="just">
              <a:spcAft>
                <a:spcPts val="100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is limited to the English language.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necessitates more data and preprocessing for training in order to achieve better results;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necessitates more computer capacity in order to provide output rapidly.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2">
            <a:extLst>
              <a:ext uri="{FF2B5EF4-FFF2-40B4-BE49-F238E27FC236}">
                <a16:creationId xmlns:a16="http://schemas.microsoft.com/office/drawing/2014/main" id="{339C4961-AE3E-5971-457D-CD542BAF84BA}"/>
              </a:ext>
            </a:extLst>
          </p:cNvPr>
          <p:cNvSpPr/>
          <p:nvPr/>
        </p:nvSpPr>
        <p:spPr>
          <a:xfrm>
            <a:off x="393700" y="431800"/>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8327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1FAE-EDC0-99A7-962B-1D67FDCDE23A}"/>
              </a:ext>
            </a:extLst>
          </p:cNvPr>
          <p:cNvSpPr>
            <a:spLocks noGrp="1"/>
          </p:cNvSpPr>
          <p:nvPr>
            <p:ph type="title"/>
          </p:nvPr>
        </p:nvSpPr>
        <p:spPr>
          <a:xfrm>
            <a:off x="2053716" y="1249426"/>
            <a:ext cx="6592316" cy="487634"/>
          </a:xfrm>
        </p:spPr>
        <p:txBody>
          <a:bodyPr/>
          <a:lstStyle/>
          <a:p>
            <a:pPr algn="l">
              <a:lnSpc>
                <a:spcPct val="150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Future Work</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B331599-ADA9-77DF-B740-4EB0175ABE05}"/>
              </a:ext>
            </a:extLst>
          </p:cNvPr>
          <p:cNvSpPr>
            <a:spLocks noGrp="1"/>
          </p:cNvSpPr>
          <p:nvPr>
            <p:ph type="body" idx="1"/>
          </p:nvPr>
        </p:nvSpPr>
        <p:spPr>
          <a:xfrm>
            <a:off x="898525" y="2108200"/>
            <a:ext cx="8896350" cy="276999"/>
          </a:xfrm>
        </p:spPr>
        <p:txBody>
          <a:bodyPr/>
          <a:lstStyle/>
          <a:p>
            <a:pPr indent="228600"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
        <p:nvSpPr>
          <p:cNvPr id="4" name="object 2">
            <a:extLst>
              <a:ext uri="{FF2B5EF4-FFF2-40B4-BE49-F238E27FC236}">
                <a16:creationId xmlns:a16="http://schemas.microsoft.com/office/drawing/2014/main" id="{339C4961-AE3E-5971-457D-CD542BAF84BA}"/>
              </a:ext>
            </a:extLst>
          </p:cNvPr>
          <p:cNvSpPr/>
          <p:nvPr/>
        </p:nvSpPr>
        <p:spPr>
          <a:xfrm>
            <a:off x="393700" y="431800"/>
            <a:ext cx="697230" cy="928357"/>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3E1069B7-8CFA-B38D-3131-303DD6D2C668}"/>
              </a:ext>
            </a:extLst>
          </p:cNvPr>
          <p:cNvSpPr txBox="1"/>
          <p:nvPr/>
        </p:nvSpPr>
        <p:spPr>
          <a:xfrm>
            <a:off x="1155700" y="2213544"/>
            <a:ext cx="8686800" cy="2308324"/>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Taking word sequencing into account in the neural network to distinguish words with similar lip shapes can improve results in lip reading. Accuracy is improved by applying model architecture to different languages and fine-tuning more complicated algorithms. A data set can be used to train a more robust lip-reading algorithm. Similarly, higher computer architecture or parallel computing can be used to train the lightweight model architecture. Similarly, with the ability to lip read phrases, the model can be taught for improved accuracy.</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289020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3070" y="501392"/>
            <a:ext cx="697230" cy="92835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424997" y="1451800"/>
            <a:ext cx="1843405" cy="452120"/>
          </a:xfrm>
          <a:prstGeom prst="rect">
            <a:avLst/>
          </a:prstGeom>
        </p:spPr>
        <p:txBody>
          <a:bodyPr vert="horz" wrap="square" lIns="0" tIns="12065" rIns="0" bIns="0" rtlCol="0">
            <a:spAutoFit/>
          </a:bodyPr>
          <a:lstStyle/>
          <a:p>
            <a:pPr marL="12700">
              <a:lnSpc>
                <a:spcPct val="100000"/>
              </a:lnSpc>
              <a:spcBef>
                <a:spcPts val="95"/>
              </a:spcBef>
            </a:pPr>
            <a:r>
              <a:rPr sz="2800" b="0" spc="-5" dirty="0">
                <a:latin typeface="Arial"/>
                <a:cs typeface="Arial"/>
              </a:rPr>
              <a:t>References</a:t>
            </a:r>
            <a:endParaRPr sz="2800" dirty="0">
              <a:latin typeface="Arial"/>
              <a:cs typeface="Arial"/>
            </a:endParaRPr>
          </a:p>
        </p:txBody>
      </p:sp>
      <p:sp>
        <p:nvSpPr>
          <p:cNvPr id="4" name="object 4"/>
          <p:cNvSpPr txBox="1"/>
          <p:nvPr/>
        </p:nvSpPr>
        <p:spPr>
          <a:xfrm>
            <a:off x="1130300" y="2417191"/>
            <a:ext cx="8668385" cy="3851275"/>
          </a:xfrm>
          <a:prstGeom prst="rect">
            <a:avLst/>
          </a:prstGeom>
        </p:spPr>
        <p:txBody>
          <a:bodyPr vert="horz" wrap="square" lIns="0" tIns="31115" rIns="0" bIns="0" rtlCol="0">
            <a:spAutoFit/>
          </a:bodyPr>
          <a:lstStyle/>
          <a:p>
            <a:pPr marL="241300" marR="17780" indent="-229235" algn="just">
              <a:lnSpc>
                <a:spcPts val="1570"/>
              </a:lnSpc>
              <a:spcBef>
                <a:spcPts val="245"/>
              </a:spcBef>
              <a:buSzPct val="114285"/>
              <a:buFont typeface="Symbol"/>
              <a:buChar char=""/>
              <a:tabLst>
                <a:tab pos="241935" algn="l"/>
              </a:tabLst>
            </a:pPr>
            <a:r>
              <a:rPr sz="1400" b="1" spc="-5" dirty="0">
                <a:latin typeface="Arial"/>
                <a:cs typeface="Arial"/>
              </a:rPr>
              <a:t>[1</a:t>
            </a:r>
            <a:r>
              <a:rPr sz="1400" spc="-5" dirty="0">
                <a:latin typeface="Arial"/>
                <a:cs typeface="Arial"/>
              </a:rPr>
              <a:t>] J. </a:t>
            </a:r>
            <a:r>
              <a:rPr sz="1400" dirty="0">
                <a:latin typeface="Arial"/>
                <a:cs typeface="Arial"/>
              </a:rPr>
              <a:t>Hong, </a:t>
            </a:r>
            <a:r>
              <a:rPr sz="1400" spc="-5" dirty="0">
                <a:latin typeface="Arial"/>
                <a:cs typeface="Arial"/>
              </a:rPr>
              <a:t>M. Kim, </a:t>
            </a:r>
            <a:r>
              <a:rPr sz="1400" dirty="0">
                <a:latin typeface="Arial"/>
                <a:cs typeface="Arial"/>
              </a:rPr>
              <a:t>S. J. </a:t>
            </a:r>
            <a:r>
              <a:rPr sz="1400" spc="-5" dirty="0">
                <a:latin typeface="Arial"/>
                <a:cs typeface="Arial"/>
              </a:rPr>
              <a:t>Park </a:t>
            </a:r>
            <a:r>
              <a:rPr sz="1400" dirty="0">
                <a:latin typeface="Arial"/>
                <a:cs typeface="Arial"/>
              </a:rPr>
              <a:t>and </a:t>
            </a:r>
            <a:r>
              <a:rPr sz="1400" spc="-10" dirty="0">
                <a:latin typeface="Arial"/>
                <a:cs typeface="Arial"/>
              </a:rPr>
              <a:t>Y. </a:t>
            </a:r>
            <a:r>
              <a:rPr sz="1400" spc="-5" dirty="0">
                <a:latin typeface="Arial"/>
                <a:cs typeface="Arial"/>
              </a:rPr>
              <a:t>M. Ro, "Speech Reconstruction with Reminiscent Sound </a:t>
            </a:r>
            <a:r>
              <a:rPr sz="1400" spc="-10" dirty="0">
                <a:latin typeface="Arial"/>
                <a:cs typeface="Arial"/>
              </a:rPr>
              <a:t>via </a:t>
            </a:r>
            <a:r>
              <a:rPr sz="1400" dirty="0">
                <a:latin typeface="Arial"/>
                <a:cs typeface="Arial"/>
              </a:rPr>
              <a:t>Visual  Voice </a:t>
            </a:r>
            <a:r>
              <a:rPr sz="1400" spc="-5" dirty="0">
                <a:latin typeface="Arial"/>
                <a:cs typeface="Arial"/>
              </a:rPr>
              <a:t>Memory," </a:t>
            </a:r>
            <a:r>
              <a:rPr sz="1400" spc="-10" dirty="0">
                <a:latin typeface="Arial"/>
                <a:cs typeface="Arial"/>
              </a:rPr>
              <a:t>in </a:t>
            </a:r>
            <a:r>
              <a:rPr sz="1400" spc="-5" dirty="0">
                <a:latin typeface="Arial"/>
                <a:cs typeface="Arial"/>
              </a:rPr>
              <a:t>IEEE/ACM Transactions </a:t>
            </a:r>
            <a:r>
              <a:rPr sz="1400" dirty="0">
                <a:latin typeface="Arial"/>
                <a:cs typeface="Arial"/>
              </a:rPr>
              <a:t>on </a:t>
            </a:r>
            <a:r>
              <a:rPr sz="1400" spc="-5" dirty="0">
                <a:latin typeface="Arial"/>
                <a:cs typeface="Arial"/>
              </a:rPr>
              <a:t>Audio, Speech, </a:t>
            </a:r>
            <a:r>
              <a:rPr sz="1400" dirty="0">
                <a:latin typeface="Arial"/>
                <a:cs typeface="Arial"/>
              </a:rPr>
              <a:t>and Language </a:t>
            </a:r>
            <a:r>
              <a:rPr sz="1400" spc="-5" dirty="0">
                <a:latin typeface="Arial"/>
                <a:cs typeface="Arial"/>
              </a:rPr>
              <a:t>Processing, doi:  10.1109/TASLP.2021.3126925.</a:t>
            </a:r>
            <a:endParaRPr sz="1400">
              <a:latin typeface="Arial"/>
              <a:cs typeface="Arial"/>
            </a:endParaRPr>
          </a:p>
          <a:p>
            <a:pPr>
              <a:lnSpc>
                <a:spcPct val="100000"/>
              </a:lnSpc>
              <a:spcBef>
                <a:spcPts val="20"/>
              </a:spcBef>
              <a:buChar char=""/>
            </a:pPr>
            <a:endParaRPr sz="1650">
              <a:latin typeface="Arial"/>
              <a:cs typeface="Arial"/>
            </a:endParaRPr>
          </a:p>
          <a:p>
            <a:pPr marL="241300" marR="5080" indent="-229235" algn="just">
              <a:lnSpc>
                <a:spcPts val="1850"/>
              </a:lnSpc>
              <a:buFont typeface="Symbol"/>
              <a:buChar char=""/>
              <a:tabLst>
                <a:tab pos="241935" algn="l"/>
              </a:tabLst>
            </a:pPr>
            <a:r>
              <a:rPr sz="1600" b="1" spc="-5" dirty="0">
                <a:latin typeface="Times New Roman"/>
                <a:cs typeface="Times New Roman"/>
              </a:rPr>
              <a:t>[2] </a:t>
            </a:r>
            <a:r>
              <a:rPr sz="1600" spc="-5" dirty="0">
                <a:latin typeface="Times New Roman"/>
                <a:cs typeface="Times New Roman"/>
              </a:rPr>
              <a:t>M. S. Ribeiro et al., "Tal: A Synchronised </a:t>
            </a:r>
            <a:r>
              <a:rPr sz="1600" dirty="0">
                <a:latin typeface="Times New Roman"/>
                <a:cs typeface="Times New Roman"/>
              </a:rPr>
              <a:t>Multi-Speaker </a:t>
            </a:r>
            <a:r>
              <a:rPr sz="1600" spc="-5" dirty="0">
                <a:latin typeface="Times New Roman"/>
                <a:cs typeface="Times New Roman"/>
              </a:rPr>
              <a:t>Corpus of Ultrasound Tongue Imaging,  Audio, and Lip Videos," 2021 IEEE Spoken </a:t>
            </a:r>
            <a:r>
              <a:rPr sz="1600" dirty="0">
                <a:latin typeface="Times New Roman"/>
                <a:cs typeface="Times New Roman"/>
              </a:rPr>
              <a:t>Language </a:t>
            </a:r>
            <a:r>
              <a:rPr sz="1600" spc="-5" dirty="0">
                <a:latin typeface="Times New Roman"/>
                <a:cs typeface="Times New Roman"/>
              </a:rPr>
              <a:t>Technology Workshop </a:t>
            </a:r>
            <a:r>
              <a:rPr sz="1600" spc="-10" dirty="0">
                <a:latin typeface="Times New Roman"/>
                <a:cs typeface="Times New Roman"/>
              </a:rPr>
              <a:t>(SLT), </a:t>
            </a:r>
            <a:r>
              <a:rPr sz="1600" spc="-5" dirty="0">
                <a:latin typeface="Times New Roman"/>
                <a:cs typeface="Times New Roman"/>
              </a:rPr>
              <a:t>2021, pp. </a:t>
            </a:r>
            <a:r>
              <a:rPr sz="1600" spc="10" dirty="0">
                <a:latin typeface="Times New Roman"/>
                <a:cs typeface="Times New Roman"/>
              </a:rPr>
              <a:t>1109-  </a:t>
            </a:r>
            <a:r>
              <a:rPr sz="1600" spc="-5" dirty="0">
                <a:latin typeface="Times New Roman"/>
                <a:cs typeface="Times New Roman"/>
              </a:rPr>
              <a:t>1116, doi:</a:t>
            </a:r>
            <a:r>
              <a:rPr sz="1600" spc="-30" dirty="0">
                <a:latin typeface="Times New Roman"/>
                <a:cs typeface="Times New Roman"/>
              </a:rPr>
              <a:t> </a:t>
            </a:r>
            <a:r>
              <a:rPr sz="1600" spc="-5" dirty="0">
                <a:latin typeface="Times New Roman"/>
                <a:cs typeface="Times New Roman"/>
              </a:rPr>
              <a:t>10.1109/SLT48900.2021.9383619.</a:t>
            </a:r>
            <a:endParaRPr sz="1600">
              <a:latin typeface="Times New Roman"/>
              <a:cs typeface="Times New Roman"/>
            </a:endParaRPr>
          </a:p>
          <a:p>
            <a:pPr>
              <a:lnSpc>
                <a:spcPct val="100000"/>
              </a:lnSpc>
              <a:spcBef>
                <a:spcPts val="45"/>
              </a:spcBef>
              <a:buChar char=""/>
            </a:pPr>
            <a:endParaRPr sz="1600">
              <a:latin typeface="Times New Roman"/>
              <a:cs typeface="Times New Roman"/>
            </a:endParaRPr>
          </a:p>
          <a:p>
            <a:pPr marL="241300" marR="6985" indent="-229235" algn="just">
              <a:lnSpc>
                <a:spcPct val="96000"/>
              </a:lnSpc>
              <a:buClr>
                <a:srgbClr val="333333"/>
              </a:buClr>
              <a:buFont typeface="Symbol"/>
              <a:buChar char=""/>
              <a:tabLst>
                <a:tab pos="241935" algn="l"/>
              </a:tabLst>
            </a:pPr>
            <a:r>
              <a:rPr sz="1600" b="1" spc="-5" dirty="0">
                <a:latin typeface="Times New Roman"/>
                <a:cs typeface="Times New Roman"/>
              </a:rPr>
              <a:t>[3] </a:t>
            </a:r>
            <a:r>
              <a:rPr sz="1600" spc="-5" dirty="0">
                <a:latin typeface="Times New Roman"/>
                <a:cs typeface="Times New Roman"/>
              </a:rPr>
              <a:t>R. Varghese, </a:t>
            </a:r>
            <a:r>
              <a:rPr sz="1600" dirty="0">
                <a:latin typeface="Times New Roman"/>
                <a:cs typeface="Times New Roman"/>
              </a:rPr>
              <a:t>R. M. </a:t>
            </a:r>
            <a:r>
              <a:rPr sz="1600" spc="-5" dirty="0">
                <a:latin typeface="Times New Roman"/>
                <a:cs typeface="Times New Roman"/>
              </a:rPr>
              <a:t>Cherian, S. R. Ninan, </a:t>
            </a:r>
            <a:r>
              <a:rPr sz="1600" dirty="0">
                <a:latin typeface="Times New Roman"/>
                <a:cs typeface="Times New Roman"/>
              </a:rPr>
              <a:t>N. </a:t>
            </a:r>
            <a:r>
              <a:rPr sz="1600" spc="-5" dirty="0">
                <a:latin typeface="Times New Roman"/>
                <a:cs typeface="Times New Roman"/>
              </a:rPr>
              <a:t>Arun and V. </a:t>
            </a:r>
            <a:r>
              <a:rPr sz="1600" dirty="0">
                <a:latin typeface="Times New Roman"/>
                <a:cs typeface="Times New Roman"/>
              </a:rPr>
              <a:t>K. </a:t>
            </a:r>
            <a:r>
              <a:rPr sz="1600" spc="-5" dirty="0">
                <a:latin typeface="Times New Roman"/>
                <a:cs typeface="Times New Roman"/>
              </a:rPr>
              <a:t>Anjusree, "Automatic Voice Synthesis  </a:t>
            </a:r>
            <a:r>
              <a:rPr sz="1600" dirty="0">
                <a:latin typeface="Times New Roman"/>
                <a:cs typeface="Times New Roman"/>
              </a:rPr>
              <a:t>System </a:t>
            </a:r>
            <a:r>
              <a:rPr sz="1600" spc="-5" dirty="0">
                <a:latin typeface="Times New Roman"/>
                <a:cs typeface="Times New Roman"/>
              </a:rPr>
              <a:t>using Long Short-Term Memory and Google Mediapipe," </a:t>
            </a:r>
            <a:r>
              <a:rPr sz="1600" spc="5" dirty="0">
                <a:latin typeface="Times New Roman"/>
                <a:cs typeface="Times New Roman"/>
              </a:rPr>
              <a:t>2021 </a:t>
            </a:r>
            <a:r>
              <a:rPr sz="1600" spc="-5" dirty="0">
                <a:latin typeface="Times New Roman"/>
                <a:cs typeface="Times New Roman"/>
              </a:rPr>
              <a:t>12th International Conference  on </a:t>
            </a:r>
            <a:r>
              <a:rPr sz="1600" spc="-10" dirty="0">
                <a:latin typeface="Times New Roman"/>
                <a:cs typeface="Times New Roman"/>
              </a:rPr>
              <a:t>Computing </a:t>
            </a:r>
            <a:r>
              <a:rPr sz="1600" spc="-5" dirty="0">
                <a:latin typeface="Times New Roman"/>
                <a:cs typeface="Times New Roman"/>
              </a:rPr>
              <a:t>Communication and Networking Technologies (ICCCNT), 2021, pp. </a:t>
            </a:r>
            <a:r>
              <a:rPr sz="1600" spc="5" dirty="0">
                <a:latin typeface="Times New Roman"/>
                <a:cs typeface="Times New Roman"/>
              </a:rPr>
              <a:t>1-5, </a:t>
            </a:r>
            <a:r>
              <a:rPr sz="1600" spc="-5" dirty="0">
                <a:latin typeface="Times New Roman"/>
                <a:cs typeface="Times New Roman"/>
              </a:rPr>
              <a:t>doi:  10.1109/ICCCNT51525.2021.9579837.</a:t>
            </a:r>
            <a:endParaRPr sz="1600">
              <a:latin typeface="Times New Roman"/>
              <a:cs typeface="Times New Roman"/>
            </a:endParaRPr>
          </a:p>
          <a:p>
            <a:pPr>
              <a:lnSpc>
                <a:spcPct val="100000"/>
              </a:lnSpc>
              <a:buChar char=""/>
            </a:pPr>
            <a:endParaRPr sz="1700">
              <a:latin typeface="Times New Roman"/>
              <a:cs typeface="Times New Roman"/>
            </a:endParaRPr>
          </a:p>
          <a:p>
            <a:pPr marL="241300" marR="10795" indent="-229235" algn="just">
              <a:lnSpc>
                <a:spcPct val="96000"/>
              </a:lnSpc>
              <a:spcBef>
                <a:spcPts val="1050"/>
              </a:spcBef>
              <a:buClr>
                <a:srgbClr val="333333"/>
              </a:buClr>
              <a:buFont typeface="Symbol"/>
              <a:buChar char=""/>
              <a:tabLst>
                <a:tab pos="241935" algn="l"/>
              </a:tabLst>
            </a:pPr>
            <a:r>
              <a:rPr sz="1600" b="1" spc="-5" dirty="0">
                <a:latin typeface="Times New Roman"/>
                <a:cs typeface="Times New Roman"/>
              </a:rPr>
              <a:t>[4] </a:t>
            </a:r>
            <a:r>
              <a:rPr sz="1600" spc="-5" dirty="0">
                <a:latin typeface="Times New Roman"/>
                <a:cs typeface="Times New Roman"/>
              </a:rPr>
              <a:t>D. Michelsanti et </a:t>
            </a:r>
            <a:r>
              <a:rPr sz="1600" dirty="0">
                <a:latin typeface="Times New Roman"/>
                <a:cs typeface="Times New Roman"/>
              </a:rPr>
              <a:t>al., </a:t>
            </a:r>
            <a:r>
              <a:rPr sz="1600" spc="-5" dirty="0">
                <a:latin typeface="Times New Roman"/>
                <a:cs typeface="Times New Roman"/>
              </a:rPr>
              <a:t>"An Overview of </a:t>
            </a:r>
            <a:r>
              <a:rPr sz="1600" dirty="0">
                <a:latin typeface="Times New Roman"/>
                <a:cs typeface="Times New Roman"/>
              </a:rPr>
              <a:t>Deep-Learning-Based </a:t>
            </a:r>
            <a:r>
              <a:rPr sz="1600" spc="-5" dirty="0">
                <a:latin typeface="Times New Roman"/>
                <a:cs typeface="Times New Roman"/>
              </a:rPr>
              <a:t>Audio-Visual Speech Enhancement  and Separation," in IEEE/ACM Transactions on Audio, Speech, and Language Processing, vol. 29, pp.  1368-1396, 2021, doi:</a:t>
            </a:r>
            <a:r>
              <a:rPr sz="1600" spc="-40" dirty="0">
                <a:latin typeface="Times New Roman"/>
                <a:cs typeface="Times New Roman"/>
              </a:rPr>
              <a:t> </a:t>
            </a:r>
            <a:r>
              <a:rPr sz="1600" spc="-5" dirty="0">
                <a:latin typeface="Times New Roman"/>
                <a:cs typeface="Times New Roman"/>
              </a:rPr>
              <a:t>10.1109/TASLP.2021.3066303.</a:t>
            </a:r>
            <a:endParaRPr sz="16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300" y="2297937"/>
            <a:ext cx="8664575" cy="4279265"/>
          </a:xfrm>
          <a:prstGeom prst="rect">
            <a:avLst/>
          </a:prstGeom>
        </p:spPr>
        <p:txBody>
          <a:bodyPr vert="horz" wrap="square" lIns="0" tIns="2540" rIns="0" bIns="0" rtlCol="0">
            <a:spAutoFit/>
          </a:bodyPr>
          <a:lstStyle/>
          <a:p>
            <a:pPr marL="241300" marR="5080" indent="-229235" algn="just">
              <a:lnSpc>
                <a:spcPct val="103800"/>
              </a:lnSpc>
              <a:spcBef>
                <a:spcPts val="20"/>
              </a:spcBef>
              <a:buFont typeface="Symbol"/>
              <a:buChar char=""/>
              <a:tabLst>
                <a:tab pos="241935" algn="l"/>
              </a:tabLst>
            </a:pPr>
            <a:r>
              <a:rPr sz="1600" b="1" spc="-5" dirty="0">
                <a:latin typeface="Times New Roman"/>
                <a:cs typeface="Times New Roman"/>
              </a:rPr>
              <a:t>[5] </a:t>
            </a:r>
            <a:r>
              <a:rPr sz="1600" dirty="0">
                <a:latin typeface="Times New Roman"/>
                <a:cs typeface="Times New Roman"/>
              </a:rPr>
              <a:t>K. </a:t>
            </a:r>
            <a:r>
              <a:rPr sz="1600" spc="-5" dirty="0">
                <a:latin typeface="Times New Roman"/>
                <a:cs typeface="Times New Roman"/>
              </a:rPr>
              <a:t>Matsui, </a:t>
            </a:r>
            <a:r>
              <a:rPr sz="1600" dirty="0">
                <a:latin typeface="Times New Roman"/>
                <a:cs typeface="Times New Roman"/>
              </a:rPr>
              <a:t>K. </a:t>
            </a:r>
            <a:r>
              <a:rPr sz="1600" spc="-5" dirty="0">
                <a:latin typeface="Times New Roman"/>
                <a:cs typeface="Times New Roman"/>
              </a:rPr>
              <a:t>Fukuyama, Y. Nakatoh and Y. O. Kato, "Speech Enhancement </a:t>
            </a:r>
            <a:r>
              <a:rPr sz="1600" dirty="0">
                <a:latin typeface="Times New Roman"/>
                <a:cs typeface="Times New Roman"/>
              </a:rPr>
              <a:t>System </a:t>
            </a:r>
            <a:r>
              <a:rPr sz="1600" spc="-5" dirty="0">
                <a:latin typeface="Times New Roman"/>
                <a:cs typeface="Times New Roman"/>
              </a:rPr>
              <a:t>Using </a:t>
            </a:r>
            <a:r>
              <a:rPr sz="1600" spc="10" dirty="0">
                <a:latin typeface="Times New Roman"/>
                <a:cs typeface="Times New Roman"/>
              </a:rPr>
              <a:t>Lip-  </a:t>
            </a:r>
            <a:r>
              <a:rPr sz="1600" spc="-5" dirty="0">
                <a:latin typeface="Times New Roman"/>
                <a:cs typeface="Times New Roman"/>
              </a:rPr>
              <a:t>reading," 2020 IEEE 2nd International Conference </a:t>
            </a:r>
            <a:r>
              <a:rPr sz="1600" spc="-10" dirty="0">
                <a:latin typeface="Times New Roman"/>
                <a:cs typeface="Times New Roman"/>
              </a:rPr>
              <a:t>on </a:t>
            </a:r>
            <a:r>
              <a:rPr sz="1600" spc="-5" dirty="0">
                <a:latin typeface="Times New Roman"/>
                <a:cs typeface="Times New Roman"/>
              </a:rPr>
              <a:t>Artificial Intelligence in Engineering </a:t>
            </a:r>
            <a:r>
              <a:rPr sz="1600" spc="-10" dirty="0">
                <a:latin typeface="Times New Roman"/>
                <a:cs typeface="Times New Roman"/>
              </a:rPr>
              <a:t>and  </a:t>
            </a:r>
            <a:r>
              <a:rPr sz="1600" spc="-5" dirty="0">
                <a:latin typeface="Times New Roman"/>
                <a:cs typeface="Times New Roman"/>
              </a:rPr>
              <a:t>Technology (IICAIET), 2020, pp. </a:t>
            </a:r>
            <a:r>
              <a:rPr sz="1600" dirty="0">
                <a:latin typeface="Times New Roman"/>
                <a:cs typeface="Times New Roman"/>
              </a:rPr>
              <a:t>1-5, </a:t>
            </a:r>
            <a:r>
              <a:rPr sz="1600" spc="-5" dirty="0">
                <a:latin typeface="Times New Roman"/>
                <a:cs typeface="Times New Roman"/>
              </a:rPr>
              <a:t>doi:</a:t>
            </a:r>
            <a:r>
              <a:rPr sz="1600" spc="-75" dirty="0">
                <a:latin typeface="Times New Roman"/>
                <a:cs typeface="Times New Roman"/>
              </a:rPr>
              <a:t> </a:t>
            </a:r>
            <a:r>
              <a:rPr sz="1600" spc="-5" dirty="0">
                <a:latin typeface="Times New Roman"/>
                <a:cs typeface="Times New Roman"/>
              </a:rPr>
              <a:t>10.1109/IICAIET49801.2020.9257839.</a:t>
            </a:r>
            <a:endParaRPr sz="1600">
              <a:latin typeface="Times New Roman"/>
              <a:cs typeface="Times New Roman"/>
            </a:endParaRPr>
          </a:p>
          <a:p>
            <a:pPr>
              <a:lnSpc>
                <a:spcPct val="100000"/>
              </a:lnSpc>
              <a:buFont typeface="Symbol"/>
              <a:buChar char=""/>
            </a:pPr>
            <a:endParaRPr sz="1700">
              <a:latin typeface="Times New Roman"/>
              <a:cs typeface="Times New Roman"/>
            </a:endParaRPr>
          </a:p>
          <a:p>
            <a:pPr>
              <a:lnSpc>
                <a:spcPct val="100000"/>
              </a:lnSpc>
              <a:spcBef>
                <a:spcPts val="15"/>
              </a:spcBef>
              <a:buFont typeface="Symbol"/>
              <a:buChar char=""/>
            </a:pPr>
            <a:endParaRPr sz="1600">
              <a:latin typeface="Times New Roman"/>
              <a:cs typeface="Times New Roman"/>
            </a:endParaRPr>
          </a:p>
          <a:p>
            <a:pPr marL="241300" marR="5080" indent="-229235" algn="just">
              <a:lnSpc>
                <a:spcPct val="103499"/>
              </a:lnSpc>
              <a:buFont typeface="Symbol"/>
              <a:buChar char=""/>
              <a:tabLst>
                <a:tab pos="241935" algn="l"/>
              </a:tabLst>
            </a:pPr>
            <a:r>
              <a:rPr sz="1600" b="1" spc="-5" dirty="0">
                <a:latin typeface="Arial"/>
                <a:cs typeface="Arial"/>
              </a:rPr>
              <a:t>[6] </a:t>
            </a:r>
            <a:r>
              <a:rPr sz="1600" spc="-10" dirty="0">
                <a:latin typeface="Arial"/>
                <a:cs typeface="Arial"/>
              </a:rPr>
              <a:t>O. </a:t>
            </a:r>
            <a:r>
              <a:rPr sz="1600" spc="-5" dirty="0">
                <a:latin typeface="Arial"/>
                <a:cs typeface="Arial"/>
              </a:rPr>
              <a:t>Perrotin and </a:t>
            </a:r>
            <a:r>
              <a:rPr sz="1600" dirty="0">
                <a:latin typeface="Arial"/>
                <a:cs typeface="Arial"/>
              </a:rPr>
              <a:t>I. </a:t>
            </a:r>
            <a:r>
              <a:rPr sz="1600" spc="-5" dirty="0">
                <a:latin typeface="Arial"/>
                <a:cs typeface="Arial"/>
              </a:rPr>
              <a:t>V. McLoughlin, "Glottal </a:t>
            </a:r>
            <a:r>
              <a:rPr sz="1600" dirty="0">
                <a:latin typeface="Arial"/>
                <a:cs typeface="Arial"/>
              </a:rPr>
              <a:t>Flow </a:t>
            </a:r>
            <a:r>
              <a:rPr sz="1600" spc="-5" dirty="0">
                <a:latin typeface="Arial"/>
                <a:cs typeface="Arial"/>
              </a:rPr>
              <a:t>Synthesis </a:t>
            </a:r>
            <a:r>
              <a:rPr sz="1600" spc="10" dirty="0">
                <a:latin typeface="Arial"/>
                <a:cs typeface="Arial"/>
              </a:rPr>
              <a:t>for </a:t>
            </a:r>
            <a:r>
              <a:rPr sz="1600" spc="-5" dirty="0">
                <a:latin typeface="Arial"/>
                <a:cs typeface="Arial"/>
              </a:rPr>
              <a:t>Whisper-to-Speech  Conversion," in IEEE/ACM Transactions on Audio, Speech, and Language Processing, vol.  28, pp. 889-900, 2020, doi:</a:t>
            </a:r>
            <a:r>
              <a:rPr sz="1600" spc="25" dirty="0">
                <a:latin typeface="Arial"/>
                <a:cs typeface="Arial"/>
              </a:rPr>
              <a:t> </a:t>
            </a:r>
            <a:r>
              <a:rPr sz="1600" spc="-5" dirty="0">
                <a:latin typeface="Arial"/>
                <a:cs typeface="Arial"/>
              </a:rPr>
              <a:t>10.1109/TASLP.2020.2971417.</a:t>
            </a:r>
            <a:endParaRPr sz="1600">
              <a:latin typeface="Arial"/>
              <a:cs typeface="Arial"/>
            </a:endParaRPr>
          </a:p>
          <a:p>
            <a:pPr>
              <a:lnSpc>
                <a:spcPct val="100000"/>
              </a:lnSpc>
              <a:spcBef>
                <a:spcPts val="55"/>
              </a:spcBef>
              <a:buFont typeface="Symbol"/>
              <a:buChar char=""/>
            </a:pPr>
            <a:endParaRPr sz="1700">
              <a:latin typeface="Arial"/>
              <a:cs typeface="Arial"/>
            </a:endParaRPr>
          </a:p>
          <a:p>
            <a:pPr marL="241300" marR="6350" indent="-229235" algn="just">
              <a:lnSpc>
                <a:spcPct val="102200"/>
              </a:lnSpc>
              <a:buFont typeface="Symbol"/>
              <a:buChar char=""/>
              <a:tabLst>
                <a:tab pos="241935" algn="l"/>
              </a:tabLst>
            </a:pPr>
            <a:r>
              <a:rPr sz="1600" b="1" spc="-5" dirty="0">
                <a:latin typeface="Arial"/>
                <a:cs typeface="Arial"/>
              </a:rPr>
              <a:t>[7] </a:t>
            </a:r>
            <a:r>
              <a:rPr sz="1600" dirty="0">
                <a:latin typeface="Arial"/>
                <a:cs typeface="Arial"/>
              </a:rPr>
              <a:t>H. </a:t>
            </a:r>
            <a:r>
              <a:rPr sz="1600" spc="-5" dirty="0">
                <a:latin typeface="Arial"/>
                <a:cs typeface="Arial"/>
              </a:rPr>
              <a:t>X. Pham, </a:t>
            </a:r>
            <a:r>
              <a:rPr sz="1600" spc="-10" dirty="0">
                <a:latin typeface="Arial"/>
                <a:cs typeface="Arial"/>
              </a:rPr>
              <a:t>Y. </a:t>
            </a:r>
            <a:r>
              <a:rPr sz="1600" spc="-5" dirty="0">
                <a:latin typeface="Arial"/>
                <a:cs typeface="Arial"/>
              </a:rPr>
              <a:t>Wang and V. Pavlovic, "Learning Continuous Facial Actions </a:t>
            </a:r>
            <a:r>
              <a:rPr sz="1600" spc="-10" dirty="0">
                <a:latin typeface="Arial"/>
                <a:cs typeface="Arial"/>
              </a:rPr>
              <a:t>from </a:t>
            </a:r>
            <a:r>
              <a:rPr sz="1600" spc="-5" dirty="0">
                <a:latin typeface="Arial"/>
                <a:cs typeface="Arial"/>
              </a:rPr>
              <a:t>Speech  for Real-time Animation," </a:t>
            </a:r>
            <a:r>
              <a:rPr sz="1600" spc="-10" dirty="0">
                <a:latin typeface="Arial"/>
                <a:cs typeface="Arial"/>
              </a:rPr>
              <a:t>in </a:t>
            </a:r>
            <a:r>
              <a:rPr sz="1600" spc="-5" dirty="0">
                <a:latin typeface="Arial"/>
                <a:cs typeface="Arial"/>
              </a:rPr>
              <a:t>IEEE Transactions on Affective Computing, doi:  10.1109/TAFFC.2020.3022017.</a:t>
            </a:r>
            <a:endParaRPr sz="1600">
              <a:latin typeface="Arial"/>
              <a:cs typeface="Arial"/>
            </a:endParaRPr>
          </a:p>
          <a:p>
            <a:pPr>
              <a:lnSpc>
                <a:spcPct val="100000"/>
              </a:lnSpc>
              <a:spcBef>
                <a:spcPts val="15"/>
              </a:spcBef>
              <a:buFont typeface="Symbol"/>
              <a:buChar char=""/>
            </a:pPr>
            <a:endParaRPr sz="1700">
              <a:latin typeface="Arial"/>
              <a:cs typeface="Arial"/>
            </a:endParaRPr>
          </a:p>
          <a:p>
            <a:pPr marL="241300" marR="6350" indent="-229235" algn="just">
              <a:lnSpc>
                <a:spcPct val="103600"/>
              </a:lnSpc>
              <a:buFont typeface="Symbol"/>
              <a:buChar char=""/>
              <a:tabLst>
                <a:tab pos="241935" algn="l"/>
              </a:tabLst>
            </a:pPr>
            <a:r>
              <a:rPr sz="1600" b="1" spc="-5" dirty="0">
                <a:latin typeface="Arial"/>
                <a:cs typeface="Arial"/>
              </a:rPr>
              <a:t>[8] </a:t>
            </a:r>
            <a:r>
              <a:rPr sz="1600" spc="-5" dirty="0">
                <a:latin typeface="Arial"/>
                <a:cs typeface="Arial"/>
              </a:rPr>
              <a:t>S. Lesaja, C. Herff, </a:t>
            </a:r>
            <a:r>
              <a:rPr sz="1600" spc="-10" dirty="0">
                <a:latin typeface="Arial"/>
                <a:cs typeface="Arial"/>
              </a:rPr>
              <a:t>G. </a:t>
            </a:r>
            <a:r>
              <a:rPr sz="1600" spc="-5" dirty="0">
                <a:latin typeface="Arial"/>
                <a:cs typeface="Arial"/>
              </a:rPr>
              <a:t>D. Johnson, </a:t>
            </a:r>
            <a:r>
              <a:rPr sz="1600" dirty="0">
                <a:latin typeface="Arial"/>
                <a:cs typeface="Arial"/>
              </a:rPr>
              <a:t>J. J. </a:t>
            </a:r>
            <a:r>
              <a:rPr sz="1600" spc="-5" dirty="0">
                <a:latin typeface="Arial"/>
                <a:cs typeface="Arial"/>
              </a:rPr>
              <a:t>Shih, T. Schultz and D. </a:t>
            </a:r>
            <a:r>
              <a:rPr sz="1600" dirty="0">
                <a:latin typeface="Arial"/>
                <a:cs typeface="Arial"/>
              </a:rPr>
              <a:t>J. </a:t>
            </a:r>
            <a:r>
              <a:rPr sz="1600" spc="-5" dirty="0">
                <a:latin typeface="Arial"/>
                <a:cs typeface="Arial"/>
              </a:rPr>
              <a:t>Krusienski, "Decoding  Lip Movements During Continuous Speech using Electrocorticography," 2019 9th  International IEEE/EMBS Conference on Neural Engineering (NER), 2019, pp. </a:t>
            </a:r>
            <a:r>
              <a:rPr sz="1600" dirty="0">
                <a:latin typeface="Arial"/>
                <a:cs typeface="Arial"/>
              </a:rPr>
              <a:t>522-525, </a:t>
            </a:r>
            <a:r>
              <a:rPr sz="1600" spc="-5" dirty="0">
                <a:latin typeface="Arial"/>
                <a:cs typeface="Arial"/>
              </a:rPr>
              <a:t>doi:  10.1109/NER.2019.8716914.</a:t>
            </a:r>
            <a:endParaRPr sz="16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300" y="2290317"/>
            <a:ext cx="8668385" cy="1918335"/>
          </a:xfrm>
          <a:prstGeom prst="rect">
            <a:avLst/>
          </a:prstGeom>
        </p:spPr>
        <p:txBody>
          <a:bodyPr vert="horz" wrap="square" lIns="0" tIns="22225" rIns="0" bIns="0" rtlCol="0">
            <a:spAutoFit/>
          </a:bodyPr>
          <a:lstStyle/>
          <a:p>
            <a:pPr marL="241300" marR="16510" indent="-229235" algn="just">
              <a:lnSpc>
                <a:spcPct val="95700"/>
              </a:lnSpc>
              <a:spcBef>
                <a:spcPts val="175"/>
              </a:spcBef>
              <a:buClr>
                <a:srgbClr val="333333"/>
              </a:buClr>
              <a:buFont typeface="Symbol"/>
              <a:buChar char=""/>
              <a:tabLst>
                <a:tab pos="241935" algn="l"/>
              </a:tabLst>
            </a:pPr>
            <a:r>
              <a:rPr sz="1600" b="1" spc="-5" dirty="0">
                <a:latin typeface="Times New Roman"/>
                <a:cs typeface="Times New Roman"/>
              </a:rPr>
              <a:t>[9] </a:t>
            </a:r>
            <a:r>
              <a:rPr sz="1600" spc="-5" dirty="0">
                <a:solidFill>
                  <a:srgbClr val="333333"/>
                </a:solidFill>
                <a:latin typeface="Times New Roman"/>
                <a:cs typeface="Times New Roman"/>
              </a:rPr>
              <a:t>H. Akbari, H. Arora, L. Cao and N. Mesgarani, "Lip2Audspec: Speech Reconstruction </a:t>
            </a:r>
            <a:r>
              <a:rPr sz="1600" spc="10" dirty="0">
                <a:solidFill>
                  <a:srgbClr val="333333"/>
                </a:solidFill>
                <a:latin typeface="Times New Roman"/>
                <a:cs typeface="Times New Roman"/>
              </a:rPr>
              <a:t>from </a:t>
            </a:r>
            <a:r>
              <a:rPr sz="1600" spc="-5" dirty="0">
                <a:solidFill>
                  <a:srgbClr val="333333"/>
                </a:solidFill>
                <a:latin typeface="Times New Roman"/>
                <a:cs typeface="Times New Roman"/>
              </a:rPr>
              <a:t>Silent  Lip Movements Video," 2018 IEEE International Conference on Acoustics, Speech and Signal  Processing (ICASSP), 2018, pp. </a:t>
            </a:r>
            <a:r>
              <a:rPr sz="1600" dirty="0">
                <a:solidFill>
                  <a:srgbClr val="333333"/>
                </a:solidFill>
                <a:latin typeface="Times New Roman"/>
                <a:cs typeface="Times New Roman"/>
              </a:rPr>
              <a:t>2516-2520, </a:t>
            </a:r>
            <a:r>
              <a:rPr sz="1600" spc="-5" dirty="0">
                <a:solidFill>
                  <a:srgbClr val="333333"/>
                </a:solidFill>
                <a:latin typeface="Times New Roman"/>
                <a:cs typeface="Times New Roman"/>
              </a:rPr>
              <a:t>doi:</a:t>
            </a:r>
            <a:r>
              <a:rPr sz="1600" spc="-70" dirty="0">
                <a:solidFill>
                  <a:srgbClr val="333333"/>
                </a:solidFill>
                <a:latin typeface="Times New Roman"/>
                <a:cs typeface="Times New Roman"/>
              </a:rPr>
              <a:t> </a:t>
            </a:r>
            <a:r>
              <a:rPr sz="1600" spc="-5" dirty="0">
                <a:solidFill>
                  <a:srgbClr val="333333"/>
                </a:solidFill>
                <a:latin typeface="Times New Roman"/>
                <a:cs typeface="Times New Roman"/>
              </a:rPr>
              <a:t>10.1109/ICASSP.2018.8461856.</a:t>
            </a:r>
            <a:endParaRPr sz="1600">
              <a:latin typeface="Times New Roman"/>
              <a:cs typeface="Times New Roman"/>
            </a:endParaRPr>
          </a:p>
          <a:p>
            <a:pPr>
              <a:lnSpc>
                <a:spcPct val="100000"/>
              </a:lnSpc>
              <a:buClr>
                <a:srgbClr val="333333"/>
              </a:buClr>
              <a:buFont typeface="Symbol"/>
              <a:buChar char=""/>
            </a:pPr>
            <a:endParaRPr sz="1700">
              <a:latin typeface="Times New Roman"/>
              <a:cs typeface="Times New Roman"/>
            </a:endParaRPr>
          </a:p>
          <a:p>
            <a:pPr>
              <a:lnSpc>
                <a:spcPct val="100000"/>
              </a:lnSpc>
              <a:spcBef>
                <a:spcPts val="20"/>
              </a:spcBef>
              <a:buClr>
                <a:srgbClr val="333333"/>
              </a:buClr>
              <a:buFont typeface="Symbol"/>
              <a:buChar char=""/>
            </a:pPr>
            <a:endParaRPr sz="1600">
              <a:latin typeface="Times New Roman"/>
              <a:cs typeface="Times New Roman"/>
            </a:endParaRPr>
          </a:p>
          <a:p>
            <a:pPr marL="241300" marR="5080" indent="-229235" algn="just">
              <a:lnSpc>
                <a:spcPts val="1850"/>
              </a:lnSpc>
              <a:spcBef>
                <a:spcPts val="5"/>
              </a:spcBef>
              <a:buClr>
                <a:srgbClr val="333333"/>
              </a:buClr>
              <a:buFont typeface="Symbol"/>
              <a:buChar char=""/>
              <a:tabLst>
                <a:tab pos="241935" algn="l"/>
              </a:tabLst>
            </a:pPr>
            <a:r>
              <a:rPr sz="1600" b="1" spc="-5" dirty="0">
                <a:latin typeface="Times New Roman"/>
                <a:cs typeface="Times New Roman"/>
              </a:rPr>
              <a:t>[10] </a:t>
            </a:r>
            <a:r>
              <a:rPr sz="1600" spc="-5" dirty="0">
                <a:latin typeface="Times New Roman"/>
                <a:cs typeface="Times New Roman"/>
              </a:rPr>
              <a:t>Z. Naraghi and M. Jamzad, </a:t>
            </a:r>
            <a:r>
              <a:rPr sz="1600" dirty="0">
                <a:latin typeface="Times New Roman"/>
                <a:cs typeface="Times New Roman"/>
              </a:rPr>
              <a:t>"Speech </a:t>
            </a:r>
            <a:r>
              <a:rPr sz="1600" spc="-5" dirty="0">
                <a:latin typeface="Times New Roman"/>
                <a:cs typeface="Times New Roman"/>
              </a:rPr>
              <a:t>driven lips animation </a:t>
            </a:r>
            <a:r>
              <a:rPr sz="1600" dirty="0">
                <a:latin typeface="Times New Roman"/>
                <a:cs typeface="Times New Roman"/>
              </a:rPr>
              <a:t>for </a:t>
            </a:r>
            <a:r>
              <a:rPr sz="1600" spc="-5" dirty="0">
                <a:latin typeface="Times New Roman"/>
                <a:cs typeface="Times New Roman"/>
              </a:rPr>
              <a:t>the Farsi language," </a:t>
            </a:r>
            <a:r>
              <a:rPr sz="1600" dirty="0">
                <a:latin typeface="Times New Roman"/>
                <a:cs typeface="Times New Roman"/>
              </a:rPr>
              <a:t>2015 </a:t>
            </a:r>
            <a:r>
              <a:rPr sz="1600" spc="-10" dirty="0">
                <a:latin typeface="Times New Roman"/>
                <a:cs typeface="Times New Roman"/>
              </a:rPr>
              <a:t>The  </a:t>
            </a:r>
            <a:r>
              <a:rPr sz="1600" spc="-5" dirty="0">
                <a:latin typeface="Times New Roman"/>
                <a:cs typeface="Times New Roman"/>
              </a:rPr>
              <a:t>International </a:t>
            </a:r>
            <a:r>
              <a:rPr sz="1600" dirty="0">
                <a:latin typeface="Times New Roman"/>
                <a:cs typeface="Times New Roman"/>
              </a:rPr>
              <a:t>Symposium </a:t>
            </a:r>
            <a:r>
              <a:rPr sz="1600" spc="-5" dirty="0">
                <a:latin typeface="Times New Roman"/>
                <a:cs typeface="Times New Roman"/>
              </a:rPr>
              <a:t>on Artificial Intelligence and Signal Processing (AISP), 2015, pp. </a:t>
            </a:r>
            <a:r>
              <a:rPr sz="1600" spc="5" dirty="0">
                <a:latin typeface="Times New Roman"/>
                <a:cs typeface="Times New Roman"/>
              </a:rPr>
              <a:t>201-205,  </a:t>
            </a:r>
            <a:r>
              <a:rPr sz="1600" spc="-5" dirty="0">
                <a:latin typeface="Times New Roman"/>
                <a:cs typeface="Times New Roman"/>
              </a:rPr>
              <a:t>doi:</a:t>
            </a:r>
            <a:r>
              <a:rPr sz="1600" spc="-20" dirty="0">
                <a:latin typeface="Times New Roman"/>
                <a:cs typeface="Times New Roman"/>
              </a:rPr>
              <a:t> </a:t>
            </a:r>
            <a:r>
              <a:rPr sz="1600" spc="-5" dirty="0">
                <a:latin typeface="Times New Roman"/>
                <a:cs typeface="Times New Roman"/>
              </a:rPr>
              <a:t>10.1109/AISP.2015.7123525.</a:t>
            </a:r>
            <a:endParaRPr sz="16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2156460"/>
            <a:ext cx="8802370" cy="3771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CCC8-ECC9-6800-08CE-64D10691A014}"/>
              </a:ext>
            </a:extLst>
          </p:cNvPr>
          <p:cNvSpPr>
            <a:spLocks noGrp="1"/>
          </p:cNvSpPr>
          <p:nvPr>
            <p:ph type="title"/>
          </p:nvPr>
        </p:nvSpPr>
        <p:spPr>
          <a:xfrm>
            <a:off x="2053716" y="1249426"/>
            <a:ext cx="6592316" cy="430887"/>
          </a:xfrm>
        </p:spPr>
        <p:txBody>
          <a:bodyPr/>
          <a:lstStyle/>
          <a:p>
            <a:pPr algn="ctr"/>
            <a:r>
              <a:rPr lang="en-IN" sz="2800"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AFA94C02-ECE5-180B-479C-999AD3012C43}"/>
              </a:ext>
            </a:extLst>
          </p:cNvPr>
          <p:cNvSpPr>
            <a:spLocks noGrp="1"/>
          </p:cNvSpPr>
          <p:nvPr>
            <p:ph type="body" idx="1"/>
          </p:nvPr>
        </p:nvSpPr>
        <p:spPr>
          <a:xfrm>
            <a:off x="843810" y="2184400"/>
            <a:ext cx="8896350" cy="4709494"/>
          </a:xfrm>
        </p:spPr>
        <p:txBody>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“Speech Reconstruction with Reminiscent Sound via Visual Voice Memory”.</a:t>
            </a: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goal is to reconstruct speech from silent video using Visual Voice Memory to store crucial audio data and synthesize correct speech from various speakers. The memory stores audio context as a key value pair from the input face movement and can be used again when similar movement occurs. It is used in multi-speaker video to assist produce high-quality speech.</a:t>
            </a: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Tal: A Synchronized Multi-Speaker Corpus of Ultrasound Tongue Imaging, Audio, and Lip Videos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Speech recognition, speech synthesis (articulatory-to-acoustic mapping), and automatic ultrasound to audio synchronization are all included. The corpus contains 24 hours of parallel ultrasound, video, and audio data, of which about 13.5 hours is speech. TaL1 is a series of six recording sessions of one professional voice talent.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4">
            <a:extLst>
              <a:ext uri="{FF2B5EF4-FFF2-40B4-BE49-F238E27FC236}">
                <a16:creationId xmlns:a16="http://schemas.microsoft.com/office/drawing/2014/main" id="{098605ED-DF01-3F62-CADC-313F46AC3B44}"/>
              </a:ext>
            </a:extLst>
          </p:cNvPr>
          <p:cNvSpPr/>
          <p:nvPr/>
        </p:nvSpPr>
        <p:spPr>
          <a:xfrm>
            <a:off x="495195" y="431800"/>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4887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CCC8-ECC9-6800-08CE-64D10691A014}"/>
              </a:ext>
            </a:extLst>
          </p:cNvPr>
          <p:cNvSpPr>
            <a:spLocks noGrp="1"/>
          </p:cNvSpPr>
          <p:nvPr>
            <p:ph type="title"/>
          </p:nvPr>
        </p:nvSpPr>
        <p:spPr>
          <a:xfrm>
            <a:off x="2053716" y="1249426"/>
            <a:ext cx="6592316" cy="430887"/>
          </a:xfrm>
        </p:spPr>
        <p:txBody>
          <a:bodyPr/>
          <a:lstStyle/>
          <a:p>
            <a:r>
              <a:rPr lang="en-IN" sz="2800" dirty="0">
                <a:latin typeface="Times New Roman" panose="02020603050405020304" pitchFamily="18" charset="0"/>
                <a:cs typeface="Times New Roman" panose="02020603050405020304" pitchFamily="18" charset="0"/>
              </a:rPr>
              <a:t>	LITERATURE SURVEY</a:t>
            </a:r>
          </a:p>
        </p:txBody>
      </p:sp>
      <p:sp>
        <p:nvSpPr>
          <p:cNvPr id="3" name="Text Placeholder 2">
            <a:extLst>
              <a:ext uri="{FF2B5EF4-FFF2-40B4-BE49-F238E27FC236}">
                <a16:creationId xmlns:a16="http://schemas.microsoft.com/office/drawing/2014/main" id="{AFA94C02-ECE5-180B-479C-999AD3012C43}"/>
              </a:ext>
            </a:extLst>
          </p:cNvPr>
          <p:cNvSpPr>
            <a:spLocks noGrp="1"/>
          </p:cNvSpPr>
          <p:nvPr>
            <p:ph type="body" idx="1"/>
          </p:nvPr>
        </p:nvSpPr>
        <p:spPr>
          <a:xfrm>
            <a:off x="843810" y="2184401"/>
            <a:ext cx="8896350" cy="5474832"/>
          </a:xfrm>
        </p:spPr>
        <p:txBody>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 “Automatic Voice Synthesis System using Long Short-Term Memory and Google Media pipe”.</a:t>
            </a: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uses the Google Media Pipe Library to extract face landmark-based features and then trains with a Long-Short-Term-Memory (LSTM) network. This model uses an LSTM model to detect 40 important points from a recognized face. It's for people who have lost their voices due to injury to their vocal cords or other factors.</a:t>
            </a:r>
          </a:p>
          <a:p>
            <a:pPr algn="just">
              <a:lnSpc>
                <a:spcPct val="115000"/>
              </a:lnSpc>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 “Speech Enhancement System Using Lip-reading”.</a:t>
            </a: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created is for laryngectomee. They conducted interviews with people to learn about their problems and how current technology can aid them. In most cases, an external device is required, but they designed an application using the smart phone platform without one. They investigated a lip-reading approach that can recognize by registering the words that you want to utter using little amounts of data employing VAE and CNN models as the fundamental notion of the suggested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4">
            <a:extLst>
              <a:ext uri="{FF2B5EF4-FFF2-40B4-BE49-F238E27FC236}">
                <a16:creationId xmlns:a16="http://schemas.microsoft.com/office/drawing/2014/main" id="{098605ED-DF01-3F62-CADC-313F46AC3B44}"/>
              </a:ext>
            </a:extLst>
          </p:cNvPr>
          <p:cNvSpPr/>
          <p:nvPr/>
        </p:nvSpPr>
        <p:spPr>
          <a:xfrm>
            <a:off x="495195" y="431800"/>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5187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CCC8-ECC9-6800-08CE-64D10691A014}"/>
              </a:ext>
            </a:extLst>
          </p:cNvPr>
          <p:cNvSpPr>
            <a:spLocks noGrp="1"/>
          </p:cNvSpPr>
          <p:nvPr>
            <p:ph type="title"/>
          </p:nvPr>
        </p:nvSpPr>
        <p:spPr>
          <a:xfrm>
            <a:off x="2053716" y="1249426"/>
            <a:ext cx="6592316" cy="430887"/>
          </a:xfrm>
        </p:spPr>
        <p:txBody>
          <a:bodyPr/>
          <a:lstStyle/>
          <a:p>
            <a:r>
              <a:rPr lang="en-IN" sz="2800" dirty="0">
                <a:latin typeface="Times New Roman" panose="02020603050405020304" pitchFamily="18" charset="0"/>
                <a:cs typeface="Times New Roman" panose="02020603050405020304" pitchFamily="18" charset="0"/>
              </a:rPr>
              <a:t>	LITERATURE SURVEY</a:t>
            </a:r>
          </a:p>
        </p:txBody>
      </p:sp>
      <p:sp>
        <p:nvSpPr>
          <p:cNvPr id="3" name="Text Placeholder 2">
            <a:extLst>
              <a:ext uri="{FF2B5EF4-FFF2-40B4-BE49-F238E27FC236}">
                <a16:creationId xmlns:a16="http://schemas.microsoft.com/office/drawing/2014/main" id="{AFA94C02-ECE5-180B-479C-999AD3012C43}"/>
              </a:ext>
            </a:extLst>
          </p:cNvPr>
          <p:cNvSpPr>
            <a:spLocks noGrp="1"/>
          </p:cNvSpPr>
          <p:nvPr>
            <p:ph type="body" idx="1"/>
          </p:nvPr>
        </p:nvSpPr>
        <p:spPr>
          <a:xfrm>
            <a:off x="843810" y="2184401"/>
            <a:ext cx="8896350" cy="4952999"/>
          </a:xfrm>
        </p:spPr>
        <p:txBody>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 “Lip2Audspec: Speech Reconstruction from Silent Lip Movements Video”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deep neural network that uses silent lip movement films to recover understandable speech. Auditory spectrogram as a spectrum representation of speech and its associated sound generating technology result in reconstructed speech that sounds more natural. An autoencoder extracts information from the auditory spectrogram, which is then used as a target for our primary lipreading network, which includes CNN, LSTM, and fully connected layers.</a:t>
            </a: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[6]. “A Novel Task-Oriented Approach toward Automated Lip-Reading System Implementation”.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concept of visual speech recognition was inspired by human experience: we can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recognise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spoken words by looking at a speaker's face without or with limited access to the sound element of the voice. We build autonomous visual speech recognition systems from the ground up using three different architectures: GMM-CHMM, DNN-HMM, and pure End-to-end. The current paper includes a detailed discussion of the approach, tools, step-by-step development, and all relevant parameters. It's worth noting that such systems were developed for the first time for Russian voice recognition.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4">
            <a:extLst>
              <a:ext uri="{FF2B5EF4-FFF2-40B4-BE49-F238E27FC236}">
                <a16:creationId xmlns:a16="http://schemas.microsoft.com/office/drawing/2014/main" id="{098605ED-DF01-3F62-CADC-313F46AC3B44}"/>
              </a:ext>
            </a:extLst>
          </p:cNvPr>
          <p:cNvSpPr/>
          <p:nvPr/>
        </p:nvSpPr>
        <p:spPr>
          <a:xfrm>
            <a:off x="495195" y="431800"/>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4710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CCC8-ECC9-6800-08CE-64D10691A014}"/>
              </a:ext>
            </a:extLst>
          </p:cNvPr>
          <p:cNvSpPr>
            <a:spLocks noGrp="1"/>
          </p:cNvSpPr>
          <p:nvPr>
            <p:ph type="title"/>
          </p:nvPr>
        </p:nvSpPr>
        <p:spPr>
          <a:xfrm>
            <a:off x="2053716" y="1249426"/>
            <a:ext cx="6592316" cy="430887"/>
          </a:xfrm>
        </p:spPr>
        <p:txBody>
          <a:bodyPr/>
          <a:lstStyle/>
          <a:p>
            <a:r>
              <a:rPr lang="en-IN" sz="2800" dirty="0">
                <a:latin typeface="Times New Roman" panose="02020603050405020304" pitchFamily="18" charset="0"/>
                <a:cs typeface="Times New Roman" panose="02020603050405020304" pitchFamily="18" charset="0"/>
              </a:rPr>
              <a:t>	LITERATURE SURVEY</a:t>
            </a:r>
          </a:p>
        </p:txBody>
      </p:sp>
      <p:sp>
        <p:nvSpPr>
          <p:cNvPr id="3" name="Text Placeholder 2">
            <a:extLst>
              <a:ext uri="{FF2B5EF4-FFF2-40B4-BE49-F238E27FC236}">
                <a16:creationId xmlns:a16="http://schemas.microsoft.com/office/drawing/2014/main" id="{AFA94C02-ECE5-180B-479C-999AD3012C43}"/>
              </a:ext>
            </a:extLst>
          </p:cNvPr>
          <p:cNvSpPr>
            <a:spLocks noGrp="1"/>
          </p:cNvSpPr>
          <p:nvPr>
            <p:ph type="body" idx="1"/>
          </p:nvPr>
        </p:nvSpPr>
        <p:spPr>
          <a:xfrm>
            <a:off x="843810" y="2184401"/>
            <a:ext cx="8896350" cy="4571999"/>
          </a:xfrm>
        </p:spPr>
        <p:txBody>
          <a:bodyPr/>
          <a:lstStyle/>
          <a:p>
            <a:pPr algn="just">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[7]. “An Experimental Analysis of Different Approaches to Audio–Visual Speech Recognition and Lip-Reading”.</a:t>
            </a: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looked at many techniques to audio–visual speech recognition, such as Tree audio–visual modalities integration methods, such as GMM-CHMM, DNN-HMM, and end-to-end approaches, which were defined as the most promising and often found in scientific literature. It was carried out on the GRID corpus for English and the HAVRUS corpus for Russian. The obtained results support the advantage of neural network approaches over alternative approaches when there is enough data to properly train NN models, as evidenced by our studies on the GRID dataset.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Dictionary-Based Lip-Reading Classification</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are working on developing a robust technique for lip reading classification that uses EMPCA feature extraction and k-nearest-neighbor classification to extract the lips in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colour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image. Lip motion is defined by three templates that are modelled based on different mouth forms in order to reduce the dimensionality of the feature space: closed template, semi-closed template, and wide-open template.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4">
            <a:extLst>
              <a:ext uri="{FF2B5EF4-FFF2-40B4-BE49-F238E27FC236}">
                <a16:creationId xmlns:a16="http://schemas.microsoft.com/office/drawing/2014/main" id="{098605ED-DF01-3F62-CADC-313F46AC3B44}"/>
              </a:ext>
            </a:extLst>
          </p:cNvPr>
          <p:cNvSpPr/>
          <p:nvPr/>
        </p:nvSpPr>
        <p:spPr>
          <a:xfrm>
            <a:off x="495195" y="431800"/>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6175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CCC8-ECC9-6800-08CE-64D10691A014}"/>
              </a:ext>
            </a:extLst>
          </p:cNvPr>
          <p:cNvSpPr>
            <a:spLocks noGrp="1"/>
          </p:cNvSpPr>
          <p:nvPr>
            <p:ph type="title"/>
          </p:nvPr>
        </p:nvSpPr>
        <p:spPr>
          <a:xfrm>
            <a:off x="2053716" y="1249426"/>
            <a:ext cx="6592316" cy="430887"/>
          </a:xfrm>
        </p:spPr>
        <p:txBody>
          <a:bodyPr/>
          <a:lstStyle/>
          <a:p>
            <a:r>
              <a:rPr lang="en-IN" sz="2800" dirty="0">
                <a:latin typeface="Times New Roman" panose="02020603050405020304" pitchFamily="18" charset="0"/>
                <a:cs typeface="Times New Roman" panose="02020603050405020304" pitchFamily="18" charset="0"/>
              </a:rPr>
              <a:t>	LITERATURE SURVEY</a:t>
            </a:r>
          </a:p>
        </p:txBody>
      </p:sp>
      <p:sp>
        <p:nvSpPr>
          <p:cNvPr id="3" name="Text Placeholder 2">
            <a:extLst>
              <a:ext uri="{FF2B5EF4-FFF2-40B4-BE49-F238E27FC236}">
                <a16:creationId xmlns:a16="http://schemas.microsoft.com/office/drawing/2014/main" id="{AFA94C02-ECE5-180B-479C-999AD3012C43}"/>
              </a:ext>
            </a:extLst>
          </p:cNvPr>
          <p:cNvSpPr>
            <a:spLocks noGrp="1"/>
          </p:cNvSpPr>
          <p:nvPr>
            <p:ph type="body" idx="1"/>
          </p:nvPr>
        </p:nvSpPr>
        <p:spPr>
          <a:xfrm>
            <a:off x="843810" y="2184401"/>
            <a:ext cx="8896350" cy="4495799"/>
          </a:xfrm>
        </p:spPr>
        <p:txBody>
          <a:bodyPr/>
          <a:lstStyle/>
          <a:p>
            <a:pPr algn="just">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[9]. “Speech Training System for Hearing Impaired Individuals Based on Automatic Lip-Reading Recognition”.</a:t>
            </a: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paper uses CNN and RNN to build a speech training system for hearing impaired and dysphonic people. They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practised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communication skills by comparing the mouth shapes of hearing-impaired people and healthy people.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four sections of training. First, they developed a voice training database that includes normal people's mouth forms as well as sign language vocabulary. </a:t>
            </a:r>
          </a:p>
          <a:p>
            <a:pPr algn="just">
              <a:spcAft>
                <a:spcPts val="1000"/>
              </a:spcAft>
            </a:pP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[10]. “Lip reading with Hahn Convolutional Neural Networks”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major goal of this project is to create a video-based visual speech recognition system. It is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utilised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the medical field to help people with laryngectomees. We employ the Hahn Convolutional Neural Network (HCNN), a novel architecture based on Hahn moments as the first layer in the Convolutional Neural Network (CNN) architecture, to reduce the dimensionality of video images and gain training time. The HCNN model has been trained to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recognise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letters, digits, and words in video images. We tested the suggested technique on three datasets: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AVLetters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OuluVS2, and BBC LRW, and found that it delivers considerable results when compared to previous research.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4">
            <a:extLst>
              <a:ext uri="{FF2B5EF4-FFF2-40B4-BE49-F238E27FC236}">
                <a16:creationId xmlns:a16="http://schemas.microsoft.com/office/drawing/2014/main" id="{098605ED-DF01-3F62-CADC-313F46AC3B44}"/>
              </a:ext>
            </a:extLst>
          </p:cNvPr>
          <p:cNvSpPr/>
          <p:nvPr/>
        </p:nvSpPr>
        <p:spPr>
          <a:xfrm>
            <a:off x="495195" y="431800"/>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3515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127C-39C1-6CD3-8B84-C7F5EC86C7B3}"/>
              </a:ext>
            </a:extLst>
          </p:cNvPr>
          <p:cNvSpPr>
            <a:spLocks noGrp="1"/>
          </p:cNvSpPr>
          <p:nvPr>
            <p:ph type="title"/>
          </p:nvPr>
        </p:nvSpPr>
        <p:spPr>
          <a:xfrm>
            <a:off x="1359863" y="1495647"/>
            <a:ext cx="6592316" cy="430887"/>
          </a:xfrm>
        </p:spPr>
        <p:txBody>
          <a:bodyPr/>
          <a:lstStyle/>
          <a:p>
            <a:r>
              <a:rPr lang="en-IN" sz="2800" dirty="0">
                <a:latin typeface="Times New Roman" panose="02020603050405020304" pitchFamily="18" charset="0"/>
                <a:cs typeface="Times New Roman" panose="02020603050405020304" pitchFamily="18" charset="0"/>
              </a:rPr>
              <a:t>METHODOLOGY</a:t>
            </a:r>
          </a:p>
        </p:txBody>
      </p:sp>
      <p:sp>
        <p:nvSpPr>
          <p:cNvPr id="3" name="Text Placeholder 2">
            <a:extLst>
              <a:ext uri="{FF2B5EF4-FFF2-40B4-BE49-F238E27FC236}">
                <a16:creationId xmlns:a16="http://schemas.microsoft.com/office/drawing/2014/main" id="{F7E867D6-8B6F-B7D0-9B21-21AA7A426D61}"/>
              </a:ext>
            </a:extLst>
          </p:cNvPr>
          <p:cNvSpPr>
            <a:spLocks noGrp="1"/>
          </p:cNvSpPr>
          <p:nvPr>
            <p:ph type="body" idx="1"/>
          </p:nvPr>
        </p:nvSpPr>
        <p:spPr>
          <a:xfrm>
            <a:off x="898525" y="2441789"/>
            <a:ext cx="8896350" cy="4985980"/>
          </a:xfrm>
        </p:spPr>
        <p:txBody>
          <a:bodyPr/>
          <a:lstStyle/>
          <a:p>
            <a:pPr algn="just"/>
            <a:r>
              <a:rPr lang="en-IN" b="1" dirty="0"/>
              <a:t>CNN:</a:t>
            </a:r>
          </a:p>
          <a:p>
            <a:pPr algn="just"/>
            <a:endParaRPr lang="en-IN" b="1" dirty="0"/>
          </a:p>
          <a:p>
            <a:pPr marL="285750" indent="-285750" algn="jus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 convolutional neural network, or CNN, is a deep learning neural network sketched for processing structured arrays of data such as portrayals.</a:t>
            </a:r>
          </a:p>
          <a:p>
            <a:pPr marL="285750" indent="-285750" algn="jus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CNN are very satisfactory at picking up on design in the input image, such as lines, gradients, circles, or even eyes and faces.</a:t>
            </a:r>
          </a:p>
          <a:p>
            <a:pPr marL="285750" indent="-285750" algn="jus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This characteristic that makes convolutional neural network so robust for computer vision.</a:t>
            </a:r>
          </a:p>
          <a:p>
            <a:pPr marL="285750" indent="-285750" algn="jus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CNN can run directly on a underdone image and do not need any preprocessing.</a:t>
            </a:r>
          </a:p>
          <a:p>
            <a:pPr marL="285750" indent="-285750" algn="jus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strength of a convolutional neural network comes from a particular kind of layer called the convolutional layer.</a:t>
            </a:r>
          </a:p>
          <a:p>
            <a:pPr marL="285750" indent="-285750" algn="jus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CNN contains many convolutional layers assembled on top of each other, each one competent of recognizing more sophisticated shapes.</a:t>
            </a:r>
          </a:p>
          <a:p>
            <a:pPr algn="just"/>
            <a:endParaRPr lang="en-IN" dirty="0"/>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Conv2D is a 2D Convolution Layer that generates a tensor of outputs by winding a convolution kernel with the layers input. Kernel: In image processing, a kernel is a convolution matrix or mask that can be used to blur, sharpen, emboss, identify edges, and more by performing a convolution between a kernel and an image.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4">
            <a:extLst>
              <a:ext uri="{FF2B5EF4-FFF2-40B4-BE49-F238E27FC236}">
                <a16:creationId xmlns:a16="http://schemas.microsoft.com/office/drawing/2014/main" id="{20262D53-A120-EF23-C6EC-C98040A8C81C}"/>
              </a:ext>
            </a:extLst>
          </p:cNvPr>
          <p:cNvSpPr/>
          <p:nvPr/>
        </p:nvSpPr>
        <p:spPr>
          <a:xfrm>
            <a:off x="698500" y="567290"/>
            <a:ext cx="697230" cy="92835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38617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3304</Words>
  <Application>Microsoft Office PowerPoint</Application>
  <PresentationFormat>Custom</PresentationFormat>
  <Paragraphs>218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Symbol</vt:lpstr>
      <vt:lpstr>Times New Roman</vt:lpstr>
      <vt:lpstr>Office Theme</vt:lpstr>
      <vt:lpstr>LIP  TO  SPEECH  SYNTHESIS</vt:lpstr>
      <vt:lpstr>Abstract</vt:lpstr>
      <vt:lpstr>Introduction</vt:lpstr>
      <vt:lpstr>LITERATURE SURVEY</vt:lpstr>
      <vt:lpstr> LITERATURE SURVEY</vt:lpstr>
      <vt:lpstr> LITERATURE SURVEY</vt:lpstr>
      <vt:lpstr> LITERATURE SURVEY</vt:lpstr>
      <vt:lpstr> LITERATURE SURVEY</vt:lpstr>
      <vt:lpstr>METHODOLOGY</vt:lpstr>
      <vt:lpstr>METHODOLOGY</vt:lpstr>
      <vt:lpstr>Proposed System</vt:lpstr>
      <vt:lpstr>Proposed System</vt:lpstr>
      <vt:lpstr>              Data set Description</vt:lpstr>
      <vt:lpstr>             UML Diagrams</vt:lpstr>
      <vt:lpstr>PowerPoint Presentation</vt:lpstr>
      <vt:lpstr>             UML Diagrams</vt:lpstr>
      <vt:lpstr>             UML Diagrams</vt:lpstr>
      <vt:lpstr>                   Design Steps  </vt:lpstr>
      <vt:lpstr>                   Design Steps  </vt:lpstr>
      <vt:lpstr>Facial Recognition</vt:lpstr>
      <vt:lpstr>Detecting the Word</vt:lpstr>
      <vt:lpstr>Generation of Speech</vt:lpstr>
      <vt:lpstr>             Code</vt:lpstr>
      <vt:lpstr>PowerPoint Presentation</vt:lpstr>
      <vt:lpstr>PowerPoint Presentation</vt:lpstr>
      <vt:lpstr>PowerPoint Presentation</vt:lpstr>
      <vt:lpstr>PowerPoint Presentation</vt:lpstr>
      <vt:lpstr>PowerPoint Presentation</vt:lpstr>
      <vt:lpstr>Results</vt:lpstr>
      <vt:lpstr>Applications</vt:lpstr>
      <vt:lpstr>                       Conclusion</vt:lpstr>
      <vt:lpstr>                        Future Work</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Synthesis</dc:title>
  <dc:creator>Jayanth Vunnam</dc:creator>
  <cp:lastModifiedBy>Ajay kumar</cp:lastModifiedBy>
  <cp:revision>3</cp:revision>
  <dcterms:created xsi:type="dcterms:W3CDTF">2021-12-17T02:07:00Z</dcterms:created>
  <dcterms:modified xsi:type="dcterms:W3CDTF">2022-06-10T10:53:25Z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2021-12-16T00:00:00Z</vt:filetime>
  </property>
  <property fmtid="{D5CDD505-2E9C-101B-9397-08002B2CF9AE}" pid="3" name="Creator">
    <vt:lpwstr>Microsoft® Word 2010</vt:lpwstr>
  </property>
  <property fmtid="{D5CDD505-2E9C-101B-9397-08002B2CF9AE}" pid="4" name="LastSaved">
    <vt:filetime>2021-12-17T00:00:00Z</vt:filetime>
  </property>
</Properties>
</file>