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exend Light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Lexe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C6AA3F-597D-4578-8739-2031DE98455F}">
  <a:tblStyle styleId="{4FC6AA3F-597D-4578-8739-2031DE9845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exendLight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Lexe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9.xml"/><Relationship Id="rId37" Type="http://schemas.openxmlformats.org/officeDocument/2006/relationships/font" Target="fonts/Lexend-bold.fntdata"/><Relationship Id="rId14" Type="http://schemas.openxmlformats.org/officeDocument/2006/relationships/slide" Target="slides/slide8.xml"/><Relationship Id="rId36" Type="http://schemas.openxmlformats.org/officeDocument/2006/relationships/font" Target="fonts/Lexen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407bef598_3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407bef598_3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3d2fd7c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3d2fd7c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3d18eb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3d18eb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3d18eb8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3d18eb8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3d18eb8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3d18eb8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3fb716f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3fb716f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16f92aad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16f92aad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16f92aad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16f92aad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39d66607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39d6660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3d2fd7c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3d2fd7c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16f92aad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16f92aad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3fb716fc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3fb716fc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39d66607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39d66607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3d2fd7c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3d2fd7c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7.jpg"/><Relationship Id="rId6" Type="http://schemas.openxmlformats.org/officeDocument/2006/relationships/image" Target="../media/image8.jpg"/><Relationship Id="rId7" Type="http://schemas.openxmlformats.org/officeDocument/2006/relationships/image" Target="../media/image22.jpg"/><Relationship Id="rId8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23.jpg"/><Relationship Id="rId8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836" y="63575"/>
            <a:ext cx="4009730" cy="42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91092" y="3149422"/>
            <a:ext cx="561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Final Presentation</a:t>
            </a:r>
            <a:endParaRPr sz="22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15825" y="3729052"/>
            <a:ext cx="56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ENT603 Introduction To Entrepreneurship, 2022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550" y="743400"/>
            <a:ext cx="5491399" cy="42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502300" y="261200"/>
            <a:ext cx="79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Spiderweb Diagram</a:t>
            </a:r>
            <a:endParaRPr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Market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2379" l="4186" r="7684" t="9491"/>
          <a:stretch/>
        </p:blipFill>
        <p:spPr>
          <a:xfrm>
            <a:off x="-84825" y="-95445"/>
            <a:ext cx="9144001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 To Market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24"/>
          <p:cNvGraphicFramePr/>
          <p:nvPr/>
        </p:nvGraphicFramePr>
        <p:xfrm>
          <a:off x="0" y="3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{4FC6AA3F-597D-4578-8739-2031DE98455F}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3 - 4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5 - 6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Year 6+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9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Number of Sellers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 Monthly Orders per Seller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 Revenue per Order (Including Delivery Charges)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Monthly Revenue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65L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2.8Cr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24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Revenue Planning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5139529" y="4217202"/>
            <a:ext cx="2001300" cy="889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7141421" y="4217202"/>
            <a:ext cx="2001300" cy="889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1133365" y="1322025"/>
            <a:ext cx="2001300" cy="724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132000" y="1701600"/>
            <a:ext cx="2001300" cy="10686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132005" y="2769621"/>
            <a:ext cx="2001300" cy="724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1132000" y="2770264"/>
            <a:ext cx="2001300" cy="1447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1132000" y="4217202"/>
            <a:ext cx="2001300" cy="889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3136186" y="1322025"/>
            <a:ext cx="2001300" cy="724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3134825" y="1701604"/>
            <a:ext cx="2001300" cy="10686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134825" y="2769621"/>
            <a:ext cx="2001300" cy="724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3134825" y="2770264"/>
            <a:ext cx="2001300" cy="1447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3136331" y="4217202"/>
            <a:ext cx="2001300" cy="889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1134508" y="359500"/>
            <a:ext cx="20013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2023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1130976" y="840950"/>
            <a:ext cx="9660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3137332" y="359500"/>
            <a:ext cx="2001300" cy="4812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5139380" y="1322025"/>
            <a:ext cx="2001300" cy="724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5139525" y="1701604"/>
            <a:ext cx="2001300" cy="10686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5139527" y="2769621"/>
            <a:ext cx="2001300" cy="724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5139525" y="2770264"/>
            <a:ext cx="2001300" cy="1447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5140526" y="359500"/>
            <a:ext cx="966000" cy="4812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2025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7141415" y="1322025"/>
            <a:ext cx="2001300" cy="724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141550" y="1701604"/>
            <a:ext cx="2001300" cy="10686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7141415" y="2769621"/>
            <a:ext cx="2001300" cy="724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7141425" y="2770264"/>
            <a:ext cx="2001300" cy="14475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6106525" y="359500"/>
            <a:ext cx="1037700" cy="4812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2026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-3275" y="1701599"/>
            <a:ext cx="1132800" cy="10686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Company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0" y="2769621"/>
            <a:ext cx="1132800" cy="14475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0" y="4217202"/>
            <a:ext cx="1132800" cy="8898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Market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0" y="359500"/>
            <a:ext cx="1132800" cy="1342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8548125" y="4991791"/>
            <a:ext cx="5880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8545294" y="5016994"/>
            <a:ext cx="74100" cy="900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2097375" y="840625"/>
            <a:ext cx="10377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Q2               Q3              Q4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135062" y="840800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651912" y="840625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Q2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101512" y="840650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Q3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4618362" y="840475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Q4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140149" y="840638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657000" y="840463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6106599" y="840488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6623450" y="840313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7142574" y="841425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7659425" y="841250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8109024" y="841275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8625875" y="841100"/>
            <a:ext cx="520800" cy="4812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1132975" y="1322175"/>
            <a:ext cx="966000" cy="379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Initiation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100350" y="1322175"/>
            <a:ext cx="1551600" cy="379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3655850" y="1322175"/>
            <a:ext cx="1483500" cy="379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Launch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7143150" y="359500"/>
            <a:ext cx="966000" cy="4812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2027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8111253" y="359500"/>
            <a:ext cx="520800" cy="4812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2028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8634153" y="359500"/>
            <a:ext cx="520800" cy="4812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2029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138975" y="1322175"/>
            <a:ext cx="2972400" cy="379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Expand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8107900" y="1323050"/>
            <a:ext cx="1037700" cy="379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Novel Services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154388" y="2046213"/>
            <a:ext cx="966000" cy="379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Proof of Concept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155700" y="2769632"/>
            <a:ext cx="966000" cy="638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&amp; Seller Survey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7821450" y="4217225"/>
            <a:ext cx="1333500" cy="481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Major Metropolitan Cities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7878588" y="2055338"/>
            <a:ext cx="1219200" cy="638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Subscriptions, Scheduled Deliveries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6545100" y="2769625"/>
            <a:ext cx="1333500" cy="427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R&amp;D Investments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48500" y="4217225"/>
            <a:ext cx="1256100" cy="72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Expansion to Entire Mumbai Region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4172700" y="2434625"/>
            <a:ext cx="2451000" cy="2928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Branding &amp; Advertisement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136125" y="2765800"/>
            <a:ext cx="1219200" cy="724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Investments in Own Delivery Channel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5137650" y="2045900"/>
            <a:ext cx="966000" cy="379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Expansion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3691700" y="4217225"/>
            <a:ext cx="2156700" cy="533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Launch in Selected Regions of Mumbai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0100" y="4217225"/>
            <a:ext cx="1551600" cy="533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80+ Home cooks from Powai &amp; Nearby Regions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165425" y="3408325"/>
            <a:ext cx="1132800" cy="533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Partnership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with Delivery Service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145275" y="2045900"/>
            <a:ext cx="1132800" cy="533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Sales Team Recruiting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2144600" y="2765800"/>
            <a:ext cx="1424100" cy="638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Mobile App Development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Planning - GANTT Chart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26"/>
          <p:cNvGraphicFramePr/>
          <p:nvPr/>
        </p:nvGraphicFramePr>
        <p:xfrm>
          <a:off x="0" y="37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{4FC6AA3F-597D-4578-8739-2031DE98455F}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6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Year 1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Year 2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Year 3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Year 4, 5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Year 6+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5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Revenue (INR)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20,000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2.4Cr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6.8Cr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33Cr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 of delivery partnership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35,000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/>
                        <a:t>Cr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5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Cost of company-owned delivery channel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r>
                        <a:rPr lang="en" sz="1200"/>
                        <a:t>Cr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 payout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5,00,000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1Cr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5Cr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Capital Investment + R&amp;D cost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3Cr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10Cr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Marketing and Advertisement cost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10,000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1Cr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5Cr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Profit (Yearly)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-5.25L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-20L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1Cr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r>
                        <a:rPr lang="en" sz="1200"/>
                        <a:t>Cr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26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Financial Projection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Team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25904" l="14239" r="14239" t="2574"/>
          <a:stretch/>
        </p:blipFill>
        <p:spPr>
          <a:xfrm>
            <a:off x="1002950" y="744825"/>
            <a:ext cx="1178700" cy="1178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669200" y="1923525"/>
            <a:ext cx="184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Kaustav Prasad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Co-founder &amp; CEO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B.Tech. Engineering Physics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602" y="744827"/>
            <a:ext cx="1178700" cy="118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3678850" y="1927350"/>
            <a:ext cx="184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Subbu Srikantam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Co-founder &amp; CFO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B.Tech. Engineering Physics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5">
            <a:alphaModFix/>
          </a:blip>
          <a:srcRect b="51446" l="35262" r="0" t="0"/>
          <a:stretch/>
        </p:blipFill>
        <p:spPr>
          <a:xfrm>
            <a:off x="6962350" y="748575"/>
            <a:ext cx="1178700" cy="1178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6628600" y="1923525"/>
            <a:ext cx="184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Aditya Laddha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Co-founder &amp; Chairman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B.Tech. M.E.M.S.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6">
            <a:alphaModFix/>
          </a:blip>
          <a:srcRect b="32023" l="9987" r="9979" t="0"/>
          <a:stretch/>
        </p:blipFill>
        <p:spPr>
          <a:xfrm>
            <a:off x="1002950" y="2870125"/>
            <a:ext cx="1178700" cy="1178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/>
        </p:nvSpPr>
        <p:spPr>
          <a:xfrm>
            <a:off x="669200" y="4048825"/>
            <a:ext cx="184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Naman Jain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Co-founder &amp; COO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B.Tech. Civil Engineering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7">
            <a:alphaModFix/>
          </a:blip>
          <a:srcRect b="32468" l="8222" r="3741" t="0"/>
          <a:stretch/>
        </p:blipFill>
        <p:spPr>
          <a:xfrm>
            <a:off x="4012600" y="2870125"/>
            <a:ext cx="1178700" cy="1178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/>
        </p:nvSpPr>
        <p:spPr>
          <a:xfrm>
            <a:off x="3648900" y="4048825"/>
            <a:ext cx="184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Jayanth Dosapati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Co-founder &amp; CTO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B.Tech. Engineering Physics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8">
            <a:alphaModFix/>
          </a:blip>
          <a:srcRect b="33949" l="24959" r="24959" t="15970"/>
          <a:stretch/>
        </p:blipFill>
        <p:spPr>
          <a:xfrm>
            <a:off x="6962350" y="2880500"/>
            <a:ext cx="1178700" cy="1158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6628600" y="4048825"/>
            <a:ext cx="184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Arjun K. Lenin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Co-founder &amp; CMO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exend"/>
                <a:ea typeface="Lexend"/>
                <a:cs typeface="Lexend"/>
                <a:sym typeface="Lexend"/>
              </a:rPr>
              <a:t>B.Des. </a:t>
            </a:r>
            <a:endParaRPr sz="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875" y="886225"/>
            <a:ext cx="1828675" cy="121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425" y="857549"/>
            <a:ext cx="1828675" cy="12197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6325" y="887425"/>
            <a:ext cx="1828673" cy="12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425" y="2878050"/>
            <a:ext cx="1828675" cy="11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2876" y="2853937"/>
            <a:ext cx="1828675" cy="12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6925" y="2878050"/>
            <a:ext cx="1828675" cy="12519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39425" y="2105950"/>
            <a:ext cx="75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Expensive Food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72875" y="2096438"/>
            <a:ext cx="56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Unhealthy food from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restaurants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06325" y="2080525"/>
            <a:ext cx="282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Limited cuisine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non-natives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39425" y="4045900"/>
            <a:ext cx="752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 food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customisation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572875" y="4045900"/>
            <a:ext cx="565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Unreliability/Low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Transparency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386925" y="4132075"/>
            <a:ext cx="28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Missing home food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Pain Points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456025" y="772200"/>
            <a:ext cx="47946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Food delivery in cities like Mumbai are expensive with limited accessibility. They constrain a </a:t>
            </a:r>
            <a:r>
              <a:rPr lang="en" sz="1600">
                <a:solidFill>
                  <a:srgbClr val="CC0000"/>
                </a:solidFill>
                <a:latin typeface="Lexend Light"/>
                <a:ea typeface="Lexend Light"/>
                <a:cs typeface="Lexend Light"/>
                <a:sym typeface="Lexend Light"/>
              </a:rPr>
              <a:t>compromise between taste and health</a:t>
            </a:r>
            <a:r>
              <a:rPr lang="en" sz="16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 unlike home food. Regular food from restaurants are often unhealthy.</a:t>
            </a:r>
            <a:endParaRPr sz="16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There are </a:t>
            </a:r>
            <a:r>
              <a:rPr b="1" lang="en" sz="1600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160 million</a:t>
            </a:r>
            <a:r>
              <a:rPr lang="en" sz="16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rPr>
              <a:t> housekeepers in India that are skilled at cooking, but are having no source of income. Many small food businesses are shut with no source of investment.</a:t>
            </a:r>
            <a:endParaRPr sz="16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Can we connect these two problems</a:t>
            </a:r>
            <a:endParaRPr b="1"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to find a solution?</a:t>
            </a:r>
            <a:endParaRPr b="1"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625" y="656788"/>
            <a:ext cx="3719824" cy="37198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 Statement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 Segments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12977" r="37032" t="0"/>
          <a:stretch/>
        </p:blipFill>
        <p:spPr>
          <a:xfrm>
            <a:off x="369886" y="961853"/>
            <a:ext cx="2355300" cy="314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16525" y="4190151"/>
            <a:ext cx="23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Hostel Students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One in every three working professionals in India feels stuck and going  nowhere in their jobs: LinkedIn survey | Business Insider India" id="88" name="Google Shape;88;p16"/>
          <p:cNvPicPr preferRelativeResize="0"/>
          <p:nvPr/>
        </p:nvPicPr>
        <p:blipFill rotWithShape="1">
          <a:blip r:embed="rId4">
            <a:alphaModFix/>
          </a:blip>
          <a:srcRect b="0" l="24234" r="20675" t="0"/>
          <a:stretch/>
        </p:blipFill>
        <p:spPr>
          <a:xfrm>
            <a:off x="3439718" y="961825"/>
            <a:ext cx="2307300" cy="314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415750" y="4190105"/>
            <a:ext cx="23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Professionals</a:t>
            </a:r>
            <a:endParaRPr/>
          </a:p>
        </p:txBody>
      </p:sp>
      <p:pic>
        <p:nvPicPr>
          <p:cNvPr descr="Boys Hostel - Rvim" id="90" name="Google Shape;90;p16"/>
          <p:cNvPicPr preferRelativeResize="0"/>
          <p:nvPr/>
        </p:nvPicPr>
        <p:blipFill rotWithShape="1">
          <a:blip r:embed="rId5">
            <a:alphaModFix/>
          </a:blip>
          <a:srcRect b="0" l="21012" r="26729" t="0"/>
          <a:stretch/>
        </p:blipFill>
        <p:spPr>
          <a:xfrm>
            <a:off x="6472175" y="961850"/>
            <a:ext cx="2355300" cy="314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514973" y="4190110"/>
            <a:ext cx="22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Bachelors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Value Proposition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2795" l="10177" r="10185" t="17567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 Value Proposition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80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TAM(Urban Population of major cities):                                                        49 Crore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SAM (Urban Population with internet access and digital                                                               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advertisement can be reached through)                                        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20 Crore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Target Market (hostel students and bachelors living on their own):             50 Lakhs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4114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090900" y="2392800"/>
            <a:ext cx="2741400" cy="26535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694535" y="2805039"/>
            <a:ext cx="1886400" cy="1899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7417525" y="3474266"/>
            <a:ext cx="892500" cy="930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7555525" y="3666998"/>
            <a:ext cx="7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Market</a:t>
            </a:r>
            <a:endParaRPr sz="100"/>
          </a:p>
        </p:txBody>
      </p:sp>
      <p:sp>
        <p:nvSpPr>
          <p:cNvPr id="109" name="Google Shape;109;p18"/>
          <p:cNvSpPr txBox="1"/>
          <p:nvPr/>
        </p:nvSpPr>
        <p:spPr>
          <a:xfrm>
            <a:off x="6908260" y="3150965"/>
            <a:ext cx="11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437897" y="2673057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50" y="2659655"/>
            <a:ext cx="3769780" cy="21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Market Size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19"/>
          <p:cNvGraphicFramePr/>
          <p:nvPr/>
        </p:nvGraphicFramePr>
        <p:xfrm>
          <a:off x="60288" y="75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{4FC6AA3F-597D-4578-8739-2031DE98455F}</a:tableStyleId>
              </a:tblPr>
              <a:tblGrid>
                <a:gridCol w="1261525"/>
                <a:gridCol w="1476400"/>
                <a:gridCol w="1173375"/>
                <a:gridCol w="1364225"/>
                <a:gridCol w="1798500"/>
                <a:gridCol w="2009675"/>
              </a:tblGrid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Dabba Wala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HomeFoodi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Ghar ki Yaad 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Swiggy/Zomato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FoodLive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5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Platform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 Call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App, website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App, website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App, website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App, website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72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Healthy Food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Fixed Pre decided menu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Multiple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healthy options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Multiple healthy options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Minimal healthy options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Multiple Healthy options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Price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Affordable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Rs300-400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Expensive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Rs-600-1000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Expensive 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Rs-600-1000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Quite Expensive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-Rs-600-1000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Affordable 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Rs300-400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9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Customer Segment 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Students,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Working Professional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Students,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Working Professional, Homecooks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Students,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Working Professional, Homecooks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Local Restaurants,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students,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Family,working professions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Students,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Working Professional, Homecooks, Chefs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29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Additional features</a:t>
                      </a:r>
                      <a:endParaRPr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Environment Friendly , For daily purposes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Doorstep delivery, all chefs are FSSAI certified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Doorstep delivery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kitchen , database consulting, ingredients supply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Cloud kitchen , Doorstep delivery,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chefs are FSSAI certified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Subscription available , cooked according to customer’s taste and complete transparency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19"/>
          <p:cNvSpPr/>
          <p:nvPr/>
        </p:nvSpPr>
        <p:spPr>
          <a:xfrm>
            <a:off x="0" y="0"/>
            <a:ext cx="9144000" cy="60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Competition</a:t>
            </a:r>
            <a:endParaRPr sz="2000"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 amt="9000"/>
          </a:blip>
          <a:srcRect b="-7050" l="0" r="0" t="7050"/>
          <a:stretch/>
        </p:blipFill>
        <p:spPr>
          <a:xfrm>
            <a:off x="-690463" y="379500"/>
            <a:ext cx="10524927" cy="52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498450"/>
            <a:ext cx="8520600" cy="4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Some of the questions we asked:</a:t>
            </a:r>
            <a:endParaRPr b="1" sz="16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exend Light"/>
                <a:ea typeface="Lexend Light"/>
                <a:cs typeface="Lexend Light"/>
                <a:sym typeface="Lexend Light"/>
              </a:rPr>
              <a:t>From what sources (food delivery, mess, canteen, street shops, cooking at home) do you get your daily meals from?</a:t>
            </a:r>
            <a:endParaRPr sz="1200">
              <a:solidFill>
                <a:srgbClr val="434343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exend Light"/>
                <a:ea typeface="Lexend Light"/>
                <a:cs typeface="Lexend Light"/>
                <a:sym typeface="Lexend Light"/>
              </a:rPr>
              <a:t>What would compel you to trust and try a purchase from our service?</a:t>
            </a:r>
            <a:endParaRPr sz="1200">
              <a:solidFill>
                <a:srgbClr val="434343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exend Light"/>
                <a:ea typeface="Lexend Light"/>
                <a:cs typeface="Lexend Light"/>
                <a:sym typeface="Lexend Light"/>
              </a:rPr>
              <a:t>How much do you think this solution is worth paying for - say, per order?</a:t>
            </a:r>
            <a:endParaRPr sz="1200">
              <a:solidFill>
                <a:srgbClr val="434343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Insights</a:t>
            </a:r>
            <a:endParaRPr b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exend Light"/>
              <a:buChar char="●"/>
            </a:pPr>
            <a:r>
              <a:rPr b="1" lang="en" sz="1600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85% of the p</a:t>
            </a:r>
            <a:r>
              <a:rPr b="1" lang="en" sz="1600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eople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 we talked to </a:t>
            </a:r>
            <a:r>
              <a:rPr b="1" lang="en" sz="1600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crave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homemade food living away from home; so we asked them whether they would 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prefer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 ordering homemade food, which would be 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comparatively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 healthier and cheaper than restaurants.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exend Light"/>
              <a:buChar char="●"/>
            </a:pP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People also preferred </a:t>
            </a:r>
            <a:r>
              <a:rPr b="1" lang="en" sz="1600">
                <a:solidFill>
                  <a:srgbClr val="E69138"/>
                </a:solidFill>
                <a:latin typeface="Lexend"/>
                <a:ea typeface="Lexend"/>
                <a:cs typeface="Lexend"/>
                <a:sym typeface="Lexend"/>
              </a:rPr>
              <a:t>variety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, 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which is happens to be one of our USPs.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exend Light"/>
              <a:buChar char="●"/>
            </a:pP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There was also a concern about </a:t>
            </a:r>
            <a:r>
              <a:rPr b="1" lang="en" sz="1600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hygiene</a:t>
            </a:r>
            <a:r>
              <a:rPr lang="en" sz="1600">
                <a:solidFill>
                  <a:srgbClr val="1155CC"/>
                </a:solidFill>
                <a:latin typeface="Lexend Light"/>
                <a:ea typeface="Lexend Light"/>
                <a:cs typeface="Lexend Light"/>
                <a:sym typeface="Lexend Light"/>
              </a:rPr>
              <a:t>, 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thus we brainstormed ideas such as </a:t>
            </a: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uploading videos of the cooking areas.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0" y="0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Insights from Customer Discovery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Design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219" r="219" t="0"/>
          <a:stretch/>
        </p:blipFill>
        <p:spPr>
          <a:xfrm>
            <a:off x="0" y="-53025"/>
            <a:ext cx="91439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0" y="-53025"/>
            <a:ext cx="9144000" cy="3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Solution Design</a:t>
            </a:r>
            <a:endParaRPr>
              <a:solidFill>
                <a:srgbClr val="38761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