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7" d="100"/>
          <a:sy n="97" d="100"/>
        </p:scale>
        <p:origin x="9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92C1-5BDE-4B51-B335-A9869EDE066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7FB4-B675-481C-8AB3-BD5F18014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17FB4-B675-481C-8AB3-BD5F18014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Statistics</a:t>
            </a:r>
            <a:r>
              <a:rPr dirty="0" err="1"/>
              <a:t>Foundations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Healthcare-Based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2363-4DFD-C7EB-1A2A-B85FA60DA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EB94-93EB-BD38-2BF7-6B93A36C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Module </a:t>
            </a:r>
            <a:r>
              <a:rPr lang="en-US"/>
              <a:t>9</a:t>
            </a:r>
            <a:r>
              <a:t>: </a:t>
            </a:r>
            <a:r>
              <a:rPr lang="en-US"/>
              <a:t>Probability Basics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9D23-E429-0E86-7DB2-9E1A2063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 hospital is planning how to handle patients during flu season. They’re looking at possible cases, test results, and staff availability. Let’s walk through each topic using this context.</a:t>
            </a:r>
          </a:p>
          <a:p>
            <a:r>
              <a:rPr lang="en-US" sz="2000" dirty="0"/>
              <a:t>Ways to count how many outcomes are possible. </a:t>
            </a:r>
          </a:p>
          <a:p>
            <a:r>
              <a:rPr lang="en-US" sz="2000" dirty="0"/>
              <a:t>If there are 3 types of 2 tests and 2 doctors to select then 6 are possible outcomes.</a:t>
            </a:r>
          </a:p>
          <a:p>
            <a:r>
              <a:rPr lang="en-US" sz="2000" dirty="0"/>
              <a:t>A diagram to show overlap between two or more groups.</a:t>
            </a:r>
          </a:p>
          <a:p>
            <a:r>
              <a:rPr lang="en-US" sz="2000" dirty="0"/>
              <a:t>Factorial – n*(n-1)*(n-2)…..1</a:t>
            </a:r>
          </a:p>
          <a:p>
            <a:r>
              <a:rPr lang="en-US" sz="2000" dirty="0"/>
              <a:t>Permutations - We assign 2 roles: lead nurse and assistant. From 3 people, we choose who gets which role.</a:t>
            </a:r>
          </a:p>
          <a:p>
            <a:r>
              <a:rPr lang="en-US" sz="2000" dirty="0"/>
              <a:t>Combinations - Choose 2 out of 3 nurses to attend a training. Combinations - 3C2 = 3</a:t>
            </a:r>
          </a:p>
          <a:p>
            <a:r>
              <a:rPr lang="en-US" sz="2000" dirty="0"/>
              <a:t>We draw 2 test samples </a:t>
            </a:r>
            <a:r>
              <a:rPr lang="en-US" sz="2000" b="1" dirty="0"/>
              <a:t>without replacement</a:t>
            </a:r>
            <a:r>
              <a:rPr lang="en-US" sz="2000" dirty="0"/>
              <a:t>.</a:t>
            </a:r>
          </a:p>
          <a:p>
            <a:r>
              <a:rPr lang="en-US" sz="2000" dirty="0"/>
              <a:t> The first test is positive Now fewer tests remain</a:t>
            </a:r>
          </a:p>
          <a:p>
            <a:r>
              <a:rPr lang="en-US" sz="2000" dirty="0"/>
              <a:t>P(Second positive | First was positive) is different from the first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2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Probability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Random Experiment: Blood test result is unknown until measured.</a:t>
            </a:r>
          </a:p>
          <a:p>
            <a:r>
              <a:rPr sz="2000" dirty="0"/>
              <a:t>Random Variable: Blood sugar level measured from a patient.</a:t>
            </a:r>
          </a:p>
          <a:p>
            <a:r>
              <a:rPr sz="2000" dirty="0"/>
              <a:t>Basic Outcome: 130 mg/dL blood sugar reading.</a:t>
            </a:r>
          </a:p>
          <a:p>
            <a:r>
              <a:rPr sz="2000" dirty="0"/>
              <a:t>Population: All hospital patients.</a:t>
            </a:r>
          </a:p>
          <a:p>
            <a:r>
              <a:rPr sz="2000" dirty="0"/>
              <a:t>Sample Space: All possible blood sugar levels.</a:t>
            </a:r>
          </a:p>
          <a:p>
            <a:r>
              <a:rPr sz="2000" dirty="0"/>
              <a:t>Event: Blood sugar &gt; 125 mg/dL (diabetes risk).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2: Random Variables and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Discrete Random Variable: Test result: 1 = positive, 0 = negative.</a:t>
            </a:r>
          </a:p>
          <a:p>
            <a:r>
              <a:rPr sz="2000" dirty="0"/>
              <a:t>Continuous Random Variable: Blood sugar can be 110.3, 132.7, etc.</a:t>
            </a:r>
          </a:p>
          <a:p>
            <a:r>
              <a:rPr sz="2000" dirty="0"/>
              <a:t>PMF: P(test is positive) = 20/50 = 0.4.</a:t>
            </a:r>
          </a:p>
          <a:p>
            <a:r>
              <a:rPr sz="2000" dirty="0"/>
              <a:t>PDF: P(110 &lt; sugar &lt; 130).</a:t>
            </a:r>
          </a:p>
          <a:p>
            <a:r>
              <a:rPr sz="2000" dirty="0"/>
              <a:t>CDF: P(sugar ≤ 125 mg/dL).</a:t>
            </a:r>
          </a:p>
          <a:p>
            <a:r>
              <a:rPr sz="2000" dirty="0"/>
              <a:t>Conditional Probability: P(diabetes | age &gt; 60).</a:t>
            </a:r>
          </a:p>
          <a:p>
            <a:r>
              <a:rPr sz="2000" dirty="0"/>
              <a:t>Expected Value: Avg. 20 out of 100 patients test positive.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Mean: Avg. blood sugar = 110 mg/dL.</a:t>
            </a:r>
          </a:p>
          <a:p>
            <a:r>
              <a:rPr sz="2000" dirty="0"/>
              <a:t>Variance: Measure of spread from mean.</a:t>
            </a:r>
          </a:p>
          <a:p>
            <a:r>
              <a:rPr sz="2000" dirty="0"/>
              <a:t>Standard Deviation: Avg. deviation from mean.</a:t>
            </a:r>
          </a:p>
          <a:p>
            <a:r>
              <a:rPr sz="2000" dirty="0"/>
              <a:t>Bernoulli Distribution: 1 trial: fan working (1) or not (0).</a:t>
            </a:r>
          </a:p>
          <a:p>
            <a:r>
              <a:rPr sz="2000" dirty="0"/>
              <a:t>Binomial Distribution: 10 trials: 3 positive tests.</a:t>
            </a:r>
          </a:p>
          <a:p>
            <a:r>
              <a:rPr sz="2000" dirty="0"/>
              <a:t>Normal Distribution: Bell curve of blood pressure readings.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4: System of 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Linear Equation: Risk = 2*sugar + 3*cholesterol + c.</a:t>
            </a:r>
          </a:p>
          <a:p>
            <a:r>
              <a:rPr sz="2000" dirty="0"/>
              <a:t>Multiple Linear Equations: Equations for risk and cost prediction.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Matrix: Table of patient test data.</a:t>
            </a:r>
          </a:p>
          <a:p>
            <a:r>
              <a:rPr sz="2000" dirty="0"/>
              <a:t>Null Matrix: All values are 0.</a:t>
            </a:r>
          </a:p>
          <a:p>
            <a:r>
              <a:rPr sz="2000" dirty="0"/>
              <a:t>Transpose Matrix: Rows become columns.</a:t>
            </a:r>
          </a:p>
          <a:p>
            <a:r>
              <a:rPr sz="2000" dirty="0"/>
              <a:t>Determinant: Scalar value of square matrix.</a:t>
            </a:r>
          </a:p>
          <a:p>
            <a:r>
              <a:rPr sz="2000" dirty="0"/>
              <a:t>Inverse Matrix: Matrix that undoes the original.</a:t>
            </a:r>
          </a:p>
          <a:p>
            <a:r>
              <a:rPr sz="2000" dirty="0"/>
              <a:t>Identity Matrix: 1s on diagonal, 0 elsewhere.</a:t>
            </a:r>
          </a:p>
          <a:p>
            <a:r>
              <a:rPr sz="2000" dirty="0"/>
              <a:t>Symmetric Matrix: Matrix = its transpose.</a:t>
            </a:r>
          </a:p>
          <a:p>
            <a:r>
              <a:rPr sz="2000" dirty="0"/>
              <a:t>Scalar Matrix: Same number on diagonal.</a:t>
            </a:r>
          </a:p>
          <a:p>
            <a:r>
              <a:rPr sz="2000" dirty="0"/>
              <a:t>Skew Symmetric Matrix: Transpose = -Matrix.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6: Vector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Vector: Patient's test result vector.</a:t>
            </a:r>
          </a:p>
          <a:p>
            <a:r>
              <a:rPr sz="2000" dirty="0"/>
              <a:t>Vector Space: All possible patient vectors.</a:t>
            </a:r>
          </a:p>
          <a:p>
            <a:r>
              <a:rPr sz="2000" dirty="0"/>
              <a:t>Vector Addition: Add test vectors.</a:t>
            </a:r>
          </a:p>
          <a:p>
            <a:r>
              <a:rPr sz="2000" dirty="0"/>
              <a:t>Scalar Multiplication: Multiply vector by 2.</a:t>
            </a:r>
          </a:p>
          <a:p>
            <a:r>
              <a:rPr sz="2000" dirty="0"/>
              <a:t>Dot Product: Predict score = weights ⋅ inputs.</a:t>
            </a:r>
          </a:p>
          <a:p>
            <a:r>
              <a:rPr sz="2000" dirty="0"/>
              <a:t>Cross Product: Applicable in physics, not used here.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7: Linear Independence, Basis and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Linear Independence: Cholesterol gives new info, unlike sugar.</a:t>
            </a:r>
          </a:p>
          <a:p>
            <a:r>
              <a:rPr sz="2000" dirty="0"/>
              <a:t>Basis: Minimum tests needed to explain data.</a:t>
            </a:r>
          </a:p>
          <a:p>
            <a:r>
              <a:rPr sz="2000" dirty="0"/>
              <a:t>Rank: Number of useful (independent) tests.</a:t>
            </a:r>
          </a:p>
          <a:p>
            <a:r>
              <a:rPr sz="2000" dirty="0"/>
              <a:t>Eigenvector: Direction of most variance in test data.</a:t>
            </a:r>
          </a:p>
          <a:p>
            <a:r>
              <a:rPr sz="2000" dirty="0"/>
              <a:t>Eigenvalue: </a:t>
            </a:r>
            <a:r>
              <a:rPr lang="en-US" sz="2000" dirty="0"/>
              <a:t>The </a:t>
            </a:r>
            <a:r>
              <a:rPr sz="2000" dirty="0"/>
              <a:t>Magnitude of that variance.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8: Social Networks – Random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Social Network: Patients and who they contacted.</a:t>
            </a:r>
          </a:p>
          <a:p>
            <a:r>
              <a:rPr sz="2000" dirty="0"/>
              <a:t>Graph: Dots for patients, lines for contact.</a:t>
            </a:r>
          </a:p>
          <a:p>
            <a:r>
              <a:rPr sz="2000" dirty="0"/>
              <a:t>Graph DB: Stores this network, e.g., Neo4j.</a:t>
            </a:r>
          </a:p>
          <a:p>
            <a:r>
              <a:rPr sz="2000" dirty="0"/>
              <a:t>Degree: How many people each patient met.</a:t>
            </a:r>
          </a:p>
          <a:p>
            <a:r>
              <a:rPr sz="2000" dirty="0"/>
              <a:t>Centrality: Most connected person.</a:t>
            </a:r>
          </a:p>
          <a:p>
            <a:r>
              <a:rPr sz="2000" dirty="0"/>
              <a:t>Betweenness: Nurse bridging patient groups.</a:t>
            </a:r>
          </a:p>
          <a:p>
            <a:r>
              <a:rPr sz="2000" dirty="0"/>
              <a:t>Closeness: Person nearest to all others.</a:t>
            </a:r>
          </a:p>
          <a:p>
            <a:r>
              <a:rPr sz="2000" dirty="0"/>
              <a:t>Shortest Path: Fewest contacts from A to B.</a:t>
            </a:r>
          </a:p>
          <a:p>
            <a:r>
              <a:rPr sz="2000" dirty="0"/>
              <a:t>Eigenvector Centrality: Important person connected to others.</a:t>
            </a:r>
          </a:p>
          <a:p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709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StatisticsFoundations</vt:lpstr>
      <vt:lpstr>Module 1: Probability Basics</vt:lpstr>
      <vt:lpstr>Module 2: Random Variables and Distributions</vt:lpstr>
      <vt:lpstr>Module 3: Descriptive Statistics</vt:lpstr>
      <vt:lpstr>Module 4: System of Linear Equations</vt:lpstr>
      <vt:lpstr>Module 5: Matrices</vt:lpstr>
      <vt:lpstr>Module 6: Vector Spaces</vt:lpstr>
      <vt:lpstr>Module 7: Linear Independence, Basis and Rank</vt:lpstr>
      <vt:lpstr>Module 8: Social Networks – Random Graphs</vt:lpstr>
      <vt:lpstr>Module 9: Probability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Jayanth</dc:creator>
  <cp:keywords/>
  <dc:description>generated using python-pptx</dc:description>
  <cp:lastModifiedBy>Jayanth m</cp:lastModifiedBy>
  <cp:revision>2</cp:revision>
  <dcterms:created xsi:type="dcterms:W3CDTF">2013-01-27T09:14:16Z</dcterms:created>
  <dcterms:modified xsi:type="dcterms:W3CDTF">2025-06-04T23:49:22Z</dcterms:modified>
  <cp:category/>
</cp:coreProperties>
</file>