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73" r:id="rId3"/>
    <p:sldId id="293" r:id="rId4"/>
    <p:sldId id="285" r:id="rId5"/>
    <p:sldId id="288" r:id="rId6"/>
    <p:sldId id="291" r:id="rId7"/>
    <p:sldId id="289" r:id="rId8"/>
    <p:sldId id="290" r:id="rId9"/>
    <p:sldId id="286" r:id="rId10"/>
    <p:sldId id="292" r:id="rId11"/>
  </p:sldIdLst>
  <p:sldSz cx="9144000" cy="6858000" type="screen4x3"/>
  <p:notesSz cx="7772400" cy="10058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45" autoAdjust="0"/>
    <p:restoredTop sz="86497"/>
  </p:normalViewPr>
  <p:slideViewPr>
    <p:cSldViewPr snapToGrid="0">
      <p:cViewPr varScale="1">
        <p:scale>
          <a:sx n="112" d="100"/>
          <a:sy n="112" d="100"/>
        </p:scale>
        <p:origin x="222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099" name="Notes Placeholder 2"/>
          <p:cNvSpPr txBox="1">
            <a:spLocks noGrp="1" noChangeArrowheads="1"/>
          </p:cNvSpPr>
          <p:nvPr>
            <p:ph type="body" sz="quarter" idx="3"/>
          </p:nvPr>
        </p:nvSpPr>
        <p:spPr bwMode="auto">
          <a:xfrm>
            <a:off x="777875" y="4776788"/>
            <a:ext cx="621665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4100" name="Header Placeholder 3"/>
          <p:cNvSpPr txBox="1"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373438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1" name="Date Placeholder 4"/>
          <p:cNvSpPr txBox="1">
            <a:spLocks noGrp="1" noChangeArrowheads="1"/>
          </p:cNvSpPr>
          <p:nvPr>
            <p:ph type="dt" idx="1"/>
          </p:nvPr>
        </p:nvSpPr>
        <p:spPr bwMode="auto">
          <a:xfrm>
            <a:off x="4398963" y="0"/>
            <a:ext cx="33718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2" name="Footer Placeholder 5"/>
          <p:cNvSpPr txBox="1">
            <a:spLocks noGrp="1" noChangeArrowheads="1"/>
          </p:cNvSpPr>
          <p:nvPr>
            <p:ph type="ftr" sz="quarter" idx="4"/>
          </p:nvPr>
        </p:nvSpPr>
        <p:spPr bwMode="auto">
          <a:xfrm>
            <a:off x="0" y="9555163"/>
            <a:ext cx="3373438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3" name="Slide Number Placeholder 6"/>
          <p:cNvSpPr txBox="1">
            <a:spLocks noGrp="1" noChangeArrowheads="1"/>
          </p:cNvSpPr>
          <p:nvPr>
            <p:ph type="sldNum" sz="quarter" idx="5"/>
          </p:nvPr>
        </p:nvSpPr>
        <p:spPr bwMode="auto">
          <a:xfrm>
            <a:off x="4398963" y="9555163"/>
            <a:ext cx="337185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fld id="{AD94AA6B-3ABA-47DA-87CE-33CD82AE77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5682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00" indent="-2159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pitchFamily="34" charset="0"/>
        <a:ea typeface="Microsoft YaHei" pitchFamily="34" charset="-122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94AA6B-3ABA-47DA-87CE-33CD82AE77AC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5889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94AA6B-3ABA-47DA-87CE-33CD82AE77AC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3805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94AA6B-3ABA-47DA-87CE-33CD82AE77AC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9735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732C31-F812-3C6E-55B6-8205D2CC4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139C95-5BDD-6C41-881B-BEE0BB4B4B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0ECD23-9CFC-56D1-D729-9D731B36D8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BDF276-D035-C5A1-B6C3-47DF010E4D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94AA6B-3ABA-47DA-87CE-33CD82AE77AC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738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94AA6B-3ABA-47DA-87CE-33CD82AE77AC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3264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94AA6B-3ABA-47DA-87CE-33CD82AE77AC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5316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5C1E3-8A36-C9F6-956D-FBB54DA42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504F9F-6DBA-E2D1-2B09-EAF2064CF2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0EA714-2703-6D9E-7629-2E2577B8E2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85343-9A33-EBC2-81D3-27DCA30E0D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94AA6B-3ABA-47DA-87CE-33CD82AE77AC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2669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A4D175-F3B0-4107-B202-FEF209F2F612}" type="datetime1">
              <a:rPr lang="en-US" altLang="en-US"/>
              <a:pPr>
                <a:defRPr/>
              </a:pPr>
              <a:t>7/21/25</a:t>
            </a:fld>
            <a:endParaRPr lang="en-US" altLang="en-US"/>
          </a:p>
        </p:txBody>
      </p:sp>
      <p:sp>
        <p:nvSpPr>
          <p:cNvPr id="6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962C77-0561-41E1-87A1-A3DA5E671A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7404703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4256B1-25D9-4EC8-AE9C-BDD969ABD0C8}" type="datetime1">
              <a:rPr lang="en-US" altLang="en-US"/>
              <a:pPr>
                <a:defRPr/>
              </a:pPr>
              <a:t>7/21/25</a:t>
            </a:fld>
            <a:endParaRPr lang="en-US" altLang="en-US"/>
          </a:p>
        </p:txBody>
      </p:sp>
      <p:sp>
        <p:nvSpPr>
          <p:cNvPr id="6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F1961A-6167-49C5-8FD5-AAE8E08CCA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0201874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7400" cy="5857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857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EB17A-E4F0-4369-8985-4923262F2095}" type="datetime1">
              <a:rPr lang="en-US" altLang="en-US"/>
              <a:pPr>
                <a:defRPr/>
              </a:pPr>
              <a:t>7/21/25</a:t>
            </a:fld>
            <a:endParaRPr lang="en-US" altLang="en-US"/>
          </a:p>
        </p:txBody>
      </p:sp>
      <p:sp>
        <p:nvSpPr>
          <p:cNvPr id="6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B3FED0-3EBB-4A75-AC21-4B812E9FBE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341752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D6C8AB-2AA8-4634-9135-ABC39AA9885C}" type="datetime1">
              <a:rPr lang="en-US" altLang="en-US"/>
              <a:pPr>
                <a:defRPr/>
              </a:pPr>
              <a:t>7/21/25</a:t>
            </a:fld>
            <a:endParaRPr lang="en-US" altLang="en-US"/>
          </a:p>
        </p:txBody>
      </p:sp>
      <p:sp>
        <p:nvSpPr>
          <p:cNvPr id="6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DF2029-35AD-4979-85B9-71776324D0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1591358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BD1EE8-EB56-46EF-8475-A0084E2BD22D}" type="datetime1">
              <a:rPr lang="en-US" altLang="en-US"/>
              <a:pPr>
                <a:defRPr/>
              </a:pPr>
              <a:t>7/21/25</a:t>
            </a:fld>
            <a:endParaRPr lang="en-US" altLang="en-US"/>
          </a:p>
        </p:txBody>
      </p:sp>
      <p:sp>
        <p:nvSpPr>
          <p:cNvPr id="6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288D4E-4785-4830-845E-5FCA58396B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9541048"/>
      </p:ext>
    </p:extLst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AEE45-9D8C-46BF-B9D2-BC9A36369B05}" type="datetime1">
              <a:rPr lang="en-US" altLang="en-US"/>
              <a:pPr>
                <a:defRPr/>
              </a:pPr>
              <a:t>7/21/25</a:t>
            </a:fld>
            <a:endParaRPr lang="en-US" altLang="en-US"/>
          </a:p>
        </p:txBody>
      </p:sp>
      <p:sp>
        <p:nvSpPr>
          <p:cNvPr id="6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3F3B71-A7C6-4D01-AC30-66082249CB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6675046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490663"/>
            <a:ext cx="4152900" cy="3060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90663"/>
            <a:ext cx="4152900" cy="3060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B0014D-39EA-492F-A4A9-B594EAE6C631}" type="datetime1">
              <a:rPr lang="en-US" altLang="en-US"/>
              <a:pPr>
                <a:defRPr/>
              </a:pPr>
              <a:t>7/21/25</a:t>
            </a:fld>
            <a:endParaRPr lang="en-US" altLang="en-US"/>
          </a:p>
        </p:txBody>
      </p:sp>
      <p:sp>
        <p:nvSpPr>
          <p:cNvPr id="7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7DD8E-B6C6-44D5-9F9F-4CE8DE5F8A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9764501"/>
      </p:ext>
    </p:extLst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02C6E-6AFC-4735-B769-2444056DD15D}" type="datetime1">
              <a:rPr lang="en-US" altLang="en-US"/>
              <a:pPr>
                <a:defRPr/>
              </a:pPr>
              <a:t>7/21/25</a:t>
            </a:fld>
            <a:endParaRPr lang="en-US" altLang="en-US"/>
          </a:p>
        </p:txBody>
      </p:sp>
      <p:sp>
        <p:nvSpPr>
          <p:cNvPr id="9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8437EB-F3E2-4C20-83C5-7D95958D54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142198"/>
      </p:ext>
    </p:extLst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031B25-FBBC-451D-89D2-F574D7298FA3}" type="datetime1">
              <a:rPr lang="en-US" altLang="en-US"/>
              <a:pPr>
                <a:defRPr/>
              </a:pPr>
              <a:t>7/21/25</a:t>
            </a:fld>
            <a:endParaRPr lang="en-US" altLang="en-US"/>
          </a:p>
        </p:txBody>
      </p:sp>
      <p:sp>
        <p:nvSpPr>
          <p:cNvPr id="5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19117-7E9C-490C-BE69-3985EC6A80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5237783"/>
      </p:ext>
    </p:extLst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2FD884-FFA9-4E59-B234-8A69036847B9}" type="datetime1">
              <a:rPr lang="en-US" altLang="en-US"/>
              <a:pPr>
                <a:defRPr/>
              </a:pPr>
              <a:t>7/21/25</a:t>
            </a:fld>
            <a:endParaRPr lang="en-US" altLang="en-US"/>
          </a:p>
        </p:txBody>
      </p:sp>
      <p:sp>
        <p:nvSpPr>
          <p:cNvPr id="4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081005-36E8-478E-8B5A-F3DAC943D2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5702985"/>
      </p:ext>
    </p:extLst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A0F32-791C-46C2-9AA5-4D2A1ECA0CC1}" type="datetime1">
              <a:rPr lang="en-US" altLang="en-US"/>
              <a:pPr>
                <a:defRPr/>
              </a:pPr>
              <a:t>7/21/25</a:t>
            </a:fld>
            <a:endParaRPr lang="en-US" altLang="en-US"/>
          </a:p>
        </p:txBody>
      </p:sp>
      <p:sp>
        <p:nvSpPr>
          <p:cNvPr id="7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C2DD17-0F9F-4988-83AE-EE64C71C78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172151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F75ECD-EA29-4C60-BB97-7FA329FBBD53}" type="datetime1">
              <a:rPr lang="en-US" altLang="en-US"/>
              <a:pPr>
                <a:defRPr/>
              </a:pPr>
              <a:t>7/21/25</a:t>
            </a:fld>
            <a:endParaRPr lang="en-US" altLang="en-US"/>
          </a:p>
        </p:txBody>
      </p:sp>
      <p:sp>
        <p:nvSpPr>
          <p:cNvPr id="6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78CDEA-84A3-41CC-95F3-8F27A923EB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8740935"/>
      </p:ext>
    </p:extLst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A694AE-51CE-4ECF-BFE1-EC1F4BA5DFB3}" type="datetime1">
              <a:rPr lang="en-US" altLang="en-US"/>
              <a:pPr>
                <a:defRPr/>
              </a:pPr>
              <a:t>7/21/25</a:t>
            </a:fld>
            <a:endParaRPr lang="en-US" altLang="en-US"/>
          </a:p>
        </p:txBody>
      </p:sp>
      <p:sp>
        <p:nvSpPr>
          <p:cNvPr id="7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8585D-1766-4AAF-B460-F8324DE349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0576951"/>
      </p:ext>
    </p:extLst>
  </p:cSld>
  <p:clrMapOvr>
    <a:masterClrMapping/>
  </p:clrMapOvr>
  <p:transition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6AA8E4-0407-4E83-A964-DAB31FC3F3F5}" type="datetime1">
              <a:rPr lang="en-US" altLang="en-US"/>
              <a:pPr>
                <a:defRPr/>
              </a:pPr>
              <a:t>7/21/25</a:t>
            </a:fld>
            <a:endParaRPr lang="en-US" altLang="en-US"/>
          </a:p>
        </p:txBody>
      </p:sp>
      <p:sp>
        <p:nvSpPr>
          <p:cNvPr id="6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1DDCE0-12F0-469C-87BF-8E02E4D305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5509232"/>
      </p:ext>
    </p:extLst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396875"/>
            <a:ext cx="2114550" cy="41544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875"/>
            <a:ext cx="6191250" cy="41544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9C831-E3EA-484E-83F8-BFF26F94BE77}" type="datetime1">
              <a:rPr lang="en-US" altLang="en-US"/>
              <a:pPr>
                <a:defRPr/>
              </a:pPr>
              <a:t>7/21/25</a:t>
            </a:fld>
            <a:endParaRPr lang="en-US" altLang="en-US"/>
          </a:p>
        </p:txBody>
      </p:sp>
      <p:sp>
        <p:nvSpPr>
          <p:cNvPr id="6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07121F-7037-411B-B0E4-F56EF32632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7130664"/>
      </p:ext>
    </p:extLst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575" y="396875"/>
            <a:ext cx="8070850" cy="558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42900" y="1490663"/>
            <a:ext cx="4152900" cy="3060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90663"/>
            <a:ext cx="4152900" cy="3060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22E358-C0C2-4C3E-B03F-5094527661D3}" type="datetime1">
              <a:rPr lang="en-US" altLang="en-US"/>
              <a:pPr>
                <a:defRPr/>
              </a:pPr>
              <a:t>7/21/25</a:t>
            </a:fld>
            <a:endParaRPr lang="en-US" altLang="en-US"/>
          </a:p>
        </p:txBody>
      </p:sp>
      <p:sp>
        <p:nvSpPr>
          <p:cNvPr id="7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29B4D1-D449-4FC0-95C5-30BD465C81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3048306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9DB78C-F225-4086-9256-525EC88C048A}" type="datetime1">
              <a:rPr lang="en-US" altLang="en-US"/>
              <a:pPr>
                <a:defRPr/>
              </a:pPr>
              <a:t>7/21/25</a:t>
            </a:fld>
            <a:endParaRPr lang="en-US" altLang="en-US"/>
          </a:p>
        </p:txBody>
      </p:sp>
      <p:sp>
        <p:nvSpPr>
          <p:cNvPr id="6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186F7A-B7B7-48D1-AE5C-33E4D2379D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1785669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8D7825-0402-4C3C-90A2-2BB53533249F}" type="datetime1">
              <a:rPr lang="en-US" altLang="en-US"/>
              <a:pPr>
                <a:defRPr/>
              </a:pPr>
              <a:t>7/21/25</a:t>
            </a:fld>
            <a:endParaRPr lang="en-US" altLang="en-US"/>
          </a:p>
        </p:txBody>
      </p:sp>
      <p:sp>
        <p:nvSpPr>
          <p:cNvPr id="7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CD6241-6338-4698-A8F9-C13F3A9651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7238142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85770A-9C07-4AC8-B19B-4480ABB8E987}" type="datetime1">
              <a:rPr lang="en-US" altLang="en-US"/>
              <a:pPr>
                <a:defRPr/>
              </a:pPr>
              <a:t>7/21/25</a:t>
            </a:fld>
            <a:endParaRPr lang="en-US" altLang="en-US"/>
          </a:p>
        </p:txBody>
      </p:sp>
      <p:sp>
        <p:nvSpPr>
          <p:cNvPr id="9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A64B63-D14A-4D68-A7DD-4D0A146D29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2831176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AB8A4E-9462-4B59-A32B-FF14B49364BC}" type="datetime1">
              <a:rPr lang="en-US" altLang="en-US"/>
              <a:pPr>
                <a:defRPr/>
              </a:pPr>
              <a:t>7/21/25</a:t>
            </a:fld>
            <a:endParaRPr lang="en-US" altLang="en-US"/>
          </a:p>
        </p:txBody>
      </p:sp>
      <p:sp>
        <p:nvSpPr>
          <p:cNvPr id="5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AC1E6-CB94-4E3D-964E-00669913DE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2817732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C9B00-0154-4BE1-B64F-3C4F67AB34DB}" type="datetime1">
              <a:rPr lang="en-US" altLang="en-US"/>
              <a:pPr>
                <a:defRPr/>
              </a:pPr>
              <a:t>7/21/25</a:t>
            </a:fld>
            <a:endParaRPr lang="en-US" altLang="en-US"/>
          </a:p>
        </p:txBody>
      </p:sp>
      <p:sp>
        <p:nvSpPr>
          <p:cNvPr id="4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3F9EFC-EF07-4857-ADCD-1D78F0F8F4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5855401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7BB4C9-B0F8-4E30-840A-89C90BB046F8}" type="datetime1">
              <a:rPr lang="en-US" altLang="en-US"/>
              <a:pPr>
                <a:defRPr/>
              </a:pPr>
              <a:t>7/21/25</a:t>
            </a:fld>
            <a:endParaRPr lang="en-US" altLang="en-US"/>
          </a:p>
        </p:txBody>
      </p:sp>
      <p:sp>
        <p:nvSpPr>
          <p:cNvPr id="7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80128-B7C4-48EC-B4E6-B5EBDC4505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5485665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AFD35C-62BE-4183-AF61-A3E5D9A53C1A}" type="datetime1">
              <a:rPr lang="en-US" altLang="en-US"/>
              <a:pPr>
                <a:defRPr/>
              </a:pPr>
              <a:t>7/21/25</a:t>
            </a:fld>
            <a:endParaRPr lang="en-US" altLang="en-US"/>
          </a:p>
        </p:txBody>
      </p:sp>
      <p:sp>
        <p:nvSpPr>
          <p:cNvPr id="7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9DD2C5-0B5F-4EE1-BC4B-6CF40DAEFE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5480241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bk object 16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Holder 2"/>
          <p:cNvSpPr txBox="1">
            <a:spLocks noGrp="1" noChangeArrowheads="1"/>
          </p:cNvSpPr>
          <p:nvPr>
            <p:ph type="ftr" sz="quarter" idx="3"/>
          </p:nvPr>
        </p:nvSpPr>
        <p:spPr bwMode="auto">
          <a:xfrm>
            <a:off x="3108325" y="6378575"/>
            <a:ext cx="292576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8" name="Holder 3"/>
          <p:cNvSpPr txBox="1">
            <a:spLocks noGrp="1" noChangeArrowheads="1"/>
          </p:cNvSpPr>
          <p:nvPr>
            <p:ph type="dt" sz="half" idx="2"/>
          </p:nvPr>
        </p:nvSpPr>
        <p:spPr bwMode="auto">
          <a:xfrm>
            <a:off x="457200" y="6378575"/>
            <a:ext cx="210343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defRPr>
                <a:solidFill>
                  <a:srgbClr val="8B8B8B"/>
                </a:solidFill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fld id="{2AEAF448-DE4D-4BFD-BBC9-509FB8951B1C}" type="datetime1">
              <a:rPr lang="en-US" altLang="en-US"/>
              <a:pPr>
                <a:defRPr/>
              </a:pPr>
              <a:t>7/21/25</a:t>
            </a:fld>
            <a:endParaRPr lang="en-US" altLang="en-US"/>
          </a:p>
        </p:txBody>
      </p:sp>
      <p:sp>
        <p:nvSpPr>
          <p:cNvPr id="1029" name="Holder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00013" y="6607175"/>
            <a:ext cx="17938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1000">
                <a:solidFill>
                  <a:srgbClr val="FFFFFF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fld id="{3B9F6CDD-36FF-4D8A-8966-BF3A029796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0" name="Title Placeholder 5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9600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1031" name="Text Placeholder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ts val="1413"/>
        </a:spcAft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Char char="•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bk object 16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1" name="Holder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36575" y="396875"/>
            <a:ext cx="80708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the title text format</a:t>
            </a:r>
          </a:p>
        </p:txBody>
      </p:sp>
      <p:sp>
        <p:nvSpPr>
          <p:cNvPr id="2052" name="Holder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342900" y="1490663"/>
            <a:ext cx="8458200" cy="306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the outline text format</a:t>
            </a:r>
          </a:p>
          <a:p>
            <a:pPr lvl="1"/>
            <a:r>
              <a:rPr lang="en-US" altLang="en-US"/>
              <a:t>Second Outline Level</a:t>
            </a:r>
          </a:p>
          <a:p>
            <a:pPr lvl="2"/>
            <a:r>
              <a:rPr lang="en-US" altLang="en-US"/>
              <a:t>Third Outline Level</a:t>
            </a:r>
          </a:p>
          <a:p>
            <a:pPr lvl="3"/>
            <a:r>
              <a:rPr lang="en-US" altLang="en-US"/>
              <a:t>Fourth Outline Level</a:t>
            </a:r>
          </a:p>
          <a:p>
            <a:pPr lvl="4"/>
            <a:r>
              <a:rPr lang="en-US" altLang="en-US"/>
              <a:t>Fifth Outline Level</a:t>
            </a:r>
          </a:p>
          <a:p>
            <a:pPr lvl="4"/>
            <a:r>
              <a:rPr lang="en-US" altLang="en-US"/>
              <a:t>Sixth Outline Level</a:t>
            </a:r>
          </a:p>
          <a:p>
            <a:pPr lvl="4"/>
            <a:r>
              <a:rPr lang="en-US" altLang="en-US"/>
              <a:t>Seventh Outline Level</a:t>
            </a:r>
          </a:p>
          <a:p>
            <a:pPr lvl="4"/>
            <a:r>
              <a:rPr lang="en-US" altLang="en-US"/>
              <a:t>Eighth Outline Level</a:t>
            </a:r>
          </a:p>
          <a:p>
            <a:pPr lvl="4"/>
            <a:r>
              <a:rPr lang="en-US" altLang="en-US"/>
              <a:t>Ninth Outline Level</a:t>
            </a:r>
          </a:p>
        </p:txBody>
      </p:sp>
      <p:sp>
        <p:nvSpPr>
          <p:cNvPr id="2053" name="Holder 4"/>
          <p:cNvSpPr txBox="1">
            <a:spLocks noGrp="1" noChangeArrowheads="1"/>
          </p:cNvSpPr>
          <p:nvPr>
            <p:ph type="ftr" sz="quarter" idx="3"/>
          </p:nvPr>
        </p:nvSpPr>
        <p:spPr bwMode="auto">
          <a:xfrm>
            <a:off x="3108325" y="6378575"/>
            <a:ext cx="292576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defRPr sz="2400">
                <a:solidFill>
                  <a:srgbClr val="000000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4" name="Holder 5"/>
          <p:cNvSpPr txBox="1">
            <a:spLocks noGrp="1" noChangeArrowheads="1"/>
          </p:cNvSpPr>
          <p:nvPr>
            <p:ph type="dt" sz="half" idx="2"/>
          </p:nvPr>
        </p:nvSpPr>
        <p:spPr bwMode="auto">
          <a:xfrm>
            <a:off x="457200" y="6378575"/>
            <a:ext cx="210343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defRPr>
                <a:solidFill>
                  <a:srgbClr val="8B8B8B"/>
                </a:solidFill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fld id="{0BAF1658-3439-4F7F-B621-CB94387D049C}" type="datetime1">
              <a:rPr lang="en-US" altLang="en-US"/>
              <a:pPr>
                <a:defRPr/>
              </a:pPr>
              <a:t>7/21/25</a:t>
            </a:fld>
            <a:endParaRPr lang="en-US" altLang="en-US"/>
          </a:p>
        </p:txBody>
      </p:sp>
      <p:sp>
        <p:nvSpPr>
          <p:cNvPr id="2055" name="Holder 6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00013" y="6607175"/>
            <a:ext cx="17938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1000">
                <a:solidFill>
                  <a:srgbClr val="FFFFFF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fld id="{796212F0-F424-4350-9656-96476B52FF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ransition spd="slow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Tahoma" pitchFamily="34" charset="0"/>
          <a:ea typeface="Microsoft YaHei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Tahoma" pitchFamily="34" charset="0"/>
          <a:ea typeface="Microsoft YaHei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Tahoma" pitchFamily="34" charset="0"/>
          <a:ea typeface="Microsoft YaHei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Tahoma" pitchFamily="34" charset="0"/>
          <a:ea typeface="Microsoft YaHei" pitchFamily="34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Tahoma" pitchFamily="34" charset="0"/>
          <a:ea typeface="Microsoft YaHei" pitchFamily="34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Tahoma" pitchFamily="34" charset="0"/>
          <a:ea typeface="Microsoft YaHei" pitchFamily="34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Tahoma" pitchFamily="34" charset="0"/>
          <a:ea typeface="Microsoft YaHei" pitchFamily="34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Tahoma" pitchFamily="34" charset="0"/>
          <a:ea typeface="Microsoft YaHei" pitchFamily="34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ts val="1413"/>
        </a:spcAft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ts val="1413"/>
        </a:spcAft>
        <a:buSzPct val="75000"/>
        <a:buFont typeface="StarSymbol"/>
        <a:buChar char="–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0"/>
        </a:spcBef>
        <a:spcAft>
          <a:spcPts val="1413"/>
        </a:spcAft>
        <a:buSzPct val="75000"/>
        <a:buFont typeface="StarSymbol"/>
        <a:buChar char="●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0"/>
        </a:spcBef>
        <a:spcAft>
          <a:spcPts val="1413"/>
        </a:spcAft>
        <a:buSzPct val="75000"/>
        <a:buFont typeface="StarSymbol"/>
        <a:buChar char="–"/>
        <a:defRPr sz="2400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0"/>
        </a:spcBef>
        <a:spcAft>
          <a:spcPts val="1413"/>
        </a:spcAft>
        <a:buSzPct val="75000"/>
        <a:buFont typeface="StarSymbol"/>
        <a:buChar char="●"/>
        <a:defRPr sz="2400">
          <a:solidFill>
            <a:srgbClr val="000000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0"/>
        </a:spcBef>
        <a:spcAft>
          <a:spcPts val="1413"/>
        </a:spcAft>
        <a:buSzPct val="75000"/>
        <a:buFont typeface="StarSymbol"/>
        <a:buChar char="●"/>
        <a:defRPr sz="2400">
          <a:solidFill>
            <a:srgbClr val="000000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0"/>
        </a:spcBef>
        <a:spcAft>
          <a:spcPts val="1413"/>
        </a:spcAft>
        <a:buSzPct val="75000"/>
        <a:buFont typeface="StarSymbol"/>
        <a:buChar char="●"/>
        <a:defRPr sz="2400">
          <a:solidFill>
            <a:srgbClr val="000000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0"/>
        </a:spcBef>
        <a:spcAft>
          <a:spcPts val="1413"/>
        </a:spcAft>
        <a:buSzPct val="75000"/>
        <a:buFont typeface="StarSymbol"/>
        <a:buChar char="●"/>
        <a:defRPr sz="2400">
          <a:solidFill>
            <a:srgbClr val="000000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0"/>
        </a:spcBef>
        <a:spcAft>
          <a:spcPts val="1413"/>
        </a:spcAft>
        <a:buSzPct val="75000"/>
        <a:buFont typeface="StarSymbol"/>
        <a:buChar char="●"/>
        <a:defRPr sz="24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www.geeksforgeeks.org/java/javafx-vbox-class/" TargetMode="External"/><Relationship Id="rId5" Type="http://schemas.openxmlformats.org/officeDocument/2006/relationships/hyperlink" Target="https://stackoverflow.com/questions/45333694/implement-sine-in-java-without-math-sin-function" TargetMode="External"/><Relationship Id="rId4" Type="http://schemas.openxmlformats.org/officeDocument/2006/relationships/hyperlink" Target="https://medium.com/inside-ppl-b7/four-main-keys-of-persona-in-software-development-d4df627aeb9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ubtitle 3"/>
          <p:cNvSpPr txBox="1">
            <a:spLocks noGrp="1" noChangeArrowheads="1"/>
          </p:cNvSpPr>
          <p:nvPr>
            <p:ph type="subTitle" idx="4294967295"/>
          </p:nvPr>
        </p:nvSpPr>
        <p:spPr>
          <a:xfrm>
            <a:off x="1862138" y="2098675"/>
            <a:ext cx="5545137" cy="2663825"/>
          </a:xfrm>
        </p:spPr>
        <p:txBody>
          <a:bodyPr anchorCtr="1"/>
          <a:lstStyle/>
          <a:p>
            <a:pPr marL="0" indent="0" algn="ctr">
              <a:buNone/>
            </a:pPr>
            <a:r>
              <a:rPr lang="en-US" altLang="en-US" sz="2400" dirty="0">
                <a:latin typeface="Tahoma" pitchFamily="34" charset="0"/>
                <a:cs typeface="Tahoma" pitchFamily="34" charset="0"/>
              </a:rPr>
              <a:t>Jayanth Apagundi</a:t>
            </a:r>
          </a:p>
          <a:p>
            <a:pPr marL="0" indent="0" algn="ctr">
              <a:buNone/>
            </a:pPr>
            <a:endParaRPr lang="en-US" altLang="en-US" sz="2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5" name="object 7"/>
          <p:cNvSpPr>
            <a:spLocks noChangeArrowheads="1"/>
          </p:cNvSpPr>
          <p:nvPr/>
        </p:nvSpPr>
        <p:spPr bwMode="auto">
          <a:xfrm>
            <a:off x="3486150" y="5641975"/>
            <a:ext cx="2297113" cy="3079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1113">
              <a:spcAft>
                <a:spcPts val="1413"/>
              </a:spcAft>
              <a:buChar char="•"/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4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Tahoma" pitchFamily="34" charset="0"/>
              </a:rPr>
              <a:t> July 28</a:t>
            </a:r>
            <a:r>
              <a:rPr lang="en-US" altLang="en-US" sz="2000" baseline="30000" dirty="0">
                <a:solidFill>
                  <a:schemeClr val="tx1"/>
                </a:solidFill>
                <a:latin typeface="Tahoma" pitchFamily="34" charset="0"/>
              </a:rPr>
              <a:t>th</a:t>
            </a:r>
            <a:r>
              <a:rPr lang="en-US" altLang="en-US" sz="2000" dirty="0">
                <a:solidFill>
                  <a:schemeClr val="tx1"/>
                </a:solidFill>
                <a:latin typeface="Tahoma" pitchFamily="34" charset="0"/>
              </a:rPr>
              <a:t>, Mon</a:t>
            </a:r>
          </a:p>
        </p:txBody>
      </p:sp>
      <p:sp>
        <p:nvSpPr>
          <p:cNvPr id="3076" name="object 5"/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7" name="object 7"/>
          <p:cNvSpPr txBox="1">
            <a:spLocks noChangeArrowheads="1"/>
          </p:cNvSpPr>
          <p:nvPr/>
        </p:nvSpPr>
        <p:spPr bwMode="auto">
          <a:xfrm>
            <a:off x="588963" y="238125"/>
            <a:ext cx="80914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4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36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Tan(x)</a:t>
            </a:r>
            <a:endParaRPr lang="en-US" altLang="en-US" sz="28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bject 5"/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303213" y="1336675"/>
            <a:ext cx="8662987" cy="286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>
            <a:spAutoFit/>
          </a:bodyPr>
          <a:lstStyle>
            <a:lvl1pPr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742950" indent="-28575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marL="342900" indent="-342900" algn="just" eaLnBrk="1">
              <a:spcAft>
                <a:spcPct val="0"/>
              </a:spcAft>
            </a:pPr>
            <a:r>
              <a:rPr lang="en-US" altLang="en-US" sz="2000" b="1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Persona</a:t>
            </a:r>
            <a:r>
              <a:rPr lang="en-US" altLang="en-US" sz="2000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 for a User of function- </a:t>
            </a:r>
            <a:r>
              <a:rPr lang="en-US" altLang="en-US" sz="2000" b="1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Tan(x)</a:t>
            </a:r>
          </a:p>
          <a:p>
            <a:pPr algn="just" eaLnBrk="1">
              <a:spcAft>
                <a:spcPct val="0"/>
              </a:spcAft>
              <a:buNone/>
            </a:pPr>
            <a:endParaRPr lang="en-US" altLang="en-US" sz="2000" b="1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algn="just" eaLnBrk="1">
              <a:spcAft>
                <a:spcPct val="0"/>
              </a:spcAft>
              <a:buNone/>
            </a:pPr>
            <a:endParaRPr lang="en-US" altLang="en-US" sz="2000" b="1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 algn="just" eaLnBrk="1">
              <a:spcAft>
                <a:spcPct val="0"/>
              </a:spcAft>
            </a:pPr>
            <a:endParaRPr lang="en-US" altLang="en-US" sz="20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 algn="just" eaLnBrk="1">
              <a:spcAft>
                <a:spcPct val="0"/>
              </a:spcAft>
            </a:pPr>
            <a:r>
              <a:rPr lang="en-US" altLang="en-US" sz="2000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Demo on </a:t>
            </a:r>
            <a:r>
              <a:rPr lang="en-US" altLang="en-US" sz="2000" b="1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Implementation </a:t>
            </a:r>
            <a:r>
              <a:rPr lang="en-US" altLang="en-US" sz="2000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from scratch with </a:t>
            </a:r>
            <a:r>
              <a:rPr lang="en-US" altLang="en-US" sz="2000" b="1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GUI </a:t>
            </a:r>
            <a:r>
              <a:rPr lang="en-US" altLang="en-US" sz="2000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using </a:t>
            </a:r>
            <a:r>
              <a:rPr lang="en-US" altLang="en-US" sz="2000" b="1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JavaFX</a:t>
            </a:r>
          </a:p>
          <a:p>
            <a:pPr algn="just" eaLnBrk="1">
              <a:spcAft>
                <a:spcPct val="0"/>
              </a:spcAft>
              <a:buNone/>
            </a:pPr>
            <a:endParaRPr lang="en-US" altLang="en-US" sz="2000" b="1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algn="just" eaLnBrk="1">
              <a:spcAft>
                <a:spcPct val="0"/>
              </a:spcAft>
              <a:buNone/>
            </a:pPr>
            <a:endParaRPr lang="en-US" altLang="en-US" sz="2000" b="1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 algn="just" eaLnBrk="1">
              <a:spcAft>
                <a:spcPct val="0"/>
              </a:spcAft>
            </a:pPr>
            <a:endParaRPr lang="en-US" altLang="en-US" sz="2000" b="1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 algn="just" eaLnBrk="1">
              <a:spcAft>
                <a:spcPct val="0"/>
              </a:spcAft>
            </a:pPr>
            <a:r>
              <a:rPr lang="en-US" altLang="en-US" sz="2000" b="1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Requirements </a:t>
            </a:r>
            <a:r>
              <a:rPr lang="en-US" altLang="en-US" sz="2000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as per D2</a:t>
            </a:r>
            <a:endParaRPr lang="en-US" altLang="en-US" sz="2000" b="1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100" name="object 7"/>
          <p:cNvSpPr txBox="1">
            <a:spLocks noChangeArrowheads="1"/>
          </p:cNvSpPr>
          <p:nvPr/>
        </p:nvSpPr>
        <p:spPr bwMode="auto">
          <a:xfrm>
            <a:off x="588963" y="238125"/>
            <a:ext cx="80914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6858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36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Agenda</a:t>
            </a:r>
            <a:endParaRPr lang="en-US" altLang="en-US" sz="28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bject 5"/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object 7"/>
          <p:cNvSpPr txBox="1">
            <a:spLocks noChangeArrowheads="1"/>
          </p:cNvSpPr>
          <p:nvPr/>
        </p:nvSpPr>
        <p:spPr bwMode="auto">
          <a:xfrm>
            <a:off x="588963" y="238125"/>
            <a:ext cx="809148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6858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36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Persona</a:t>
            </a:r>
          </a:p>
        </p:txBody>
      </p:sp>
      <p:pic>
        <p:nvPicPr>
          <p:cNvPr id="3" name="Picture 2" descr="A screen shot of a person&#10;&#10;AI-generated content may be incorrect.">
            <a:extLst>
              <a:ext uri="{FF2B5EF4-FFF2-40B4-BE49-F238E27FC236}">
                <a16:creationId xmlns:a16="http://schemas.microsoft.com/office/drawing/2014/main" id="{ADB679CA-871D-8BCF-A920-E7DD13C2CF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213" y="1050925"/>
            <a:ext cx="5203031" cy="52030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2E0069-2D76-3161-61C5-4358A472117E}"/>
              </a:ext>
            </a:extLst>
          </p:cNvPr>
          <p:cNvSpPr txBox="1"/>
          <p:nvPr/>
        </p:nvSpPr>
        <p:spPr>
          <a:xfrm>
            <a:off x="5680710" y="1165225"/>
            <a:ext cx="328549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sz="1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Represents a typical user of the TAN(x) calculator.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Highlights real challenges like mode selection errors.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Helps design requirements that focus on clarity and usability.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Ensures the solution meets both academic and practical needs.</a:t>
            </a:r>
          </a:p>
          <a:p>
            <a:endParaRPr lang="en-US" sz="1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689A62-DE7E-6F79-FF84-97234AB2EAFD}"/>
              </a:ext>
            </a:extLst>
          </p:cNvPr>
          <p:cNvSpPr txBox="1"/>
          <p:nvPr/>
        </p:nvSpPr>
        <p:spPr>
          <a:xfrm>
            <a:off x="137943" y="6264195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[1]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7671E7-5F38-D8CE-56D6-DC55788B17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bject 5">
            <a:extLst>
              <a:ext uri="{FF2B5EF4-FFF2-40B4-BE49-F238E27FC236}">
                <a16:creationId xmlns:a16="http://schemas.microsoft.com/office/drawing/2014/main" id="{9282DA55-D514-3AC8-23FC-AC23A46BEE3C}"/>
              </a:ext>
            </a:extLst>
          </p:cNvPr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object 7">
            <a:extLst>
              <a:ext uri="{FF2B5EF4-FFF2-40B4-BE49-F238E27FC236}">
                <a16:creationId xmlns:a16="http://schemas.microsoft.com/office/drawing/2014/main" id="{FB072E0A-8B10-4B3B-105A-32879697A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3" y="238125"/>
            <a:ext cx="809148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6858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36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Implementation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B8D343-EE8C-2C55-4F1B-B99D30D61FF7}"/>
              </a:ext>
            </a:extLst>
          </p:cNvPr>
          <p:cNvSpPr txBox="1"/>
          <p:nvPr/>
        </p:nvSpPr>
        <p:spPr>
          <a:xfrm>
            <a:off x="303214" y="1202452"/>
            <a:ext cx="866298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Implemented </a:t>
            </a:r>
            <a:r>
              <a:rPr lang="en-CA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sin(x) </a:t>
            </a:r>
            <a:r>
              <a:rPr lang="en-CA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</a:t>
            </a:r>
            <a:r>
              <a:rPr lang="en-CA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cos(x) </a:t>
            </a:r>
            <a:r>
              <a:rPr lang="en-CA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scratch using </a:t>
            </a:r>
            <a:r>
              <a:rPr lang="en-CA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Taylor series</a:t>
            </a:r>
            <a:r>
              <a:rPr lang="en-CA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and then computed </a:t>
            </a:r>
            <a:r>
              <a:rPr lang="en-CA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tan(x) </a:t>
            </a:r>
            <a:r>
              <a:rPr lang="en-CA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 </a:t>
            </a:r>
            <a:r>
              <a:rPr lang="en-CA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sin(x)/cos(x).</a:t>
            </a:r>
            <a:r>
              <a:rPr lang="en-CA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[2]</a:t>
            </a:r>
          </a:p>
          <a:p>
            <a:endParaRPr lang="en-CA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 is a </a:t>
            </a:r>
            <a:r>
              <a:rPr lang="en-CA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JavaFX application </a:t>
            </a:r>
            <a:r>
              <a:rPr lang="en-CA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-with labels, text fields, combo box, button, and result label, all laid out in a </a:t>
            </a:r>
            <a:r>
              <a:rPr lang="en-CA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Vbox</a:t>
            </a:r>
            <a:r>
              <a:rPr lang="en-CA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CA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[3]</a:t>
            </a:r>
          </a:p>
          <a:p>
            <a:endParaRPr lang="en-CA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 IDE-specific code, no project files, no dependencies- just a </a:t>
            </a:r>
            <a:r>
              <a:rPr lang="en-CA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.java </a:t>
            </a:r>
            <a:r>
              <a:rPr lang="en-CA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 that you can compile with </a:t>
            </a:r>
            <a:r>
              <a:rPr lang="en-CA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javac</a:t>
            </a:r>
            <a:r>
              <a:rPr lang="en-CA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run with java.</a:t>
            </a:r>
          </a:p>
          <a:p>
            <a:endParaRPr lang="en-CA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Exception Handling </a:t>
            </a:r>
            <a:r>
              <a:rPr lang="en-CA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 helpful error messages </a:t>
            </a:r>
          </a:p>
        </p:txBody>
      </p:sp>
    </p:spTree>
    <p:extLst>
      <p:ext uri="{BB962C8B-B14F-4D97-AF65-F5344CB8AC3E}">
        <p14:creationId xmlns:p14="http://schemas.microsoft.com/office/powerpoint/2010/main" val="3136987556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0288E7-CD34-11D9-D7FB-09BB77AAA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bject 5">
            <a:extLst>
              <a:ext uri="{FF2B5EF4-FFF2-40B4-BE49-F238E27FC236}">
                <a16:creationId xmlns:a16="http://schemas.microsoft.com/office/drawing/2014/main" id="{C76ABB2A-91CE-2429-07A9-CDDFEA4E8754}"/>
              </a:ext>
            </a:extLst>
          </p:cNvPr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object 7">
            <a:extLst>
              <a:ext uri="{FF2B5EF4-FFF2-40B4-BE49-F238E27FC236}">
                <a16:creationId xmlns:a16="http://schemas.microsoft.com/office/drawing/2014/main" id="{443463F2-F200-65ED-9C90-E1C64F1D0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3" y="238125"/>
            <a:ext cx="809148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6858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36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Implementation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AEAAB9-802D-E335-B14E-F841874BDD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5617" y="953755"/>
            <a:ext cx="2828324" cy="25114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588F8B9-4B9E-5389-3754-DCF834A460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9110" y="3501990"/>
            <a:ext cx="2827052" cy="25819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E7FF4F-D027-265D-AC8A-B59229811F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3572498"/>
            <a:ext cx="2828401" cy="2511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A49D52-3F1D-3E30-5C8B-2ADC482B20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9110" y="953755"/>
            <a:ext cx="2827052" cy="249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06278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940CB4-0ECE-17E1-7E21-DD41B62F12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bject 5">
            <a:extLst>
              <a:ext uri="{FF2B5EF4-FFF2-40B4-BE49-F238E27FC236}">
                <a16:creationId xmlns:a16="http://schemas.microsoft.com/office/drawing/2014/main" id="{732D670F-4CB9-9C67-79E9-E96C66D41927}"/>
              </a:ext>
            </a:extLst>
          </p:cNvPr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object 7">
            <a:extLst>
              <a:ext uri="{FF2B5EF4-FFF2-40B4-BE49-F238E27FC236}">
                <a16:creationId xmlns:a16="http://schemas.microsoft.com/office/drawing/2014/main" id="{3CB616AD-0629-5C81-5884-A2E9CBF66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3" y="238125"/>
            <a:ext cx="809148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6858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36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Requirements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E4FDB9A-0E6A-8DFB-5870-1997793A94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621690"/>
              </p:ext>
            </p:extLst>
          </p:nvPr>
        </p:nvGraphicFramePr>
        <p:xfrm>
          <a:off x="303213" y="1068298"/>
          <a:ext cx="8581013" cy="4721403"/>
        </p:xfrm>
        <a:graphic>
          <a:graphicData uri="http://schemas.openxmlformats.org/drawingml/2006/table">
            <a:tbl>
              <a:tblPr/>
              <a:tblGrid>
                <a:gridCol w="850623">
                  <a:extLst>
                    <a:ext uri="{9D8B030D-6E8A-4147-A177-3AD203B41FA5}">
                      <a16:colId xmlns:a16="http://schemas.microsoft.com/office/drawing/2014/main" val="2871505206"/>
                    </a:ext>
                  </a:extLst>
                </a:gridCol>
                <a:gridCol w="1289956">
                  <a:extLst>
                    <a:ext uri="{9D8B030D-6E8A-4147-A177-3AD203B41FA5}">
                      <a16:colId xmlns:a16="http://schemas.microsoft.com/office/drawing/2014/main" val="542103820"/>
                    </a:ext>
                  </a:extLst>
                </a:gridCol>
                <a:gridCol w="3879216">
                  <a:extLst>
                    <a:ext uri="{9D8B030D-6E8A-4147-A177-3AD203B41FA5}">
                      <a16:colId xmlns:a16="http://schemas.microsoft.com/office/drawing/2014/main" val="904345912"/>
                    </a:ext>
                  </a:extLst>
                </a:gridCol>
                <a:gridCol w="2561218">
                  <a:extLst>
                    <a:ext uri="{9D8B030D-6E8A-4147-A177-3AD203B41FA5}">
                      <a16:colId xmlns:a16="http://schemas.microsoft.com/office/drawing/2014/main" val="1514706716"/>
                    </a:ext>
                  </a:extLst>
                </a:gridCol>
              </a:tblGrid>
              <a:tr h="404509"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lang="en-CA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Risk</a:t>
                      </a:r>
                      <a:endParaRPr lang="en-CA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CA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Rationale</a:t>
                      </a:r>
                      <a:endParaRPr lang="en-CA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7218736"/>
                  </a:ext>
                </a:extLst>
              </a:tr>
              <a:tr h="423261">
                <a:tc>
                  <a:txBody>
                    <a:bodyPr/>
                    <a:lstStyle/>
                    <a:p>
                      <a:pPr algn="l"/>
                      <a:r>
                        <a:rPr lang="en-CA" sz="13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3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Provide GUI using JavaFX.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3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Improves usability.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4964741"/>
                  </a:ext>
                </a:extLst>
              </a:tr>
              <a:tr h="423261">
                <a:tc>
                  <a:txBody>
                    <a:bodyPr/>
                    <a:lstStyle/>
                    <a:p>
                      <a:pPr algn="l"/>
                      <a:r>
                        <a:rPr lang="en-CA" sz="13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</a:t>
                      </a:r>
                    </a:p>
                  </a:txBody>
                  <a:tcPr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Allow angle input via text field.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3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Capture user input.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4812711"/>
                  </a:ext>
                </a:extLst>
              </a:tr>
              <a:tr h="507545">
                <a:tc>
                  <a:txBody>
                    <a:bodyPr/>
                    <a:lstStyle/>
                    <a:p>
                      <a:pPr algn="l"/>
                      <a:r>
                        <a:rPr lang="en-CA" sz="13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Dropdown for Degrees/Radians.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3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Reduce mode errors.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889218"/>
                  </a:ext>
                </a:extLst>
              </a:tr>
              <a:tr h="423261">
                <a:tc>
                  <a:txBody>
                    <a:bodyPr/>
                    <a:lstStyle/>
                    <a:p>
                      <a:pPr algn="l"/>
                      <a:r>
                        <a:rPr lang="en-CA" sz="13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3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</a:t>
                      </a:r>
                    </a:p>
                  </a:txBody>
                  <a:tcPr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Convert Degrees → Radians.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3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Ensure correctness.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3166671"/>
                  </a:ext>
                </a:extLst>
              </a:tr>
              <a:tr h="423261">
                <a:tc>
                  <a:txBody>
                    <a:bodyPr/>
                    <a:lstStyle/>
                    <a:p>
                      <a:pPr algn="l"/>
                      <a:r>
                        <a:rPr lang="en-CA" sz="13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3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</a:p>
                  </a:txBody>
                  <a:tcPr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 tan(x) via Taylor series.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3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Avoid built-in trig.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4342909"/>
                  </a:ext>
                </a:extLst>
              </a:tr>
              <a:tr h="423261">
                <a:tc>
                  <a:txBody>
                    <a:bodyPr/>
                    <a:lstStyle/>
                    <a:p>
                      <a:pPr algn="l"/>
                      <a:r>
                        <a:rPr lang="en-CA" sz="13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3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Warn when tan(x) undefined.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3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Prevent math errors.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8244626"/>
                  </a:ext>
                </a:extLst>
              </a:tr>
              <a:tr h="423261">
                <a:tc>
                  <a:txBody>
                    <a:bodyPr/>
                    <a:lstStyle/>
                    <a:p>
                      <a:pPr algn="l"/>
                      <a:r>
                        <a:rPr lang="en-CA" sz="13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3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</a:t>
                      </a:r>
                    </a:p>
                  </a:txBody>
                  <a:tcPr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Handle invalid inputs.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3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Increase reliability.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6084732"/>
                  </a:ext>
                </a:extLst>
              </a:tr>
              <a:tr h="423261">
                <a:tc>
                  <a:txBody>
                    <a:bodyPr/>
                    <a:lstStyle/>
                    <a:p>
                      <a:pPr algn="l"/>
                      <a:r>
                        <a:rPr lang="en-CA" sz="13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NFR1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3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</a:t>
                      </a:r>
                    </a:p>
                  </a:txBody>
                  <a:tcPr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Show result within 1 sec.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Maintain performance.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452906"/>
                  </a:ext>
                </a:extLst>
              </a:tr>
              <a:tr h="423261">
                <a:tc>
                  <a:txBody>
                    <a:bodyPr/>
                    <a:lstStyle/>
                    <a:p>
                      <a:pPr algn="l"/>
                      <a:r>
                        <a:rPr lang="en-CA" sz="13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NFR2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3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Clear, helpful error messages.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Enhance usability.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0586990"/>
                  </a:ext>
                </a:extLst>
              </a:tr>
              <a:tr h="423261">
                <a:tc>
                  <a:txBody>
                    <a:bodyPr/>
                    <a:lstStyle/>
                    <a:p>
                      <a:pPr algn="l"/>
                      <a:r>
                        <a:rPr lang="en-CA" sz="13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NFR3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3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3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 without IDE dependency.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Ensure portability.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0404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194805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3834F4-54AE-EFBF-267A-156112FA7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bject 5">
            <a:extLst>
              <a:ext uri="{FF2B5EF4-FFF2-40B4-BE49-F238E27FC236}">
                <a16:creationId xmlns:a16="http://schemas.microsoft.com/office/drawing/2014/main" id="{5CB4AC3A-FEE1-8027-B605-B3E27EDCECFC}"/>
              </a:ext>
            </a:extLst>
          </p:cNvPr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object 7">
            <a:extLst>
              <a:ext uri="{FF2B5EF4-FFF2-40B4-BE49-F238E27FC236}">
                <a16:creationId xmlns:a16="http://schemas.microsoft.com/office/drawing/2014/main" id="{5A1260BE-C4B8-EB1A-2877-EAA1AD999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3" y="238125"/>
            <a:ext cx="809148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6858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36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Assumptions</a:t>
            </a:r>
          </a:p>
        </p:txBody>
      </p:sp>
      <p:sp>
        <p:nvSpPr>
          <p:cNvPr id="2" name="TextBox 6">
            <a:extLst>
              <a:ext uri="{FF2B5EF4-FFF2-40B4-BE49-F238E27FC236}">
                <a16:creationId xmlns:a16="http://schemas.microsoft.com/office/drawing/2014/main" id="{396AD84E-5FF5-5FF1-4B7E-07CD00A960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3" y="1336675"/>
            <a:ext cx="8662987" cy="2963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>
            <a:spAutoFit/>
          </a:bodyPr>
          <a:lstStyle>
            <a:lvl1pPr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742950" indent="-28575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marL="342900" indent="-342900"/>
            <a:r>
              <a:rPr lang="en-CA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Users have a basic understanding of trigonometry (Degrees vs Radians).</a:t>
            </a:r>
          </a:p>
          <a:p>
            <a:pPr>
              <a:buNone/>
            </a:pPr>
            <a:endParaRPr lang="en-CA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/>
            <a:r>
              <a:rPr lang="en-CA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JavaFX runtime is available on the user’s machine.</a:t>
            </a:r>
          </a:p>
          <a:p>
            <a:pPr>
              <a:buNone/>
            </a:pPr>
            <a:endParaRPr lang="en-CA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/>
            <a:r>
              <a:rPr lang="en-CA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Inputs are within a practical numeric range (not extremely large or small values).</a:t>
            </a:r>
            <a:br>
              <a:rPr lang="en-CA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altLang="en-US" sz="2000" dirty="0">
              <a:solidFill>
                <a:srgbClr val="1C1C1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91051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5"/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291783" y="1336675"/>
            <a:ext cx="8662987" cy="5092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>
            <a:spAutoFit/>
          </a:bodyPr>
          <a:lstStyle>
            <a:lvl1pPr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742950" indent="-28575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marL="342900" indent="-342900"/>
            <a:r>
              <a:rPr lang="en-CA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Created a </a:t>
            </a:r>
            <a:r>
              <a:rPr lang="en-CA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 persona (John Doe)</a:t>
            </a:r>
            <a:r>
              <a:rPr lang="en-CA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to align design with real needs.</a:t>
            </a:r>
          </a:p>
          <a:p>
            <a:pPr>
              <a:buNone/>
            </a:pPr>
            <a:endParaRPr lang="en-CA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/>
            <a:r>
              <a:rPr lang="en-CA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Implemented </a:t>
            </a:r>
            <a:r>
              <a:rPr lang="en-CA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tan(x) calculator with JavaFX GUI</a:t>
            </a:r>
            <a:r>
              <a:rPr lang="en-CA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using Taylor series.</a:t>
            </a:r>
          </a:p>
          <a:p>
            <a:pPr>
              <a:buNone/>
            </a:pPr>
            <a:endParaRPr lang="en-CA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/>
            <a:r>
              <a:rPr lang="en-CA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Added </a:t>
            </a:r>
            <a:r>
              <a:rPr lang="en-CA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robust error handling</a:t>
            </a:r>
            <a:r>
              <a:rPr lang="en-CA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invalid inputs and undefined values.</a:t>
            </a:r>
          </a:p>
          <a:p>
            <a:pPr>
              <a:buNone/>
            </a:pPr>
            <a:endParaRPr lang="en-CA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/>
            <a:r>
              <a:rPr lang="en-CA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Ensured the program is </a:t>
            </a:r>
            <a:r>
              <a:rPr lang="en-CA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IDE‑independent</a:t>
            </a:r>
            <a:r>
              <a:rPr lang="en-CA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runnable via terminal.</a:t>
            </a:r>
          </a:p>
          <a:p>
            <a:pPr>
              <a:buNone/>
            </a:pPr>
            <a:endParaRPr lang="en-CA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/>
            <a:r>
              <a:rPr lang="en-CA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Updated requirements focusing on </a:t>
            </a:r>
            <a:r>
              <a:rPr lang="en-CA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usability, performance, and portability</a:t>
            </a:r>
            <a:r>
              <a:rPr lang="en-CA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 eaLnBrk="1">
              <a:spcAft>
                <a:spcPct val="0"/>
              </a:spcAft>
              <a:buFontTx/>
              <a:buNone/>
            </a:pPr>
            <a:endParaRPr lang="en-US" altLang="en-US" sz="2000" dirty="0">
              <a:solidFill>
                <a:srgbClr val="1C1C1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24" name="object 7"/>
          <p:cNvSpPr txBox="1">
            <a:spLocks noChangeArrowheads="1"/>
          </p:cNvSpPr>
          <p:nvPr/>
        </p:nvSpPr>
        <p:spPr bwMode="auto">
          <a:xfrm>
            <a:off x="588963" y="238125"/>
            <a:ext cx="80914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6858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36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Conclusion</a:t>
            </a:r>
            <a:endParaRPr lang="en-US" altLang="en-US" sz="280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67F5E7-B02F-DB63-CC5F-781F4F10AF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bject 5">
            <a:extLst>
              <a:ext uri="{FF2B5EF4-FFF2-40B4-BE49-F238E27FC236}">
                <a16:creationId xmlns:a16="http://schemas.microsoft.com/office/drawing/2014/main" id="{1473FA94-65ED-2B58-026A-BCEAF72512EE}"/>
              </a:ext>
            </a:extLst>
          </p:cNvPr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object 7">
            <a:extLst>
              <a:ext uri="{FF2B5EF4-FFF2-40B4-BE49-F238E27FC236}">
                <a16:creationId xmlns:a16="http://schemas.microsoft.com/office/drawing/2014/main" id="{9F8CB596-A489-7AF2-CA52-D8F4023627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3" y="238125"/>
            <a:ext cx="809148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6858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36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References</a:t>
            </a:r>
          </a:p>
        </p:txBody>
      </p:sp>
      <p:sp>
        <p:nvSpPr>
          <p:cNvPr id="2" name="TextBox 6">
            <a:extLst>
              <a:ext uri="{FF2B5EF4-FFF2-40B4-BE49-F238E27FC236}">
                <a16:creationId xmlns:a16="http://schemas.microsoft.com/office/drawing/2014/main" id="{2C25A60F-4C07-5287-FA62-06022E1F8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3" y="1336675"/>
            <a:ext cx="8662987" cy="431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>
            <a:spAutoFit/>
          </a:bodyPr>
          <a:lstStyle>
            <a:lvl1pPr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742950" indent="-28575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>
              <a:buNone/>
            </a:pPr>
            <a:r>
              <a:rPr lang="en-CA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[1]  </a:t>
            </a:r>
            <a:r>
              <a:rPr lang="en-CA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Medium, “Four main keys of persona in software development.” [Online]. Available: </a:t>
            </a:r>
            <a:r>
              <a:rPr lang="en-CA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4"/>
              </a:rPr>
              <a:t>https://medium.com/inside-ppl-b7/four-main-keys-of-persona-in-software-development-d4df627aeb96</a:t>
            </a:r>
            <a:r>
              <a:rPr lang="en-CA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buNone/>
            </a:pPr>
            <a:endParaRPr lang="en-US" sz="2000" dirty="0">
              <a:solidFill>
                <a:srgbClr val="1C1C1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None/>
            </a:pPr>
            <a:r>
              <a:rPr lang="en-CA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[2]  </a:t>
            </a:r>
            <a:r>
              <a:rPr lang="en-CA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Stack Overflow, “Implement sine in Java without </a:t>
            </a:r>
            <a:r>
              <a:rPr lang="en-CA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Math.sin</a:t>
            </a:r>
            <a:r>
              <a:rPr lang="en-CA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function,” Jul. 26, 2017. [Online]. Available: </a:t>
            </a:r>
            <a:r>
              <a:rPr lang="en-CA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5"/>
              </a:rPr>
              <a:t>https://stackoverflow.com/questions/45333694/implement-sine-in-java-without-math-sin-function</a:t>
            </a:r>
            <a:r>
              <a:rPr lang="en-CA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>
              <a:buNone/>
            </a:pPr>
            <a:endParaRPr lang="en-CA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None/>
            </a:pPr>
            <a:r>
              <a:rPr lang="en-CA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[3]</a:t>
            </a:r>
            <a:r>
              <a:rPr lang="en-CA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CA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GeeksforGeeks</a:t>
            </a:r>
            <a:r>
              <a:rPr lang="en-CA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“JavaFX </a:t>
            </a:r>
            <a:r>
              <a:rPr lang="en-CA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VBox</a:t>
            </a:r>
            <a:r>
              <a:rPr lang="en-CA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Class,” [Online]. Available: </a:t>
            </a:r>
            <a:r>
              <a:rPr lang="en-CA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6"/>
              </a:rPr>
              <a:t>https://www.geeksforgeeks.org/java/javafx-vbox-class/</a:t>
            </a:r>
            <a:r>
              <a:rPr lang="en-CA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6654426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theme/theme1.xml><?xml version="1.0" encoding="utf-8"?>
<a:theme xmlns:a="http://schemas.openxmlformats.org/drawingml/2006/main" name="Default">
  <a:themeElements>
    <a:clrScheme name="Default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Default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Microsoft YaHei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Microsoft YaHei" pitchFamily="34" charset="-122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1">
  <a:themeElements>
    <a:clrScheme name="Default 1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Default 1">
      <a:majorFont>
        <a:latin typeface="Tahoma"/>
        <a:ea typeface="Microsoft YaHei"/>
        <a:cs typeface=""/>
      </a:majorFont>
      <a:minorFont>
        <a:latin typeface="Times New Roman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Microsoft YaHei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Microsoft YaHei" pitchFamily="34" charset="-122"/>
          </a:defRPr>
        </a:defPPr>
      </a:lstStyle>
    </a:lnDef>
  </a:objectDefaults>
  <a:extraClrSchemeLst>
    <a:extraClrScheme>
      <a:clrScheme name="Default 1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10368</TotalTime>
  <Pages>0</Pages>
  <Words>504</Words>
  <Characters>0</Characters>
  <Application>Microsoft Macintosh PowerPoint</Application>
  <DocSecurity>0</DocSecurity>
  <PresentationFormat>On-screen Show (4:3)</PresentationFormat>
  <Lines>0</Lines>
  <Paragraphs>112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StarSymbol</vt:lpstr>
      <vt:lpstr>Tahoma</vt:lpstr>
      <vt:lpstr>Times New Roman</vt:lpstr>
      <vt:lpstr>Default</vt:lpstr>
      <vt:lpstr>Default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Pankaj Kamthan</dc:creator>
  <cp:lastModifiedBy>Apagundi Jayanth</cp:lastModifiedBy>
  <cp:revision>48</cp:revision>
  <dcterms:created xsi:type="dcterms:W3CDTF">2016-04-06T04:18:14Z</dcterms:created>
  <dcterms:modified xsi:type="dcterms:W3CDTF">2025-07-29T01:41:18Z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1033-9.1.0.4550</vt:lpwstr>
  </property>
</Properties>
</file>