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73" r:id="rId3"/>
    <p:sldId id="285" r:id="rId4"/>
    <p:sldId id="288" r:id="rId5"/>
    <p:sldId id="289" r:id="rId6"/>
    <p:sldId id="290" r:id="rId7"/>
    <p:sldId id="291" r:id="rId8"/>
    <p:sldId id="292" r:id="rId9"/>
  </p:sldIdLst>
  <p:sldSz cx="9144000" cy="6858000" type="screen4x3"/>
  <p:notesSz cx="7772400" cy="10058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831" autoAdjust="0"/>
    <p:restoredTop sz="86430"/>
  </p:normalViewPr>
  <p:slideViewPr>
    <p:cSldViewPr snapToGrid="0">
      <p:cViewPr varScale="1">
        <p:scale>
          <a:sx n="112" d="100"/>
          <a:sy n="112" d="100"/>
        </p:scale>
        <p:origin x="22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Notes Placeholder 2"/>
          <p:cNvSpPr txBox="1">
            <a:spLocks noGrp="1" noChangeArrowheads="1"/>
          </p:cNvSpPr>
          <p:nvPr>
            <p:ph type="body" sz="quarter" idx="3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100" name="Header Placeholder 3"/>
          <p:cNvSpPr txBox="1"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Date Placeholder 4"/>
          <p:cNvSpPr txBox="1">
            <a:spLocks noGrp="1" noChangeArrowheads="1"/>
          </p:cNvSpPr>
          <p:nvPr>
            <p:ph type="dt" idx="1"/>
          </p:nvPr>
        </p:nvSpPr>
        <p:spPr bwMode="auto">
          <a:xfrm>
            <a:off x="4398963" y="0"/>
            <a:ext cx="33718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Footer Placeholder 5"/>
          <p:cNvSpPr txBox="1">
            <a:spLocks noGrp="1" noChangeArrowheads="1"/>
          </p:cNvSpPr>
          <p:nvPr>
            <p:ph type="ftr" sz="quarter" idx="4"/>
          </p:nvPr>
        </p:nvSpPr>
        <p:spPr bwMode="auto"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Slide Number Placeholder 6"/>
          <p:cNvSpPr txBox="1">
            <a:spLocks noGrp="1" noChangeArrowheads="1"/>
          </p:cNvSpPr>
          <p:nvPr>
            <p:ph type="sldNum" sz="quarter" idx="5"/>
          </p:nvPr>
        </p:nvSpPr>
        <p:spPr bwMode="auto">
          <a:xfrm>
            <a:off x="4398963" y="9555163"/>
            <a:ext cx="33718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AD94AA6B-3ABA-47DA-87CE-33CD82AE7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8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94AA6B-3ABA-47DA-87CE-33CD82AE77A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88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94AA6B-3ABA-47DA-87CE-33CD82AE77A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80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94AA6B-3ABA-47DA-87CE-33CD82AE77A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735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94AA6B-3ABA-47DA-87CE-33CD82AE77A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26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94AA6B-3ABA-47DA-87CE-33CD82AE77A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316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32C31-F812-3C6E-55B6-8205D2C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139C95-5BDD-6C41-881B-BEE0BB4B4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0ECD23-9CFC-56D1-D729-9D731B36D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DF276-D035-C5A1-B6C3-47DF010E4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94AA6B-3ABA-47DA-87CE-33CD82AE77A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38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5C1E3-8A36-C9F6-956D-FBB54DA42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504F9F-6DBA-E2D1-2B09-EAF2064CF2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0EA714-2703-6D9E-7629-2E2577B8E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85343-9A33-EBC2-81D3-27DCA30E0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94AA6B-3ABA-47DA-87CE-33CD82AE77A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66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D175-F3B0-4107-B202-FEF209F2F612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62C77-0561-41E1-87A1-A3DA5E671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40470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256B1-25D9-4EC8-AE9C-BDD969ABD0C8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1961A-6167-49C5-8FD5-AAE8E08CC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20187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EB17A-E4F0-4369-8985-4923262F2095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3FED0-3EBB-4A75-AC21-4B812E9FB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4175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6C8AB-2AA8-4634-9135-ABC39AA9885C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F2029-35AD-4979-85B9-71776324D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591358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D1EE8-EB56-46EF-8475-A0084E2BD22D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88D4E-4785-4830-845E-5FCA58396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541048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AEE45-9D8C-46BF-B9D2-BC9A36369B05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F3B71-A7C6-4D01-AC30-66082249C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67504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0014D-39EA-492F-A4A9-B594EAE6C631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7DD8E-B6C6-44D5-9F9F-4CE8DE5F8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764501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2C6E-6AFC-4735-B769-2444056DD15D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9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437EB-F3E2-4C20-83C5-7D95958D54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4219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31B25-FBBC-451D-89D2-F574D7298FA3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5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19117-7E9C-490C-BE69-3985EC6A8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237783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FD884-FFA9-4E59-B234-8A69036847B9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4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1005-36E8-478E-8B5A-F3DAC943D2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70298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A0F32-791C-46C2-9AA5-4D2A1ECA0CC1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2DD17-0F9F-4988-83AE-EE64C71C7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7215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75ECD-EA29-4C60-BB97-7FA329FBBD53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8CDEA-84A3-41CC-95F3-8F27A923E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740935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94AE-51CE-4ECF-BFE1-EC1F4BA5DFB3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8585D-1766-4AAF-B460-F8324DE34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57695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AA8E4-0407-4E83-A964-DAB31FC3F3F5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DDCE0-12F0-469C-87BF-8E02E4D305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0923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96875"/>
            <a:ext cx="2114550" cy="4154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6191250" cy="4154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C831-E3EA-484E-83F8-BFF26F94BE77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7121F-7037-411B-B0E4-F56EF3263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1306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" y="396875"/>
            <a:ext cx="8070850" cy="558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2E358-C0C2-4C3E-B03F-5094527661D3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9B4D1-D449-4FC0-95C5-30BD465C8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04830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DB78C-F225-4086-9256-525EC88C048A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86F7A-B7B7-48D1-AE5C-33E4D2379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78566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D7825-0402-4C3C-90A2-2BB53533249F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D6241-6338-4698-A8F9-C13F3A965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381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5770A-9C07-4AC8-B19B-4480ABB8E987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9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64B63-D14A-4D68-A7DD-4D0A146D2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3117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B8A4E-9462-4B59-A32B-FF14B49364BC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AC1E6-CB94-4E3D-964E-00669913D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81773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C9B00-0154-4BE1-B64F-3C4F67AB34DB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9EFC-EF07-4857-ADCD-1D78F0F8F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85540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BB4C9-B0F8-4E30-840A-89C90BB046F8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80128-B7C4-48EC-B4E6-B5EBDC450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856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D35C-62BE-4183-AF61-A3E5D9A53C1A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DD2C5-0B5F-4EE1-BC4B-6CF40DAEF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48024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Holder 2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Holder 3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2AEAF448-DE4D-4BFD-BBC9-509FB8951B1C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1029" name="Holder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3B9F6CDD-36FF-4D8A-8966-BF3A02979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31" name="Text Placeholder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Holder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36575" y="396875"/>
            <a:ext cx="80708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title text format</a:t>
            </a:r>
          </a:p>
        </p:txBody>
      </p:sp>
      <p:sp>
        <p:nvSpPr>
          <p:cNvPr id="2052" name="Holder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42900" y="1490663"/>
            <a:ext cx="8458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outline text format</a:t>
            </a:r>
          </a:p>
          <a:p>
            <a:pPr lvl="1"/>
            <a:r>
              <a:rPr lang="en-US" altLang="en-US"/>
              <a:t>Second Outline Level</a:t>
            </a:r>
          </a:p>
          <a:p>
            <a:pPr lvl="2"/>
            <a:r>
              <a:rPr lang="en-US" altLang="en-US"/>
              <a:t>Third Outline Level</a:t>
            </a:r>
          </a:p>
          <a:p>
            <a:pPr lvl="3"/>
            <a:r>
              <a:rPr lang="en-US" altLang="en-US"/>
              <a:t>Fourth Outline Level</a:t>
            </a:r>
          </a:p>
          <a:p>
            <a:pPr lvl="4"/>
            <a:r>
              <a:rPr lang="en-US" altLang="en-US"/>
              <a:t>Fifth Outline Level</a:t>
            </a:r>
          </a:p>
          <a:p>
            <a:pPr lvl="4"/>
            <a:r>
              <a:rPr lang="en-US" altLang="en-US"/>
              <a:t>Sixth Outline Level</a:t>
            </a:r>
          </a:p>
          <a:p>
            <a:pPr lvl="4"/>
            <a:r>
              <a:rPr lang="en-US" altLang="en-US"/>
              <a:t>Seventh Outline Level</a:t>
            </a:r>
          </a:p>
          <a:p>
            <a:pPr lvl="4"/>
            <a:r>
              <a:rPr lang="en-US" altLang="en-US"/>
              <a:t>Eighth Outline Level</a:t>
            </a:r>
          </a:p>
          <a:p>
            <a:pPr lvl="4"/>
            <a:r>
              <a:rPr lang="en-US" altLang="en-US"/>
              <a:t>Ninth Outline Level</a:t>
            </a:r>
          </a:p>
        </p:txBody>
      </p:sp>
      <p:sp>
        <p:nvSpPr>
          <p:cNvPr id="2053" name="Holder 4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Holder 5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0BAF1658-3439-4F7F-B621-CB94387D049C}" type="datetime1">
              <a:rPr lang="en-US" altLang="en-US"/>
              <a:pPr>
                <a:defRPr/>
              </a:pPr>
              <a:t>7/14/25</a:t>
            </a:fld>
            <a:endParaRPr lang="en-US" altLang="en-US"/>
          </a:p>
        </p:txBody>
      </p:sp>
      <p:sp>
        <p:nvSpPr>
          <p:cNvPr id="2055" name="Holder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796212F0-F424-4350-9656-96476B52F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cuemath.com/trigonometry/tangent-func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3"/>
          <p:cNvSpPr txBox="1">
            <a:spLocks noGrp="1" noChangeArrowheads="1"/>
          </p:cNvSpPr>
          <p:nvPr>
            <p:ph type="subTitle" idx="4294967295"/>
          </p:nvPr>
        </p:nvSpPr>
        <p:spPr>
          <a:xfrm>
            <a:off x="1862138" y="2098675"/>
            <a:ext cx="5545137" cy="2663825"/>
          </a:xfrm>
        </p:spPr>
        <p:txBody>
          <a:bodyPr anchorCtr="1"/>
          <a:lstStyle/>
          <a:p>
            <a:pPr marL="0" indent="0" algn="ctr">
              <a:buNone/>
            </a:pPr>
            <a:r>
              <a:rPr lang="en-US" altLang="en-US" sz="2400" dirty="0">
                <a:latin typeface="Tahoma" pitchFamily="34" charset="0"/>
                <a:cs typeface="Tahoma" pitchFamily="34" charset="0"/>
              </a:rPr>
              <a:t>Jayanth Apagundi</a:t>
            </a:r>
          </a:p>
          <a:p>
            <a:pPr marL="0" indent="0" algn="ctr">
              <a:buNone/>
            </a:pPr>
            <a:endParaRPr lang="en-US" alt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5" name="object 7"/>
          <p:cNvSpPr>
            <a:spLocks noChangeArrowheads="1"/>
          </p:cNvSpPr>
          <p:nvPr/>
        </p:nvSpPr>
        <p:spPr bwMode="auto">
          <a:xfrm>
            <a:off x="3486150" y="5641975"/>
            <a:ext cx="2297113" cy="3079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ahoma" pitchFamily="34" charset="0"/>
              </a:rPr>
              <a:t> July 14</a:t>
            </a:r>
            <a:r>
              <a:rPr lang="en-US" altLang="en-US" sz="2000" baseline="30000" dirty="0">
                <a:solidFill>
                  <a:schemeClr val="tx1"/>
                </a:solidFill>
                <a:latin typeface="Tahoma" pitchFamily="34" charset="0"/>
              </a:rPr>
              <a:t>th</a:t>
            </a:r>
            <a:r>
              <a:rPr lang="en-US" altLang="en-US" sz="2000" dirty="0">
                <a:solidFill>
                  <a:schemeClr val="tx1"/>
                </a:solidFill>
                <a:latin typeface="Tahoma" pitchFamily="34" charset="0"/>
              </a:rPr>
              <a:t>, Mon</a:t>
            </a:r>
          </a:p>
        </p:txBody>
      </p:sp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Title</a:t>
            </a:r>
            <a:endParaRPr lang="en-US" altLang="en-US" sz="280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36675"/>
            <a:ext cx="8662987" cy="82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just" eaLnBrk="1">
              <a:spcAft>
                <a:spcPct val="0"/>
              </a:spcAft>
              <a:buFontTx/>
              <a:buNone/>
            </a:pPr>
            <a:r>
              <a:rPr lang="en-CA" b="1" dirty="0"/>
              <a:t>Tan(x): </a:t>
            </a:r>
            <a:r>
              <a:rPr lang="en-CA" dirty="0"/>
              <a:t>The Tangent Function is a basic trigonometric function which can be expressed as ratio of </a:t>
            </a:r>
            <a:r>
              <a:rPr lang="en-CA" b="1" dirty="0"/>
              <a:t>sine</a:t>
            </a:r>
            <a:r>
              <a:rPr lang="en-CA" dirty="0"/>
              <a:t> and </a:t>
            </a:r>
            <a:r>
              <a:rPr lang="en-CA" b="1" dirty="0"/>
              <a:t>cosine</a:t>
            </a:r>
            <a:r>
              <a:rPr lang="en-CA" dirty="0"/>
              <a:t> functions</a:t>
            </a: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Software Engineering Processes 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1949E2-CDC5-0D70-7195-260BAF4C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18" y="2585312"/>
            <a:ext cx="2904502" cy="279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F4F5E15-3F17-268D-6997-82BFE3D69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936" y="3546962"/>
            <a:ext cx="5110825" cy="7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671E7-5F38-D8CE-56D6-DC55788B1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9282DA55-D514-3AC8-23FC-AC23A46BEE3C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DE4A06BB-7F67-11F8-3441-BD9FE2BE2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4" y="1336675"/>
            <a:ext cx="4268786" cy="4815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>
              <a:buNone/>
            </a:pPr>
            <a:r>
              <a:rPr lang="en-CA" sz="1700" b="1" dirty="0"/>
              <a:t>Users: </a:t>
            </a:r>
            <a:r>
              <a:rPr lang="en-CA" sz="1700" i="1" dirty="0"/>
              <a:t>Students, engineers, teachers, and general users for various trigonometric calculations.</a:t>
            </a:r>
            <a:endParaRPr lang="en-CA" sz="1700" dirty="0"/>
          </a:p>
          <a:p>
            <a:pPr>
              <a:buNone/>
            </a:pPr>
            <a:br>
              <a:rPr lang="en-CA" sz="1700" dirty="0"/>
            </a:br>
            <a:r>
              <a:rPr lang="en-CA" sz="1700" b="1" dirty="0"/>
              <a:t>Tasks: </a:t>
            </a:r>
            <a:r>
              <a:rPr lang="en-CA" sz="1700" i="1" dirty="0"/>
              <a:t>Compute, verify, and solve tangent-related problems quickly and accurately.</a:t>
            </a:r>
            <a:endParaRPr lang="en-CA" sz="1700" dirty="0"/>
          </a:p>
          <a:p>
            <a:pPr>
              <a:buNone/>
            </a:pPr>
            <a:br>
              <a:rPr lang="en-CA" sz="1700" dirty="0"/>
            </a:br>
            <a:br>
              <a:rPr lang="en-CA" sz="1700" dirty="0"/>
            </a:br>
            <a:r>
              <a:rPr lang="en-CA" sz="1700" b="1" dirty="0"/>
              <a:t>Technical Environment: </a:t>
            </a:r>
            <a:r>
              <a:rPr lang="en-CA" sz="1700" i="1" dirty="0"/>
              <a:t>Calculator hardware/software with correct mode, input/output, and reliable power.</a:t>
            </a:r>
            <a:endParaRPr lang="en-CA" sz="1700" dirty="0"/>
          </a:p>
          <a:p>
            <a:pPr>
              <a:buNone/>
            </a:pPr>
            <a:br>
              <a:rPr lang="en-CA" sz="1700" dirty="0"/>
            </a:br>
            <a:br>
              <a:rPr lang="en-CA" sz="1700" dirty="0"/>
            </a:br>
            <a:r>
              <a:rPr lang="en-CA" sz="1700" b="1" dirty="0"/>
              <a:t>Non-Technical Environment: </a:t>
            </a:r>
            <a:r>
              <a:rPr lang="en-CA" sz="1700" i="1" dirty="0"/>
              <a:t>Used individually or collaboratively in classrooms, exams, offices, or at home.</a:t>
            </a:r>
            <a:endParaRPr lang="en-US" altLang="en-US" sz="17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FB072E0A-8B10-4B3B-105A-32879697A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Context of Use Model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383D20-D658-CCCF-095C-E4F86C69D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706" y="1242397"/>
            <a:ext cx="3416998" cy="469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9875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40CB4-0ECE-17E1-7E21-DD41B62F1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732D670F-4CB9-9C67-79E9-E96C66D41927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3CB616AD-0629-5C81-5884-A2E9CBF66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Requirements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F293AA-FF44-26BC-3C14-4A5C1BAE3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45757"/>
              </p:ext>
            </p:extLst>
          </p:nvPr>
        </p:nvGraphicFramePr>
        <p:xfrm>
          <a:off x="344199" y="1146670"/>
          <a:ext cx="8581013" cy="4564660"/>
        </p:xfrm>
        <a:graphic>
          <a:graphicData uri="http://schemas.openxmlformats.org/drawingml/2006/table">
            <a:tbl>
              <a:tblPr/>
              <a:tblGrid>
                <a:gridCol w="850623">
                  <a:extLst>
                    <a:ext uri="{9D8B030D-6E8A-4147-A177-3AD203B41FA5}">
                      <a16:colId xmlns:a16="http://schemas.microsoft.com/office/drawing/2014/main" val="2139607000"/>
                    </a:ext>
                  </a:extLst>
                </a:gridCol>
                <a:gridCol w="1289956">
                  <a:extLst>
                    <a:ext uri="{9D8B030D-6E8A-4147-A177-3AD203B41FA5}">
                      <a16:colId xmlns:a16="http://schemas.microsoft.com/office/drawing/2014/main" val="1600115811"/>
                    </a:ext>
                  </a:extLst>
                </a:gridCol>
                <a:gridCol w="3879216">
                  <a:extLst>
                    <a:ext uri="{9D8B030D-6E8A-4147-A177-3AD203B41FA5}">
                      <a16:colId xmlns:a16="http://schemas.microsoft.com/office/drawing/2014/main" val="4268891042"/>
                    </a:ext>
                  </a:extLst>
                </a:gridCol>
                <a:gridCol w="2561218">
                  <a:extLst>
                    <a:ext uri="{9D8B030D-6E8A-4147-A177-3AD203B41FA5}">
                      <a16:colId xmlns:a16="http://schemas.microsoft.com/office/drawing/2014/main" val="1415195015"/>
                    </a:ext>
                  </a:extLst>
                </a:gridCol>
              </a:tblGrid>
              <a:tr h="459814">
                <a:tc>
                  <a:txBody>
                    <a:bodyPr/>
                    <a:lstStyle/>
                    <a:p>
                      <a:pPr algn="ctr" rtl="0" fontAlgn="t"/>
                      <a:r>
                        <a:rPr lang="en-CA" sz="1100" b="1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ID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CA" sz="1100" b="1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Risk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CA" sz="1100" b="1" i="0" u="none" strike="noStrike" dirty="0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CA" sz="1500" dirty="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CA" sz="1000" b="1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Rationale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935489"/>
                  </a:ext>
                </a:extLst>
              </a:tr>
              <a:tr h="481130"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1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FR1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Accept angle input as a real number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Enable tan(x) calculation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542618"/>
                  </a:ext>
                </a:extLst>
              </a:tr>
              <a:tr h="481130"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1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FR2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 dirty="0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Specify unit as ‘d’ (degrees) or ‘r’ (radians)</a:t>
                      </a:r>
                      <a:endParaRPr lang="en-CA" sz="1500" dirty="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Handle unit conversion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458140"/>
                  </a:ext>
                </a:extLst>
              </a:tr>
              <a:tr h="736936"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1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FR3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Convert degrees to radians if needed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Java trig functions use radians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195499"/>
                  </a:ext>
                </a:extLst>
              </a:tr>
              <a:tr h="481130"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1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FR4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Compute and display tan(x)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Provide main functionality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693586"/>
                  </a:ext>
                </a:extLst>
              </a:tr>
              <a:tr h="481130"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1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FR5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Detect and show message if tan(x) undefined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Avoid invalid/infinite output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335926"/>
                  </a:ext>
                </a:extLst>
              </a:tr>
              <a:tr h="481130"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1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FR6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Show error if unit input is invalid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Guide user input correctness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598832"/>
                  </a:ext>
                </a:extLst>
              </a:tr>
              <a:tr h="481130"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1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NFR1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Display result within 1 second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Ensure timely response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150877"/>
                  </a:ext>
                </a:extLst>
              </a:tr>
              <a:tr h="481130"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1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NFR2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Provide clear prompts and error messages</a:t>
                      </a:r>
                      <a:endParaRPr lang="en-CA" sz="150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CA" sz="1200" b="0" i="0" u="none" strike="noStrike" dirty="0">
                          <a:solidFill>
                            <a:srgbClr val="1B212C"/>
                          </a:solidFill>
                          <a:effectLst/>
                          <a:latin typeface="Arial" panose="020B0604020202020204" pitchFamily="34" charset="0"/>
                        </a:rPr>
                        <a:t>Improve usability</a:t>
                      </a:r>
                      <a:endParaRPr lang="en-CA" sz="1500" dirty="0">
                        <a:effectLst/>
                      </a:endParaRPr>
                    </a:p>
                  </a:txBody>
                  <a:tcPr marL="80545" marR="80545" marT="80545" marB="8054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60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9480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834F4-54AE-EFBF-267A-156112FA7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5CB4AC3A-FEE1-8027-B605-B3E27EDCECFC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5A1260BE-C4B8-EB1A-2877-EAA1AD999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Assumptions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396AD84E-5FF5-5FF1-4B7E-07CD00A96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336675"/>
            <a:ext cx="8662987" cy="345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/>
            <a:r>
              <a:rPr lang="en-CA" dirty="0"/>
              <a:t>User inputs a valid real number; no non-numeric validation.</a:t>
            </a:r>
          </a:p>
          <a:p>
            <a:pPr>
              <a:buNone/>
            </a:pPr>
            <a:endParaRPr lang="en-CA" dirty="0"/>
          </a:p>
          <a:p>
            <a:pPr marL="342900" indent="-342900"/>
            <a:r>
              <a:rPr lang="en-CA" dirty="0"/>
              <a:t>Unit must be ‘d’ (degrees) or ‘r’ (radians); others are invalid.</a:t>
            </a:r>
          </a:p>
          <a:p>
            <a:pPr>
              <a:buNone/>
            </a:pPr>
            <a:endParaRPr lang="en-CA" dirty="0"/>
          </a:p>
          <a:p>
            <a:pPr marL="342900" indent="-342900"/>
            <a:r>
              <a:rPr lang="en-CA" dirty="0"/>
              <a:t>Program runs in a console with standard input/output.</a:t>
            </a:r>
          </a:p>
          <a:p>
            <a:pPr>
              <a:buNone/>
            </a:pPr>
            <a:br>
              <a:rPr lang="en-CA" sz="2000" dirty="0"/>
            </a:b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105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288E7-CD34-11D9-D7FB-09BB77AAA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C76ABB2A-91CE-2429-07A9-CDDFEA4E8754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443463F2-F200-65ED-9C90-E1C64F1D0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Implementation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481113D-2037-1650-2ABC-8135062B5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9" y="1276575"/>
            <a:ext cx="4137660" cy="200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A4C1708C-A966-3E0A-F74A-72C83BEAF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76575"/>
            <a:ext cx="4240530" cy="205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9F7E09C3-5E88-6046-704B-BCB3827A8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9" y="3594986"/>
            <a:ext cx="4137660" cy="207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D3C45204-A9A3-1AFF-F591-02BF654C7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17693"/>
            <a:ext cx="4240530" cy="205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80627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7F5E7-B02F-DB63-CC5F-781F4F10A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1473FA94-65ED-2B58-026A-BCEAF72512EE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9F8CB596-A489-7AF2-CA52-D8F402362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Conclusion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2C25A60F-4C07-5287-FA62-06022E1F8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336675"/>
            <a:ext cx="8662987" cy="2424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/>
            <a:r>
              <a:rPr lang="en-CA" dirty="0" err="1"/>
              <a:t>Cuemath</a:t>
            </a:r>
            <a:r>
              <a:rPr lang="en-CA" dirty="0"/>
              <a:t>: Tangent Function - Properties, Graph, and Identities. Available at: </a:t>
            </a:r>
            <a:r>
              <a:rPr lang="en-CA" i="1" dirty="0">
                <a:hlinkClick r:id="rId4"/>
              </a:rPr>
              <a:t>https://www.cuemath.com/trigonometry/tangent-function/</a:t>
            </a:r>
            <a:endParaRPr lang="en-CA" i="1" dirty="0"/>
          </a:p>
          <a:p>
            <a:pPr marL="342900" indent="-342900"/>
            <a:r>
              <a:rPr lang="en-CA" dirty="0" err="1"/>
              <a:t>Math.cos</a:t>
            </a:r>
            <a:r>
              <a:rPr lang="en-CA" dirty="0"/>
              <a:t>() method in Java- Available at: </a:t>
            </a:r>
            <a:r>
              <a:rPr lang="en-CA" i="1" dirty="0"/>
              <a:t>https://</a:t>
            </a:r>
            <a:r>
              <a:rPr lang="en-CA" i="1" dirty="0" err="1"/>
              <a:t>codegym.cc</a:t>
            </a:r>
            <a:r>
              <a:rPr lang="en-CA" i="1" dirty="0"/>
              <a:t>/groups/posts/</a:t>
            </a:r>
            <a:r>
              <a:rPr lang="en-CA" i="1" dirty="0" err="1"/>
              <a:t>mathcos</a:t>
            </a:r>
            <a:r>
              <a:rPr lang="en-CA" i="1" dirty="0"/>
              <a:t>-method-in-java </a:t>
            </a:r>
            <a:br>
              <a:rPr lang="en-CA" sz="2000" dirty="0"/>
            </a:br>
            <a:endParaRPr lang="en-US" altLang="en-US" sz="2000" dirty="0">
              <a:solidFill>
                <a:srgbClr val="1C1C1C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5442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1">
  <a:themeElements>
    <a:clrScheme name="Default 1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 1">
      <a:majorFont>
        <a:latin typeface="Tahoma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Pages>0</Pages>
  <Words>328</Words>
  <Characters>0</Characters>
  <Application>Microsoft Macintosh PowerPoint</Application>
  <DocSecurity>0</DocSecurity>
  <PresentationFormat>On-screen Show (4:3)</PresentationFormat>
  <Lines>0</Lines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StarSymbol</vt:lpstr>
      <vt:lpstr>Tahoma</vt:lpstr>
      <vt:lpstr>Times New Roman</vt:lpstr>
      <vt:lpstr>Default</vt:lpstr>
      <vt:lpstr>Default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Pankaj Kamthan</dc:creator>
  <cp:lastModifiedBy>Apagundi Jayanth</cp:lastModifiedBy>
  <cp:revision>46</cp:revision>
  <dcterms:created xsi:type="dcterms:W3CDTF">2016-04-06T04:18:14Z</dcterms:created>
  <dcterms:modified xsi:type="dcterms:W3CDTF">2025-07-15T01:38:45Z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1033-9.1.0.4550</vt:lpwstr>
  </property>
</Properties>
</file>